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90009" r:id="rId3"/>
  </p:sldMasterIdLst>
  <p:notesMasterIdLst>
    <p:notesMasterId r:id="rId42"/>
  </p:notesMasterIdLst>
  <p:handoutMasterIdLst>
    <p:handoutMasterId r:id="rId43"/>
  </p:handoutMasterIdLst>
  <p:sldIdLst>
    <p:sldId id="2128" r:id="rId4"/>
    <p:sldId id="1050" r:id="rId5"/>
    <p:sldId id="1442" r:id="rId6"/>
    <p:sldId id="1443" r:id="rId7"/>
    <p:sldId id="1420" r:id="rId8"/>
    <p:sldId id="1053" r:id="rId9"/>
    <p:sldId id="1367" r:id="rId10"/>
    <p:sldId id="1054" r:id="rId11"/>
    <p:sldId id="1349" r:id="rId12"/>
    <p:sldId id="1181" r:id="rId13"/>
    <p:sldId id="2318" r:id="rId14"/>
    <p:sldId id="2320" r:id="rId15"/>
    <p:sldId id="1406" r:id="rId16"/>
    <p:sldId id="1445" r:id="rId17"/>
    <p:sldId id="2321" r:id="rId18"/>
    <p:sldId id="2322" r:id="rId19"/>
    <p:sldId id="256" r:id="rId20"/>
    <p:sldId id="257" r:id="rId21"/>
    <p:sldId id="2323" r:id="rId22"/>
    <p:sldId id="2324" r:id="rId23"/>
    <p:sldId id="2325" r:id="rId24"/>
    <p:sldId id="2326" r:id="rId25"/>
    <p:sldId id="2327" r:id="rId26"/>
    <p:sldId id="2328" r:id="rId27"/>
    <p:sldId id="2329" r:id="rId28"/>
    <p:sldId id="2330" r:id="rId29"/>
    <p:sldId id="2331" r:id="rId30"/>
    <p:sldId id="2332" r:id="rId31"/>
    <p:sldId id="2333" r:id="rId32"/>
    <p:sldId id="2334" r:id="rId33"/>
    <p:sldId id="2335" r:id="rId34"/>
    <p:sldId id="2336" r:id="rId35"/>
    <p:sldId id="2337" r:id="rId36"/>
    <p:sldId id="2338" r:id="rId37"/>
    <p:sldId id="2339" r:id="rId38"/>
    <p:sldId id="2237" r:id="rId39"/>
    <p:sldId id="1954" r:id="rId40"/>
    <p:sldId id="2305" r:id="rId41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FF"/>
    <a:srgbClr val="FF00FF"/>
    <a:srgbClr val="FF99FF"/>
    <a:srgbClr val="660066"/>
    <a:srgbClr val="9900CC"/>
    <a:srgbClr val="00CC00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40" autoAdjust="0"/>
    <p:restoredTop sz="93315" autoAdjust="0"/>
  </p:normalViewPr>
  <p:slideViewPr>
    <p:cSldViewPr>
      <p:cViewPr>
        <p:scale>
          <a:sx n="50" d="100"/>
          <a:sy n="50" d="100"/>
        </p:scale>
        <p:origin x="152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D419D-64CE-4550-BAA2-0242050FC71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5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8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55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60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563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01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43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34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0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916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886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B851-6075-49C8-A50F-C490B885B091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6761-9B9B-4027-B4AF-9D7F19A1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4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10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3"/>
            <a:ext cx="9144000" cy="6624736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四旬期第三主日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不悔改</a:t>
            </a:r>
            <a:r>
              <a:rPr lang="en-US" altLang="zh-TW" sz="2800" dirty="0">
                <a:solidFill>
                  <a:srgbClr val="FFFF00"/>
                </a:solidFill>
                <a:ea typeface="華康粗黑體" panose="020B0709000000000000" pitchFamily="49" charset="-120"/>
              </a:rPr>
              <a:t> </a:t>
            </a: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便喪亡</a:t>
            </a:r>
            <a:endParaRPr lang="en-US" altLang="zh-TW" sz="88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個人悔改</a:t>
            </a:r>
            <a:r>
              <a:rPr lang="zh-TW" altLang="en-US" sz="2800" dirty="0">
                <a:solidFill>
                  <a:schemeClr val="bg1"/>
                </a:solidFill>
                <a:ea typeface="華康粗黑體" panose="020B0709000000000000" pitchFamily="49" charset="-120"/>
              </a:rPr>
              <a:t>  </a:t>
            </a: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集體悔改</a:t>
            </a: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endParaRPr lang="en-US" altLang="zh-TW" sz="40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dirty="0">
              <a:solidFill>
                <a:srgbClr val="FF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05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5726"/>
            <a:ext cx="9144000" cy="6381626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「園丁回答說：主人，再留它這一年吧！等我在它周圍掘上土，加上糞；將來，如果結果子，便算了；不然的話，你就把它砍掉。」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784" y="6125234"/>
            <a:ext cx="122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CDE51C0-DBC9-4A8C-B9F1-1EC1EEF04602}"/>
              </a:ext>
            </a:extLst>
          </p:cNvPr>
          <p:cNvSpPr txBox="1"/>
          <p:nvPr/>
        </p:nvSpPr>
        <p:spPr>
          <a:xfrm>
            <a:off x="1187624" y="4149080"/>
            <a:ext cx="7056784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請靜默片刻 默想上主</a:t>
            </a:r>
            <a:r>
              <a:rPr lang="zh-TW" altLang="en-US" sz="32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今天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對</a:t>
            </a:r>
            <a:r>
              <a:rPr lang="zh-TW" altLang="en-US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我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87063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3"/>
            <a:ext cx="9144000" cy="6624736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四旬期第三主日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不悔改</a:t>
            </a:r>
            <a:r>
              <a:rPr lang="en-US" altLang="zh-TW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 </a:t>
            </a: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便喪亡</a:t>
            </a:r>
            <a:endParaRPr lang="en-US" altLang="zh-TW" sz="88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個人悔改 集體悔改</a:t>
            </a: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endParaRPr lang="en-US" altLang="zh-TW" sz="40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dirty="0">
              <a:solidFill>
                <a:srgbClr val="FF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85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3"/>
            <a:ext cx="9144000" cy="6624736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四旬期第三主日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不悔改</a:t>
            </a:r>
            <a:r>
              <a:rPr lang="en-US" altLang="zh-TW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 </a:t>
            </a:r>
            <a:r>
              <a:rPr lang="zh-TW" altLang="en-US" sz="8800" dirty="0">
                <a:solidFill>
                  <a:srgbClr val="FFFF00"/>
                </a:solidFill>
                <a:ea typeface="華康粗黑體" panose="020B0709000000000000" pitchFamily="49" charset="-120"/>
              </a:rPr>
              <a:t>便喪亡</a:t>
            </a:r>
            <a:endParaRPr lang="en-US" altLang="zh-TW" sz="88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個人悔改  集體悔改</a:t>
            </a:r>
            <a:r>
              <a:rPr lang="en-US" altLang="zh-TW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  <a:endParaRPr lang="en-US" altLang="zh-TW" sz="40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dirty="0">
              <a:solidFill>
                <a:srgbClr val="FFFF00"/>
              </a:solidFill>
              <a:ea typeface="華康粗黑體" panose="020B0709000000000000" pitchFamily="49" charset="-120"/>
            </a:endParaRPr>
          </a:p>
        </p:txBody>
      </p:sp>
      <p:pic>
        <p:nvPicPr>
          <p:cNvPr id="3" name="Picture 3" descr="8c教宗語錄(文化部分)">
            <a:extLst>
              <a:ext uri="{FF2B5EF4-FFF2-40B4-BE49-F238E27FC236}">
                <a16:creationId xmlns:a16="http://schemas.microsoft.com/office/drawing/2014/main" id="{0B0F7CF4-7AE3-4E9D-8BEB-AF127D7F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5627C9-E673-4CFA-A32C-2B92CDF78776}"/>
              </a:ext>
            </a:extLst>
          </p:cNvPr>
          <p:cNvSpPr/>
          <p:nvPr/>
        </p:nvSpPr>
        <p:spPr>
          <a:xfrm>
            <a:off x="404044" y="1857524"/>
            <a:ext cx="504056" cy="417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9450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將你腳上的鞋脫下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你所站立的地方是聖地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我看見我的百姓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在埃及所受的痛苦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所以我要下去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拯救百姓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我們的祖先都曾在雲柱下</a:t>
            </a:r>
            <a:r>
              <a:rPr lang="en-US" altLang="zh-TW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都從海中走過</a:t>
            </a:r>
            <a:r>
              <a:rPr lang="en-US" altLang="zh-TW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可是</a:t>
            </a:r>
            <a:r>
              <a:rPr lang="en-US" altLang="zh-TW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他們中多數人</a:t>
            </a:r>
            <a:r>
              <a:rPr lang="en-US" altLang="zh-TW" sz="3600" spc="3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都不是天主所喜悅的</a:t>
            </a:r>
            <a:r>
              <a:rPr lang="en-US" altLang="zh-TW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因而倒斃在曠野裡</a:t>
            </a:r>
            <a:r>
              <a:rPr lang="en-US" altLang="zh-TW" sz="3600" spc="3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就如史羅亞塔倒下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壓死了十八個人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你們以為他們比耶路撒冷其他所有居民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罪債更大嗎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我告訴你們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如果你們不悔改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你們都要同樣喪亡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20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將你腳上的鞋脫下</a:t>
            </a:r>
            <a:r>
              <a:rPr lang="en-US" altLang="zh-TW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      </a:t>
            </a:r>
            <a:r>
              <a:rPr lang="zh-TW" altLang="en-US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因為你所站立的地方是</a:t>
            </a:r>
            <a:r>
              <a:rPr lang="zh-TW" altLang="en-US" sz="400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聖地</a:t>
            </a:r>
            <a:endParaRPr lang="en-US" altLang="zh-TW" sz="4000" dirty="0">
              <a:solidFill>
                <a:srgbClr val="00FF00"/>
              </a:solidFill>
              <a:ea typeface="華康正顏楷體W7(P)" panose="03000700000000000000" pitchFamily="66" charset="-120"/>
              <a:cs typeface="華康中黑體" panose="020B0509000000000000" pitchFamily="49" charset="-12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整個地球都是聖地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sz="40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是天主的偉大藝術品</a:t>
            </a:r>
            <a:r>
              <a:rPr lang="en-US" altLang="zh-TW" sz="4000" spc="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是恭敬天主的大聖殿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不能弄髒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不要讓遍地烽煙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9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天地是我的大聖殿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藍藍的天空是我聖殿的圓項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綠草如茵是地毯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流水淙淙和風聲雨聲是管風琴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蟲鳴鳥語和孩童的笑聲是聖樂團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全人類為天國的努力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結合基督的犧牲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成為最重要的祭品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90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我們的祖先都曾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……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可是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他們中多數人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都</a:t>
            </a:r>
            <a:r>
              <a:rPr lang="zh-TW" altLang="en-US" sz="400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不是天主所喜悅的</a:t>
            </a:r>
            <a:endParaRPr lang="en-US" altLang="zh-TW" sz="4000" dirty="0">
              <a:solidFill>
                <a:srgbClr val="00FF00"/>
              </a:solidFill>
              <a:ea typeface="華康正顏楷體W7(P)" panose="03000700000000000000" pitchFamily="66" charset="-120"/>
              <a:cs typeface="華康中黑體" panose="020B0509000000000000" pitchFamily="49" charset="-12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即使是選民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也未必是天主所喜悅的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古經多次表達不喜歡選民的行為和他們的宗教活動和慶節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耶穌多次指出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外邦人比選民更有信德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例如慈善的撒瑪黎雅人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).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我們只能用一個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更豐盛的生命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和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一個大同的世界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去榮主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那裡人人充滿愛心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懂得分享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這即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教父聖依肋內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所說的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  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b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    Gloria Dei, homo </a:t>
            </a:r>
            <a:r>
              <a:rPr lang="en-US" altLang="zh-TW" sz="4000" dirty="0" err="1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vivens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如果你們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不悔改</a:t>
            </a:r>
            <a:r>
              <a:rPr lang="en-US" altLang="zh-TW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FF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你們都要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同樣喪亡</a:t>
            </a:r>
            <a:endParaRPr lang="en-US" altLang="zh-TW" sz="4000" dirty="0">
              <a:solidFill>
                <a:schemeClr val="bg1"/>
              </a:solidFill>
              <a:highlight>
                <a:srgbClr val="FF0000"/>
              </a:highlight>
              <a:ea typeface="華康正顏楷體W7(P)" panose="03000700000000000000" pitchFamily="66" charset="-120"/>
              <a:cs typeface="華康中黑體" panose="020B0509000000000000" pitchFamily="49" charset="-12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躲避集體滅亡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所以要集體悔改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這是對全人類的要求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更是教會福傳的首要任務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也是每台彌撒對每一個教友的第一個要求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spc="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Arial" panose="020B0604020202020204" pitchFamily="34" charset="0"/>
              </a:rPr>
              <a:t>集體悔改</a:t>
            </a:r>
            <a:r>
              <a:rPr lang="en-US" altLang="zh-TW" sz="3600" spc="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Arial" panose="020B0604020202020204" pitchFamily="34" charset="0"/>
              </a:rPr>
              <a:t>:</a:t>
            </a:r>
            <a:r>
              <a:rPr lang="zh-TW" altLang="en-US" sz="3600" spc="3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為了建設一個</a:t>
            </a:r>
            <a:r>
              <a:rPr lang="zh-TW" altLang="en-US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屬於全人類的大同世界</a:t>
            </a:r>
            <a:r>
              <a:rPr lang="en-US" altLang="zh-TW" spc="3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pc="3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天國</a:t>
            </a:r>
            <a:r>
              <a:rPr lang="en-US" altLang="zh-TW" spc="3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我們決心承諾</a:t>
            </a:r>
            <a:r>
              <a:rPr lang="en-US" altLang="zh-TW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: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Arial" panose="020B0604020202020204" pitchFamily="34" charset="0"/>
              </a:rPr>
              <a:t>地球是我家</a:t>
            </a:r>
            <a:r>
              <a:rPr lang="en-US" altLang="zh-TW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Arial" panose="020B0604020202020204" pitchFamily="34" charset="0"/>
              </a:rPr>
              <a:t>我和教會建設她</a:t>
            </a:r>
            <a:r>
              <a:rPr lang="en-US" altLang="zh-TW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我和家庭</a:t>
            </a:r>
            <a:r>
              <a:rPr lang="zh-TW" altLang="en-US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建設她</a:t>
            </a:r>
            <a:r>
              <a:rPr lang="en-US" altLang="zh-TW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我和一切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善意的人們</a:t>
            </a:r>
            <a:br>
              <a:rPr lang="en-US" altLang="zh-TW" sz="3600" dirty="0">
                <a:solidFill>
                  <a:srgbClr val="FF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en-US" altLang="zh-TW" sz="3600" spc="-150" dirty="0">
                <a:solidFill>
                  <a:srgbClr val="FF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man of good will </a:t>
            </a:r>
            <a:r>
              <a:rPr lang="zh-TW" altLang="en-US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建設她</a:t>
            </a:r>
            <a:r>
              <a:rPr lang="en-US" altLang="zh-TW" sz="36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下面的歌是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190</a:t>
            </a:r>
            <a:r>
              <a:rPr lang="zh-TW" altLang="en-US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年前</a:t>
            </a:r>
            <a:r>
              <a:rPr lang="zh-TW" altLang="en-US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的</a:t>
            </a:r>
            <a:r>
              <a:rPr lang="en-US" altLang="zh-TW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詞是我填的</a:t>
            </a:r>
            <a:r>
              <a:rPr lang="en-US" altLang="zh-TW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歡迎複製</a:t>
            </a:r>
            <a:r>
              <a:rPr lang="en-US" altLang="zh-TW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也歡迎翻唱</a:t>
            </a:r>
            <a:r>
              <a:rPr lang="en-US" altLang="zh-TW" sz="2800" dirty="0">
                <a:solidFill>
                  <a:srgbClr val="FFFFFF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唱出一個大同的世界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迎接天國的來臨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3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9A6DD20-D46C-4814-8A10-0FEAE7AC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"/>
            <a:ext cx="9144001" cy="6857999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52476F-8EE8-46D8-BA05-216783F4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9A6DD20-D46C-4814-8A10-0FEAE7AC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AE1FA8-645F-410F-889F-32A26EC9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保祿宗徒慨嘆</a:t>
            </a:r>
            <a:r>
              <a:rPr lang="en-US" altLang="zh-TW" sz="3600" dirty="0">
                <a:ea typeface="華康儷中黑(P)" panose="020B0500000000000000" pitchFamily="34" charset="-120"/>
              </a:rPr>
              <a:t>:</a:t>
            </a:r>
            <a:r>
              <a:rPr lang="zh-TW" altLang="en-US" sz="3600" dirty="0">
                <a:ea typeface="華康儷中黑(P)" panose="020B0500000000000000" pitchFamily="34" charset="-120"/>
              </a:rPr>
              <a:t>「我們的祖先都曾在雲中和海中受了洗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都吃過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同樣的神糧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都飲過</a:t>
            </a:r>
            <a:endParaRPr lang="en-US" altLang="zh-TW" sz="3600" dirty="0">
              <a:ea typeface="華康儷中黑(P)" panose="020B0500000000000000" pitchFamily="34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同樣的神飲</a:t>
            </a:r>
            <a:r>
              <a:rPr lang="en-US" altLang="zh-TW" sz="3600" dirty="0">
                <a:ea typeface="華康儷中黑(P)" panose="020B0500000000000000" pitchFamily="34" charset="-120"/>
              </a:rPr>
              <a:t>;</a:t>
            </a:r>
            <a:r>
              <a:rPr lang="zh-TW" altLang="en-US" sz="3600" dirty="0">
                <a:ea typeface="華康儷中黑(P)" panose="020B0500000000000000" pitchFamily="34" charset="-120"/>
              </a:rPr>
              <a:t>可是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他們中多數人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都不是天主所喜悅的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因而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倒斃在曠野裡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</a:rPr>
              <a:t>」</a:t>
            </a:r>
          </a:p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(P)" panose="020B0500000000000000" pitchFamily="34" charset="-120"/>
              </a:rPr>
              <a:t>St. Paul the Apostle lamented: “Our fathers were all under the cloud, and all passed through the sea, and all were baptized into Moses in the cloud and in the sea. And all ate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the same spiritual food</a:t>
            </a:r>
            <a:r>
              <a:rPr lang="en-US" altLang="zh-TW" sz="3600" dirty="0">
                <a:ea typeface="華康儷中黑(P)" panose="020B0500000000000000" pitchFamily="34" charset="-120"/>
              </a:rPr>
              <a:t>, and all drank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the same spiritual drink</a:t>
            </a:r>
            <a:r>
              <a:rPr lang="en-US" altLang="zh-TW" sz="3600" dirty="0">
                <a:ea typeface="華康儷中黑(P)" panose="020B0500000000000000" pitchFamily="34" charset="-120"/>
              </a:rPr>
              <a:t>. Nevertheless, with most of them God was not pleased; for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they were overthrown in the wilderness</a:t>
            </a:r>
            <a:r>
              <a:rPr lang="en-US" altLang="zh-TW" sz="3600" dirty="0">
                <a:ea typeface="華康儷中黑(P)" panose="020B0500000000000000" pitchFamily="34" charset="-120"/>
              </a:rPr>
              <a:t>” </a:t>
            </a:r>
            <a:r>
              <a:rPr lang="en-US" altLang="zh-TW" sz="2800" spc="-150" dirty="0">
                <a:ea typeface="華康儷中黑(P)" panose="020B0500000000000000" pitchFamily="34" charset="-120"/>
              </a:rPr>
              <a:t>(1 Co10:1–5).</a:t>
            </a:r>
          </a:p>
          <a:p>
            <a:pPr>
              <a:spcBef>
                <a:spcPts val="0"/>
              </a:spcBef>
            </a:pPr>
            <a:endParaRPr lang="zh-TW" altLang="en-US" sz="3600" dirty="0"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4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597352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恭讀出谷紀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3:1-8,13-15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那時候，梅瑟為他的岳父，米德楊的司祭耶特洛放羊。有一次，梅瑟趕羊往曠野去，到了天主的山曷勒布。上主的使者，從荊棘叢中的火焰，顯現給梅瑟。梅瑟遠遠看見那荊棘被火焚燒，而荊棘卻沒有燒毀。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梅瑟心裡說：「我要到那邊，看看這個奇異的現象，為什麼荊棘沒有被燒毀？」上主見梅瑟走來觀看，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16F139-A56D-4F0C-A035-4E10AA89C296}"/>
              </a:ext>
            </a:extLst>
          </p:cNvPr>
          <p:cNvSpPr txBox="1"/>
          <p:nvPr/>
        </p:nvSpPr>
        <p:spPr>
          <a:xfrm>
            <a:off x="7524328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1/4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6500"/>
              </a:lnSpc>
              <a:spcBef>
                <a:spcPts val="0"/>
              </a:spcBef>
            </a:pPr>
            <a:r>
              <a:rPr lang="zh-TW" altLang="en-US" sz="4800" dirty="0">
                <a:ea typeface="華康儷中黑(P)" panose="020B0500000000000000" pitchFamily="34" charset="-120"/>
              </a:rPr>
              <a:t>奇蹟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恩典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選民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任何身分和地位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所有文憑和證件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6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800" dirty="0">
                <a:ea typeface="華康儷中黑(P)" panose="020B0500000000000000" pitchFamily="34" charset="-120"/>
              </a:rPr>
              <a:t>都</a:t>
            </a:r>
            <a:r>
              <a:rPr lang="zh-TW" altLang="en-US" sz="4800" dirty="0">
                <a:solidFill>
                  <a:srgbClr val="FF0000"/>
                </a:solidFill>
                <a:ea typeface="華康儷中黑(P)" panose="020B0500000000000000" pitchFamily="34" charset="-120"/>
              </a:rPr>
              <a:t>不足以保證</a:t>
            </a:r>
            <a:r>
              <a:rPr lang="zh-TW" altLang="en-US" sz="4800" dirty="0">
                <a:ea typeface="華康儷中黑(P)" panose="020B0500000000000000" pitchFamily="34" charset="-120"/>
              </a:rPr>
              <a:t>我們的成功和得救</a:t>
            </a:r>
          </a:p>
          <a:p>
            <a:pPr>
              <a:lnSpc>
                <a:spcPts val="6500"/>
              </a:lnSpc>
              <a:spcBef>
                <a:spcPts val="0"/>
              </a:spcBef>
            </a:pPr>
            <a:r>
              <a:rPr lang="en-US" altLang="zh-TW" sz="4800" dirty="0">
                <a:ea typeface="華康儷中黑(P)" panose="020B0500000000000000" pitchFamily="34" charset="-120"/>
              </a:rPr>
              <a:t>No miracles, grace, being “the chosen people” or social status, title, education can </a:t>
            </a:r>
          </a:p>
          <a:p>
            <a:pPr>
              <a:lnSpc>
                <a:spcPts val="65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rgbClr val="FF0000"/>
                </a:solidFill>
                <a:ea typeface="華康儷中黑(P)" panose="020B0500000000000000" pitchFamily="34" charset="-120"/>
              </a:rPr>
              <a:t>guarantee salvation or success</a:t>
            </a:r>
            <a:r>
              <a:rPr lang="en-US" altLang="zh-TW" sz="48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77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Autofit/>
          </a:bodyPr>
          <a:lstStyle/>
          <a:p>
            <a:pPr>
              <a:lnSpc>
                <a:spcPts val="5800"/>
              </a:lnSpc>
              <a:spcBef>
                <a:spcPts val="0"/>
              </a:spcBef>
            </a:pP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師傅帶你入門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修行全靠你自己</a:t>
            </a:r>
            <a:r>
              <a:rPr lang="en-US" altLang="zh-TW" sz="4400" dirty="0">
                <a:ea typeface="華康儷中黑(P)" panose="020B0500000000000000" pitchFamily="34" charset="-120"/>
              </a:rPr>
              <a:t>;</a:t>
            </a:r>
          </a:p>
          <a:p>
            <a:pPr>
              <a:lnSpc>
                <a:spcPts val="5800"/>
              </a:lnSpc>
              <a:spcBef>
                <a:spcPts val="0"/>
              </a:spcBef>
            </a:pPr>
            <a:r>
              <a:rPr lang="zh-TW" altLang="en-US" sz="4400" dirty="0">
                <a:ea typeface="華康儷中黑(P)" panose="020B0500000000000000" pitchFamily="34" charset="-120"/>
              </a:rPr>
              <a:t>你可以進</a:t>
            </a:r>
            <a:r>
              <a:rPr lang="zh-TW" altLang="en-US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名校</a:t>
            </a:r>
            <a:r>
              <a:rPr lang="en-US" altLang="zh-TW" sz="4400" dirty="0"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ea typeface="華康儷中黑(P)" panose="020B0500000000000000" pitchFamily="34" charset="-120"/>
              </a:rPr>
              <a:t>能畢業嗎</a:t>
            </a:r>
            <a:r>
              <a:rPr lang="en-US" altLang="zh-TW" sz="4400" dirty="0">
                <a:ea typeface="華康儷中黑(P)" panose="020B0500000000000000" pitchFamily="34" charset="-120"/>
              </a:rPr>
              <a:t>?</a:t>
            </a:r>
          </a:p>
          <a:p>
            <a:pPr>
              <a:lnSpc>
                <a:spcPts val="5800"/>
              </a:lnSpc>
              <a:spcBef>
                <a:spcPts val="0"/>
              </a:spcBef>
            </a:pPr>
            <a:r>
              <a:rPr lang="zh-TW" altLang="en-US" sz="4400" dirty="0">
                <a:ea typeface="華康儷中黑(P)" panose="020B0500000000000000" pitchFamily="34" charset="-120"/>
              </a:rPr>
              <a:t>拿到</a:t>
            </a:r>
            <a:r>
              <a:rPr lang="zh-TW" altLang="en-US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博士</a:t>
            </a:r>
            <a:r>
              <a:rPr lang="zh-TW" altLang="en-US" sz="4400" dirty="0">
                <a:ea typeface="華康儷中黑(P)" panose="020B0500000000000000" pitchFamily="34" charset="-120"/>
              </a:rPr>
              <a:t>學位了</a:t>
            </a:r>
            <a:r>
              <a:rPr lang="en-US" altLang="zh-TW" sz="4400" dirty="0"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ea typeface="華康儷中黑(P)" panose="020B0500000000000000" pitchFamily="34" charset="-120"/>
              </a:rPr>
              <a:t>能做個</a:t>
            </a:r>
            <a:br>
              <a:rPr lang="en-US" altLang="zh-TW" sz="4400" dirty="0">
                <a:ea typeface="華康儷中黑(P)" panose="020B0500000000000000" pitchFamily="34" charset="-120"/>
              </a:rPr>
            </a:br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積極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快樂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有用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終身成功</a:t>
            </a:r>
            <a:r>
              <a:rPr lang="zh-TW" altLang="en-US" sz="4400" dirty="0">
                <a:ea typeface="華康儷中黑(P)" panose="020B0500000000000000" pitchFamily="34" charset="-120"/>
              </a:rPr>
              <a:t>的人嗎</a:t>
            </a:r>
            <a:r>
              <a:rPr lang="en-US" altLang="zh-TW" sz="4400" dirty="0">
                <a:ea typeface="華康儷中黑(P)" panose="020B0500000000000000" pitchFamily="34" charset="-120"/>
              </a:rPr>
              <a:t>?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altLang="zh-TW" sz="4400" dirty="0">
                <a:ea typeface="華康儷中黑(P)" panose="020B0500000000000000" pitchFamily="34" charset="-120"/>
              </a:rPr>
              <a:t>A teacher may open the door, but mastery rests squarely on you. Admission to a prestigious school does not ensure graduation; </a:t>
            </a:r>
            <a:r>
              <a:rPr lang="en-US" altLang="zh-TW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a doctorate does not guarantee</a:t>
            </a:r>
            <a:r>
              <a:rPr lang="en-US" altLang="zh-TW" sz="4400" dirty="0">
                <a:ea typeface="華康儷中黑(P)" panose="020B0500000000000000" pitchFamily="34" charset="-120"/>
              </a:rPr>
              <a:t> a life of purpose, enthusiasm, joy and success.</a:t>
            </a:r>
          </a:p>
        </p:txBody>
      </p:sp>
    </p:spTree>
    <p:extLst>
      <p:ext uri="{BB962C8B-B14F-4D97-AF65-F5344CB8AC3E}">
        <p14:creationId xmlns:p14="http://schemas.microsoft.com/office/powerpoint/2010/main" val="270947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6500"/>
              </a:lnSpc>
              <a:spcBef>
                <a:spcPts val="0"/>
              </a:spcBef>
            </a:pPr>
            <a:r>
              <a:rPr lang="zh-TW" altLang="en-US" sz="4800" dirty="0">
                <a:ea typeface="華康儷中黑(P)" panose="020B0500000000000000" pitchFamily="34" charset="-120"/>
              </a:rPr>
              <a:t>領洗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也不過是</a:t>
            </a:r>
            <a:r>
              <a:rPr lang="zh-TW" altLang="en-US" sz="4800" dirty="0">
                <a:solidFill>
                  <a:srgbClr val="FF0000"/>
                </a:solidFill>
                <a:ea typeface="華康儷中黑(P)" panose="020B0500000000000000" pitchFamily="34" charset="-120"/>
              </a:rPr>
              <a:t>「入門」</a:t>
            </a:r>
            <a:r>
              <a:rPr lang="zh-TW" altLang="en-US" sz="4800" dirty="0">
                <a:ea typeface="華康儷中黑(P)" panose="020B0500000000000000" pitchFamily="34" charset="-120"/>
              </a:rPr>
              <a:t>聖事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6500"/>
              </a:lnSpc>
              <a:spcBef>
                <a:spcPts val="0"/>
              </a:spcBef>
            </a:pPr>
            <a:r>
              <a:rPr lang="zh-TW" altLang="en-US" sz="4800" dirty="0">
                <a:ea typeface="華康儷中黑(P)" panose="020B0500000000000000" pitchFamily="34" charset="-120"/>
              </a:rPr>
              <a:t>能否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含笑離世</a:t>
            </a:r>
            <a:r>
              <a:rPr lang="zh-TW" altLang="en-US" sz="4800" dirty="0">
                <a:ea typeface="華康儷中黑(P)" panose="020B0500000000000000" pitchFamily="34" charset="-120"/>
              </a:rPr>
              <a:t>去見天父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6500"/>
              </a:lnSpc>
              <a:spcBef>
                <a:spcPts val="0"/>
              </a:spcBef>
            </a:pPr>
            <a:r>
              <a:rPr lang="zh-TW" altLang="en-US" sz="4800" dirty="0">
                <a:ea typeface="華康儷中黑(P)" panose="020B0500000000000000" pitchFamily="34" charset="-120"/>
              </a:rPr>
              <a:t>誰敢保證</a:t>
            </a:r>
            <a:r>
              <a:rPr lang="en-US" altLang="zh-TW" sz="4800" dirty="0">
                <a:ea typeface="華康儷中黑(P)" panose="020B0500000000000000" pitchFamily="34" charset="-12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ea typeface="華康儷中黑(P)" panose="020B0500000000000000" pitchFamily="34" charset="-120"/>
              </a:rPr>
              <a:t>Even Baptism, the Sacrament of </a:t>
            </a:r>
            <a:r>
              <a:rPr lang="en-US" altLang="zh-TW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Initiation</a:t>
            </a:r>
            <a:r>
              <a:rPr lang="en-US" altLang="zh-TW" sz="4800" dirty="0">
                <a:ea typeface="華康儷中黑(P)" panose="020B0500000000000000" pitchFamily="34" charset="-120"/>
              </a:rPr>
              <a:t>, is but the beginning.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ea typeface="華康儷中黑(P)" panose="020B0500000000000000" pitchFamily="34" charset="-120"/>
              </a:rPr>
              <a:t>Who can guarantee that you will depart this life with a smile,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0000"/>
                </a:solidFill>
                <a:ea typeface="華康儷中黑(P)" panose="020B0500000000000000" pitchFamily="34" charset="-120"/>
              </a:rPr>
              <a:t>ready to meet our Heavenly Father?</a:t>
            </a:r>
          </a:p>
        </p:txBody>
      </p:sp>
    </p:spTree>
    <p:extLst>
      <p:ext uri="{BB962C8B-B14F-4D97-AF65-F5344CB8AC3E}">
        <p14:creationId xmlns:p14="http://schemas.microsoft.com/office/powerpoint/2010/main" val="4317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  <a:spcBef>
                <a:spcPts val="0"/>
              </a:spcBef>
            </a:pPr>
            <a:r>
              <a:rPr lang="zh-TW" altLang="en-US" sz="5400" dirty="0">
                <a:ea typeface="華康儷中黑(P)" panose="020B0500000000000000" pitchFamily="34" charset="-120"/>
              </a:rPr>
              <a:t>今天的彌撒主題</a:t>
            </a:r>
            <a:endParaRPr lang="en-US" altLang="zh-TW" sz="5400" dirty="0">
              <a:ea typeface="華康儷中黑(P)" panose="020B0500000000000000" pitchFamily="34" charset="-120"/>
            </a:endParaRPr>
          </a:p>
          <a:p>
            <a:pPr>
              <a:lnSpc>
                <a:spcPts val="7000"/>
              </a:lnSpc>
              <a:spcBef>
                <a:spcPts val="0"/>
              </a:spcBef>
            </a:pPr>
            <a:r>
              <a:rPr lang="zh-TW" altLang="en-US" sz="5400" dirty="0">
                <a:solidFill>
                  <a:srgbClr val="FF0000"/>
                </a:solidFill>
                <a:ea typeface="華康儷中黑(P)" panose="020B0500000000000000" pitchFamily="34" charset="-120"/>
              </a:rPr>
              <a:t>「不悔改</a:t>
            </a:r>
            <a:r>
              <a:rPr lang="en-US" altLang="zh-TW" sz="54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5400" dirty="0">
                <a:solidFill>
                  <a:srgbClr val="FF0000"/>
                </a:solidFill>
                <a:ea typeface="華康儷中黑(P)" panose="020B0500000000000000" pitchFamily="34" charset="-120"/>
              </a:rPr>
              <a:t>便喪亡」</a:t>
            </a:r>
            <a:r>
              <a:rPr lang="en-US" altLang="zh-TW" sz="54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5400" dirty="0">
                <a:ea typeface="華康儷中黑(P)" panose="020B0500000000000000" pitchFamily="34" charset="-120"/>
              </a:rPr>
              <a:t>很值得我們深思和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終生警惕</a:t>
            </a:r>
            <a:r>
              <a:rPr lang="en-US" altLang="zh-TW" sz="5400" dirty="0">
                <a:ea typeface="華康儷中黑(P)" panose="020B0500000000000000" pitchFamily="34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5400" dirty="0">
                <a:ea typeface="華康儷中黑(P)" panose="020B0500000000000000" pitchFamily="34" charset="-120"/>
              </a:rPr>
              <a:t>The theme of today’s Mass, “</a:t>
            </a:r>
            <a:r>
              <a:rPr lang="en-US" altLang="zh-TW" sz="5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Repent or Perish</a:t>
            </a:r>
            <a:r>
              <a:rPr lang="en-US" altLang="zh-TW" sz="5400" dirty="0">
                <a:ea typeface="華康儷中黑(P)" panose="020B0500000000000000" pitchFamily="34" charset="-120"/>
              </a:rPr>
              <a:t>,” calls for deep reflection and </a:t>
            </a:r>
          </a:p>
          <a:p>
            <a:pPr>
              <a:spcBef>
                <a:spcPts val="0"/>
              </a:spcBef>
            </a:pPr>
            <a:r>
              <a:rPr lang="en-US" altLang="zh-TW" sz="5400" dirty="0">
                <a:solidFill>
                  <a:srgbClr val="FF0000"/>
                </a:solidFill>
                <a:ea typeface="華康儷中黑(P)" panose="020B0500000000000000" pitchFamily="34" charset="-120"/>
              </a:rPr>
              <a:t>lifelong vigilance</a:t>
            </a:r>
            <a:r>
              <a:rPr lang="en-US" altLang="zh-TW" sz="54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91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900" dirty="0">
                <a:ea typeface="華康儷中黑(P)" panose="020B0500000000000000" pitchFamily="34" charset="-120"/>
              </a:rPr>
              <a:t>今天耶穌也警告我們</a:t>
            </a:r>
            <a:r>
              <a:rPr lang="en-US" altLang="zh-TW" sz="3900" dirty="0">
                <a:ea typeface="華康儷中黑(P)" panose="020B0500000000000000" pitchFamily="34" charset="-120"/>
              </a:rPr>
              <a:t>:</a:t>
            </a:r>
            <a:r>
              <a:rPr lang="zh-TW" altLang="en-US" sz="3900" dirty="0">
                <a:ea typeface="華康儷中黑(P)" panose="020B0500000000000000" pitchFamily="34" charset="-120"/>
              </a:rPr>
              <a:t>「就如</a:t>
            </a:r>
            <a:r>
              <a:rPr lang="zh-TW" altLang="en-US" sz="3900" dirty="0">
                <a:solidFill>
                  <a:srgbClr val="FF0000"/>
                </a:solidFill>
                <a:ea typeface="華康儷中黑(P)" panose="020B0500000000000000" pitchFamily="34" charset="-120"/>
              </a:rPr>
              <a:t>史羅亞塔</a:t>
            </a:r>
            <a:r>
              <a:rPr lang="zh-TW" altLang="en-US" sz="3900" dirty="0">
                <a:ea typeface="華康儷中黑(P)" panose="020B0500000000000000" pitchFamily="34" charset="-120"/>
              </a:rPr>
              <a:t>倒下</a:t>
            </a:r>
            <a:r>
              <a:rPr lang="en-US" altLang="zh-TW" sz="3900" dirty="0">
                <a:ea typeface="華康儷中黑(P)" panose="020B0500000000000000" pitchFamily="34" charset="-120"/>
              </a:rPr>
              <a:t>,</a:t>
            </a:r>
            <a:r>
              <a:rPr lang="zh-TW" altLang="en-US" sz="3900" dirty="0">
                <a:ea typeface="華康儷中黑(P)" panose="020B0500000000000000" pitchFamily="34" charset="-120"/>
              </a:rPr>
              <a:t>壓死了十八個人</a:t>
            </a:r>
            <a:r>
              <a:rPr lang="en-US" altLang="zh-TW" sz="3900" dirty="0">
                <a:ea typeface="華康儷中黑(P)" panose="020B0500000000000000" pitchFamily="34" charset="-120"/>
              </a:rPr>
              <a:t>,</a:t>
            </a:r>
            <a:r>
              <a:rPr lang="zh-TW" altLang="en-US" sz="3900" dirty="0">
                <a:ea typeface="華康儷中黑(P)" panose="020B0500000000000000" pitchFamily="34" charset="-120"/>
              </a:rPr>
              <a:t>你們以為他們比耶路撒冷其他所有居民</a:t>
            </a:r>
            <a:r>
              <a:rPr lang="en-US" altLang="zh-TW" sz="3900" dirty="0">
                <a:ea typeface="華康儷中黑(P)" panose="020B0500000000000000" pitchFamily="34" charset="-120"/>
              </a:rPr>
              <a:t>,</a:t>
            </a:r>
            <a:r>
              <a:rPr lang="zh-TW" altLang="en-US" sz="3900" dirty="0">
                <a:solidFill>
                  <a:srgbClr val="FF0000"/>
                </a:solidFill>
                <a:ea typeface="華康儷中黑(P)" panose="020B0500000000000000" pitchFamily="34" charset="-120"/>
              </a:rPr>
              <a:t>罪債更大嗎</a:t>
            </a:r>
            <a:r>
              <a:rPr lang="en-US" altLang="zh-TW" sz="3900" dirty="0">
                <a:ea typeface="華康儷中黑(P)" panose="020B0500000000000000" pitchFamily="34" charset="-120"/>
              </a:rPr>
              <a:t>?</a:t>
            </a:r>
            <a:r>
              <a:rPr lang="zh-TW" altLang="en-US" sz="3900" dirty="0">
                <a:ea typeface="華康儷中黑(P)" panose="020B0500000000000000" pitchFamily="34" charset="-120"/>
              </a:rPr>
              <a:t>我告訴你們</a:t>
            </a:r>
            <a:r>
              <a:rPr lang="en-US" altLang="zh-TW" sz="3900" dirty="0">
                <a:ea typeface="華康儷中黑(P)" panose="020B0500000000000000" pitchFamily="34" charset="-120"/>
              </a:rPr>
              <a:t>:</a:t>
            </a:r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如果你們不悔改</a:t>
            </a:r>
            <a:r>
              <a:rPr lang="en-US" altLang="zh-TW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你們都要同樣喪亡</a:t>
            </a:r>
            <a:r>
              <a:rPr lang="en-US" altLang="zh-TW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.</a:t>
            </a:r>
            <a:r>
              <a:rPr lang="zh-TW" altLang="en-US" sz="3900" dirty="0">
                <a:ea typeface="華康儷中黑(P)" panose="020B0500000000000000" pitchFamily="34" charset="-120"/>
              </a:rPr>
              <a:t>」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中黑(P)" panose="020B0500000000000000" pitchFamily="34" charset="-120"/>
              </a:rPr>
              <a:t>In today’s Gospel, Jesus warns: “Those eighteen upon whom the tower in Siloam fell and killed them, do you think that they were worse offenders than all the others who dwelt in Jerusalem? I tell you, no; but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unless you repent, you will all likewise perish.</a:t>
            </a:r>
            <a:r>
              <a:rPr lang="en-US" altLang="zh-TW" sz="4000" spc="-100" dirty="0">
                <a:ea typeface="華康儷中黑(P)" panose="020B0500000000000000" pitchFamily="34" charset="-120"/>
              </a:rPr>
              <a:t>”</a:t>
            </a:r>
            <a:r>
              <a:rPr lang="en-US" altLang="zh-TW" sz="4000" dirty="0">
                <a:ea typeface="華康儷中黑(P)" panose="020B0500000000000000" pitchFamily="34" charset="-120"/>
              </a:rPr>
              <a:t> </a:t>
            </a:r>
            <a:r>
              <a:rPr lang="en-US" altLang="zh-TW" sz="2800" dirty="0">
                <a:ea typeface="華康儷中黑(P)" panose="020B0500000000000000" pitchFamily="34" charset="-120"/>
              </a:rPr>
              <a:t>(Lk 13:4–5)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08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罪有許多種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我在我的</a:t>
            </a:r>
            <a:r>
              <a:rPr lang="en-US" altLang="zh-TW" sz="3600" dirty="0">
                <a:ea typeface="華康儷中黑(P)" panose="020B0500000000000000" pitchFamily="34" charset="-120"/>
              </a:rPr>
              <a:t>《</a:t>
            </a:r>
            <a:r>
              <a:rPr lang="zh-TW" altLang="en-US" sz="3600" dirty="0">
                <a:ea typeface="華康儷中黑(P)" panose="020B0500000000000000" pitchFamily="34" charset="-120"/>
              </a:rPr>
              <a:t>正視人生的信仰</a:t>
            </a:r>
            <a:r>
              <a:rPr lang="en-US" altLang="zh-TW" sz="3600" dirty="0">
                <a:ea typeface="華康儷中黑(P)" panose="020B0500000000000000" pitchFamily="34" charset="-120"/>
              </a:rPr>
              <a:t>》</a:t>
            </a:r>
            <a:r>
              <a:rPr lang="zh-TW" altLang="en-US" sz="3600" dirty="0">
                <a:ea typeface="華康儷中黑(P)" panose="020B0500000000000000" pitchFamily="34" charset="-120"/>
              </a:rPr>
              <a:t>慕道書中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便列舉了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現代世界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七大罪惡</a:t>
            </a:r>
            <a:r>
              <a:rPr lang="en-US" altLang="zh-TW" sz="3600" dirty="0">
                <a:ea typeface="華康儷中黑(P)" panose="020B0500000000000000" pitchFamily="34" charset="-120"/>
              </a:rPr>
              <a:t>:</a:t>
            </a:r>
            <a:r>
              <a:rPr lang="zh-TW" altLang="en-US" sz="3600" dirty="0">
                <a:ea typeface="華康儷中黑(P)" panose="020B0500000000000000" pitchFamily="34" charset="-120"/>
              </a:rPr>
              <a:t>種族歧視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殖民主義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戰爭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霸權主義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虛偽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人性的割離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恐懼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</a:rPr>
              <a:t>這七種罪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比起我們的</a:t>
            </a:r>
            <a:endParaRPr lang="en-US" altLang="zh-TW" sz="3600" dirty="0">
              <a:ea typeface="華康儷中黑(P)" panose="020B0500000000000000" pitchFamily="34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ea typeface="華康儷中黑(P)" panose="020B0500000000000000" pitchFamily="34" charset="-120"/>
              </a:rPr>
              <a:t>唸經分心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貪吃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吵架等等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大得太多太多了</a:t>
            </a:r>
            <a:r>
              <a:rPr lang="en-US" altLang="zh-TW" sz="3600" dirty="0">
                <a:ea typeface="華康儷中黑(P)" panose="020B0500000000000000" pitchFamily="34" charset="-120"/>
              </a:rPr>
              <a:t>!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Sin takes many forms</a:t>
            </a:r>
            <a:r>
              <a:rPr lang="en-US" altLang="zh-TW" sz="3600" dirty="0">
                <a:ea typeface="華康儷中黑(P)" panose="020B0500000000000000" pitchFamily="34" charset="-120"/>
              </a:rPr>
              <a:t>. In my catechism book, ‘Facing the Demands of Faith for Life’, I list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seven grave sins of the modern world</a:t>
            </a:r>
            <a:r>
              <a:rPr lang="en-US" altLang="zh-TW" sz="3600" dirty="0">
                <a:ea typeface="華康儷中黑(P)" panose="020B0500000000000000" pitchFamily="34" charset="-120"/>
              </a:rPr>
              <a:t>: racial discrimination, colonialism, war, hegemonism, hypocrisy, dehumanization, and fear. These sins far outweigh our distractions during prayer, gluttony, petty quarrels and many more.</a:t>
            </a:r>
          </a:p>
        </p:txBody>
      </p:sp>
    </p:spTree>
    <p:extLst>
      <p:ext uri="{BB962C8B-B14F-4D97-AF65-F5344CB8AC3E}">
        <p14:creationId xmlns:p14="http://schemas.microsoft.com/office/powerpoint/2010/main" val="191813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zh-TW" sz="4000" dirty="0">
                <a:ea typeface="華康儷中黑(P)" panose="020B0500000000000000" pitchFamily="34" charset="-120"/>
              </a:rPr>
              <a:t>2022</a:t>
            </a:r>
            <a:r>
              <a:rPr lang="zh-TW" altLang="en-US" sz="4000" dirty="0">
                <a:ea typeface="華康儷中黑(P)" panose="020B0500000000000000" pitchFamily="34" charset="-120"/>
              </a:rPr>
              <a:t>年</a:t>
            </a:r>
            <a:r>
              <a:rPr lang="en-US" altLang="zh-TW" sz="4000" dirty="0">
                <a:ea typeface="華康儷中黑(P)" panose="020B0500000000000000" pitchFamily="34" charset="-120"/>
              </a:rPr>
              <a:t>3</a:t>
            </a:r>
            <a:r>
              <a:rPr lang="zh-TW" altLang="en-US" sz="4000" dirty="0">
                <a:ea typeface="華康儷中黑(P)" panose="020B0500000000000000" pitchFamily="34" charset="-120"/>
              </a:rPr>
              <a:t>月</a:t>
            </a:r>
            <a:r>
              <a:rPr lang="en-US" altLang="zh-TW" sz="4000" dirty="0">
                <a:ea typeface="華康儷中黑(P)" panose="020B0500000000000000" pitchFamily="34" charset="-120"/>
              </a:rPr>
              <a:t>12</a:t>
            </a:r>
            <a:r>
              <a:rPr lang="zh-TW" altLang="en-US" sz="4000" dirty="0">
                <a:ea typeface="華康儷中黑(P)" panose="020B0500000000000000" pitchFamily="34" charset="-120"/>
              </a:rPr>
              <a:t>日香港某日報有一個大標題</a:t>
            </a:r>
            <a:r>
              <a:rPr lang="en-US" altLang="zh-TW" sz="4000" dirty="0">
                <a:ea typeface="華康儷中黑(P)" panose="020B0500000000000000" pitchFamily="34" charset="-120"/>
              </a:rPr>
              <a:t>:</a:t>
            </a:r>
            <a:r>
              <a:rPr lang="zh-TW" altLang="en-US" sz="4000" dirty="0">
                <a:ea typeface="華康儷中黑(P)" panose="020B0500000000000000" pitchFamily="34" charset="-120"/>
              </a:rPr>
              <a:t>「</a:t>
            </a:r>
            <a:r>
              <a:rPr lang="en-US" altLang="zh-TW" sz="4000" dirty="0">
                <a:ea typeface="華康儷中黑(P)" panose="020B0500000000000000" pitchFamily="34" charset="-120"/>
              </a:rPr>
              <a:t>130</a:t>
            </a:r>
            <a:r>
              <a:rPr lang="zh-TW" altLang="en-US" sz="4000" dirty="0">
                <a:ea typeface="華康儷中黑(P)" panose="020B0500000000000000" pitchFamily="34" charset="-120"/>
              </a:rPr>
              <a:t>名人抨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富國抗疫方法不道德</a:t>
            </a:r>
            <a:r>
              <a:rPr lang="zh-TW" altLang="en-US" sz="4000" dirty="0">
                <a:ea typeface="華康儷中黑(P)" panose="020B0500000000000000" pitchFamily="34" charset="-120"/>
              </a:rPr>
              <a:t>」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「完全弄巧反拙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而且是道德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經濟和</a:t>
            </a:r>
            <a:endParaRPr lang="en-US" altLang="zh-TW" sz="4000" dirty="0">
              <a:ea typeface="華康儷中黑(P)" panose="020B0500000000000000" pitchFamily="34" charset="-120"/>
            </a:endParaRPr>
          </a:p>
          <a:p>
            <a:pPr>
              <a:lnSpc>
                <a:spcPts val="52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流行病學上的失敗」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(P)" panose="020B0500000000000000" pitchFamily="34" charset="-120"/>
              </a:rPr>
              <a:t>On March 12, 2022, a Hong Kong newspaper headline declared: “130 Prominent Figures Condemn Rich Nations’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Immoral COVID Response</a:t>
            </a:r>
            <a:r>
              <a:rPr lang="en-US" altLang="zh-TW" sz="4000" dirty="0">
                <a:ea typeface="華康儷中黑(P)" panose="020B0500000000000000" pitchFamily="34" charset="-120"/>
              </a:rPr>
              <a:t>,” calling it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(P)" panose="020B0500000000000000" pitchFamily="34" charset="-120"/>
              </a:rPr>
              <a:t>“a moral, economic, and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(P)" panose="020B0500000000000000" pitchFamily="34" charset="-120"/>
              </a:rPr>
              <a:t>epidemiological failure.” </a:t>
            </a:r>
          </a:p>
        </p:txBody>
      </p:sp>
    </p:spTree>
    <p:extLst>
      <p:ext uri="{BB962C8B-B14F-4D97-AF65-F5344CB8AC3E}">
        <p14:creationId xmlns:p14="http://schemas.microsoft.com/office/powerpoint/2010/main" val="232605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400" dirty="0">
                <a:ea typeface="華康儷中黑(P)" panose="020B0500000000000000" pitchFamily="34" charset="-120"/>
              </a:rPr>
              <a:t>這些名人</a:t>
            </a:r>
            <a:r>
              <a:rPr lang="en-US" altLang="zh-TW" sz="4400" dirty="0"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ea typeface="華康儷中黑(P)" panose="020B0500000000000000" pitchFamily="34" charset="-120"/>
              </a:rPr>
              <a:t>包括了</a:t>
            </a:r>
            <a:r>
              <a:rPr lang="zh-TW" altLang="en-US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聯合國前秘書長</a:t>
            </a:r>
            <a:r>
              <a:rPr lang="zh-TW" altLang="en-US" sz="4400" dirty="0">
                <a:ea typeface="華康儷中黑(P)" panose="020B0500000000000000" pitchFamily="34" charset="-120"/>
              </a:rPr>
              <a:t>潘基文</a:t>
            </a:r>
            <a:r>
              <a:rPr lang="en-US" altLang="zh-TW" sz="4400" dirty="0">
                <a:ea typeface="華康儷中黑(P)" panose="020B0500000000000000" pitchFamily="34" charset="-120"/>
              </a:rPr>
              <a:t>;</a:t>
            </a:r>
            <a:r>
              <a:rPr lang="zh-TW" altLang="en-US" sz="4400" dirty="0">
                <a:ea typeface="華康儷中黑(P)" panose="020B0500000000000000" pitchFamily="34" charset="-120"/>
              </a:rPr>
              <a:t>而不道德則包括了製藥商的</a:t>
            </a:r>
            <a:endParaRPr lang="en-US" altLang="zh-TW" sz="4400" dirty="0">
              <a:ea typeface="華康儷中黑(P)" panose="020B0500000000000000" pitchFamily="34" charset="-120"/>
            </a:endParaRP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壟斷</a:t>
            </a:r>
            <a:r>
              <a:rPr lang="en-US" altLang="zh-TW" sz="4400" dirty="0"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ea typeface="華康儷中黑(P)" panose="020B0500000000000000" pitchFamily="34" charset="-120"/>
              </a:rPr>
              <a:t>即是說</a:t>
            </a:r>
            <a:r>
              <a:rPr lang="en-US" altLang="zh-TW" sz="4400" dirty="0">
                <a:ea typeface="華康儷中黑(P)" panose="020B0500000000000000" pitchFamily="34" charset="-120"/>
              </a:rPr>
              <a:t>,</a:t>
            </a:r>
            <a:r>
              <a:rPr lang="zh-TW" altLang="en-US" sz="4400" dirty="0">
                <a:ea typeface="華康儷中黑(P)" panose="020B0500000000000000" pitchFamily="34" charset="-120"/>
              </a:rPr>
              <a:t>他們在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發瘟疫財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(P)" panose="020B0500000000000000" pitchFamily="34" charset="-120"/>
              </a:rPr>
              <a:t>Among the signatories was former UN Secretary-General Ban Ki-moon who condemned pharmaceutical companies for 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ruthless profiteering </a:t>
            </a:r>
            <a:r>
              <a:rPr lang="en-US" altLang="zh-TW" sz="4400" dirty="0">
                <a:ea typeface="華康儷中黑(P)" panose="020B0500000000000000" pitchFamily="34" charset="-120"/>
              </a:rPr>
              <a:t>from their monopolies during the </a:t>
            </a:r>
            <a:r>
              <a:rPr lang="en-US" altLang="zh-TW" sz="4400" dirty="0">
                <a:solidFill>
                  <a:srgbClr val="FF0000"/>
                </a:solidFill>
                <a:ea typeface="華康儷中黑(P)" panose="020B0500000000000000" pitchFamily="34" charset="-120"/>
              </a:rPr>
              <a:t>pandemic</a:t>
            </a:r>
            <a:r>
              <a:rPr lang="en-US" altLang="zh-TW" sz="44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46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5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四旬期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不單要個人悔改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也要國家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民族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宗教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和控制人類命運的所有大財團的悔改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否則就會喪亡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集體的滅亡</a:t>
            </a:r>
            <a:r>
              <a:rPr lang="en-US" altLang="zh-TW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(P)" panose="020B0500000000000000" pitchFamily="34" charset="-120"/>
              </a:rPr>
              <a:t>The Lenten period calls not only for the individual’s repentance but also for the </a:t>
            </a:r>
            <a:r>
              <a:rPr lang="en-US" altLang="zh-TW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repentance of nations, races, religions, and the powerful institutions that shape our world.</a:t>
            </a:r>
            <a:r>
              <a:rPr lang="en-US" altLang="zh-TW" sz="4000" dirty="0">
                <a:ea typeface="華康儷中黑(P)" panose="020B0500000000000000" pitchFamily="34" charset="-120"/>
              </a:rPr>
              <a:t> Without such repentance,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we face collective destruction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34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6200"/>
              </a:lnSpc>
              <a:spcBef>
                <a:spcPts val="0"/>
              </a:spcBef>
            </a:pPr>
            <a:r>
              <a:rPr lang="zh-TW" altLang="en-US" sz="4800" dirty="0">
                <a:ea typeface="華康儷中黑(P)" panose="020B0500000000000000" pitchFamily="34" charset="-120"/>
              </a:rPr>
              <a:t>中國有句俗語</a:t>
            </a:r>
            <a:r>
              <a:rPr lang="en-US" altLang="zh-TW" sz="4800" dirty="0">
                <a:ea typeface="華康儷中黑(P)" panose="020B0500000000000000" pitchFamily="34" charset="-120"/>
              </a:rPr>
              <a:t>:</a:t>
            </a:r>
            <a:r>
              <a:rPr lang="zh-TW" altLang="en-US" sz="4800" dirty="0">
                <a:ea typeface="華康儷中黑(P)" panose="020B0500000000000000" pitchFamily="34" charset="-120"/>
              </a:rPr>
              <a:t>「不義之財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理無久享」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我們除了今生</a:t>
            </a:r>
            <a:r>
              <a:rPr lang="en-US" altLang="zh-TW" sz="4800" dirty="0"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ea typeface="華康儷中黑(P)" panose="020B0500000000000000" pitchFamily="34" charset="-120"/>
              </a:rPr>
              <a:t>還有來世</a:t>
            </a:r>
            <a:r>
              <a:rPr lang="en-US" altLang="zh-TW" sz="4800" dirty="0">
                <a:ea typeface="華康儷中黑(P)" panose="020B0500000000000000" pitchFamily="34" charset="-120"/>
              </a:rPr>
              <a:t>;</a:t>
            </a:r>
          </a:p>
          <a:p>
            <a:pPr>
              <a:lnSpc>
                <a:spcPts val="6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善惡賞罸</a:t>
            </a:r>
            <a:r>
              <a:rPr lang="en-US" altLang="zh-TW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不在生前</a:t>
            </a:r>
            <a:r>
              <a:rPr lang="en-US" altLang="zh-TW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,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必在死後</a:t>
            </a:r>
            <a:r>
              <a:rPr lang="en-US" altLang="zh-TW" sz="48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ea typeface="華康儷中黑(P)" panose="020B0500000000000000" pitchFamily="34" charset="-120"/>
              </a:rPr>
              <a:t>As the Chinese proverb warns,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ea typeface="華康儷中黑(P)" panose="020B0500000000000000" pitchFamily="34" charset="-120"/>
              </a:rPr>
              <a:t> “</a:t>
            </a:r>
            <a:r>
              <a:rPr lang="en-US" altLang="zh-TW" sz="4800" dirty="0">
                <a:solidFill>
                  <a:srgbClr val="FF0000"/>
                </a:solidFill>
                <a:ea typeface="華康儷中黑(P)" panose="020B0500000000000000" pitchFamily="34" charset="-120"/>
              </a:rPr>
              <a:t>Ill-gotten wealth never lasts</a:t>
            </a:r>
            <a:r>
              <a:rPr lang="en-US" altLang="zh-TW" sz="4800" dirty="0">
                <a:ea typeface="華康儷中黑(P)" panose="020B0500000000000000" pitchFamily="34" charset="-120"/>
              </a:rPr>
              <a:t>.” </a:t>
            </a:r>
          </a:p>
          <a:p>
            <a:pPr>
              <a:spcBef>
                <a:spcPts val="0"/>
              </a:spcBef>
            </a:pPr>
            <a:r>
              <a:rPr lang="en-US" altLang="zh-TW" sz="4800" spc="-15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Our lives extend beyond this world</a:t>
            </a:r>
            <a:r>
              <a:rPr lang="en-US" altLang="zh-TW" sz="4800" spc="-150" dirty="0">
                <a:ea typeface="華康儷中黑(P)" panose="020B0500000000000000" pitchFamily="34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altLang="zh-TW" sz="4800" spc="-150" dirty="0">
                <a:ea typeface="華康儷中黑(P)" panose="020B0500000000000000" pitchFamily="34" charset="-120"/>
              </a:rPr>
              <a:t>If justice is not served in this life, it will surely be fulfilled in the next.</a:t>
            </a:r>
          </a:p>
        </p:txBody>
      </p:sp>
    </p:spTree>
    <p:extLst>
      <p:ext uri="{BB962C8B-B14F-4D97-AF65-F5344CB8AC3E}">
        <p14:creationId xmlns:p14="http://schemas.microsoft.com/office/powerpoint/2010/main" val="181490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7384"/>
            <a:ext cx="9144000" cy="65973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天主便由荊棘叢中叫他說：「梅瑟！梅瑟！」</a:t>
            </a:r>
          </a:p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梅瑟回答說：「我在這裡。」</a:t>
            </a:r>
          </a:p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天主說：「不可到這邊來！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將你腳上的鞋脫下，因為你所站立的地方是聖地。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」又說：「我是你父親的天主、亞巴郎的天主、依撒格的天主、雅各伯的天主。」梅瑟因為怕看見天主，就把臉遮起來。</a:t>
            </a:r>
          </a:p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我看見我的百姓，在埃及所受的痛苦；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16F139-A56D-4F0C-A035-4E10AA89C296}"/>
              </a:ext>
            </a:extLst>
          </p:cNvPr>
          <p:cNvSpPr txBox="1"/>
          <p:nvPr/>
        </p:nvSpPr>
        <p:spPr>
          <a:xfrm>
            <a:off x="7272040" y="639124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2/4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156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喚醒世人</a:t>
            </a:r>
            <a:r>
              <a:rPr lang="zh-TW" altLang="en-US" sz="4000" dirty="0">
                <a:ea typeface="華康儷中黑(P)" panose="020B0500000000000000" pitchFamily="34" charset="-120"/>
              </a:rPr>
              <a:t>有關集體悔改和世界大同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是我們教研中心的使命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也是我們今年籌款的重要理由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我們正是為一個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天國的信念</a:t>
            </a:r>
            <a:endParaRPr lang="en-US" altLang="zh-TW" sz="4000" dirty="0">
              <a:solidFill>
                <a:srgbClr val="FF0000"/>
              </a:solidFill>
              <a:ea typeface="華康儷中黑(P)" panose="020B0500000000000000" pitchFamily="34" charset="-120"/>
            </a:endParaRP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和一個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大同世界</a:t>
            </a:r>
            <a:r>
              <a:rPr lang="zh-TW" altLang="en-US" sz="4000" dirty="0">
                <a:ea typeface="華康儷中黑(P)" panose="020B0500000000000000" pitchFamily="34" charset="-120"/>
              </a:rPr>
              <a:t>的願景而籌款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Awakening the world </a:t>
            </a:r>
            <a:r>
              <a:rPr lang="en-US" altLang="zh-TW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to collective repentance</a:t>
            </a:r>
            <a:r>
              <a:rPr lang="en-US" altLang="zh-TW" sz="4000" dirty="0">
                <a:ea typeface="華康儷中黑(P)" panose="020B0500000000000000" pitchFamily="34" charset="-120"/>
              </a:rPr>
              <a:t> (</a:t>
            </a:r>
            <a:r>
              <a:rPr lang="en-US" altLang="zh-TW" sz="4000" dirty="0">
                <a:solidFill>
                  <a:srgbClr val="0000FF"/>
                </a:solidFill>
                <a:ea typeface="華康儷中黑(P)" panose="020B0500000000000000" pitchFamily="34" charset="-120"/>
              </a:rPr>
              <a:t>conscientization</a:t>
            </a:r>
            <a:r>
              <a:rPr lang="en-US" altLang="zh-TW" sz="4000" dirty="0">
                <a:ea typeface="華康儷中黑(P)" panose="020B0500000000000000" pitchFamily="34" charset="-120"/>
              </a:rPr>
              <a:t>) and to universal harmony is the mission of </a:t>
            </a:r>
            <a:r>
              <a:rPr lang="en-US" altLang="zh-TW" sz="3800" dirty="0">
                <a:ea typeface="華康儷中黑(P)" panose="020B0500000000000000" pitchFamily="34" charset="-120"/>
              </a:rPr>
              <a:t>CIRS</a:t>
            </a:r>
            <a:r>
              <a:rPr lang="en-US" altLang="zh-TW" sz="4000" dirty="0">
                <a:ea typeface="華康儷中黑(P)" panose="020B0500000000000000" pitchFamily="34" charset="-120"/>
              </a:rPr>
              <a:t>. It is also the reason for our fundraising efforts this year. We raise funds to fuel our vision of the </a:t>
            </a:r>
            <a:r>
              <a:rPr lang="en-US" altLang="zh-TW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Kingdom of God </a:t>
            </a:r>
            <a:r>
              <a:rPr lang="en-US" altLang="zh-TW" sz="4000" dirty="0">
                <a:ea typeface="華康儷中黑(P)" panose="020B0500000000000000" pitchFamily="34" charset="-120"/>
              </a:rPr>
              <a:t>and the hope of a </a:t>
            </a:r>
            <a:r>
              <a:rPr lang="en-US" altLang="zh-TW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United World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福傳與培育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尤其是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培育下一代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是公教教研中心的重要任務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也是我作了五十多年神父的</a:t>
            </a:r>
            <a:endParaRPr lang="en-US" altLang="zh-TW" sz="3600" dirty="0">
              <a:ea typeface="華康儷中黑(P)" panose="020B0500000000000000" pitchFamily="34" charset="-120"/>
            </a:endParaRP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夢想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</a:rPr>
              <a:t>如果要明天更好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便要讓下一代</a:t>
            </a:r>
            <a:endParaRPr lang="en-US" altLang="zh-TW" sz="3600" dirty="0">
              <a:ea typeface="華康儷中黑(P)" panose="020B0500000000000000" pitchFamily="34" charset="-120"/>
            </a:endParaRP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浸潤在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梵二精神</a:t>
            </a:r>
            <a:r>
              <a:rPr lang="zh-TW" altLang="en-US" sz="3600" dirty="0">
                <a:ea typeface="華康儷中黑(P)" panose="020B0500000000000000" pitchFamily="34" charset="-120"/>
              </a:rPr>
              <a:t>的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天國氛圍</a:t>
            </a:r>
            <a:r>
              <a:rPr lang="zh-TW" altLang="en-US" sz="3600" dirty="0">
                <a:ea typeface="華康儷中黑(P)" panose="020B0500000000000000" pitchFamily="34" charset="-120"/>
              </a:rPr>
              <a:t>中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sz="3600" dirty="0">
                <a:ea typeface="華康儷中黑(P)" panose="020B0500000000000000" pitchFamily="34" charset="-120"/>
              </a:rPr>
              <a:t>給世界大同一個實現的機會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endParaRPr lang="zh-TW" altLang="en-US" sz="3600" dirty="0">
              <a:ea typeface="華康儷中黑(P)" panose="020B0500000000000000" pitchFamily="34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(P)" panose="020B0500000000000000" pitchFamily="34" charset="-120"/>
              </a:rPr>
              <a:t>Evangelization and religious formation, especially of the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next generation</a:t>
            </a:r>
            <a:r>
              <a:rPr lang="en-US" altLang="zh-TW" sz="3600" dirty="0">
                <a:ea typeface="華康儷中黑(P)" panose="020B0500000000000000" pitchFamily="34" charset="-120"/>
              </a:rPr>
              <a:t>, are central to the mission of </a:t>
            </a:r>
            <a:r>
              <a:rPr lang="en-US" altLang="zh-TW" sz="3200" dirty="0">
                <a:ea typeface="華康儷中黑(P)" panose="020B0500000000000000" pitchFamily="34" charset="-120"/>
              </a:rPr>
              <a:t>CIRS</a:t>
            </a:r>
            <a:r>
              <a:rPr lang="en-US" altLang="zh-TW" sz="3600" dirty="0">
                <a:ea typeface="華康儷中黑(P)" panose="020B0500000000000000" pitchFamily="34" charset="-120"/>
              </a:rPr>
              <a:t>. This has been my dream as a priest for over 50 years. For a better tomorrow, we must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nurture our youths in the spirit of Vatican II</a:t>
            </a:r>
            <a:r>
              <a:rPr lang="en-US" altLang="zh-TW" sz="3600" dirty="0">
                <a:ea typeface="華康儷中黑(P)" panose="020B0500000000000000" pitchFamily="34" charset="-120"/>
              </a:rPr>
              <a:t>, preparing them to build the Kingdom of God and 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foster a sense of world unity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01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800" spc="-150" dirty="0">
                <a:solidFill>
                  <a:srgbClr val="FF0000"/>
                </a:solidFill>
                <a:highlight>
                  <a:srgbClr val="FFFF00"/>
                </a:highligh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我們福傳與培育的內容</a:t>
            </a:r>
            <a:r>
              <a:rPr lang="en-US" altLang="zh-TW" sz="3800" spc="-150" dirty="0">
                <a:solidFill>
                  <a:srgbClr val="FF0000"/>
                </a:solidFill>
                <a:highlight>
                  <a:srgbClr val="FFFF00"/>
                </a:highligh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3800" spc="-150" dirty="0">
                <a:solidFill>
                  <a:srgbClr val="FF0000"/>
                </a:solidFill>
                <a:highlight>
                  <a:srgbClr val="FFFF00"/>
                </a:highligh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以下面五點為主軸</a:t>
            </a:r>
          </a:p>
          <a:p>
            <a:pPr marL="432000" indent="-457200"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ea typeface="華康儷中黑(P)" panose="020B0500000000000000" pitchFamily="34" charset="-120"/>
              </a:rPr>
              <a:t>1.</a:t>
            </a:r>
            <a:r>
              <a:rPr lang="zh-TW" altLang="en-US" sz="3800" dirty="0">
                <a:solidFill>
                  <a:srgbClr val="FF0000"/>
                </a:solidFill>
                <a:ea typeface="華康儷中黑(P)" panose="020B0500000000000000" pitchFamily="34" charset="-120"/>
              </a:rPr>
              <a:t>整全的信仰</a:t>
            </a:r>
            <a:r>
              <a:rPr lang="en-US" altLang="zh-TW" sz="3800" dirty="0">
                <a:ea typeface="華康儷中黑(P)" panose="020B0500000000000000" pitchFamily="34" charset="-120"/>
              </a:rPr>
              <a:t>:</a:t>
            </a:r>
            <a:r>
              <a:rPr lang="zh-TW" altLang="en-US" sz="3800" dirty="0">
                <a:ea typeface="華康儷中黑(P)" panose="020B0500000000000000" pitchFamily="34" charset="-120"/>
              </a:rPr>
              <a:t>扎根梵二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熱愛家庭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投身社會</a:t>
            </a:r>
            <a:br>
              <a:rPr lang="en-US" altLang="zh-TW" sz="3800" dirty="0">
                <a:ea typeface="華康儷中黑(P)" panose="020B0500000000000000" pitchFamily="34" charset="-120"/>
              </a:rPr>
            </a:br>
            <a:r>
              <a:rPr lang="zh-TW" altLang="en-US" sz="3800" dirty="0">
                <a:ea typeface="華康儷中黑(P)" panose="020B0500000000000000" pitchFamily="34" charset="-120"/>
              </a:rPr>
              <a:t>　　　　　胸懷祖國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放眼世界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注目永恆</a:t>
            </a:r>
          </a:p>
          <a:p>
            <a:pPr marL="432000" indent="-457200"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ea typeface="華康儷中黑(P)" panose="020B0500000000000000" pitchFamily="34" charset="-120"/>
              </a:rPr>
              <a:t>2.</a:t>
            </a:r>
            <a:r>
              <a:rPr lang="zh-TW" altLang="en-US" sz="38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多元的世界</a:t>
            </a:r>
            <a:r>
              <a:rPr lang="en-US" altLang="zh-TW" sz="3800" dirty="0">
                <a:ea typeface="華康儷中黑(P)" panose="020B0500000000000000" pitchFamily="34" charset="-120"/>
              </a:rPr>
              <a:t>:</a:t>
            </a:r>
            <a:r>
              <a:rPr lang="zh-TW" altLang="en-US" sz="3800" dirty="0">
                <a:ea typeface="華康儷中黑(P)" panose="020B0500000000000000" pitchFamily="34" charset="-120"/>
              </a:rPr>
              <a:t>肯定自己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欣賞別人</a:t>
            </a:r>
            <a:r>
              <a:rPr lang="en-US" altLang="zh-TW" sz="3800" dirty="0">
                <a:ea typeface="華康儷中黑(P)" panose="020B0500000000000000" pitchFamily="34" charset="-120"/>
              </a:rPr>
              <a:t>;</a:t>
            </a:r>
            <a:br>
              <a:rPr lang="en-US" altLang="zh-TW" sz="3800" dirty="0">
                <a:ea typeface="華康儷中黑(P)" panose="020B0500000000000000" pitchFamily="34" charset="-120"/>
              </a:rPr>
            </a:br>
            <a:r>
              <a:rPr lang="en-US" altLang="zh-TW" sz="3800" dirty="0">
                <a:ea typeface="華康儷中黑(P)" panose="020B0500000000000000" pitchFamily="34" charset="-120"/>
              </a:rPr>
              <a:t>                           </a:t>
            </a:r>
            <a:r>
              <a:rPr lang="zh-TW" altLang="en-US" sz="3800" dirty="0">
                <a:ea typeface="華康儷中黑(P)" panose="020B0500000000000000" pitchFamily="34" charset="-120"/>
              </a:rPr>
              <a:t>學習別人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 豐富自己</a:t>
            </a:r>
            <a:r>
              <a:rPr lang="en-US" altLang="zh-TW" sz="3800" dirty="0">
                <a:ea typeface="華康儷中黑(P)" panose="020B0500000000000000" pitchFamily="34" charset="-120"/>
              </a:rPr>
              <a:t>.</a:t>
            </a:r>
            <a:endParaRPr lang="zh-TW" altLang="en-US" sz="3800" dirty="0">
              <a:ea typeface="華康儷中黑(P)" panose="020B0500000000000000" pitchFamily="34" charset="-120"/>
            </a:endParaRPr>
          </a:p>
          <a:p>
            <a:pPr marL="432000" indent="-457200"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ea typeface="華康儷中黑(P)" panose="020B0500000000000000" pitchFamily="34" charset="-120"/>
              </a:rPr>
              <a:t>3.</a:t>
            </a:r>
            <a:r>
              <a:rPr lang="zh-TW" altLang="en-US" sz="3800" dirty="0">
                <a:solidFill>
                  <a:srgbClr val="FF0000"/>
                </a:solidFill>
                <a:ea typeface="華康儷中黑(P)" panose="020B0500000000000000" pitchFamily="34" charset="-120"/>
              </a:rPr>
              <a:t>不同的意見</a:t>
            </a:r>
            <a:r>
              <a:rPr lang="en-US" altLang="zh-TW" sz="3800" dirty="0">
                <a:ea typeface="華康儷中黑(P)" panose="020B0500000000000000" pitchFamily="34" charset="-120"/>
              </a:rPr>
              <a:t>:</a:t>
            </a:r>
            <a:r>
              <a:rPr lang="zh-TW" altLang="en-US" sz="3800" dirty="0">
                <a:highlight>
                  <a:srgbClr val="FFFF00"/>
                </a:highlight>
                <a:ea typeface="華康儷中黑(P)" panose="020B0500000000000000" pitchFamily="34" charset="-120"/>
              </a:rPr>
              <a:t>求同存異</a:t>
            </a:r>
            <a:r>
              <a:rPr lang="en-US" altLang="zh-TW" sz="3800" dirty="0">
                <a:ea typeface="華康儷中黑(P)" panose="020B0500000000000000" pitchFamily="34" charset="-120"/>
              </a:rPr>
              <a:t>; </a:t>
            </a:r>
            <a:r>
              <a:rPr lang="zh-TW" altLang="en-US" sz="3800" dirty="0">
                <a:ea typeface="華康儷中黑(P)" panose="020B0500000000000000" pitchFamily="34" charset="-120"/>
              </a:rPr>
              <a:t>道不同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正好為謀</a:t>
            </a:r>
          </a:p>
          <a:p>
            <a:pPr marL="432000" indent="-457200"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ea typeface="華康儷中黑(P)" panose="020B0500000000000000" pitchFamily="34" charset="-120"/>
              </a:rPr>
              <a:t>4.</a:t>
            </a:r>
            <a:r>
              <a:rPr lang="zh-TW" altLang="en-US" sz="3800" dirty="0">
                <a:solidFill>
                  <a:srgbClr val="FF0000"/>
                </a:solidFill>
                <a:ea typeface="華康儷中黑(P)" panose="020B0500000000000000" pitchFamily="34" charset="-120"/>
              </a:rPr>
              <a:t>均衡的發展</a:t>
            </a:r>
            <a:r>
              <a:rPr lang="en-US" altLang="zh-TW" sz="3800" dirty="0">
                <a:ea typeface="華康儷中黑(P)" panose="020B0500000000000000" pitchFamily="34" charset="-120"/>
              </a:rPr>
              <a:t>:</a:t>
            </a:r>
            <a:r>
              <a:rPr lang="zh-TW" altLang="en-US" sz="3800" dirty="0">
                <a:ea typeface="華康儷中黑(P)" panose="020B0500000000000000" pitchFamily="34" charset="-120"/>
              </a:rPr>
              <a:t>以主為基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以人為本</a:t>
            </a:r>
            <a:r>
              <a:rPr lang="en-US" altLang="zh-TW" sz="3800" dirty="0">
                <a:ea typeface="華康儷中黑(P)" panose="020B0500000000000000" pitchFamily="34" charset="-120"/>
              </a:rPr>
              <a:t>; </a:t>
            </a:r>
            <a:br>
              <a:rPr lang="en-US" altLang="zh-TW" sz="3800" dirty="0">
                <a:ea typeface="華康儷中黑(P)" panose="020B0500000000000000" pitchFamily="34" charset="-120"/>
              </a:rPr>
            </a:br>
            <a:r>
              <a:rPr lang="en-US" altLang="zh-TW" sz="3800" dirty="0">
                <a:ea typeface="華康儷中黑(P)" panose="020B0500000000000000" pitchFamily="34" charset="-120"/>
              </a:rPr>
              <a:t>    </a:t>
            </a:r>
            <a:r>
              <a:rPr lang="zh-TW" altLang="en-US" sz="3800" dirty="0">
                <a:ea typeface="華康儷中黑(P)" panose="020B0500000000000000" pitchFamily="34" charset="-120"/>
              </a:rPr>
              <a:t>靈肉兼顧</a:t>
            </a:r>
            <a:r>
              <a:rPr lang="en-US" altLang="zh-TW" sz="3800" dirty="0">
                <a:ea typeface="華康儷中黑(P)" panose="020B0500000000000000" pitchFamily="34" charset="-120"/>
              </a:rPr>
              <a:t>; </a:t>
            </a:r>
            <a:r>
              <a:rPr lang="zh-TW" altLang="en-US" sz="3800" dirty="0">
                <a:ea typeface="華康儷中黑(P)" panose="020B0500000000000000" pitchFamily="34" charset="-120"/>
              </a:rPr>
              <a:t>在主內愛人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在愛人時愛主</a:t>
            </a:r>
          </a:p>
          <a:p>
            <a:pPr marL="432000" indent="-457200"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ea typeface="華康儷中黑(P)" panose="020B0500000000000000" pitchFamily="34" charset="-120"/>
              </a:rPr>
              <a:t>5.</a:t>
            </a:r>
            <a:r>
              <a:rPr lang="zh-TW" altLang="en-US" sz="3800" dirty="0">
                <a:solidFill>
                  <a:srgbClr val="FF0000"/>
                </a:solidFill>
                <a:ea typeface="華康儷中黑(P)" panose="020B0500000000000000" pitchFamily="34" charset="-120"/>
              </a:rPr>
              <a:t>共融的天國</a:t>
            </a:r>
            <a:r>
              <a:rPr lang="en-US" altLang="zh-TW" sz="3800" dirty="0">
                <a:ea typeface="華康儷中黑(P)" panose="020B0500000000000000" pitchFamily="34" charset="-120"/>
              </a:rPr>
              <a:t>:</a:t>
            </a:r>
            <a:r>
              <a:rPr lang="zh-TW" altLang="en-US" sz="3800" dirty="0">
                <a:ea typeface="華康儷中黑(P)" panose="020B0500000000000000" pitchFamily="34" charset="-120"/>
              </a:rPr>
              <a:t>天主為王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以愛治理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以分享</a:t>
            </a:r>
            <a:br>
              <a:rPr lang="en-US" altLang="zh-TW" sz="3800" dirty="0">
                <a:ea typeface="華康儷中黑(P)" panose="020B0500000000000000" pitchFamily="34" charset="-120"/>
              </a:rPr>
            </a:br>
            <a:r>
              <a:rPr lang="en-US" altLang="zh-TW" sz="3800" dirty="0">
                <a:ea typeface="華康儷中黑(P)" panose="020B0500000000000000" pitchFamily="34" charset="-120"/>
              </a:rPr>
              <a:t>    </a:t>
            </a:r>
            <a:r>
              <a:rPr lang="zh-TW" altLang="en-US" sz="3800" dirty="0">
                <a:ea typeface="華康儷中黑(P)" panose="020B0500000000000000" pitchFamily="34" charset="-120"/>
              </a:rPr>
              <a:t>為樂</a:t>
            </a:r>
            <a:r>
              <a:rPr lang="en-US" altLang="zh-TW" sz="3800" dirty="0"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ea typeface="華康儷中黑(P)" panose="020B0500000000000000" pitchFamily="34" charset="-120"/>
              </a:rPr>
              <a:t>以全人類共融合一為最終目的	</a:t>
            </a:r>
          </a:p>
        </p:txBody>
      </p:sp>
    </p:spTree>
    <p:extLst>
      <p:ext uri="{BB962C8B-B14F-4D97-AF65-F5344CB8AC3E}">
        <p14:creationId xmlns:p14="http://schemas.microsoft.com/office/powerpoint/2010/main" val="117182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2800" spc="-100" dirty="0">
                <a:ea typeface="華康儷中黑(P)" panose="020B0500000000000000" pitchFamily="34" charset="-120"/>
              </a:rPr>
              <a:t>Our evangelization and formation efforts focus on </a:t>
            </a:r>
            <a:r>
              <a:rPr lang="en-US" altLang="zh-TW" sz="28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five pillars</a:t>
            </a:r>
            <a:endParaRPr lang="en-US" altLang="zh-TW" sz="2800" spc="-100" dirty="0">
              <a:ea typeface="華康儷中黑(P)" panose="020B0500000000000000" pitchFamily="34" charset="-120"/>
            </a:endParaRPr>
          </a:p>
          <a:p>
            <a:pPr marL="360000" indent="-457200" algn="l">
              <a:lnSpc>
                <a:spcPts val="3200"/>
              </a:lnSpc>
              <a:spcBef>
                <a:spcPts val="0"/>
              </a:spcBef>
            </a:pPr>
            <a:r>
              <a:rPr lang="en-US" altLang="zh-TW" sz="3200" spc="-100" dirty="0">
                <a:ea typeface="華康儷中黑(P)" panose="020B0500000000000000" pitchFamily="34" charset="-120"/>
              </a:rPr>
              <a:t>1.</a:t>
            </a:r>
            <a:r>
              <a:rPr lang="en-US" altLang="zh-TW" sz="3200" spc="-100" dirty="0">
                <a:solidFill>
                  <a:srgbClr val="FF0000"/>
                </a:solidFill>
                <a:ea typeface="華康儷中黑(P)" panose="020B0500000000000000" pitchFamily="34" charset="-120"/>
              </a:rPr>
              <a:t>Integral Faith</a:t>
            </a:r>
            <a:r>
              <a:rPr lang="en-US" altLang="zh-TW" sz="3200" spc="-100" dirty="0">
                <a:ea typeface="華康儷中黑(P)" panose="020B0500000000000000" pitchFamily="34" charset="-120"/>
              </a:rPr>
              <a:t>: To be rooted in Vatican II, loving of family and our nation, purposeful to society, with a global vision and an eye to eternity.</a:t>
            </a:r>
          </a:p>
          <a:p>
            <a:pPr marL="360000" indent="-457200" algn="l">
              <a:lnSpc>
                <a:spcPts val="3200"/>
              </a:lnSpc>
              <a:spcBef>
                <a:spcPts val="0"/>
              </a:spcBef>
            </a:pPr>
            <a:r>
              <a:rPr lang="en-US" altLang="zh-TW" sz="3200" spc="-100" dirty="0">
                <a:ea typeface="華康儷中黑(P)" panose="020B0500000000000000" pitchFamily="34" charset="-120"/>
              </a:rPr>
              <a:t>2.</a:t>
            </a:r>
            <a:r>
              <a:rPr lang="en-US" altLang="zh-TW" sz="3200" spc="-100" dirty="0">
                <a:solidFill>
                  <a:srgbClr val="FF0000"/>
                </a:solidFill>
                <a:ea typeface="華康儷中黑(P)" panose="020B0500000000000000" pitchFamily="34" charset="-120"/>
              </a:rPr>
              <a:t>Diverse World</a:t>
            </a:r>
            <a:r>
              <a:rPr lang="en-US" altLang="zh-TW" sz="3200" spc="-100" dirty="0">
                <a:ea typeface="華康儷中黑(P)" panose="020B0500000000000000" pitchFamily="34" charset="-120"/>
              </a:rPr>
              <a:t>: To be confident in ourselves, appreciate others; Learn to be enriched by the wisdom of others.</a:t>
            </a:r>
          </a:p>
          <a:p>
            <a:pPr marL="360000" indent="-457200" algn="l">
              <a:lnSpc>
                <a:spcPts val="3200"/>
              </a:lnSpc>
              <a:spcBef>
                <a:spcPts val="0"/>
              </a:spcBef>
            </a:pPr>
            <a:r>
              <a:rPr lang="en-US" altLang="zh-TW" sz="3200" spc="-100" dirty="0">
                <a:ea typeface="華康儷中黑(P)" panose="020B0500000000000000" pitchFamily="34" charset="-120"/>
              </a:rPr>
              <a:t>3.</a:t>
            </a:r>
            <a:r>
              <a:rPr lang="en-US" altLang="zh-TW" sz="3200" spc="-100" dirty="0">
                <a:solidFill>
                  <a:srgbClr val="FF0000"/>
                </a:solidFill>
                <a:ea typeface="華康儷中黑(P)" panose="020B0500000000000000" pitchFamily="34" charset="-120"/>
              </a:rPr>
              <a:t>Dialogue Amid Difference</a:t>
            </a:r>
            <a:r>
              <a:rPr lang="en-US" altLang="zh-TW" sz="3200" spc="-100" dirty="0">
                <a:ea typeface="華康儷中黑(P)" panose="020B0500000000000000" pitchFamily="34" charset="-120"/>
              </a:rPr>
              <a:t>: To respect diversity yet continue to seek common ground; Believe that divergent paths can forge a shared future.</a:t>
            </a:r>
          </a:p>
          <a:p>
            <a:pPr marL="360000" indent="-457200" algn="l">
              <a:lnSpc>
                <a:spcPts val="3200"/>
              </a:lnSpc>
              <a:spcBef>
                <a:spcPts val="0"/>
              </a:spcBef>
            </a:pPr>
            <a:r>
              <a:rPr lang="en-US" altLang="zh-TW" sz="3200" spc="-100" dirty="0">
                <a:ea typeface="華康儷中黑(P)" panose="020B0500000000000000" pitchFamily="34" charset="-120"/>
              </a:rPr>
              <a:t>4.</a:t>
            </a:r>
            <a:r>
              <a:rPr lang="en-US" altLang="zh-TW" sz="3200" spc="-100" dirty="0">
                <a:solidFill>
                  <a:srgbClr val="FF0000"/>
                </a:solidFill>
                <a:ea typeface="華康儷中黑(P)" panose="020B0500000000000000" pitchFamily="34" charset="-120"/>
              </a:rPr>
              <a:t>Balanced Development</a:t>
            </a:r>
            <a:r>
              <a:rPr lang="en-US" altLang="zh-TW" sz="3200" spc="-100" dirty="0">
                <a:ea typeface="華康儷中黑(P)" panose="020B0500000000000000" pitchFamily="34" charset="-120"/>
              </a:rPr>
              <a:t>: To be grounded in Christ, centered on humanity, to nurture both body and soul; Love others in Christ and love Christ in others.</a:t>
            </a:r>
          </a:p>
          <a:p>
            <a:pPr marL="360000" indent="-457200" algn="l">
              <a:lnSpc>
                <a:spcPts val="3200"/>
              </a:lnSpc>
              <a:spcBef>
                <a:spcPts val="0"/>
              </a:spcBef>
            </a:pPr>
            <a:r>
              <a:rPr lang="en-US" altLang="zh-TW" sz="3200" spc="-100" dirty="0">
                <a:ea typeface="華康儷中黑(P)" panose="020B0500000000000000" pitchFamily="34" charset="-120"/>
              </a:rPr>
              <a:t>5.</a:t>
            </a:r>
            <a:r>
              <a:rPr lang="en-US" altLang="zh-TW" sz="3200" spc="-100" dirty="0">
                <a:solidFill>
                  <a:srgbClr val="FF0000"/>
                </a:solidFill>
                <a:ea typeface="華康儷中黑(P)" panose="020B0500000000000000" pitchFamily="34" charset="-120"/>
              </a:rPr>
              <a:t>Communion in the Kingdom</a:t>
            </a:r>
            <a:r>
              <a:rPr lang="en-US" altLang="zh-TW" sz="3200" spc="-100" dirty="0">
                <a:ea typeface="華康儷中黑(P)" panose="020B0500000000000000" pitchFamily="34" charset="-120"/>
              </a:rPr>
              <a:t>: With God as King, let love reigns, discover joy in sharing, and aim to thrive in union with all humanity.</a:t>
            </a:r>
          </a:p>
        </p:txBody>
      </p:sp>
    </p:spTree>
    <p:extLst>
      <p:ext uri="{BB962C8B-B14F-4D97-AF65-F5344CB8AC3E}">
        <p14:creationId xmlns:p14="http://schemas.microsoft.com/office/powerpoint/2010/main" val="1971059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ea typeface="華康儷中黑(P)" panose="020B0500000000000000" pitchFamily="34" charset="-120"/>
              </a:rPr>
              <a:t>我們希望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梵二精神</a:t>
            </a:r>
            <a:r>
              <a:rPr lang="zh-TW" altLang="en-US" sz="3600" dirty="0">
                <a:ea typeface="華康儷中黑(P)" panose="020B0500000000000000" pitchFamily="34" charset="-120"/>
              </a:rPr>
              <a:t>的天國之夢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大同之火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能透過廣泛的基層培育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包括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彌撒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慕道班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家庭宗教教育</a:t>
            </a:r>
            <a:r>
              <a:rPr lang="zh-TW" altLang="en-US" sz="3600" dirty="0">
                <a:ea typeface="華康儷中黑(P)" panose="020B0500000000000000" pitchFamily="34" charset="-120"/>
              </a:rPr>
              <a:t>等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滲透整個教會和整個世界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</a:rPr>
              <a:t>我們堅信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天主經中的天國</a:t>
            </a:r>
            <a:r>
              <a:rPr lang="en-US" altLang="zh-TW" sz="3600" dirty="0"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</a:rPr>
              <a:t>一定可以實現在人間</a:t>
            </a:r>
            <a:r>
              <a:rPr lang="en-US" altLang="zh-TW" sz="3600" dirty="0">
                <a:ea typeface="華康儷中黑(P)" panose="020B0500000000000000" pitchFamily="34" charset="-120"/>
              </a:rPr>
              <a:t>.</a:t>
            </a:r>
            <a:endParaRPr lang="zh-TW" altLang="en-US" sz="3600" dirty="0">
              <a:ea typeface="華康儷中黑(P)" panose="020B0500000000000000" pitchFamily="34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3600" dirty="0">
                <a:ea typeface="華康儷中黑(P)" panose="020B0500000000000000" pitchFamily="34" charset="-120"/>
              </a:rPr>
              <a:t>We hope that the dream of the Kingdom of God and the fire of universal harmony, inspired by Vatican II, will 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permeate the Church and the world</a:t>
            </a:r>
            <a:r>
              <a:rPr lang="en-US" altLang="zh-TW" sz="3600" dirty="0">
                <a:ea typeface="華康儷中黑(P)" panose="020B0500000000000000" pitchFamily="34" charset="-120"/>
              </a:rPr>
              <a:t> through grassroots formation—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</a:rPr>
              <a:t>Mass, catechism classes, family religious education</a:t>
            </a:r>
            <a:r>
              <a:rPr lang="en-US" altLang="zh-TW" sz="3600" dirty="0">
                <a:ea typeface="華康儷中黑(P)" panose="020B0500000000000000" pitchFamily="34" charset="-120"/>
              </a:rPr>
              <a:t>, and more. We firmly believe that the </a:t>
            </a:r>
          </a:p>
          <a:p>
            <a:pPr>
              <a:spcBef>
                <a:spcPts val="0"/>
              </a:spcBef>
            </a:pPr>
            <a:r>
              <a:rPr lang="en-US" altLang="zh-TW" sz="3600" spc="-12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“Kingdom of God” can indeed be realized on earth.</a:t>
            </a:r>
          </a:p>
        </p:txBody>
      </p:sp>
    </p:spTree>
    <p:extLst>
      <p:ext uri="{BB962C8B-B14F-4D97-AF65-F5344CB8AC3E}">
        <p14:creationId xmlns:p14="http://schemas.microsoft.com/office/powerpoint/2010/main" val="1987113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EAEEEE-C101-4471-8FCF-CC97E49F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一人作夢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它始終是夢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; 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兩人作夢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就會夢境成真</a:t>
            </a:r>
            <a:r>
              <a:rPr lang="en-US" altLang="zh-TW" sz="2600" dirty="0">
                <a:ea typeface="華康儷中黑(P)" panose="020B0500000000000000" pitchFamily="34" charset="-120"/>
              </a:rPr>
              <a:t>;</a:t>
            </a:r>
            <a:r>
              <a:rPr lang="zh-TW" altLang="en-US" sz="2600" dirty="0">
                <a:ea typeface="華康儷中黑(P)" panose="020B0500000000000000" pitchFamily="34" charset="-120"/>
              </a:rPr>
              <a:t>但要延續這夢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就要經費</a:t>
            </a:r>
            <a:r>
              <a:rPr lang="en-US" altLang="zh-TW" sz="2600" dirty="0">
                <a:ea typeface="華康儷中黑(P)" panose="020B0500000000000000" pitchFamily="34" charset="-120"/>
              </a:rPr>
              <a:t>.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我們沒有穩定的收入或贊助人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全靠有心人個別捐獻</a:t>
            </a:r>
            <a:r>
              <a:rPr lang="en-US" altLang="zh-TW" sz="2600" dirty="0">
                <a:ea typeface="華康儷中黑(P)" panose="020B0500000000000000" pitchFamily="34" charset="-120"/>
              </a:rPr>
              <a:t>.</a:t>
            </a:r>
            <a:r>
              <a:rPr lang="zh-TW" altLang="en-US" sz="2600" dirty="0">
                <a:ea typeface="華康儷中黑(P)" panose="020B0500000000000000" pitchFamily="34" charset="-120"/>
              </a:rPr>
              <a:t>我們是一個很小的團體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經常來教研參加我們的主日彌撒教友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約</a:t>
            </a:r>
            <a:r>
              <a:rPr lang="en-US" altLang="zh-TW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200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人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我們每年需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</a:rPr>
              <a:t>二百萬元經費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平均每人</a:t>
            </a:r>
            <a:r>
              <a:rPr lang="en-US" altLang="zh-TW" sz="2600" dirty="0">
                <a:ea typeface="華康儷中黑(P)" panose="020B0500000000000000" pitchFamily="34" charset="-120"/>
              </a:rPr>
              <a:t>10000</a:t>
            </a:r>
            <a:r>
              <a:rPr lang="zh-TW" altLang="en-US" sz="2600" dirty="0">
                <a:ea typeface="華康儷中黑(P)" panose="020B0500000000000000" pitchFamily="34" charset="-120"/>
              </a:rPr>
              <a:t>元才足夠</a:t>
            </a:r>
            <a:r>
              <a:rPr lang="en-US" altLang="zh-TW" sz="2600" dirty="0">
                <a:ea typeface="華康儷中黑(P)" panose="020B0500000000000000" pitchFamily="34" charset="-120"/>
              </a:rPr>
              <a:t>.</a:t>
            </a:r>
            <a:r>
              <a:rPr lang="zh-TW" altLang="en-US" sz="2600" dirty="0">
                <a:ea typeface="華康儷中黑(P)" panose="020B0500000000000000" pitchFamily="34" charset="-120"/>
              </a:rPr>
              <a:t>但過去最多人捐</a:t>
            </a:r>
            <a:r>
              <a:rPr lang="en-US" altLang="zh-TW" sz="2600" dirty="0">
                <a:ea typeface="華康儷中黑(P)" panose="020B0500000000000000" pitchFamily="34" charset="-120"/>
              </a:rPr>
              <a:t>500</a:t>
            </a:r>
            <a:r>
              <a:rPr lang="zh-TW" altLang="en-US" sz="2600" dirty="0">
                <a:ea typeface="華康儷中黑(P)" panose="020B0500000000000000" pitchFamily="34" charset="-120"/>
              </a:rPr>
              <a:t>元至</a:t>
            </a:r>
            <a:r>
              <a:rPr lang="en-US" altLang="zh-TW" sz="2600" dirty="0">
                <a:ea typeface="華康儷中黑(P)" panose="020B0500000000000000" pitchFamily="34" charset="-120"/>
              </a:rPr>
              <a:t>2000</a:t>
            </a:r>
            <a:r>
              <a:rPr lang="zh-TW" altLang="en-US" sz="2600" dirty="0">
                <a:ea typeface="華康儷中黑(P)" panose="020B0500000000000000" pitchFamily="34" charset="-120"/>
              </a:rPr>
              <a:t>元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其次為</a:t>
            </a:r>
            <a:r>
              <a:rPr lang="en-US" altLang="zh-TW" sz="2600" dirty="0">
                <a:ea typeface="華康儷中黑(P)" panose="020B0500000000000000" pitchFamily="34" charset="-120"/>
              </a:rPr>
              <a:t>5000</a:t>
            </a:r>
            <a:r>
              <a:rPr lang="zh-TW" altLang="en-US" sz="2600" dirty="0">
                <a:ea typeface="華康儷中黑(P)" panose="020B0500000000000000" pitchFamily="34" charset="-120"/>
              </a:rPr>
              <a:t>元</a:t>
            </a:r>
            <a:r>
              <a:rPr lang="en-US" altLang="zh-TW" sz="2600" dirty="0"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ea typeface="華康儷中黑(P)" panose="020B0500000000000000" pitchFamily="34" charset="-120"/>
              </a:rPr>
              <a:t>偶然也有捐</a:t>
            </a:r>
            <a:r>
              <a:rPr lang="en-US" altLang="zh-TW" sz="2600" dirty="0">
                <a:ea typeface="華康儷中黑(P)" panose="020B0500000000000000" pitchFamily="34" charset="-120"/>
              </a:rPr>
              <a:t>1</a:t>
            </a:r>
            <a:r>
              <a:rPr lang="zh-TW" altLang="en-US" sz="2600" dirty="0">
                <a:ea typeface="華康儷中黑(P)" panose="020B0500000000000000" pitchFamily="34" charset="-120"/>
              </a:rPr>
              <a:t>萬元至</a:t>
            </a:r>
            <a:r>
              <a:rPr lang="en-US" altLang="zh-TW" sz="2600" dirty="0">
                <a:ea typeface="華康儷中黑(P)" panose="020B0500000000000000" pitchFamily="34" charset="-120"/>
              </a:rPr>
              <a:t>5</a:t>
            </a:r>
            <a:r>
              <a:rPr lang="zh-TW" altLang="en-US" sz="2600" dirty="0">
                <a:ea typeface="華康儷中黑(P)" panose="020B0500000000000000" pitchFamily="34" charset="-120"/>
              </a:rPr>
              <a:t>萬元的</a:t>
            </a:r>
            <a:r>
              <a:rPr lang="en-US" altLang="zh-TW" sz="2600" dirty="0">
                <a:ea typeface="華康儷中黑(P)" panose="020B0500000000000000" pitchFamily="34" charset="-120"/>
              </a:rPr>
              <a:t>.</a:t>
            </a:r>
            <a:r>
              <a:rPr lang="zh-TW" altLang="en-US" sz="2600" dirty="0">
                <a:ea typeface="華康儷中黑(P)" panose="020B0500000000000000" pitchFamily="34" charset="-120"/>
              </a:rPr>
              <a:t>更更更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偶然的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10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萬元或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20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萬元</a:t>
            </a:r>
            <a:r>
              <a:rPr lang="en-US" altLang="zh-TW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2600" dirty="0">
                <a:solidFill>
                  <a:srgbClr val="FF0000"/>
                </a:solidFill>
                <a:ea typeface="華康儷中黑(P)" panose="020B0500000000000000" pitchFamily="34" charset="-120"/>
              </a:rPr>
              <a:t>極為罕見</a:t>
            </a:r>
            <a:r>
              <a:rPr lang="en-US" altLang="zh-TW" sz="2600" dirty="0">
                <a:ea typeface="華康儷中黑(P)" panose="020B0500000000000000" pitchFamily="34" charset="-120"/>
              </a:rPr>
              <a:t>.</a:t>
            </a:r>
          </a:p>
          <a:p>
            <a:pPr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600" dirty="0">
                <a:ea typeface="華康儷中黑(P)" panose="020B0500000000000000" pitchFamily="34" charset="-120"/>
              </a:rPr>
              <a:t>希望你們大力支持我們為大同和天國奔走的努力！</a:t>
            </a:r>
          </a:p>
          <a:p>
            <a:pPr>
              <a:spcBef>
                <a:spcPts val="0"/>
              </a:spcBef>
            </a:pPr>
            <a:r>
              <a:rPr lang="en-US" altLang="zh-TW" sz="2600" spc="-130" dirty="0">
                <a:solidFill>
                  <a:srgbClr val="FF0000"/>
                </a:solidFill>
                <a:ea typeface="華康儷中黑(P)" panose="020B0500000000000000" pitchFamily="34" charset="-120"/>
              </a:rPr>
              <a:t>A solitary dream remains a dream; a dream shared becomes reality</a:t>
            </a:r>
            <a:r>
              <a:rPr lang="en-US" altLang="zh-TW" sz="2600" spc="-130" dirty="0">
                <a:ea typeface="華康儷中黑(P)" panose="020B0500000000000000" pitchFamily="34" charset="-120"/>
              </a:rPr>
              <a:t>. Yet sustaining our dream need resources. </a:t>
            </a:r>
            <a:r>
              <a:rPr lang="en-US" altLang="zh-TW" sz="2600" spc="-130" dirty="0">
                <a:solidFill>
                  <a:srgbClr val="FF0000"/>
                </a:solidFill>
                <a:ea typeface="華康儷中黑(P)" panose="020B0500000000000000" pitchFamily="34" charset="-120"/>
              </a:rPr>
              <a:t>We have no stable income or sponsors</a:t>
            </a:r>
            <a:r>
              <a:rPr lang="en-US" altLang="zh-TW" sz="2600" spc="-130" dirty="0">
                <a:ea typeface="華康儷中黑(P)" panose="020B0500000000000000" pitchFamily="34" charset="-120"/>
              </a:rPr>
              <a:t>, relying solely on the generosity of individuals. We are a small community of about </a:t>
            </a:r>
            <a:r>
              <a:rPr lang="en-US" altLang="zh-TW" sz="2600" spc="-130" dirty="0">
                <a:solidFill>
                  <a:srgbClr val="FF0000"/>
                </a:solidFill>
                <a:ea typeface="華康儷中黑(P)" panose="020B0500000000000000" pitchFamily="34" charset="-120"/>
              </a:rPr>
              <a:t>200 faithful attendees at Sunday Mass</a:t>
            </a:r>
            <a:r>
              <a:rPr lang="en-US" altLang="zh-TW" sz="2600" spc="-130" dirty="0">
                <a:ea typeface="華康儷中黑(P)" panose="020B0500000000000000" pitchFamily="34" charset="-120"/>
              </a:rPr>
              <a:t>. Our annual expenditure is around HK$2 million, requiring a contribution of HK$10,000 per person. But </a:t>
            </a:r>
            <a:r>
              <a:rPr lang="en-US" altLang="zh-TW" sz="2600" spc="-130" dirty="0">
                <a:solidFill>
                  <a:srgbClr val="FF0000"/>
                </a:solidFill>
                <a:ea typeface="華康儷中黑(P)" panose="020B0500000000000000" pitchFamily="34" charset="-120"/>
              </a:rPr>
              <a:t>most donations range from HK$500 to HK$2,000</a:t>
            </a:r>
            <a:r>
              <a:rPr lang="en-US" altLang="zh-TW" sz="2600" spc="-130" dirty="0">
                <a:ea typeface="華康儷中黑(P)" panose="020B0500000000000000" pitchFamily="34" charset="-120"/>
              </a:rPr>
              <a:t>. There are some HK$5000 donations. Rare is a gift of HK$10,000, HK$50,000, HK$100,000 or HK$200,000. We sincerely appeal for your generous support to fund our mission to build the Kingdom of God and foster a United World.</a:t>
            </a:r>
          </a:p>
        </p:txBody>
      </p:sp>
    </p:spTree>
    <p:extLst>
      <p:ext uri="{BB962C8B-B14F-4D97-AF65-F5344CB8AC3E}">
        <p14:creationId xmlns:p14="http://schemas.microsoft.com/office/powerpoint/2010/main" val="171873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>
            <a:extLst>
              <a:ext uri="{FF2B5EF4-FFF2-40B4-BE49-F238E27FC236}">
                <a16:creationId xmlns:a16="http://schemas.microsoft.com/office/drawing/2014/main" id="{673BFEDA-47D1-475E-9364-B90D514276C6}"/>
              </a:ext>
            </a:extLst>
          </p:cNvPr>
          <p:cNvSpPr>
            <a:spLocks noGrp="1"/>
          </p:cNvSpPr>
          <p:nvPr/>
        </p:nvSpPr>
        <p:spPr>
          <a:xfrm>
            <a:off x="179512" y="260648"/>
            <a:ext cx="8784976" cy="46085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公教教研中心周年籌款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kumimoji="1" lang="zh-TW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是項籌款活動已獲香港天主教教區批准</a:t>
            </a:r>
            <a:r>
              <a:rPr kumimoji="1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</a:t>
            </a:r>
            <a:endParaRPr kumimoji="1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目的：發揚梵二精神，為基督天國和世界大同而努力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    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我們在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YouTube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上用兩文三語講道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因為我們主張世界大同 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內容：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聖經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中國文化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更豐盛生命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天國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世界大同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用途：籌募本中心為香港及華人地區的福傳及培育經費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請在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教研中心網址填寫捐款人資料或下載捐款表格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2.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把捐款存入本中心戶口：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恒生銀行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233-0-052156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或以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劃線支票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抬頭：公教教研中心有限公司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3.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將存款收條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/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劃線支票連同填妥的捐款表格郵寄至本中心</a:t>
            </a: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地址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香港 新界 上水鄉 興仁村 第一巷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16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號 公教教研中心 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網址：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www.cirs.org.hk/support.asp </a:t>
            </a: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查詢請電：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852) 2336-1205</a:t>
            </a:r>
          </a:p>
          <a:p>
            <a:pPr marL="2667000" marR="0" lvl="0" indent="-266700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(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註：捐款達港幣</a:t>
            </a: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100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元或以上，憑收據可於香港本地申請免稅</a:t>
            </a: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我們過去一向嚴格實踐梵二精神的三結合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信仰與生活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聖經與中國文化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教會與社會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 並要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移風易俗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請支持我們的籌款活動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轉發我們的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網上講道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傳播梵二的基督精神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給世界一個永久和平的機會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endParaRPr kumimoji="1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6" name="圖片 5" descr="C:\Users\user\Desktop\捐助教研及中國福傳 QRCODE.jpeg">
            <a:extLst>
              <a:ext uri="{FF2B5EF4-FFF2-40B4-BE49-F238E27FC236}">
                <a16:creationId xmlns:a16="http://schemas.microsoft.com/office/drawing/2014/main" id="{95C80023-7777-4249-99F0-417BC8A028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13" y="3645024"/>
            <a:ext cx="882650" cy="88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00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3D59604-30E1-4F0E-A012-AFAA16C32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2332"/>
            <a:ext cx="9144000" cy="645333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zh-TW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CATHOLIC INSTITUTE FOR RELIGION AND SOCIETY LTD.</a:t>
            </a:r>
            <a:endParaRPr lang="en-US" altLang="zh-TW" b="1" kern="100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2400"/>
              </a:lnSpc>
            </a:pPr>
            <a:r>
              <a:rPr lang="en-US" altLang="zh-TW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Account No.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024-233-0-052156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Hang Seng Bank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San Fung Avenue Branch</a:t>
            </a:r>
            <a:endParaRPr lang="en-US" altLang="zh-TW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53 San Fung Avenue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Sheung Shui N.T.  HONG KONG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Name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Hang Seng Bank Ltd Head Office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Address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83 Des Voeux Road Central Hong Kong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Swift Code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HASE HKHH  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Code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24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Acct Name: </a:t>
            </a:r>
            <a:r>
              <a:rPr lang="en-US" altLang="zh-TW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CATHOLIC INSTITUTE FOR RELIGION AND SOCIETY LTD.</a:t>
            </a:r>
            <a:endParaRPr lang="en-US" altLang="zh-TW" b="1" kern="100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2100"/>
              </a:lnSpc>
            </a:pPr>
            <a:r>
              <a:rPr lang="en-US" altLang="zh-TW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Account No. </a:t>
            </a:r>
            <a:r>
              <a:rPr lang="en-US" altLang="zh-TW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024-233-0-052156</a:t>
            </a:r>
            <a:endParaRPr lang="zh-TW" altLang="zh-TW" b="1" kern="100" dirty="0">
              <a:solidFill>
                <a:srgbClr val="9900CC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 Catholic Institute for Religion and Society Limited</a:t>
            </a:r>
            <a:endParaRPr lang="en-US" altLang="zh-TW" sz="2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Our Address: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16, 1st Lane, Hing Yan Tsuen, Sheung Shui Village,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New Territories, Hong Kong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Our Website:</a:t>
            </a:r>
            <a:r>
              <a:rPr lang="en-US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www.cirs.org.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hk/support.asp </a:t>
            </a:r>
          </a:p>
          <a:p>
            <a:pPr marL="177800">
              <a:lnSpc>
                <a:spcPts val="2400"/>
              </a:lnSpc>
              <a:spcBef>
                <a:spcPts val="1200"/>
              </a:spcBef>
            </a:pPr>
            <a:r>
              <a:rPr lang="en-US" altLang="zh-TW" b="1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enquires please contact us:</a:t>
            </a:r>
          </a:p>
          <a:p>
            <a:pPr marL="177800">
              <a:lnSpc>
                <a:spcPts val="2400"/>
              </a:lnSpc>
              <a:spcBef>
                <a:spcPts val="0"/>
              </a:spcBef>
            </a:pP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Tel: (852)23361205 / Email: cirshk@netvigator.com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141194" y="962599"/>
            <a:ext cx="1751286" cy="117025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Fund Raising</a:t>
            </a:r>
          </a:p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Approved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by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HK Catholic Diocese</a:t>
            </a:r>
            <a:endParaRPr kumimoji="1" lang="zh-HK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 descr="C:\Users\user\Desktop\捐助教研及中國福傳 QRCODE.jpeg">
            <a:extLst>
              <a:ext uri="{FF2B5EF4-FFF2-40B4-BE49-F238E27FC236}">
                <a16:creationId xmlns:a16="http://schemas.microsoft.com/office/drawing/2014/main" id="{695B604F-A95D-467B-85A2-52EFE7D1AD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882650" cy="88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515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上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幫助你戰勝新舊疫情和一切困難</a:t>
            </a:r>
            <a:endParaRPr lang="en-US" altLang="zh-TW" sz="48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25344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聽見他們因工頭的壓迫，而發出的哀號；我已注意到他們的痛苦。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所以我要下去，拯救百姓脫離埃及人的手；領他們離開那地方，到一個美麗寬闊的地方，流奶流蜜的地方。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梅瑟對天主說：「當我到以色列子民那裡，向他們說：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你們祖先的天主，打發我到你們這裡來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的時候，他們必要問我：他叫什麼名字？我要回答他們什麼呢？」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16F139-A56D-4F0C-A035-4E10AA89C296}"/>
              </a:ext>
            </a:extLst>
          </p:cNvPr>
          <p:cNvSpPr txBox="1"/>
          <p:nvPr/>
        </p:nvSpPr>
        <p:spPr>
          <a:xfrm>
            <a:off x="7272040" y="619119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3/4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597352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天主向梅瑟說：「我是自有者。」又說：「你要這樣對以色列子民說：那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自有者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打發我到你們這裡來。」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天主又對梅瑟說：「你要這樣對以色列子民說：上主、你們祖先的天主、亞巴郎的天主、依撒格的天主和雅各伯的天主，打發我到你們這裡來；這是我的名字，直到永遠；這是我的稱號，直到萬世。」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BB94D4-D54E-4B9F-82A3-3CF6A13F5C92}"/>
              </a:ext>
            </a:extLst>
          </p:cNvPr>
          <p:cNvSpPr txBox="1"/>
          <p:nvPr/>
        </p:nvSpPr>
        <p:spPr>
          <a:xfrm>
            <a:off x="8279904" y="6269250"/>
            <a:ext cx="75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4/4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4C30153-D701-465F-B38E-78DEA841EE39}"/>
              </a:ext>
            </a:extLst>
          </p:cNvPr>
          <p:cNvSpPr txBox="1"/>
          <p:nvPr/>
        </p:nvSpPr>
        <p:spPr>
          <a:xfrm>
            <a:off x="683568" y="5889466"/>
            <a:ext cx="6768752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請靜默片刻 默想上主</a:t>
            </a:r>
            <a:r>
              <a:rPr lang="zh-TW" altLang="en-US" sz="32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今天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對</a:t>
            </a:r>
            <a:r>
              <a:rPr lang="zh-TW" altLang="en-US" sz="40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我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63857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684"/>
            <a:ext cx="9144000" cy="6468616"/>
          </a:xfrm>
        </p:spPr>
        <p:txBody>
          <a:bodyPr/>
          <a:lstStyle/>
          <a:p>
            <a:pPr marL="0" indent="0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恭讀聖保祿宗徒致格林多人前書 </a:t>
            </a:r>
            <a:r>
              <a:rPr lang="en-US" altLang="zh-TW" sz="30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10:1-6,10-12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我願意提醒你們，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我們的祖先都曾在雲柱下，都從海中走過，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都曾在雲中和海中受了洗，而歸於梅瑟，都吃過同樣的神糧，都飲過同樣的神飲；原來他們所飲的，是來自伴隨他們的屬神磐石：那磐石就是基督。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可是，他們中多數人，都不是天主所喜悅的，因而倒斃在曠野裡。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668344" y="6191190"/>
            <a:ext cx="1152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charset="-120"/>
                <a:cs typeface="+mn-cs"/>
              </a:rPr>
              <a:t>1/2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684"/>
            <a:ext cx="9144000" cy="6735316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這些事都是我們的鑑戒，為叫我們不要像他們一樣貪戀惡事。你們也不可像他們一樣抱怨；他們中有些人抱怨過，因而被毀滅者所消滅。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發生在他們身上的這一切事，都是為給人作鑑戒，並記錄下來，為勸戒我們這些生活在末世的人。所以，凡自以為站得穩的，務要小心，免得跌倒。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280622" y="6269250"/>
            <a:ext cx="827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charset="-120"/>
                <a:cs typeface="+mn-cs"/>
              </a:rPr>
              <a:t>2/2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9736066-D5D3-4F2E-BE1C-CD6303E306A9}"/>
              </a:ext>
            </a:extLst>
          </p:cNvPr>
          <p:cNvSpPr txBox="1"/>
          <p:nvPr/>
        </p:nvSpPr>
        <p:spPr>
          <a:xfrm>
            <a:off x="683568" y="5889466"/>
            <a:ext cx="6768752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請靜默片刻 默想上主</a:t>
            </a:r>
            <a:r>
              <a:rPr lang="zh-TW" altLang="en-US" sz="32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今天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對</a:t>
            </a:r>
            <a:r>
              <a:rPr lang="zh-TW" altLang="en-US" sz="40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我</a:t>
            </a:r>
            <a:r>
              <a:rPr lang="zh-TW" altLang="en-US" sz="3200" spc="-15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84961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741989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恭讀聖路加福音  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13:1-9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那時候，有幾個人，把有關加里肋亞人的事，即比拉多把他們的血，攙和於他們的祭品的事，報告給耶穌。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耶穌回答說：「你們以為這些加里肋亞人，比其他所有加里肋亞人更有罪，才遭此禍害嗎？不是的。我告訴你們：如果你們不悔改，你們都要同樣喪亡。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就如史羅亞塔倒下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壓死了十八個人，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811" y="62722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4692"/>
            <a:ext cx="9144000" cy="647466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你們以為他們比耶路撒冷其他所有居民，罪債更大嗎？不是的。我告訴你們：如果你們不悔改，你們都要同樣喪亡。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講了這個比喻，說：「有一個人將一棵無花果樹，栽種在自己的葡萄園內。他來在樹上找果子，但沒有找到，便對園丁說：你看，我三年來，在這棵無花果樹上找果子，竟沒有找到。你砍掉它吧，為什麼讓它白佔土地？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6236234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7546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32509</TotalTime>
  <Words>3742</Words>
  <Application>Microsoft Office PowerPoint</Application>
  <PresentationFormat>如螢幕大小 (4:3)</PresentationFormat>
  <Paragraphs>190</Paragraphs>
  <Slides>38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38</vt:i4>
      </vt:variant>
    </vt:vector>
  </HeadingPairs>
  <TitlesOfParts>
    <vt:vector size="56" baseType="lpstr">
      <vt:lpstr>華康中黑體</vt:lpstr>
      <vt:lpstr>華康中黑體(P)</vt:lpstr>
      <vt:lpstr>華康正顏楷體W7</vt:lpstr>
      <vt:lpstr>華康正顏楷體W7(P)</vt:lpstr>
      <vt:lpstr>華康粗黑體</vt:lpstr>
      <vt:lpstr>華康龍門石碑(P)</vt:lpstr>
      <vt:lpstr>華康儷中黑</vt:lpstr>
      <vt:lpstr>華康儷中黑(P)</vt:lpstr>
      <vt:lpstr>華康儷粗宋(P)</vt:lpstr>
      <vt:lpstr>新細明體</vt:lpstr>
      <vt:lpstr>Arial</vt:lpstr>
      <vt:lpstr>Arial Black</vt:lpstr>
      <vt:lpstr>Calibri</vt:lpstr>
      <vt:lpstr>Calibri Light</vt:lpstr>
      <vt:lpstr>Times New Roman</vt:lpstr>
      <vt:lpstr>預設簡報設計</vt:lpstr>
      <vt:lpstr>3_預設簡報設計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1774</cp:revision>
  <dcterms:created xsi:type="dcterms:W3CDTF">2006-09-26T01:05:23Z</dcterms:created>
  <dcterms:modified xsi:type="dcterms:W3CDTF">2025-03-17T08:11:48Z</dcterms:modified>
</cp:coreProperties>
</file>