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9719" r:id="rId2"/>
    <p:sldMasterId id="2147489960" r:id="rId3"/>
  </p:sldMasterIdLst>
  <p:notesMasterIdLst>
    <p:notesMasterId r:id="rId32"/>
  </p:notesMasterIdLst>
  <p:handoutMasterIdLst>
    <p:handoutMasterId r:id="rId33"/>
  </p:handoutMasterIdLst>
  <p:sldIdLst>
    <p:sldId id="1974" r:id="rId4"/>
    <p:sldId id="2119" r:id="rId5"/>
    <p:sldId id="2120" r:id="rId6"/>
    <p:sldId id="2122" r:id="rId7"/>
    <p:sldId id="2123" r:id="rId8"/>
    <p:sldId id="2125" r:id="rId9"/>
    <p:sldId id="2129" r:id="rId10"/>
    <p:sldId id="2126" r:id="rId11"/>
    <p:sldId id="2216" r:id="rId12"/>
    <p:sldId id="2231" r:id="rId13"/>
    <p:sldId id="2232" r:id="rId14"/>
    <p:sldId id="2233" r:id="rId15"/>
    <p:sldId id="2234" r:id="rId16"/>
    <p:sldId id="2096" r:id="rId17"/>
    <p:sldId id="2220" r:id="rId18"/>
    <p:sldId id="2221" r:id="rId19"/>
    <p:sldId id="2222" r:id="rId20"/>
    <p:sldId id="2223" r:id="rId21"/>
    <p:sldId id="2224" r:id="rId22"/>
    <p:sldId id="2225" r:id="rId23"/>
    <p:sldId id="2226" r:id="rId24"/>
    <p:sldId id="2227" r:id="rId25"/>
    <p:sldId id="2230" r:id="rId26"/>
    <p:sldId id="2228" r:id="rId27"/>
    <p:sldId id="2219" r:id="rId28"/>
    <p:sldId id="2237" r:id="rId29"/>
    <p:sldId id="1954" r:id="rId30"/>
    <p:sldId id="1892" r:id="rId31"/>
  </p:sldIdLst>
  <p:sldSz cx="9144000" cy="6858000" type="screen4x3"/>
  <p:notesSz cx="9926638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xujy2@gmail.com" initials="f" lastIdx="2" clrIdx="0">
    <p:extLst>
      <p:ext uri="{19B8F6BF-5375-455C-9EA6-DF929625EA0E}">
        <p15:presenceInfo xmlns:p15="http://schemas.microsoft.com/office/powerpoint/2012/main" userId="6e7ea2678dc1467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  <a:srgbClr val="00FF00"/>
    <a:srgbClr val="FFFFFF"/>
    <a:srgbClr val="FF99FF"/>
    <a:srgbClr val="FF66FF"/>
    <a:srgbClr val="660066"/>
    <a:srgbClr val="9900CC"/>
    <a:srgbClr val="00CC00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4922" autoAdjust="0"/>
    <p:restoredTop sz="93315" autoAdjust="0"/>
  </p:normalViewPr>
  <p:slideViewPr>
    <p:cSldViewPr>
      <p:cViewPr varScale="1">
        <p:scale>
          <a:sx n="59" d="100"/>
          <a:sy n="59" d="100"/>
        </p:scale>
        <p:origin x="1072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34" Type="http://schemas.openxmlformats.org/officeDocument/2006/relationships/commentAuthors" Target="commentAuthor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presProps" Target="presProp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>
            <a:extLst>
              <a:ext uri="{FF2B5EF4-FFF2-40B4-BE49-F238E27FC236}">
                <a16:creationId xmlns:a16="http://schemas.microsoft.com/office/drawing/2014/main" id="{3FFC0476-8166-439A-8EF9-D64A12A374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>
            <a:extLst>
              <a:ext uri="{FF2B5EF4-FFF2-40B4-BE49-F238E27FC236}">
                <a16:creationId xmlns:a16="http://schemas.microsoft.com/office/drawing/2014/main" id="{76F4FBBB-5A4B-48FE-A3BB-ADDECD35A27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>
            <a:extLst>
              <a:ext uri="{FF2B5EF4-FFF2-40B4-BE49-F238E27FC236}">
                <a16:creationId xmlns:a16="http://schemas.microsoft.com/office/drawing/2014/main" id="{207F6BB9-765B-49E5-9CC8-53ADF49392A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>
            <a:extLst>
              <a:ext uri="{FF2B5EF4-FFF2-40B4-BE49-F238E27FC236}">
                <a16:creationId xmlns:a16="http://schemas.microsoft.com/office/drawing/2014/main" id="{F0E672FE-A1AF-4D9F-BB46-E1FC2414C8E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085D1A6-9C3F-452C-9D0F-C9E74897528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>
            <a:extLst>
              <a:ext uri="{FF2B5EF4-FFF2-40B4-BE49-F238E27FC236}">
                <a16:creationId xmlns:a16="http://schemas.microsoft.com/office/drawing/2014/main" id="{C5918788-DB56-4D35-9655-2F39F2A5CE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>
            <a:extLst>
              <a:ext uri="{FF2B5EF4-FFF2-40B4-BE49-F238E27FC236}">
                <a16:creationId xmlns:a16="http://schemas.microsoft.com/office/drawing/2014/main" id="{B66602A1-486D-466C-9B6C-6B32F2BCAB6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390F7CF1-E4D4-49ED-8108-AC876600419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>
            <a:extLst>
              <a:ext uri="{FF2B5EF4-FFF2-40B4-BE49-F238E27FC236}">
                <a16:creationId xmlns:a16="http://schemas.microsoft.com/office/drawing/2014/main" id="{2A0DFE17-75EB-4C1C-874D-97744AE3FFE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4054" name="Rectangle 6">
            <a:extLst>
              <a:ext uri="{FF2B5EF4-FFF2-40B4-BE49-F238E27FC236}">
                <a16:creationId xmlns:a16="http://schemas.microsoft.com/office/drawing/2014/main" id="{579692E3-514D-41AD-9EA6-A1FBBF73CFF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>
            <a:extLst>
              <a:ext uri="{FF2B5EF4-FFF2-40B4-BE49-F238E27FC236}">
                <a16:creationId xmlns:a16="http://schemas.microsoft.com/office/drawing/2014/main" id="{9156C933-88AA-4872-BB0F-1730B21C9F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FBD419D-64CE-4550-BAA2-0242050FC71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3388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CB4F53-88CB-4C33-AB79-DD0F3B09A9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448C0C-11EC-4F14-87EE-6E1BFC0905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5212E5-D105-40CA-98B0-0FE6ED1254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B1DE2-F14C-4215-862D-7892FFAF1AA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1272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940FA1-01BC-48A7-B4B5-CB6D00B8F9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C251F2-60E3-4296-BFCE-EB8C0E3FF1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BFBC5B-5423-4FD1-BCE6-8FC7BF67AE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4375D-8CD9-46AF-8C41-09E335183E6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106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62272B-A9A6-478C-B476-EF425841A8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5A9ED6-29CA-4D33-9F13-90A2E5A123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AAE814-BD3E-41DF-B881-23B6928BED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957E7-43B0-4056-AFF1-BC1FCBEFCE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5269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BD0CB7-2083-43C6-A1FE-F6AFE1FBBA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21FA05-F693-4AEA-99C4-CB234BDDE5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90880E-4D09-411D-A86E-FF877E9723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EAD3B-D202-412A-96D1-6259709983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95839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B1BA1B9-80A5-47BB-AE94-5886B4D1DD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DDDF2D-A4D0-4E59-A260-C7CC2C4F63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C56D1E-4A62-4589-AE93-3790E80644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7E1B0-9EC0-4677-833D-06C393E8CBD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43137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9D06C7-3459-43EE-BDBF-4A89924E2D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6BF6B9E-0B4B-45FB-A864-4197464B7F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E811F5-4019-4B4D-B706-8E4410C0B1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B0E81-DFB2-4306-AE9C-4AA3B3243F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73390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9177A2-C34A-44E1-8648-881D74EB1A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FB4D50-31FE-48AC-B9FD-C991E35CF8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6A76EF-E0B2-452E-8251-600643A077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1D597-6984-4660-AF26-EA33E11F223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17045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49B45A-79A7-423D-BABD-E54649D3D9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2119C8-36DF-42FA-B727-5DF24DC698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0C2522-B0B4-4E4B-B3AF-A0D1C692CE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A1AEA-4D6F-4016-9F83-E47284FC26B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78523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B6C2190-B7D8-47A4-AA3C-03D15275F7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8175838-B24A-4816-A95E-A1DF8C40B7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5F39CCB-44A5-42AA-8734-702871C4AC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9834D-F101-4939-A509-4E033B6A97B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45185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E97AAC2-84E6-484B-BBC1-87E1162493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23DA3B7-334A-4D43-9C72-595E810187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0D54346-06DF-423C-ADAA-2612E32C8B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1CC6C-A0CA-4027-990A-46672CBEF58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56308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8C324BE-76BA-486B-980E-81AB4E36E4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89123F3-9D6B-4447-9C28-A0AAE956E2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ACFF776-9683-47EB-966F-B3733C8681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59C79-ACD3-4E88-9933-C98A0DFFF5F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1188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E7A2BA-EB09-413F-8D13-A2CABB0848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1E3401-E0DA-4C7C-A41A-CEAB4B05DC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8BF680-25AB-43B7-A87A-AAF2426CEA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909520-5D08-4EEA-B917-6A59948C37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94697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0E53CD-C280-4967-84A6-B110BEE9EC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4CDF21-E72A-45C2-A164-7EAFCF8513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316F7A-3189-4CE2-8E7B-C35F4AA91C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D4B45-79D1-4A7D-BDB6-BF1062B4DA3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553460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3388CA-0573-45D1-A517-B20DFCB2B7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9F143-C875-4288-988B-542E28453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C82513-1482-442C-BBD3-5B0B7D817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947DF-BC88-40C0-9353-24BDAEA45D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7045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D8ACC6-807A-49E8-9ECF-13CBA1ACB6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BBF968-5610-4FA2-B40B-EB7AB4ECFC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7973E8-C92D-48E3-821D-4C92728F0D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875DF-0258-4B1E-AE58-D16AB59FAA1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802469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B7CE2C-C4D3-4296-86BD-3CEC538103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2A1A18-24EE-4687-84FE-BE52AC3A4A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1EB7C7-8865-4B33-B590-1AD14BA0FD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70BC3-87AB-427B-8EB5-B328C341088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57241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21496E-CFB8-41B2-99FF-209219A0CF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AF5126-36A8-4015-8F44-4312344D54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636E4B-755D-4F63-AACA-D6D303B1EF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76579-D0D8-41F4-9A27-2FEDCB4867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496637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2024/2/26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45924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2024/2/26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67417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2024/2/26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152059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2024/2/26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622189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2024/2/26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805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409627-6BD5-4314-9E1E-D18584C2BA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D1EF38-E3B7-46A4-B80C-2F1222D14F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9F67AB-5564-442C-A050-1915E1C721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73C09F-C630-4253-95B7-64CE41D1C28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572844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2024/2/26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445048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2024/2/26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180547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2024/2/26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104121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2024/2/26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747379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2024/2/26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456524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2024/2/26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4515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543C6E-646C-4A56-A568-DCEF1898FF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097579-A445-404A-9C2E-D3F5667ADF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7836CB-2679-4F3B-A10E-B0A7D34EE6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0D97C0-9900-4766-844D-99AF0F7A59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1289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3DEFBF4-078F-4966-BE1D-265E1F15DB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014BE9B-110F-4633-935E-56B8EC345B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8020874-BFA7-4F79-9EEA-71D17C1427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F69A0-4600-4BEB-83B2-301BEF62461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0107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D9B7BFF-007E-484A-BBCA-CF9102304E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CF2C31F-F6D7-452E-AF76-6441258C4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A9315B6-8018-4AC2-9084-FEAB60990D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60FEF-D8F4-425E-809D-72E9AD6BBDF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98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D4EAB4A-C4DB-45B9-A12C-4E783868C6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17D0FD3-4A4E-40DE-BADF-521FE3767B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2C76135-7344-43D1-A5F5-349344A703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D1E05D-CA04-496B-A340-054554C63C5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368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1EDF9E-D669-4425-ADD5-6E3BD3A638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6950CD-26F8-41D5-A899-E222F7A6EA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77EA79-5160-426B-8863-A1B97CF632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E31DD-301C-4C39-B2D6-AF24263E474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0182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1485E0-93B6-49F3-A808-098C7D4D57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A962A8-7460-4961-8096-D5E371A7F6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9021C9-4693-4AE8-8C57-CDC7040405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BA19C-AFAE-4D59-8A63-A0B75D14633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12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937D063-4201-4DDD-8C98-721122B13A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BAA56B9-EA47-4D66-A68C-8FD5ED558B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FCB0533-E29F-4BFF-B4A9-638CB21BEB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4BBB641-C9C2-44E6-943C-13EBBEF637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74B1C0B-7A95-411D-B128-E9F2DC7CC51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10F248A-87A1-427F-B78A-0DC1C167CFC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10" r:id="rId1"/>
    <p:sldLayoutId id="2147489611" r:id="rId2"/>
    <p:sldLayoutId id="2147489612" r:id="rId3"/>
    <p:sldLayoutId id="2147489613" r:id="rId4"/>
    <p:sldLayoutId id="2147489614" r:id="rId5"/>
    <p:sldLayoutId id="2147489615" r:id="rId6"/>
    <p:sldLayoutId id="2147489616" r:id="rId7"/>
    <p:sldLayoutId id="2147489617" r:id="rId8"/>
    <p:sldLayoutId id="2147489618" r:id="rId9"/>
    <p:sldLayoutId id="2147489619" r:id="rId10"/>
    <p:sldLayoutId id="2147489620" r:id="rId11"/>
    <p:sldLayoutId id="21474896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0BB812B-2E24-41A0-9A27-78890B390E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9C79FC5-EE04-4592-BB61-B22F27696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07F321D-9606-4D70-9405-0033F23F511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46A29E0-4F27-4F67-9CB5-8C3ED457E03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548FAB4-BBDB-45FC-B3DF-03850022C3F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FF2185A-AFE7-44E6-A3AC-0E118F024AF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68286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720" r:id="rId1"/>
    <p:sldLayoutId id="2147489721" r:id="rId2"/>
    <p:sldLayoutId id="2147489722" r:id="rId3"/>
    <p:sldLayoutId id="2147489723" r:id="rId4"/>
    <p:sldLayoutId id="2147489724" r:id="rId5"/>
    <p:sldLayoutId id="2147489725" r:id="rId6"/>
    <p:sldLayoutId id="2147489726" r:id="rId7"/>
    <p:sldLayoutId id="2147489727" r:id="rId8"/>
    <p:sldLayoutId id="2147489728" r:id="rId9"/>
    <p:sldLayoutId id="2147489729" r:id="rId10"/>
    <p:sldLayoutId id="2147489730" r:id="rId11"/>
    <p:sldLayoutId id="214748973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15043-2EFE-4BA8-9E3D-276CC0900B49}" type="datetimeFigureOut">
              <a:rPr lang="zh-TW" altLang="en-US" smtClean="0"/>
              <a:t>2024/2/26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98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961" r:id="rId1"/>
    <p:sldLayoutId id="2147489962" r:id="rId2"/>
    <p:sldLayoutId id="2147489963" r:id="rId3"/>
    <p:sldLayoutId id="2147489964" r:id="rId4"/>
    <p:sldLayoutId id="2147489965" r:id="rId5"/>
    <p:sldLayoutId id="2147489966" r:id="rId6"/>
    <p:sldLayoutId id="2147489967" r:id="rId7"/>
    <p:sldLayoutId id="2147489968" r:id="rId8"/>
    <p:sldLayoutId id="2147489969" r:id="rId9"/>
    <p:sldLayoutId id="2147489970" r:id="rId10"/>
    <p:sldLayoutId id="21474899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096" y="166687"/>
            <a:ext cx="9107488" cy="6358657"/>
          </a:xfrm>
        </p:spPr>
        <p:txBody>
          <a:bodyPr/>
          <a:lstStyle/>
          <a:p>
            <a:pPr lvl="0" algn="ctr" eaLnBrk="1" hangingPunct="1">
              <a:spcBef>
                <a:spcPct val="0"/>
              </a:spcBef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四旬期第三主日</a:t>
            </a: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2024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3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3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HK" altLang="en-US" sz="11000" dirty="0">
                <a:solidFill>
                  <a:srgbClr val="FFFF00"/>
                </a:solidFill>
                <a:ea typeface="華康粗黑體" panose="020B0709000000000000" pitchFamily="49" charset="-120"/>
              </a:rPr>
              <a:t>十 誡</a:t>
            </a:r>
            <a:endParaRPr lang="en-US" altLang="zh-TW" sz="11000" dirty="0">
              <a:solidFill>
                <a:srgbClr val="FF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660500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384EE354-E210-4B91-83AA-57BD1B8E11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08712"/>
          </a:xfrm>
        </p:spPr>
        <p:txBody>
          <a:bodyPr/>
          <a:lstStyle/>
          <a:p>
            <a:pPr marL="360000" indent="-457200" algn="l">
              <a:lnSpc>
                <a:spcPts val="4600"/>
              </a:lnSpc>
              <a:spcBef>
                <a:spcPts val="0"/>
              </a:spcBef>
              <a:spcAft>
                <a:spcPts val="1800"/>
              </a:spcAft>
            </a:pPr>
            <a:r>
              <a:rPr lang="zh-TW" altLang="en-US" sz="4400" dirty="0">
                <a:latin typeface="Arial" panose="020B0604020202020204" pitchFamily="34" charset="0"/>
                <a:ea typeface="華康龍門石碑(P)" panose="03000700000000000000" pitchFamily="66" charset="-120"/>
                <a:cs typeface="Arial" panose="020B0604020202020204" pitchFamily="34" charset="0"/>
              </a:rPr>
              <a:t>我是上主</a:t>
            </a:r>
            <a:r>
              <a:rPr lang="en-US" altLang="zh-TW" sz="4400" dirty="0">
                <a:latin typeface="Arial" panose="020B0604020202020204" pitchFamily="34" charset="0"/>
                <a:ea typeface="華康龍門石碑(P)" panose="03000700000000000000" pitchFamily="66" charset="-120"/>
                <a:cs typeface="Arial" panose="020B0604020202020204" pitchFamily="34" charset="0"/>
              </a:rPr>
              <a:t>,</a:t>
            </a:r>
            <a:r>
              <a:rPr lang="zh-TW" altLang="en-US" sz="4400" dirty="0">
                <a:latin typeface="Arial" panose="020B0604020202020204" pitchFamily="34" charset="0"/>
                <a:ea typeface="華康龍門石碑(P)" panose="03000700000000000000" pitchFamily="66" charset="-120"/>
                <a:cs typeface="Arial" panose="020B0604020202020204" pitchFamily="34" charset="0"/>
              </a:rPr>
              <a:t>你的天主</a:t>
            </a:r>
            <a:r>
              <a:rPr lang="en-US" altLang="zh-TW" sz="4400" dirty="0">
                <a:latin typeface="Arial" panose="020B0604020202020204" pitchFamily="34" charset="0"/>
                <a:ea typeface="華康龍門石碑(P)" panose="03000700000000000000" pitchFamily="66" charset="-120"/>
                <a:cs typeface="Arial" panose="020B0604020202020204" pitchFamily="34" charset="0"/>
              </a:rPr>
              <a:t>,</a:t>
            </a:r>
            <a:r>
              <a:rPr lang="zh-TW" altLang="en-US" sz="4400" dirty="0">
                <a:latin typeface="Arial" panose="020B0604020202020204" pitchFamily="34" charset="0"/>
                <a:ea typeface="華康龍門石碑(P)" panose="03000700000000000000" pitchFamily="66" charset="-120"/>
                <a:cs typeface="Arial" panose="020B0604020202020204" pitchFamily="34" charset="0"/>
              </a:rPr>
              <a:t>是我領你離開埃及</a:t>
            </a:r>
            <a:r>
              <a:rPr lang="en-US" altLang="zh-TW" sz="4400" dirty="0">
                <a:latin typeface="Arial" panose="020B0604020202020204" pitchFamily="34" charset="0"/>
                <a:ea typeface="華康龍門石碑(P)" panose="03000700000000000000" pitchFamily="66" charset="-120"/>
                <a:cs typeface="Arial" panose="020B0604020202020204" pitchFamily="34" charset="0"/>
              </a:rPr>
              <a:t>,</a:t>
            </a:r>
            <a:r>
              <a:rPr lang="zh-TW" altLang="en-US" sz="4400" dirty="0">
                <a:latin typeface="Arial" panose="020B0604020202020204" pitchFamily="34" charset="0"/>
                <a:ea typeface="華康龍門石碑(P)" panose="03000700000000000000" pitchFamily="66" charset="-120"/>
                <a:cs typeface="Arial" panose="020B0604020202020204" pitchFamily="34" charset="0"/>
              </a:rPr>
              <a:t>奴隸之所</a:t>
            </a:r>
            <a:r>
              <a:rPr lang="en-US" altLang="zh-TW" sz="4400" dirty="0">
                <a:latin typeface="Arial" panose="020B0604020202020204" pitchFamily="34" charset="0"/>
                <a:ea typeface="華康龍門石碑(P)" panose="03000700000000000000" pitchFamily="66" charset="-120"/>
                <a:cs typeface="Arial" panose="020B0604020202020204" pitchFamily="34" charset="0"/>
              </a:rPr>
              <a:t>.</a:t>
            </a:r>
            <a:r>
              <a:rPr lang="zh-TW" altLang="en-US" sz="4400" dirty="0">
                <a:latin typeface="Arial" panose="020B0604020202020204" pitchFamily="34" charset="0"/>
                <a:ea typeface="華康龍門石碑(P)" panose="03000700000000000000" pitchFamily="66" charset="-120"/>
                <a:cs typeface="Arial" panose="020B0604020202020204" pitchFamily="34" charset="0"/>
              </a:rPr>
              <a:t>除我之外</a:t>
            </a:r>
            <a:r>
              <a:rPr lang="en-US" altLang="zh-TW" sz="4400" dirty="0">
                <a:latin typeface="Arial" panose="020B0604020202020204" pitchFamily="34" charset="0"/>
                <a:ea typeface="華康龍門石碑(P)" panose="03000700000000000000" pitchFamily="66" charset="-120"/>
                <a:cs typeface="Arial" panose="020B0604020202020204" pitchFamily="34" charset="0"/>
              </a:rPr>
              <a:t>,</a:t>
            </a:r>
            <a:r>
              <a:rPr lang="zh-TW" altLang="en-US" sz="4400" dirty="0">
                <a:solidFill>
                  <a:srgbClr val="FF0000"/>
                </a:solidFill>
                <a:latin typeface="Arial" panose="020B0604020202020204" pitchFamily="34" charset="0"/>
                <a:ea typeface="華康龍門石碑(P)" panose="03000700000000000000" pitchFamily="66" charset="-120"/>
                <a:cs typeface="Arial" panose="020B0604020202020204" pitchFamily="34" charset="0"/>
              </a:rPr>
              <a:t>你不可有別的神</a:t>
            </a:r>
            <a:r>
              <a:rPr lang="en-US" altLang="zh-TW" sz="4400" dirty="0">
                <a:latin typeface="Arial" panose="020B0604020202020204" pitchFamily="34" charset="0"/>
                <a:ea typeface="華康龍門石碑(P)" panose="03000700000000000000" pitchFamily="66" charset="-120"/>
                <a:cs typeface="Arial" panose="020B0604020202020204" pitchFamily="34" charset="0"/>
              </a:rPr>
              <a:t>.</a:t>
            </a:r>
          </a:p>
          <a:p>
            <a:pPr marL="360000" indent="-457200" algn="l">
              <a:lnSpc>
                <a:spcPts val="5000"/>
              </a:lnSpc>
              <a:spcBef>
                <a:spcPts val="0"/>
              </a:spcBef>
              <a:spcAft>
                <a:spcPts val="1800"/>
              </a:spcAft>
            </a:pPr>
            <a:r>
              <a:rPr lang="zh-TW" altLang="en-US" sz="4000" dirty="0">
                <a:latin typeface="Arial" panose="020B0604020202020204" pitchFamily="34" charset="0"/>
                <a:ea typeface="華康正顏楷體W7(P)" panose="03000700000000000000" pitchFamily="66" charset="-120"/>
                <a:cs typeface="Arial" panose="020B0604020202020204" pitchFamily="34" charset="0"/>
              </a:rPr>
              <a:t>猶太人要求的</a:t>
            </a:r>
            <a:r>
              <a:rPr lang="en-US" altLang="zh-TW" sz="4000" dirty="0">
                <a:latin typeface="Arial" panose="020B0604020202020204" pitchFamily="34" charset="0"/>
                <a:ea typeface="華康正顏楷體W7(P)" panose="03000700000000000000" pitchFamily="66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latin typeface="Arial" panose="020B0604020202020204" pitchFamily="34" charset="0"/>
                <a:ea typeface="華康正顏楷體W7(P)" panose="03000700000000000000" pitchFamily="66" charset="-120"/>
                <a:cs typeface="Arial" panose="020B0604020202020204" pitchFamily="34" charset="0"/>
              </a:rPr>
              <a:t>是神蹟</a:t>
            </a:r>
            <a:r>
              <a:rPr lang="en-US" altLang="zh-TW" sz="4000" dirty="0">
                <a:latin typeface="Arial" panose="020B0604020202020204" pitchFamily="34" charset="0"/>
                <a:ea typeface="華康正顏楷體W7(P)" panose="03000700000000000000" pitchFamily="66" charset="-120"/>
                <a:cs typeface="Arial" panose="020B0604020202020204" pitchFamily="34" charset="0"/>
              </a:rPr>
              <a:t>;</a:t>
            </a:r>
            <a:r>
              <a:rPr lang="zh-TW" altLang="en-US" sz="4000" dirty="0">
                <a:latin typeface="Arial" panose="020B0604020202020204" pitchFamily="34" charset="0"/>
                <a:ea typeface="華康正顏楷體W7(P)" panose="03000700000000000000" pitchFamily="66" charset="-120"/>
                <a:cs typeface="Arial" panose="020B0604020202020204" pitchFamily="34" charset="0"/>
              </a:rPr>
              <a:t>希臘人尋求的</a:t>
            </a:r>
            <a:r>
              <a:rPr lang="en-US" altLang="zh-TW" sz="4000" dirty="0">
                <a:latin typeface="Arial" panose="020B0604020202020204" pitchFamily="34" charset="0"/>
                <a:ea typeface="華康正顏楷體W7(P)" panose="03000700000000000000" pitchFamily="66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latin typeface="Arial" panose="020B0604020202020204" pitchFamily="34" charset="0"/>
                <a:ea typeface="華康正顏楷體W7(P)" panose="03000700000000000000" pitchFamily="66" charset="-120"/>
                <a:cs typeface="Arial" panose="020B0604020202020204" pitchFamily="34" charset="0"/>
              </a:rPr>
              <a:t>是智慧</a:t>
            </a:r>
            <a:r>
              <a:rPr lang="en-US" altLang="zh-TW" sz="4000" dirty="0">
                <a:latin typeface="Arial" panose="020B0604020202020204" pitchFamily="34" charset="0"/>
                <a:ea typeface="華康正顏楷體W7(P)" panose="03000700000000000000" pitchFamily="66" charset="-120"/>
                <a:cs typeface="Arial" panose="020B0604020202020204" pitchFamily="34" charset="0"/>
              </a:rPr>
              <a:t>;</a:t>
            </a:r>
            <a:r>
              <a:rPr lang="zh-TW" altLang="en-US" sz="4000" dirty="0">
                <a:latin typeface="Arial" panose="020B0604020202020204" pitchFamily="34" charset="0"/>
                <a:ea typeface="華康正顏楷體W7(P)" panose="03000700000000000000" pitchFamily="66" charset="-120"/>
                <a:cs typeface="Arial" panose="020B0604020202020204" pitchFamily="34" charset="0"/>
              </a:rPr>
              <a:t>而我們所宣講的</a:t>
            </a:r>
            <a:r>
              <a:rPr lang="en-US" altLang="zh-TW" sz="4000" dirty="0">
                <a:latin typeface="Arial" panose="020B0604020202020204" pitchFamily="34" charset="0"/>
                <a:ea typeface="華康正顏楷體W7(P)" panose="03000700000000000000" pitchFamily="66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latin typeface="Arial" panose="020B0604020202020204" pitchFamily="34" charset="0"/>
                <a:ea typeface="華康正顏楷體W7(P)" panose="03000700000000000000" pitchFamily="66" charset="-120"/>
                <a:cs typeface="Arial" panose="020B0604020202020204" pitchFamily="34" charset="0"/>
              </a:rPr>
              <a:t>卻是</a:t>
            </a:r>
            <a:r>
              <a:rPr lang="zh-TW" altLang="en-US" sz="4000" dirty="0">
                <a:solidFill>
                  <a:srgbClr val="FF0000"/>
                </a:solidFill>
                <a:latin typeface="Arial" panose="020B0604020202020204" pitchFamily="34" charset="0"/>
                <a:ea typeface="華康正顏楷體W7(P)" panose="03000700000000000000" pitchFamily="66" charset="-120"/>
                <a:cs typeface="Arial" panose="020B0604020202020204" pitchFamily="34" charset="0"/>
              </a:rPr>
              <a:t>被釘在十字架上的基督</a:t>
            </a:r>
            <a:r>
              <a:rPr lang="en-US" altLang="zh-TW" sz="4000" dirty="0">
                <a:latin typeface="Arial" panose="020B0604020202020204" pitchFamily="34" charset="0"/>
                <a:ea typeface="華康正顏楷體W7(P)" panose="03000700000000000000" pitchFamily="66" charset="-120"/>
                <a:cs typeface="Arial" panose="020B0604020202020204" pitchFamily="34" charset="0"/>
              </a:rPr>
              <a:t>.</a:t>
            </a:r>
          </a:p>
          <a:p>
            <a:pPr marL="360000" indent="-457200" algn="l">
              <a:lnSpc>
                <a:spcPts val="5000"/>
              </a:lnSpc>
              <a:spcBef>
                <a:spcPts val="0"/>
              </a:spcBef>
              <a:spcAft>
                <a:spcPts val="1800"/>
              </a:spcAft>
            </a:pPr>
            <a:r>
              <a:rPr lang="zh-TW" altLang="en-US" sz="4000" dirty="0">
                <a:latin typeface="Arial" panose="020B0604020202020204" pitchFamily="34" charset="0"/>
                <a:ea typeface="華康儷中宋" panose="02020509000000000000" pitchFamily="49" charset="-120"/>
                <a:cs typeface="Arial" panose="020B0604020202020204" pitchFamily="34" charset="0"/>
              </a:rPr>
              <a:t>把這些東西從這裡拿出去</a:t>
            </a:r>
            <a:r>
              <a:rPr lang="en-US" altLang="zh-TW" sz="4000" dirty="0">
                <a:latin typeface="Arial" panose="020B0604020202020204" pitchFamily="34" charset="0"/>
                <a:ea typeface="華康儷中宋" panose="0202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latin typeface="Arial" panose="020B0604020202020204" pitchFamily="34" charset="0"/>
                <a:ea typeface="華康儷中宋" panose="02020509000000000000" pitchFamily="49" charset="-120"/>
                <a:cs typeface="Arial" panose="020B0604020202020204" pitchFamily="34" charset="0"/>
              </a:rPr>
              <a:t>不要使我父的殿宇成為商場</a:t>
            </a:r>
            <a:r>
              <a:rPr lang="en-US" altLang="zh-TW" sz="4000" dirty="0">
                <a:latin typeface="Arial" panose="020B0604020202020204" pitchFamily="34" charset="0"/>
                <a:ea typeface="華康儷中宋" panose="02020509000000000000" pitchFamily="49" charset="-120"/>
                <a:cs typeface="Arial" panose="020B0604020202020204" pitchFamily="34" charset="0"/>
              </a:rPr>
              <a:t>.</a:t>
            </a:r>
            <a:r>
              <a:rPr lang="zh-TW" altLang="en-US" sz="4000" dirty="0">
                <a:solidFill>
                  <a:srgbClr val="FF0000"/>
                </a:solidFill>
                <a:latin typeface="Arial" panose="020B0604020202020204" pitchFamily="34" charset="0"/>
                <a:ea typeface="華康儷中宋" panose="02020509000000000000" pitchFamily="49" charset="-120"/>
                <a:cs typeface="Arial" panose="020B0604020202020204" pitchFamily="34" charset="0"/>
              </a:rPr>
              <a:t>我對你殿宇所懷的熱忱</a:t>
            </a:r>
            <a:r>
              <a:rPr lang="en-US" altLang="zh-TW" sz="4000" dirty="0">
                <a:solidFill>
                  <a:srgbClr val="FF0000"/>
                </a:solidFill>
                <a:latin typeface="Arial" panose="020B0604020202020204" pitchFamily="34" charset="0"/>
                <a:ea typeface="華康儷中宋" panose="0202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latin typeface="Arial" panose="020B0604020202020204" pitchFamily="34" charset="0"/>
                <a:ea typeface="華康儷中宋" panose="02020509000000000000" pitchFamily="49" charset="-120"/>
                <a:cs typeface="Arial" panose="020B0604020202020204" pitchFamily="34" charset="0"/>
              </a:rPr>
              <a:t>把我耗盡</a:t>
            </a:r>
            <a:r>
              <a:rPr lang="en-US" altLang="zh-TW" sz="4000" dirty="0">
                <a:solidFill>
                  <a:srgbClr val="FF0000"/>
                </a:solidFill>
                <a:latin typeface="Arial" panose="020B0604020202020204" pitchFamily="34" charset="0"/>
                <a:ea typeface="華康儷中宋" panose="02020509000000000000" pitchFamily="49" charset="-120"/>
                <a:cs typeface="Arial" panose="020B0604020202020204" pitchFamily="34" charset="0"/>
              </a:rPr>
              <a:t>.</a:t>
            </a:r>
            <a:endParaRPr lang="zh-TW" altLang="en-US" sz="4000" dirty="0">
              <a:solidFill>
                <a:srgbClr val="FF0000"/>
              </a:solidFill>
              <a:latin typeface="Arial" panose="020B0604020202020204" pitchFamily="34" charset="0"/>
              <a:ea typeface="華康儷中宋" panose="02020509000000000000" pitchFamily="49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1638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384EE354-E210-4B91-83AA-57BD1B8E11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08712"/>
          </a:xfrm>
        </p:spPr>
        <p:txBody>
          <a:bodyPr>
            <a:noAutofit/>
          </a:bodyPr>
          <a:lstStyle/>
          <a:p>
            <a:pPr marL="360000" indent="-457200" algn="l">
              <a:lnSpc>
                <a:spcPts val="50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solidFill>
                  <a:srgbClr val="0000FF"/>
                </a:solidFill>
                <a:ea typeface="華康儷粗宋(P)" panose="02020700000000000000" pitchFamily="18" charset="-120"/>
              </a:rPr>
              <a:t>我是上主</a:t>
            </a:r>
            <a:r>
              <a:rPr lang="en-US" altLang="zh-TW" sz="4000" dirty="0">
                <a:solidFill>
                  <a:srgbClr val="0000FF"/>
                </a:solidFill>
                <a:ea typeface="華康儷粗宋(P)" panose="02020700000000000000" pitchFamily="18" charset="-120"/>
              </a:rPr>
              <a:t>,</a:t>
            </a:r>
            <a:r>
              <a:rPr lang="zh-TW" altLang="en-US" sz="4000" dirty="0">
                <a:solidFill>
                  <a:srgbClr val="0000FF"/>
                </a:solidFill>
                <a:ea typeface="華康儷粗宋(P)" panose="02020700000000000000" pitchFamily="18" charset="-120"/>
              </a:rPr>
              <a:t>你的天主</a:t>
            </a:r>
            <a:r>
              <a:rPr lang="en-US" altLang="zh-TW" sz="4000" dirty="0">
                <a:solidFill>
                  <a:srgbClr val="0000FF"/>
                </a:solidFill>
                <a:ea typeface="華康儷粗宋(P)" panose="02020700000000000000" pitchFamily="18" charset="-120"/>
              </a:rPr>
              <a:t>,</a:t>
            </a:r>
            <a:r>
              <a:rPr lang="zh-TW" altLang="en-US" sz="4000" dirty="0">
                <a:solidFill>
                  <a:srgbClr val="0000FF"/>
                </a:solidFill>
                <a:ea typeface="華康儷粗宋(P)" panose="02020700000000000000" pitchFamily="18" charset="-120"/>
              </a:rPr>
              <a:t>是我領你離開埃及</a:t>
            </a:r>
            <a:r>
              <a:rPr lang="en-US" altLang="zh-TW" sz="4000" dirty="0">
                <a:solidFill>
                  <a:srgbClr val="0000FF"/>
                </a:solidFill>
                <a:ea typeface="華康儷粗宋(P)" panose="02020700000000000000" pitchFamily="18" charset="-120"/>
              </a:rPr>
              <a:t>,</a:t>
            </a:r>
            <a:r>
              <a:rPr lang="zh-TW" altLang="en-US" sz="4000" dirty="0">
                <a:solidFill>
                  <a:srgbClr val="0000FF"/>
                </a:solidFill>
                <a:ea typeface="華康儷粗宋(P)" panose="02020700000000000000" pitchFamily="18" charset="-120"/>
              </a:rPr>
              <a:t>奴隸之所</a:t>
            </a:r>
            <a:r>
              <a:rPr lang="en-US" altLang="zh-TW" sz="4000" dirty="0">
                <a:solidFill>
                  <a:srgbClr val="0000FF"/>
                </a:solidFill>
                <a:ea typeface="華康儷粗宋(P)" panose="02020700000000000000" pitchFamily="18" charset="-120"/>
              </a:rPr>
              <a:t>.</a:t>
            </a:r>
            <a:r>
              <a:rPr lang="zh-TW" altLang="en-US" sz="4000" dirty="0">
                <a:solidFill>
                  <a:srgbClr val="0000FF"/>
                </a:solidFill>
                <a:ea typeface="華康儷粗宋(P)" panose="02020700000000000000" pitchFamily="18" charset="-120"/>
              </a:rPr>
              <a:t>除我之外</a:t>
            </a:r>
            <a:r>
              <a:rPr lang="en-US" altLang="zh-TW" sz="4000" dirty="0">
                <a:solidFill>
                  <a:srgbClr val="0000FF"/>
                </a:solidFill>
                <a:ea typeface="華康儷粗宋(P)" panose="02020700000000000000" pitchFamily="18" charset="-120"/>
              </a:rPr>
              <a:t>,</a:t>
            </a:r>
            <a:r>
              <a:rPr lang="zh-TW" altLang="en-US" sz="4000" dirty="0">
                <a:solidFill>
                  <a:srgbClr val="0000FF"/>
                </a:solidFill>
                <a:ea typeface="華康儷粗宋(P)" panose="02020700000000000000" pitchFamily="18" charset="-120"/>
              </a:rPr>
              <a:t>你不可有別的神</a:t>
            </a:r>
            <a:r>
              <a:rPr lang="en-US" altLang="zh-TW" sz="4000" dirty="0">
                <a:solidFill>
                  <a:srgbClr val="0000FF"/>
                </a:solidFill>
                <a:ea typeface="華康儷粗宋(P)" panose="02020700000000000000" pitchFamily="18" charset="-120"/>
              </a:rPr>
              <a:t>.</a:t>
            </a:r>
          </a:p>
          <a:p>
            <a:pPr marL="360000" indent="-457200" algn="l">
              <a:lnSpc>
                <a:spcPts val="50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我是上主</a:t>
            </a:r>
            <a:r>
              <a:rPr lang="en-US" altLang="zh-TW" sz="4000" dirty="0">
                <a:ea typeface="華康儷中黑" panose="020B0509000000000000" pitchFamily="49" charset="-120"/>
              </a:rPr>
              <a:t>:</a:t>
            </a:r>
            <a:r>
              <a:rPr lang="zh-TW" altLang="en-US" sz="4000" dirty="0">
                <a:ea typeface="華康儷中黑" panose="020B0509000000000000" pitchFamily="49" charset="-120"/>
              </a:rPr>
              <a:t>超越的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高高在上的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赫赫威嚴的神明</a:t>
            </a:r>
            <a:r>
              <a:rPr lang="en-US" altLang="zh-TW" sz="4000" dirty="0">
                <a:ea typeface="華康儷中黑" panose="020B0509000000000000" pitchFamily="49" charset="-120"/>
              </a:rPr>
              <a:t>.    </a:t>
            </a:r>
            <a:r>
              <a:rPr lang="en-US" altLang="zh-TW" sz="4000" dirty="0">
                <a:ea typeface="華康儷中黑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en-US" altLang="zh-TW" sz="4000" dirty="0">
                <a:highlight>
                  <a:srgbClr val="FFFF00"/>
                </a:highlight>
                <a:ea typeface="華康儷中黑" panose="020B0509000000000000" pitchFamily="49" charset="-120"/>
                <a:sym typeface="Wingdings" panose="05000000000000000000" pitchFamily="2" charset="2"/>
              </a:rPr>
              <a:t>reciprocity </a:t>
            </a:r>
            <a:r>
              <a:rPr lang="zh-TW" altLang="en-US" sz="3200" dirty="0">
                <a:highlight>
                  <a:srgbClr val="FFFF00"/>
                </a:highlight>
                <a:ea typeface="華康儷中黑" panose="020B0509000000000000" pitchFamily="49" charset="-120"/>
                <a:sym typeface="Wingdings" panose="05000000000000000000" pitchFamily="2" charset="2"/>
              </a:rPr>
              <a:t>互惠</a:t>
            </a:r>
            <a:r>
              <a:rPr lang="en-US" altLang="zh-TW" sz="3200" dirty="0">
                <a:highlight>
                  <a:srgbClr val="FFFF00"/>
                </a:highlight>
                <a:ea typeface="華康儷中黑" panose="020B05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3200" dirty="0">
                <a:highlight>
                  <a:srgbClr val="FFFF00"/>
                </a:highlight>
                <a:ea typeface="華康儷中黑" panose="020B0509000000000000" pitchFamily="49" charset="-120"/>
                <a:sym typeface="Wingdings" panose="05000000000000000000" pitchFamily="2" charset="2"/>
              </a:rPr>
              <a:t>互換</a:t>
            </a:r>
            <a:endParaRPr lang="en-US" altLang="zh-TW" sz="3200" dirty="0">
              <a:highlight>
                <a:srgbClr val="FFFF00"/>
              </a:highlight>
              <a:ea typeface="華康儷中黑" panose="020B0509000000000000" pitchFamily="49" charset="-120"/>
            </a:endParaRPr>
          </a:p>
          <a:p>
            <a:pPr marL="360000" indent="-457200" algn="l">
              <a:lnSpc>
                <a:spcPts val="50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你的天主</a:t>
            </a:r>
            <a:r>
              <a:rPr lang="en-US" altLang="zh-TW" sz="4000" dirty="0">
                <a:ea typeface="華康儷中黑" panose="020B0509000000000000" pitchFamily="49" charset="-120"/>
              </a:rPr>
              <a:t>:</a:t>
            </a:r>
            <a:r>
              <a:rPr lang="zh-TW" altLang="en-US" sz="4000" dirty="0">
                <a:ea typeface="華康儷中黑" panose="020B0509000000000000" pitchFamily="49" charset="-120"/>
              </a:rPr>
              <a:t>我屬於天主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天主屬於我</a:t>
            </a:r>
            <a:r>
              <a:rPr lang="en-US" altLang="zh-TW" sz="4000" dirty="0">
                <a:ea typeface="華康儷中黑" panose="020B0509000000000000" pitchFamily="49" charset="-120"/>
              </a:rPr>
              <a:t>; </a:t>
            </a:r>
            <a:r>
              <a:rPr lang="zh-TW" altLang="en-US" sz="3600" dirty="0">
                <a:ea typeface="華康儷中黑" panose="020B0509000000000000" pitchFamily="49" charset="-120"/>
              </a:rPr>
              <a:t>台灣屬於中國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中國屬於台灣</a:t>
            </a:r>
            <a:r>
              <a:rPr lang="en-US" altLang="zh-TW" sz="4000" dirty="0">
                <a:ea typeface="華康儷中黑" panose="020B0509000000000000" pitchFamily="49" charset="-120"/>
              </a:rPr>
              <a:t>;</a:t>
            </a:r>
            <a:r>
              <a:rPr lang="zh-TW" altLang="en-US" sz="3600" dirty="0">
                <a:ea typeface="華康儷中黑" panose="020B0509000000000000" pitchFamily="49" charset="-120"/>
              </a:rPr>
              <a:t>教會</a:t>
            </a:r>
            <a:r>
              <a:rPr lang="en-US" altLang="zh-TW" sz="3600" dirty="0">
                <a:ea typeface="華康儷中黑" panose="020B0509000000000000" pitchFamily="49" charset="-120"/>
              </a:rPr>
              <a:t>/</a:t>
            </a:r>
            <a:r>
              <a:rPr lang="zh-TW" altLang="en-US" sz="3600" dirty="0">
                <a:ea typeface="華康儷中黑" panose="020B0509000000000000" pitchFamily="49" charset="-120"/>
              </a:rPr>
              <a:t>世界</a:t>
            </a:r>
            <a:r>
              <a:rPr lang="zh-TW" altLang="en-US" sz="2600" dirty="0">
                <a:highlight>
                  <a:srgbClr val="FFFF00"/>
                </a:highlight>
                <a:ea typeface="華康儷中黑" panose="020B0509000000000000" pitchFamily="49" charset="-120"/>
              </a:rPr>
              <a:t>命運共同體</a:t>
            </a:r>
            <a:endParaRPr lang="en-US" altLang="zh-TW" sz="2600" dirty="0">
              <a:highlight>
                <a:srgbClr val="FFFF00"/>
              </a:highlight>
              <a:ea typeface="華康儷中黑" panose="020B0509000000000000" pitchFamily="49" charset="-120"/>
            </a:endParaRPr>
          </a:p>
          <a:p>
            <a:pPr marL="360000" indent="-457200" algn="l">
              <a:lnSpc>
                <a:spcPts val="50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我領你離開奴隸之所</a:t>
            </a:r>
            <a:r>
              <a:rPr lang="en-US" altLang="zh-TW" sz="4000" dirty="0">
                <a:ea typeface="華康儷中黑" panose="020B0509000000000000" pitchFamily="49" charset="-120"/>
              </a:rPr>
              <a:t>:</a:t>
            </a:r>
            <a:r>
              <a:rPr lang="zh-TW" altLang="en-US" sz="4000" dirty="0">
                <a:ea typeface="華康儷中黑" panose="020B0509000000000000" pitchFamily="49" charset="-120"/>
              </a:rPr>
              <a:t>恩公</a:t>
            </a:r>
            <a:r>
              <a:rPr lang="en-US" altLang="zh-TW" sz="4000" dirty="0">
                <a:ea typeface="華康儷中黑" panose="020B0509000000000000" pitchFamily="49" charset="-120"/>
              </a:rPr>
              <a:t>;</a:t>
            </a:r>
            <a:r>
              <a:rPr lang="zh-TW" altLang="en-US" sz="4000" dirty="0">
                <a:ea typeface="華康儷中黑" panose="020B0509000000000000" pitchFamily="49" charset="-120"/>
              </a:rPr>
              <a:t>活出自由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分享自由</a:t>
            </a:r>
            <a:r>
              <a:rPr lang="en-US" altLang="zh-TW" sz="4000" dirty="0">
                <a:ea typeface="華康儷中黑" panose="020B0509000000000000" pitchFamily="49" charset="-120"/>
              </a:rPr>
              <a:t>(</a:t>
            </a:r>
            <a:r>
              <a:rPr lang="zh-TW" altLang="en-US" sz="4000" dirty="0">
                <a:ea typeface="華康儷中黑" panose="020B0509000000000000" pitchFamily="49" charset="-120"/>
              </a:rPr>
              <a:t>人人自由</a:t>
            </a:r>
            <a:r>
              <a:rPr lang="en-US" altLang="zh-TW" sz="4000" dirty="0">
                <a:ea typeface="華康儷中黑" panose="020B0509000000000000" pitchFamily="49" charset="-120"/>
              </a:rPr>
              <a:t>)</a:t>
            </a:r>
          </a:p>
          <a:p>
            <a:pPr marL="360000" indent="-457200" algn="l">
              <a:lnSpc>
                <a:spcPts val="50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不可有別的神</a:t>
            </a:r>
            <a:r>
              <a:rPr lang="en-US" altLang="zh-TW" sz="4000" dirty="0">
                <a:ea typeface="華康儷中黑" panose="020B0509000000000000" pitchFamily="49" charset="-120"/>
              </a:rPr>
              <a:t>:</a:t>
            </a:r>
            <a:r>
              <a:rPr lang="zh-TW" altLang="en-US" sz="3600" dirty="0">
                <a:highlight>
                  <a:srgbClr val="FFFF00"/>
                </a:highlight>
                <a:ea typeface="華康儷中黑" panose="020B0509000000000000" pitchFamily="49" charset="-120"/>
              </a:rPr>
              <a:t>超越政治正確</a:t>
            </a:r>
            <a:r>
              <a:rPr lang="en-US" altLang="zh-TW" sz="2800" dirty="0">
                <a:ea typeface="華康儷中黑" panose="020B0509000000000000" pitchFamily="49" charset="-120"/>
              </a:rPr>
              <a:t>(</a:t>
            </a:r>
            <a:r>
              <a:rPr lang="zh-TW" altLang="en-US" sz="2800" dirty="0">
                <a:ea typeface="華康儷中黑" panose="020B0509000000000000" pitchFamily="49" charset="-120"/>
              </a:rPr>
              <a:t>不信</a:t>
            </a:r>
            <a:r>
              <a:rPr lang="zh-TW" altLang="en-US" sz="2800" dirty="0">
                <a:solidFill>
                  <a:srgbClr val="0000FF"/>
                </a:solidFill>
                <a:ea typeface="華康儷中黑" panose="020B0509000000000000" pitchFamily="49" charset="-120"/>
              </a:rPr>
              <a:t>扮天主</a:t>
            </a:r>
            <a:r>
              <a:rPr lang="zh-TW" altLang="en-US" sz="2800" dirty="0">
                <a:ea typeface="華康儷中黑" panose="020B0509000000000000" pitchFamily="49" charset="-120"/>
              </a:rPr>
              <a:t>的人</a:t>
            </a:r>
            <a:r>
              <a:rPr lang="en-US" altLang="zh-TW" sz="2800" dirty="0">
                <a:ea typeface="華康儷中黑" panose="020B0509000000000000" pitchFamily="49" charset="-120"/>
              </a:rPr>
              <a:t>)</a:t>
            </a:r>
            <a:endParaRPr lang="en-US" altLang="zh-TW" sz="40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00735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384EE354-E210-4B91-83AA-57BD1B8E11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08712"/>
          </a:xfrm>
        </p:spPr>
        <p:txBody>
          <a:bodyPr>
            <a:noAutofit/>
          </a:bodyPr>
          <a:lstStyle/>
          <a:p>
            <a:pPr marL="360000" indent="-457200" algn="l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3600" spc="-150" dirty="0">
                <a:solidFill>
                  <a:srgbClr val="0000FF"/>
                </a:solidFill>
                <a:ea typeface="華康儷粗宋(P)" panose="02020700000000000000" pitchFamily="18" charset="-120"/>
              </a:rPr>
              <a:t>猶太人要求的</a:t>
            </a:r>
            <a:r>
              <a:rPr lang="en-US" altLang="zh-TW" sz="3600" spc="-150" dirty="0">
                <a:solidFill>
                  <a:srgbClr val="0000FF"/>
                </a:solidFill>
                <a:ea typeface="華康儷粗宋(P)" panose="02020700000000000000" pitchFamily="18" charset="-120"/>
              </a:rPr>
              <a:t>,</a:t>
            </a:r>
            <a:r>
              <a:rPr lang="zh-TW" altLang="en-US" sz="3600" spc="-150" dirty="0">
                <a:solidFill>
                  <a:srgbClr val="0000FF"/>
                </a:solidFill>
                <a:ea typeface="華康儷粗宋(P)" panose="02020700000000000000" pitchFamily="18" charset="-120"/>
              </a:rPr>
              <a:t>是神蹟</a:t>
            </a:r>
            <a:r>
              <a:rPr lang="en-US" altLang="zh-TW" sz="3600" spc="-150" dirty="0">
                <a:solidFill>
                  <a:srgbClr val="0000FF"/>
                </a:solidFill>
                <a:ea typeface="華康儷粗宋(P)" panose="02020700000000000000" pitchFamily="18" charset="-120"/>
              </a:rPr>
              <a:t>;</a:t>
            </a:r>
            <a:r>
              <a:rPr lang="zh-TW" altLang="en-US" sz="3600" spc="-150" dirty="0">
                <a:solidFill>
                  <a:srgbClr val="0000FF"/>
                </a:solidFill>
                <a:ea typeface="華康儷粗宋(P)" panose="02020700000000000000" pitchFamily="18" charset="-120"/>
              </a:rPr>
              <a:t>希臘人尋求的</a:t>
            </a:r>
            <a:r>
              <a:rPr lang="en-US" altLang="zh-TW" sz="3600" spc="-150" dirty="0">
                <a:solidFill>
                  <a:srgbClr val="0000FF"/>
                </a:solidFill>
                <a:ea typeface="華康儷粗宋(P)" panose="02020700000000000000" pitchFamily="18" charset="-120"/>
              </a:rPr>
              <a:t>,</a:t>
            </a:r>
            <a:r>
              <a:rPr lang="zh-TW" altLang="en-US" sz="3600" spc="-150" dirty="0">
                <a:solidFill>
                  <a:srgbClr val="0000FF"/>
                </a:solidFill>
                <a:ea typeface="華康儷粗宋(P)" panose="02020700000000000000" pitchFamily="18" charset="-120"/>
              </a:rPr>
              <a:t>是智慧</a:t>
            </a:r>
            <a:r>
              <a:rPr lang="en-US" altLang="zh-TW" sz="3600" spc="-150" dirty="0">
                <a:solidFill>
                  <a:srgbClr val="0000FF"/>
                </a:solidFill>
                <a:ea typeface="華康儷粗宋(P)" panose="02020700000000000000" pitchFamily="18" charset="-120"/>
              </a:rPr>
              <a:t>;</a:t>
            </a:r>
            <a:r>
              <a:rPr lang="zh-TW" altLang="en-US" sz="3600" spc="-150" dirty="0">
                <a:solidFill>
                  <a:srgbClr val="0000FF"/>
                </a:solidFill>
                <a:ea typeface="華康儷粗宋(P)" panose="02020700000000000000" pitchFamily="18" charset="-120"/>
              </a:rPr>
              <a:t>而我們所宣講的</a:t>
            </a:r>
            <a:r>
              <a:rPr lang="en-US" altLang="zh-TW" sz="3600" spc="-150" dirty="0">
                <a:solidFill>
                  <a:srgbClr val="0000FF"/>
                </a:solidFill>
                <a:ea typeface="華康儷粗宋(P)" panose="02020700000000000000" pitchFamily="18" charset="-120"/>
              </a:rPr>
              <a:t>,</a:t>
            </a:r>
            <a:r>
              <a:rPr lang="zh-TW" altLang="en-US" sz="3600" spc="-150" dirty="0">
                <a:solidFill>
                  <a:srgbClr val="0000FF"/>
                </a:solidFill>
                <a:ea typeface="華康儷粗宋(P)" panose="02020700000000000000" pitchFamily="18" charset="-120"/>
              </a:rPr>
              <a:t>卻是被釘在十字架上的基督</a:t>
            </a:r>
            <a:endParaRPr lang="en-US" altLang="zh-TW" sz="3600" spc="-150" dirty="0">
              <a:solidFill>
                <a:srgbClr val="0000FF"/>
              </a:solidFill>
              <a:ea typeface="華康儷粗宋(P)" panose="02020700000000000000" pitchFamily="18" charset="-120"/>
            </a:endParaRPr>
          </a:p>
          <a:p>
            <a:pPr marL="360000" indent="-457200" algn="l">
              <a:lnSpc>
                <a:spcPts val="50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神蹟</a:t>
            </a:r>
            <a:r>
              <a:rPr lang="en-US" altLang="zh-TW" sz="4000" dirty="0">
                <a:ea typeface="華康儷中黑" panose="020B0509000000000000" pitchFamily="49" charset="-120"/>
              </a:rPr>
              <a:t>:</a:t>
            </a:r>
            <a:r>
              <a:rPr lang="zh-TW" altLang="en-US" sz="4000" dirty="0">
                <a:ea typeface="華康儷中黑" panose="020B0509000000000000" pitchFamily="49" charset="-120"/>
              </a:rPr>
              <a:t>讓自己成為神蹟</a:t>
            </a:r>
            <a:r>
              <a:rPr lang="en-US" altLang="zh-TW" sz="4000" dirty="0">
                <a:ea typeface="華康儷中黑" panose="020B0509000000000000" pitchFamily="49" charset="-120"/>
              </a:rPr>
              <a:t>/</a:t>
            </a:r>
            <a:r>
              <a:rPr lang="zh-TW" altLang="en-US" sz="4000" dirty="0">
                <a:ea typeface="華康儷中黑" panose="020B0509000000000000" pitchFamily="49" charset="-120"/>
              </a:rPr>
              <a:t>創造神蹟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 marL="360000" indent="-457200" algn="l">
              <a:lnSpc>
                <a:spcPts val="50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智慧</a:t>
            </a:r>
            <a:r>
              <a:rPr lang="en-US" altLang="zh-TW" sz="4000" dirty="0">
                <a:ea typeface="華康儷中黑" panose="020B0509000000000000" pitchFamily="49" charset="-120"/>
              </a:rPr>
              <a:t>:</a:t>
            </a:r>
            <a:r>
              <a:rPr lang="zh-TW" altLang="en-US" sz="4000" dirty="0">
                <a:ea typeface="華康儷中黑" panose="020B0509000000000000" pitchFamily="49" charset="-120"/>
              </a:rPr>
              <a:t>生活的智慧</a:t>
            </a:r>
            <a:r>
              <a:rPr lang="en-US" altLang="zh-TW" sz="4000" dirty="0">
                <a:ea typeface="華康儷中黑" panose="020B0509000000000000" pitchFamily="49" charset="-120"/>
              </a:rPr>
              <a:t>;</a:t>
            </a:r>
            <a:r>
              <a:rPr lang="zh-TW" altLang="en-US" sz="4000" dirty="0">
                <a:ea typeface="華康儷中黑" panose="020B0509000000000000" pitchFamily="49" charset="-120"/>
              </a:rPr>
              <a:t>化詛為恩</a:t>
            </a:r>
            <a:r>
              <a:rPr lang="en-US" altLang="zh-TW" sz="4000" dirty="0">
                <a:ea typeface="華康儷中黑" panose="020B0509000000000000" pitchFamily="49" charset="-120"/>
              </a:rPr>
              <a:t>;</a:t>
            </a:r>
            <a:r>
              <a:rPr lang="zh-TW" altLang="en-US" sz="4000" dirty="0">
                <a:ea typeface="華康儷中黑" panose="020B0509000000000000" pitchFamily="49" charset="-120"/>
              </a:rPr>
              <a:t>化悲憤為力量</a:t>
            </a:r>
            <a:r>
              <a:rPr lang="en-US" altLang="zh-TW" sz="4000" dirty="0">
                <a:ea typeface="華康儷中黑" panose="020B0509000000000000" pitchFamily="49" charset="-120"/>
              </a:rPr>
              <a:t>;</a:t>
            </a:r>
            <a:r>
              <a:rPr lang="zh-TW" altLang="en-US" sz="4000" dirty="0">
                <a:ea typeface="華康儷中黑" panose="020B0509000000000000" pitchFamily="49" charset="-120"/>
              </a:rPr>
              <a:t>何處跌倒何處站起</a:t>
            </a:r>
            <a:r>
              <a:rPr lang="en-US" altLang="zh-TW" sz="4000" dirty="0">
                <a:ea typeface="華康儷中黑" panose="020B0509000000000000" pitchFamily="49" charset="-120"/>
              </a:rPr>
              <a:t>;</a:t>
            </a:r>
            <a:r>
              <a:rPr lang="zh-TW" altLang="en-US" sz="3200" dirty="0">
                <a:solidFill>
                  <a:srgbClr val="0000FF"/>
                </a:solidFill>
                <a:ea typeface="華康儷中黑" panose="020B0509000000000000" pitchFamily="49" charset="-120"/>
              </a:rPr>
              <a:t>秦人不暇自哀而後人哀之</a:t>
            </a:r>
            <a:r>
              <a:rPr lang="en-US" altLang="zh-TW" sz="3200" dirty="0">
                <a:solidFill>
                  <a:srgbClr val="0000FF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200" dirty="0">
                <a:solidFill>
                  <a:srgbClr val="0000FF"/>
                </a:solidFill>
                <a:ea typeface="華康儷中黑" panose="020B0509000000000000" pitchFamily="49" charset="-120"/>
              </a:rPr>
              <a:t>後人哀之而不鑑之</a:t>
            </a:r>
            <a:r>
              <a:rPr lang="en-US" altLang="zh-TW" sz="3200" dirty="0">
                <a:solidFill>
                  <a:srgbClr val="0000FF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200" dirty="0">
                <a:solidFill>
                  <a:srgbClr val="0000FF"/>
                </a:solidFill>
                <a:ea typeface="華康儷中黑" panose="020B0509000000000000" pitchFamily="49" charset="-120"/>
              </a:rPr>
              <a:t>亦使後人而復哀後人也</a:t>
            </a:r>
            <a:endParaRPr lang="en-US" altLang="zh-TW" sz="3200" dirty="0">
              <a:ea typeface="華康儷中黑" panose="020B0509000000000000" pitchFamily="49" charset="-120"/>
            </a:endParaRPr>
          </a:p>
          <a:p>
            <a:pPr marL="360000" indent="-457200" algn="l">
              <a:lnSpc>
                <a:spcPts val="50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架上基督</a:t>
            </a:r>
            <a:r>
              <a:rPr lang="en-US" altLang="zh-TW" sz="4000" dirty="0">
                <a:ea typeface="華康儷中黑" panose="020B0509000000000000" pitchFamily="49" charset="-120"/>
              </a:rPr>
              <a:t>:</a:t>
            </a:r>
            <a:r>
              <a:rPr lang="zh-TW" altLang="en-US" sz="4000" dirty="0">
                <a:ea typeface="華康儷中黑" panose="020B0509000000000000" pitchFamily="49" charset="-120"/>
              </a:rPr>
              <a:t>生於貧窮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長於微賤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死於羞辱</a:t>
            </a:r>
            <a:r>
              <a:rPr lang="en-US" altLang="zh-TW" sz="4000" dirty="0">
                <a:ea typeface="華康儷中黑" panose="020B0509000000000000" pitchFamily="49" charset="-120"/>
              </a:rPr>
              <a:t>;</a:t>
            </a:r>
            <a:r>
              <a:rPr lang="zh-TW" altLang="en-US" sz="4000" dirty="0">
                <a:ea typeface="華康儷中黑" panose="020B0509000000000000" pitchFamily="49" charset="-120"/>
              </a:rPr>
              <a:t>不講排場</a:t>
            </a:r>
            <a:r>
              <a:rPr lang="en-US" altLang="zh-TW" sz="2800" dirty="0">
                <a:ea typeface="華康儷中黑" panose="020B0509000000000000" pitchFamily="49" charset="-120"/>
              </a:rPr>
              <a:t>(triumphalism)</a:t>
            </a:r>
            <a:r>
              <a:rPr lang="en-US" altLang="zh-TW" sz="4000" dirty="0">
                <a:ea typeface="華康儷中黑" panose="020B0509000000000000" pitchFamily="49" charset="-120"/>
              </a:rPr>
              <a:t>;</a:t>
            </a:r>
            <a:r>
              <a:rPr lang="zh-TW" altLang="en-US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犧牲</a:t>
            </a:r>
            <a:r>
              <a:rPr lang="zh-TW" altLang="en-US" sz="4000" dirty="0">
                <a:ea typeface="華康儷中黑" panose="020B0509000000000000" pitchFamily="49" charset="-120"/>
              </a:rPr>
              <a:t>自己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完成救贖</a:t>
            </a:r>
            <a:endParaRPr lang="en-US" altLang="zh-TW" sz="40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15700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384EE354-E210-4B91-83AA-57BD1B8E11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08712"/>
          </a:xfrm>
        </p:spPr>
        <p:txBody>
          <a:bodyPr>
            <a:normAutofit/>
          </a:bodyPr>
          <a:lstStyle/>
          <a:p>
            <a:pPr algn="l">
              <a:lnSpc>
                <a:spcPts val="4600"/>
              </a:lnSpc>
              <a:spcBef>
                <a:spcPts val="0"/>
              </a:spcBef>
              <a:spcAft>
                <a:spcPts val="1800"/>
              </a:spcAft>
            </a:pPr>
            <a:r>
              <a:rPr lang="zh-TW" altLang="en-US" sz="3600" dirty="0">
                <a:solidFill>
                  <a:srgbClr val="0000FF"/>
                </a:solidFill>
                <a:latin typeface="華康儷粗宋(P)" panose="02020700000000000000" pitchFamily="18" charset="-120"/>
                <a:ea typeface="華康儷粗宋(P)" panose="02020700000000000000" pitchFamily="18" charset="-120"/>
              </a:rPr>
              <a:t>把這些東西從這裡拿出去</a:t>
            </a:r>
            <a:r>
              <a:rPr lang="en-US" altLang="zh-TW" sz="3600" dirty="0">
                <a:solidFill>
                  <a:srgbClr val="0000FF"/>
                </a:solidFill>
                <a:latin typeface="華康儷粗宋(P)" panose="02020700000000000000" pitchFamily="18" charset="-120"/>
                <a:ea typeface="華康儷粗宋(P)" panose="02020700000000000000" pitchFamily="18" charset="-120"/>
              </a:rPr>
              <a:t>,</a:t>
            </a:r>
            <a:r>
              <a:rPr lang="zh-TW" altLang="en-US" sz="3600" dirty="0">
                <a:solidFill>
                  <a:srgbClr val="0000FF"/>
                </a:solidFill>
                <a:latin typeface="華康儷粗宋(P)" panose="02020700000000000000" pitchFamily="18" charset="-120"/>
                <a:ea typeface="華康儷粗宋(P)" panose="02020700000000000000" pitchFamily="18" charset="-120"/>
              </a:rPr>
              <a:t>不要使我父的殿宇成為商場</a:t>
            </a:r>
            <a:r>
              <a:rPr lang="en-US" altLang="zh-TW" sz="3600" dirty="0">
                <a:solidFill>
                  <a:srgbClr val="0000FF"/>
                </a:solidFill>
                <a:latin typeface="華康儷粗宋(P)" panose="02020700000000000000" pitchFamily="18" charset="-120"/>
                <a:ea typeface="華康儷粗宋(P)" panose="02020700000000000000" pitchFamily="18" charset="-120"/>
              </a:rPr>
              <a:t>.  </a:t>
            </a:r>
            <a:r>
              <a:rPr lang="zh-TW" altLang="en-US" sz="3600" dirty="0">
                <a:solidFill>
                  <a:srgbClr val="0000FF"/>
                </a:solidFill>
                <a:latin typeface="華康儷粗宋(P)" panose="02020700000000000000" pitchFamily="18" charset="-120"/>
                <a:ea typeface="華康儷粗宋(P)" panose="02020700000000000000" pitchFamily="18" charset="-120"/>
              </a:rPr>
              <a:t>我對你殿宇所懷的熱忱</a:t>
            </a:r>
            <a:r>
              <a:rPr lang="en-US" altLang="zh-TW" sz="3600" dirty="0">
                <a:solidFill>
                  <a:srgbClr val="0000FF"/>
                </a:solidFill>
                <a:latin typeface="華康儷粗宋(P)" panose="02020700000000000000" pitchFamily="18" charset="-120"/>
                <a:ea typeface="華康儷粗宋(P)" panose="02020700000000000000" pitchFamily="18" charset="-120"/>
              </a:rPr>
              <a:t>,</a:t>
            </a:r>
            <a:r>
              <a:rPr lang="zh-TW" altLang="en-US" sz="3600" dirty="0">
                <a:solidFill>
                  <a:srgbClr val="0000FF"/>
                </a:solidFill>
                <a:latin typeface="華康儷粗宋(P)" panose="02020700000000000000" pitchFamily="18" charset="-120"/>
                <a:ea typeface="華康儷粗宋(P)" panose="02020700000000000000" pitchFamily="18" charset="-120"/>
              </a:rPr>
              <a:t>把我耗盡</a:t>
            </a:r>
            <a:endParaRPr lang="en-US" altLang="zh-TW" sz="3600" dirty="0">
              <a:solidFill>
                <a:srgbClr val="0000FF"/>
              </a:solidFill>
              <a:latin typeface="華康儷粗宋(P)" panose="02020700000000000000" pitchFamily="18" charset="-120"/>
              <a:ea typeface="華康儷粗宋(P)" panose="02020700000000000000" pitchFamily="18" charset="-120"/>
            </a:endParaRPr>
          </a:p>
          <a:p>
            <a:pPr>
              <a:lnSpc>
                <a:spcPts val="4400"/>
              </a:lnSpc>
              <a:spcBef>
                <a:spcPts val="0"/>
              </a:spcBef>
            </a:pPr>
            <a:r>
              <a:rPr lang="zh-TW" altLang="zh-TW" sz="40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我為中國</a:t>
            </a:r>
            <a:r>
              <a:rPr lang="en-US" altLang="zh-TW" sz="40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</a:rPr>
              <a:t>,</a:t>
            </a:r>
            <a:r>
              <a:rPr lang="zh-TW" altLang="zh-TW" sz="40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為教會所懷的熱忱把我耗盡</a:t>
            </a:r>
            <a:endParaRPr lang="en-US" altLang="zh-TW" sz="4000" kern="100" dirty="0">
              <a:solidFill>
                <a:srgbClr val="FF0000"/>
              </a:solidFill>
              <a:effectLst/>
              <a:latin typeface="Calibri" panose="020F0502020204030204" pitchFamily="34" charset="0"/>
              <a:ea typeface="華康儷中黑" panose="020B0509000000000000" pitchFamily="49" charset="-120"/>
              <a:cs typeface="Calibri" panose="020F0502020204030204" pitchFamily="34" charset="0"/>
            </a:endParaRPr>
          </a:p>
          <a:p>
            <a:pPr>
              <a:lnSpc>
                <a:spcPts val="40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3200" kern="100" dirty="0">
                <a:solidFill>
                  <a:srgbClr val="FF00FF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為什麼我兩眼常</a:t>
            </a:r>
            <a:r>
              <a:rPr lang="zh-TW" altLang="en-US" sz="3200" kern="100" dirty="0">
                <a:solidFill>
                  <a:srgbClr val="FF00FF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含</a:t>
            </a:r>
            <a:r>
              <a:rPr lang="zh-TW" altLang="en-US" sz="3200" kern="100" dirty="0">
                <a:solidFill>
                  <a:srgbClr val="FF00FF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淚水因為我對這片土地愛得深沉</a:t>
            </a:r>
            <a:endParaRPr lang="zh-TW" altLang="zh-TW" sz="3200" kern="100" dirty="0">
              <a:solidFill>
                <a:srgbClr val="FF00FF"/>
              </a:solidFill>
              <a:effectLst/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>
              <a:lnSpc>
                <a:spcPts val="5800"/>
              </a:lnSpc>
              <a:spcBef>
                <a:spcPts val="0"/>
              </a:spcBef>
            </a:pPr>
            <a:r>
              <a:rPr lang="zh-TW" altLang="zh-TW" sz="4800" kern="100" spc="-150" dirty="0">
                <a:effectLst/>
                <a:latin typeface="華康正顏楷體W7(P)" panose="03000700000000000000" pitchFamily="66" charset="-120"/>
                <a:ea typeface="華康正顏楷體W7(P)" panose="03000700000000000000" pitchFamily="66" charset="-120"/>
                <a:cs typeface="Calibri" panose="020F0502020204030204" pitchFamily="34" charset="0"/>
              </a:rPr>
              <a:t>情如驕陽愛似火</a:t>
            </a:r>
            <a:r>
              <a:rPr lang="en-US" altLang="zh-TW" sz="4800" kern="100" spc="-150" dirty="0">
                <a:effectLst/>
                <a:latin typeface="華康正顏楷體W7(P)" panose="03000700000000000000" pitchFamily="66" charset="-120"/>
                <a:ea typeface="華康正顏楷體W7(P)" panose="03000700000000000000" pitchFamily="66" charset="-120"/>
                <a:cs typeface="Calibri" panose="020F0502020204030204" pitchFamily="34" charset="0"/>
              </a:rPr>
              <a:t> </a:t>
            </a:r>
            <a:r>
              <a:rPr lang="zh-TW" altLang="en-US" sz="4800" kern="100" spc="-150" dirty="0">
                <a:effectLst/>
                <a:latin typeface="華康正顏楷體W7(P)" panose="03000700000000000000" pitchFamily="66" charset="-120"/>
                <a:ea typeface="華康正顏楷體W7(P)" panose="03000700000000000000" pitchFamily="66" charset="-120"/>
                <a:cs typeface="Calibri" panose="020F0502020204030204" pitchFamily="34" charset="0"/>
              </a:rPr>
              <a:t>聖神和</a:t>
            </a:r>
            <a:r>
              <a:rPr lang="zh-TW" altLang="zh-TW" sz="4800" kern="100" spc="-150" dirty="0">
                <a:effectLst/>
                <a:latin typeface="華康正顏楷體W7(P)" panose="03000700000000000000" pitchFamily="66" charset="-120"/>
                <a:ea typeface="華康正顏楷體W7(P)" panose="03000700000000000000" pitchFamily="66" charset="-120"/>
                <a:cs typeface="Calibri" panose="020F0502020204030204" pitchFamily="34" charset="0"/>
              </a:rPr>
              <a:t>風滋潤我</a:t>
            </a:r>
            <a:endParaRPr lang="en-US" altLang="zh-TW" sz="4800" kern="100" spc="-150" dirty="0">
              <a:effectLst/>
              <a:latin typeface="華康正顏楷體W7(P)" panose="03000700000000000000" pitchFamily="66" charset="-120"/>
              <a:ea typeface="華康正顏楷體W7(P)" panose="03000700000000000000" pitchFamily="66" charset="-120"/>
              <a:cs typeface="Calibri" panose="020F0502020204030204" pitchFamily="34" charset="0"/>
            </a:endParaRPr>
          </a:p>
          <a:p>
            <a:pPr>
              <a:lnSpc>
                <a:spcPts val="5800"/>
              </a:lnSpc>
              <a:spcBef>
                <a:spcPts val="0"/>
              </a:spcBef>
            </a:pPr>
            <a:r>
              <a:rPr lang="zh-TW" altLang="zh-TW" sz="4800" kern="100" spc="-150" dirty="0">
                <a:effectLst/>
                <a:latin typeface="華康正顏楷體W7(P)" panose="03000700000000000000" pitchFamily="66" charset="-120"/>
                <a:ea typeface="華康正顏楷體W7(P)" panose="03000700000000000000" pitchFamily="66" charset="-120"/>
                <a:cs typeface="Calibri" panose="020F0502020204030204" pitchFamily="34" charset="0"/>
              </a:rPr>
              <a:t>荒漠湧</a:t>
            </a:r>
            <a:r>
              <a:rPr lang="zh-HK" altLang="zh-TW" sz="4800" kern="100" spc="-150" dirty="0">
                <a:effectLst/>
                <a:latin typeface="華康正顏楷體W7(P)" panose="03000700000000000000" pitchFamily="66" charset="-120"/>
                <a:ea typeface="華康正顏楷體W7(P)" panose="03000700000000000000" pitchFamily="66" charset="-120"/>
                <a:cs typeface="Calibri" panose="020F0502020204030204" pitchFamily="34" charset="0"/>
              </a:rPr>
              <a:t>出大江流</a:t>
            </a:r>
            <a:r>
              <a:rPr lang="en-US" altLang="zh-HK" sz="4800" kern="100" spc="-150" dirty="0">
                <a:effectLst/>
                <a:latin typeface="華康正顏楷體W7(P)" panose="03000700000000000000" pitchFamily="66" charset="-120"/>
                <a:ea typeface="華康正顏楷體W7(P)" panose="03000700000000000000" pitchFamily="66" charset="-120"/>
                <a:cs typeface="Calibri" panose="020F0502020204030204" pitchFamily="34" charset="0"/>
              </a:rPr>
              <a:t> </a:t>
            </a:r>
            <a:r>
              <a:rPr lang="zh-HK" altLang="zh-TW" sz="4800" kern="100" spc="-150" dirty="0">
                <a:effectLst/>
                <a:latin typeface="華康正顏楷體W7(P)" panose="03000700000000000000" pitchFamily="66" charset="-120"/>
                <a:ea typeface="華康正顏楷體W7(P)" panose="03000700000000000000" pitchFamily="66" charset="-120"/>
                <a:cs typeface="Calibri" panose="020F0502020204030204" pitchFamily="34" charset="0"/>
              </a:rPr>
              <a:t>復活</a:t>
            </a:r>
            <a:r>
              <a:rPr lang="zh-TW" altLang="zh-TW" sz="4800" kern="100" spc="-150" dirty="0">
                <a:effectLst/>
                <a:latin typeface="華康正顏楷體W7(P)" panose="03000700000000000000" pitchFamily="66" charset="-120"/>
                <a:ea typeface="華康正顏楷體W7(P)" panose="03000700000000000000" pitchFamily="66" charset="-120"/>
                <a:cs typeface="Calibri" panose="020F0502020204030204" pitchFamily="34" charset="0"/>
              </a:rPr>
              <a:t>枯骨向天歌</a:t>
            </a:r>
            <a:endParaRPr lang="en-US" altLang="zh-TW" sz="4800" kern="100" spc="-150" dirty="0">
              <a:effectLst/>
              <a:latin typeface="華康正顏楷體W7(P)" panose="03000700000000000000" pitchFamily="66" charset="-120"/>
              <a:ea typeface="華康正顏楷體W7(P)" panose="03000700000000000000" pitchFamily="66" charset="-120"/>
            </a:endParaRPr>
          </a:p>
          <a:p>
            <a:pPr>
              <a:lnSpc>
                <a:spcPts val="5800"/>
              </a:lnSpc>
              <a:spcBef>
                <a:spcPts val="0"/>
              </a:spcBef>
            </a:pPr>
            <a:r>
              <a:rPr lang="zh-TW" altLang="zh-TW" sz="4800" kern="100" spc="-150" dirty="0">
                <a:effectLst/>
                <a:latin typeface="華康正顏楷體W7(P)" panose="03000700000000000000" pitchFamily="66" charset="-120"/>
                <a:ea typeface="華康正顏楷體W7(P)" panose="03000700000000000000" pitchFamily="66" charset="-120"/>
                <a:cs typeface="Calibri" panose="020F0502020204030204" pitchFamily="34" charset="0"/>
              </a:rPr>
              <a:t>人間樂園非夢幻</a:t>
            </a:r>
            <a:r>
              <a:rPr lang="en-US" altLang="zh-TW" sz="4800" kern="100" spc="-150" dirty="0">
                <a:effectLst/>
                <a:latin typeface="華康正顏楷體W7(P)" panose="03000700000000000000" pitchFamily="66" charset="-120"/>
                <a:ea typeface="華康正顏楷體W7(P)" panose="03000700000000000000" pitchFamily="66" charset="-120"/>
                <a:cs typeface="Calibri" panose="020F0502020204030204" pitchFamily="34" charset="0"/>
              </a:rPr>
              <a:t> </a:t>
            </a:r>
            <a:r>
              <a:rPr lang="zh-TW" altLang="zh-TW" sz="4800" kern="100" spc="-150" dirty="0">
                <a:effectLst/>
                <a:latin typeface="華康正顏楷體W7(P)" panose="03000700000000000000" pitchFamily="66" charset="-120"/>
                <a:ea typeface="華康正顏楷體W7(P)" panose="03000700000000000000" pitchFamily="66" charset="-120"/>
                <a:cs typeface="Calibri" panose="020F0502020204030204" pitchFamily="34" charset="0"/>
              </a:rPr>
              <a:t>華夏同</a:t>
            </a:r>
            <a:r>
              <a:rPr lang="zh-HK" altLang="zh-TW" sz="4800" kern="100" spc="-150" dirty="0">
                <a:effectLst/>
                <a:latin typeface="華康正顏楷體W7(P)" panose="03000700000000000000" pitchFamily="66" charset="-120"/>
                <a:ea typeface="華康正顏楷體W7(P)" panose="03000700000000000000" pitchFamily="66" charset="-120"/>
                <a:cs typeface="Calibri" panose="020F0502020204030204" pitchFamily="34" charset="0"/>
              </a:rPr>
              <a:t>心</a:t>
            </a:r>
            <a:r>
              <a:rPr lang="zh-TW" altLang="zh-TW" sz="4800" kern="100" spc="-150" dirty="0">
                <a:effectLst/>
                <a:latin typeface="華康正顏楷體W7(P)" panose="03000700000000000000" pitchFamily="66" charset="-120"/>
                <a:ea typeface="華康正顏楷體W7(P)" panose="03000700000000000000" pitchFamily="66" charset="-120"/>
                <a:cs typeface="Calibri" panose="020F0502020204030204" pitchFamily="34" charset="0"/>
              </a:rPr>
              <a:t>建天國</a:t>
            </a:r>
            <a:endParaRPr lang="en-US" altLang="zh-TW" sz="4800" kern="100" spc="-150" dirty="0">
              <a:effectLst/>
              <a:latin typeface="華康正顏楷體W7(P)" panose="03000700000000000000" pitchFamily="66" charset="-120"/>
              <a:ea typeface="華康正顏楷體W7(P)" panose="03000700000000000000" pitchFamily="66" charset="-120"/>
              <a:cs typeface="Calibri" panose="020F0502020204030204" pitchFamily="34" charset="0"/>
            </a:endParaRPr>
          </a:p>
          <a:p>
            <a:pPr>
              <a:lnSpc>
                <a:spcPts val="5800"/>
              </a:lnSpc>
              <a:spcBef>
                <a:spcPts val="0"/>
              </a:spcBef>
            </a:pPr>
            <a:r>
              <a:rPr lang="zh-TW" altLang="zh-TW" sz="4800" kern="100" spc="-150" dirty="0">
                <a:effectLst/>
                <a:latin typeface="華康正顏楷體W7(P)" panose="03000700000000000000" pitchFamily="66" charset="-120"/>
                <a:ea typeface="華康正顏楷體W7(P)" panose="03000700000000000000" pitchFamily="66" charset="-120"/>
                <a:cs typeface="Calibri" panose="020F0502020204030204" pitchFamily="34" charset="0"/>
              </a:rPr>
              <a:t>為主盡瘁恩</a:t>
            </a:r>
            <a:r>
              <a:rPr lang="zh-HK" altLang="zh-TW" sz="4800" kern="100" spc="-150" dirty="0">
                <a:effectLst/>
                <a:latin typeface="華康正顏楷體W7(P)" panose="03000700000000000000" pitchFamily="66" charset="-120"/>
                <a:ea typeface="華康正顏楷體W7(P)" panose="03000700000000000000" pitchFamily="66" charset="-120"/>
                <a:cs typeface="Calibri" panose="020F0502020204030204" pitchFamily="34" charset="0"/>
              </a:rPr>
              <a:t>無盡</a:t>
            </a:r>
            <a:r>
              <a:rPr lang="en-US" altLang="zh-HK" sz="4800" kern="100" spc="-150" dirty="0">
                <a:effectLst/>
                <a:latin typeface="華康正顏楷體W7(P)" panose="03000700000000000000" pitchFamily="66" charset="-120"/>
                <a:ea typeface="華康正顏楷體W7(P)" panose="03000700000000000000" pitchFamily="66" charset="-120"/>
                <a:cs typeface="Calibri" panose="020F0502020204030204" pitchFamily="34" charset="0"/>
              </a:rPr>
              <a:t> </a:t>
            </a:r>
            <a:r>
              <a:rPr lang="zh-TW" altLang="en-US" sz="4800" kern="100" spc="-150" dirty="0">
                <a:effectLst/>
                <a:latin typeface="華康正顏楷體W7(P)" panose="03000700000000000000" pitchFamily="66" charset="-120"/>
                <a:ea typeface="華康正顏楷體W7(P)" panose="03000700000000000000" pitchFamily="66" charset="-120"/>
                <a:cs typeface="Calibri" panose="020F0502020204030204" pitchFamily="34" charset="0"/>
              </a:rPr>
              <a:t>淚盡</a:t>
            </a:r>
            <a:r>
              <a:rPr lang="zh-TW" altLang="zh-TW" sz="4800" kern="100" spc="-150" dirty="0">
                <a:effectLst/>
                <a:latin typeface="華康正顏楷體W7(P)" panose="03000700000000000000" pitchFamily="66" charset="-120"/>
                <a:ea typeface="華康正顏楷體W7(P)" panose="03000700000000000000" pitchFamily="66" charset="-120"/>
                <a:cs typeface="Calibri" panose="020F0502020204030204" pitchFamily="34" charset="0"/>
              </a:rPr>
              <a:t>血流結實多</a:t>
            </a:r>
            <a:endParaRPr lang="en-US" altLang="zh-TW" sz="4800" kern="100" spc="-150" dirty="0">
              <a:effectLst/>
              <a:latin typeface="華康正顏楷體W7(P)" panose="03000700000000000000" pitchFamily="66" charset="-120"/>
              <a:ea typeface="華康正顏楷體W7(P)" panose="03000700000000000000" pitchFamily="66" charset="-120"/>
              <a:cs typeface="Calibri" panose="020F0502020204030204" pitchFamily="34" charset="0"/>
            </a:endParaRPr>
          </a:p>
          <a:p>
            <a:pPr>
              <a:lnSpc>
                <a:spcPts val="5800"/>
              </a:lnSpc>
              <a:spcBef>
                <a:spcPts val="0"/>
              </a:spcBef>
            </a:pPr>
            <a:r>
              <a:rPr lang="zh-TW" altLang="en-US" sz="3200" kern="100" spc="-150" dirty="0">
                <a:solidFill>
                  <a:srgbClr val="0000FF"/>
                </a:solidFill>
                <a:latin typeface="華康中黑體(P)" panose="020B0500000000000000" pitchFamily="34" charset="-120"/>
                <a:ea typeface="華康中黑體(P)" panose="020B0500000000000000" pitchFamily="34" charset="-120"/>
                <a:cs typeface="華康中黑體(P)" panose="020B0500000000000000" pitchFamily="34" charset="-120"/>
              </a:rPr>
              <a:t>下面雙語是講十誡的精神</a:t>
            </a:r>
            <a:endParaRPr lang="zh-TW" altLang="en-US" sz="3200" dirty="0">
              <a:solidFill>
                <a:srgbClr val="0000FF"/>
              </a:solidFill>
              <a:latin typeface="華康中黑體(P)" panose="020B0500000000000000" pitchFamily="34" charset="-120"/>
              <a:ea typeface="華康中黑體(P)" panose="020B0500000000000000" pitchFamily="34" charset="-120"/>
              <a:cs typeface="華康中黑體(P)" panose="020B05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08206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8640"/>
            <a:ext cx="9144000" cy="6624736"/>
          </a:xfrm>
        </p:spPr>
        <p:txBody>
          <a:bodyPr/>
          <a:lstStyle/>
          <a:p>
            <a:pPr lvl="0" algn="ctr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400" dirty="0">
                <a:ea typeface="華康儷中黑" panose="020B0509000000000000" pitchFamily="49" charset="-120"/>
              </a:rPr>
              <a:t>人生而自由</a:t>
            </a:r>
            <a:r>
              <a:rPr lang="en-US" altLang="zh-TW" sz="4400" dirty="0">
                <a:ea typeface="華康儷中黑" panose="020B0509000000000000" pitchFamily="49" charset="-120"/>
              </a:rPr>
              <a:t>;</a:t>
            </a:r>
            <a:r>
              <a:rPr lang="zh-TW" altLang="en-US" sz="4400" dirty="0">
                <a:ea typeface="華康儷中黑" panose="020B0509000000000000" pitchFamily="49" charset="-120"/>
              </a:rPr>
              <a:t>但必須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節制</a:t>
            </a:r>
            <a:r>
              <a:rPr lang="zh-TW" altLang="en-US" sz="4400" dirty="0">
                <a:ea typeface="華康儷中黑" panose="020B0509000000000000" pitchFamily="49" charset="-120"/>
              </a:rPr>
              <a:t>自由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尊重</a:t>
            </a:r>
            <a:r>
              <a:rPr lang="zh-TW" altLang="en-US" sz="4400" dirty="0">
                <a:ea typeface="華康儷中黑" panose="020B0509000000000000" pitchFamily="49" charset="-120"/>
              </a:rPr>
              <a:t>別人的自由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才能獲得真正的自由</a:t>
            </a:r>
            <a:r>
              <a:rPr lang="en-US" altLang="zh-TW" sz="4400" dirty="0">
                <a:ea typeface="華康儷中黑" panose="020B0509000000000000" pitchFamily="49" charset="-120"/>
              </a:rPr>
              <a:t>.</a:t>
            </a:r>
            <a:endParaRPr lang="zh-TW" altLang="en-US" sz="4400" dirty="0">
              <a:ea typeface="華康儷中黑" panose="020B0509000000000000" pitchFamily="49" charset="-120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n-US" altLang="zh-TW" sz="4400" dirty="0">
                <a:ea typeface="華康儷中黑" panose="020B0509000000000000" pitchFamily="49" charset="-120"/>
              </a:rPr>
              <a:t>Human beings are </a:t>
            </a:r>
            <a:r>
              <a:rPr lang="en-US" altLang="zh-TW" sz="4400" dirty="0">
                <a:highlight>
                  <a:srgbClr val="FFFF00"/>
                </a:highlight>
                <a:ea typeface="華康儷中黑" panose="020B0509000000000000" pitchFamily="49" charset="-120"/>
              </a:rPr>
              <a:t>born free</a:t>
            </a:r>
            <a:r>
              <a:rPr lang="en-US" altLang="zh-TW" sz="4400" dirty="0">
                <a:ea typeface="華康儷中黑" panose="020B0509000000000000" pitchFamily="49" charset="-120"/>
              </a:rPr>
              <a:t>; </a:t>
            </a: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n-US" altLang="zh-TW" sz="4400" dirty="0">
                <a:ea typeface="華康儷中黑" panose="020B0509000000000000" pitchFamily="49" charset="-120"/>
              </a:rPr>
              <a:t>but one must exercise restraint </a:t>
            </a: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n-US" altLang="zh-TW" sz="4400" dirty="0">
                <a:ea typeface="華康儷中黑" panose="020B0509000000000000" pitchFamily="49" charset="-120"/>
              </a:rPr>
              <a:t>and respect the freedom of others </a:t>
            </a: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n-US" altLang="zh-TW" sz="4400" dirty="0">
                <a:ea typeface="華康儷中黑" panose="020B0509000000000000" pitchFamily="49" charset="-120"/>
              </a:rPr>
              <a:t>if we are to be truly free.</a:t>
            </a:r>
          </a:p>
        </p:txBody>
      </p:sp>
    </p:spTree>
    <p:extLst>
      <p:ext uri="{BB962C8B-B14F-4D97-AF65-F5344CB8AC3E}">
        <p14:creationId xmlns:p14="http://schemas.microsoft.com/office/powerpoint/2010/main" val="35962872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8640"/>
            <a:ext cx="9144000" cy="6624736"/>
          </a:xfrm>
        </p:spPr>
        <p:txBody>
          <a:bodyPr/>
          <a:lstStyle/>
          <a:p>
            <a:pPr lvl="0" algn="ctr" eaLnBrk="1" hangingPunct="1">
              <a:spcBef>
                <a:spcPct val="0"/>
              </a:spcBef>
              <a:buNone/>
            </a:pPr>
            <a:r>
              <a:rPr lang="zh-TW" altLang="en-US" sz="4000" dirty="0">
                <a:ea typeface="華康儷中黑" panose="020B0509000000000000" pitchFamily="49" charset="-120"/>
              </a:rPr>
              <a:t>人生而必須發展自我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但必須戒除一切能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傷害自己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及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傷害別人</a:t>
            </a:r>
            <a:r>
              <a:rPr lang="zh-TW" altLang="en-US" sz="4000" dirty="0">
                <a:ea typeface="華康儷中黑" panose="020B0509000000000000" pitchFamily="49" charset="-120"/>
              </a:rPr>
              <a:t>的行為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</a:p>
          <a:p>
            <a:pPr lvl="0" algn="ctr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ea typeface="華康儷中黑" panose="020B0509000000000000" pitchFamily="49" charset="-120"/>
              </a:rPr>
              <a:t>才能使生命健康地成長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n-US" altLang="zh-TW" sz="4000" dirty="0">
                <a:ea typeface="華康儷中黑" panose="020B0509000000000000" pitchFamily="49" charset="-120"/>
              </a:rPr>
              <a:t>Human beings are born with an </a:t>
            </a: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n-US" altLang="zh-TW" sz="4000" dirty="0">
                <a:ea typeface="華康儷中黑" panose="020B0509000000000000" pitchFamily="49" charset="-120"/>
              </a:rPr>
              <a:t>intrinsic drive to self-development, </a:t>
            </a: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n-US" altLang="zh-TW" sz="4000" dirty="0">
                <a:ea typeface="華康儷中黑" panose="020B0509000000000000" pitchFamily="49" charset="-120"/>
              </a:rPr>
              <a:t>but one must refrain from all behaviors that may harm oneself and others </a:t>
            </a: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n-US" altLang="zh-TW" sz="4000" dirty="0">
                <a:ea typeface="華康儷中黑" panose="020B0509000000000000" pitchFamily="49" charset="-120"/>
              </a:rPr>
              <a:t>if we are to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grow holistically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352107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44000" cy="6696744"/>
          </a:xfrm>
        </p:spPr>
        <p:txBody>
          <a:bodyPr/>
          <a:lstStyle/>
          <a:p>
            <a:pPr lvl="0" algn="ctr" eaLnBrk="1" hangingPunct="1">
              <a:spcBef>
                <a:spcPct val="0"/>
              </a:spcBef>
              <a:buNone/>
            </a:pPr>
            <a:r>
              <a:rPr lang="zh-TW" altLang="en-US" sz="4400" dirty="0">
                <a:ea typeface="華康儷中黑" panose="020B0509000000000000" pitchFamily="49" charset="-120"/>
              </a:rPr>
              <a:t>我們有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向善</a:t>
            </a:r>
            <a:r>
              <a:rPr lang="zh-TW" altLang="en-US" sz="4400" dirty="0">
                <a:ea typeface="華康儷中黑" panose="020B0509000000000000" pitchFamily="49" charset="-120"/>
              </a:rPr>
              <a:t>的潛能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也有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為惡</a:t>
            </a:r>
            <a:r>
              <a:rPr lang="zh-TW" altLang="en-US" sz="4400" dirty="0">
                <a:ea typeface="華康儷中黑" panose="020B0509000000000000" pitchFamily="49" charset="-120"/>
              </a:rPr>
              <a:t>的傾向</a:t>
            </a:r>
            <a:r>
              <a:rPr lang="en-US" altLang="zh-TW" sz="4400" dirty="0">
                <a:ea typeface="華康儷中黑" panose="020B0509000000000000" pitchFamily="49" charset="-120"/>
              </a:rPr>
              <a:t>;</a:t>
            </a:r>
            <a:r>
              <a:rPr lang="zh-TW" altLang="en-US" sz="4400" dirty="0">
                <a:ea typeface="華康儷中黑" panose="020B0509000000000000" pitchFamily="49" charset="-120"/>
              </a:rPr>
              <a:t>所以我們必須有自律的能力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</a:p>
          <a:p>
            <a:pPr lvl="0" algn="ctr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4400" dirty="0">
                <a:ea typeface="華康儷中黑" panose="020B0509000000000000" pitchFamily="49" charset="-120"/>
              </a:rPr>
              <a:t>才能行善避惡</a:t>
            </a:r>
            <a:r>
              <a:rPr lang="en-US" altLang="zh-TW" sz="4400" dirty="0">
                <a:ea typeface="華康儷中黑" panose="020B0509000000000000" pitchFamily="49" charset="-120"/>
              </a:rPr>
              <a:t>.</a:t>
            </a:r>
            <a:endParaRPr lang="zh-TW" altLang="en-US" sz="4400" dirty="0">
              <a:ea typeface="華康儷中黑" panose="020B0509000000000000" pitchFamily="49" charset="-120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n-US" altLang="zh-TW" sz="4400" dirty="0">
                <a:ea typeface="華康儷中黑" panose="020B0509000000000000" pitchFamily="49" charset="-120"/>
              </a:rPr>
              <a:t>We have the </a:t>
            </a:r>
            <a:r>
              <a:rPr lang="en-US" altLang="zh-TW" sz="4400" dirty="0">
                <a:highlight>
                  <a:srgbClr val="FFFF00"/>
                </a:highlight>
                <a:ea typeface="華康儷中黑" panose="020B0509000000000000" pitchFamily="49" charset="-120"/>
              </a:rPr>
              <a:t>potential</a:t>
            </a:r>
            <a:r>
              <a:rPr lang="en-US" altLang="zh-TW" sz="4400" dirty="0">
                <a:ea typeface="華康儷中黑" panose="020B0509000000000000" pitchFamily="49" charset="-120"/>
              </a:rPr>
              <a:t> for goodness albeit also with the </a:t>
            </a:r>
            <a:r>
              <a:rPr lang="en-US" altLang="zh-TW" sz="4400" dirty="0">
                <a:highlight>
                  <a:srgbClr val="FFFF00"/>
                </a:highlight>
                <a:ea typeface="華康儷中黑" panose="020B0509000000000000" pitchFamily="49" charset="-120"/>
              </a:rPr>
              <a:t>inclination</a:t>
            </a:r>
            <a:r>
              <a:rPr lang="en-US" altLang="zh-TW" sz="4400" dirty="0">
                <a:ea typeface="華康儷中黑" panose="020B0509000000000000" pitchFamily="49" charset="-120"/>
              </a:rPr>
              <a:t> towards wickedness. Therefore, we must cultivate the ability for </a:t>
            </a:r>
            <a:r>
              <a:rPr lang="en-US" altLang="zh-TW" sz="44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self-discipline</a:t>
            </a:r>
            <a:r>
              <a:rPr lang="en-US" altLang="zh-TW" sz="4400" dirty="0">
                <a:ea typeface="華康儷中黑" panose="020B0509000000000000" pitchFamily="49" charset="-120"/>
              </a:rPr>
              <a:t> in order </a:t>
            </a: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n-US" altLang="zh-TW" sz="4400" dirty="0">
                <a:ea typeface="華康儷中黑" panose="020B0509000000000000" pitchFamily="49" charset="-120"/>
              </a:rPr>
              <a:t>to do good and avoid evil.</a:t>
            </a:r>
          </a:p>
        </p:txBody>
      </p:sp>
    </p:spTree>
    <p:extLst>
      <p:ext uri="{BB962C8B-B14F-4D97-AF65-F5344CB8AC3E}">
        <p14:creationId xmlns:p14="http://schemas.microsoft.com/office/powerpoint/2010/main" val="24578984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44000" cy="6696744"/>
          </a:xfrm>
        </p:spPr>
        <p:txBody>
          <a:bodyPr/>
          <a:lstStyle/>
          <a:p>
            <a:pPr lvl="0" algn="ctr" eaLnBrk="1" hangingPunct="1">
              <a:spcBef>
                <a:spcPct val="0"/>
              </a:spcBef>
              <a:buNone/>
            </a:pPr>
            <a:r>
              <a:rPr lang="zh-TW" altLang="en-US" sz="4400" dirty="0">
                <a:ea typeface="華康儷中黑" panose="020B0509000000000000" pitchFamily="49" charset="-120"/>
              </a:rPr>
              <a:t>我們有軟弱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受蒙蔽的時刻</a:t>
            </a:r>
            <a:r>
              <a:rPr lang="en-US" altLang="zh-TW" sz="4400" dirty="0">
                <a:ea typeface="華康儷中黑" panose="020B0509000000000000" pitchFamily="49" charset="-120"/>
              </a:rPr>
              <a:t>;</a:t>
            </a: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zh-TW" altLang="en-US" sz="4400" dirty="0">
                <a:ea typeface="華康儷中黑" panose="020B0509000000000000" pitchFamily="49" charset="-120"/>
              </a:rPr>
              <a:t>所以我們也需要一些外在的規範與</a:t>
            </a:r>
            <a:endParaRPr lang="en-US" altLang="zh-TW" sz="4400" dirty="0">
              <a:ea typeface="華康儷中黑" panose="020B0509000000000000" pitchFamily="49" charset="-120"/>
            </a:endParaRPr>
          </a:p>
          <a:p>
            <a:pPr lvl="0" algn="ctr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400" dirty="0">
                <a:ea typeface="華康儷中黑" panose="020B0509000000000000" pitchFamily="49" charset="-120"/>
              </a:rPr>
              <a:t>禁令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去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補充我們意志力的不足</a:t>
            </a:r>
            <a:r>
              <a:rPr lang="en-US" altLang="zh-TW" sz="4400" dirty="0">
                <a:ea typeface="華康儷中黑" panose="020B0509000000000000" pitchFamily="49" charset="-120"/>
              </a:rPr>
              <a:t>.</a:t>
            </a:r>
            <a:endParaRPr lang="zh-TW" altLang="en-US" sz="4400" dirty="0">
              <a:ea typeface="華康儷中黑" panose="020B0509000000000000" pitchFamily="49" charset="-120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n-US" altLang="zh-TW" sz="4400" dirty="0">
                <a:ea typeface="華康儷中黑" panose="020B0509000000000000" pitchFamily="49" charset="-120"/>
              </a:rPr>
              <a:t>We have moments of weakness and may fall prey to deceptions; therefore, we also need external rules and prohibitions to </a:t>
            </a:r>
            <a:r>
              <a:rPr lang="en-US" altLang="zh-TW" sz="4400" dirty="0">
                <a:highlight>
                  <a:srgbClr val="FFFF00"/>
                </a:highlight>
                <a:ea typeface="華康儷中黑" panose="020B0509000000000000" pitchFamily="49" charset="-120"/>
              </a:rPr>
              <a:t>supplement our lack of willpower</a:t>
            </a:r>
            <a:r>
              <a:rPr lang="en-US" altLang="zh-TW" sz="4400" dirty="0">
                <a:ea typeface="華康儷中黑" panose="020B0509000000000000" pitchFamily="49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028710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44000" cy="6696744"/>
          </a:xfrm>
        </p:spPr>
        <p:txBody>
          <a:bodyPr/>
          <a:lstStyle/>
          <a:p>
            <a:pPr lvl="0" algn="ctr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400" dirty="0">
                <a:ea typeface="華康儷中黑" panose="020B0509000000000000" pitchFamily="49" charset="-120"/>
              </a:rPr>
              <a:t>這都是「誡命」的作用</a:t>
            </a:r>
            <a:r>
              <a:rPr lang="en-US" altLang="zh-TW" sz="4400" dirty="0">
                <a:ea typeface="華康儷中黑" panose="020B0509000000000000" pitchFamily="49" charset="-120"/>
              </a:rPr>
              <a:t>.</a:t>
            </a:r>
            <a:r>
              <a:rPr lang="zh-TW" altLang="en-US" sz="4400" dirty="0">
                <a:ea typeface="華康儷中黑" panose="020B0509000000000000" pitchFamily="49" charset="-120"/>
              </a:rPr>
              <a:t>天主在西乃山頒佈的十誡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原意是要我們按照理智的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指引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節制</a:t>
            </a:r>
            <a:r>
              <a:rPr lang="zh-TW" altLang="en-US" sz="4400" dirty="0">
                <a:ea typeface="華康儷中黑" panose="020B0509000000000000" pitchFamily="49" charset="-120"/>
              </a:rPr>
              <a:t>不合理的欲望</a:t>
            </a:r>
            <a:r>
              <a:rPr lang="en-US" altLang="zh-TW" sz="4400" dirty="0">
                <a:ea typeface="華康儷中黑" panose="020B0509000000000000" pitchFamily="49" charset="-120"/>
              </a:rPr>
              <a:t>.</a:t>
            </a:r>
            <a:endParaRPr lang="zh-TW" altLang="en-US" sz="4400" dirty="0">
              <a:ea typeface="華康儷中黑" panose="020B0509000000000000" pitchFamily="49" charset="-120"/>
            </a:endParaRPr>
          </a:p>
          <a:p>
            <a:pPr lvl="0" algn="ctr" eaLnBrk="1" hangingPunct="1">
              <a:lnSpc>
                <a:spcPts val="4600"/>
              </a:lnSpc>
              <a:spcBef>
                <a:spcPct val="0"/>
              </a:spcBef>
              <a:buNone/>
            </a:pPr>
            <a:r>
              <a:rPr lang="en-US" altLang="zh-TW" sz="4400" dirty="0">
                <a:ea typeface="華康儷中黑" panose="020B0509000000000000" pitchFamily="49" charset="-120"/>
              </a:rPr>
              <a:t>It is for these reasons that “commandments” are made. The Ten Commandments that God proclaimed on Mount Sinai were originally intended to be a guide to reasoning and reining in our </a:t>
            </a:r>
            <a:r>
              <a:rPr lang="en-US" altLang="zh-TW" sz="44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irrational desires</a:t>
            </a:r>
            <a:r>
              <a:rPr lang="en-US" altLang="zh-TW" sz="4400" dirty="0">
                <a:ea typeface="華康儷中黑" panose="020B0509000000000000" pitchFamily="49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296240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44000" cy="6696744"/>
          </a:xfrm>
        </p:spPr>
        <p:txBody>
          <a:bodyPr/>
          <a:lstStyle/>
          <a:p>
            <a:pPr lvl="0" algn="ctr" eaLnBrk="1" hangingPunct="1">
              <a:spcBef>
                <a:spcPct val="0"/>
              </a:spcBef>
              <a:buNone/>
            </a:pPr>
            <a:r>
              <a:rPr lang="zh-TW" altLang="en-US" sz="4000" dirty="0">
                <a:ea typeface="華康儷中黑" panose="020B0509000000000000" pitchFamily="49" charset="-120"/>
              </a:rPr>
              <a:t>遵守十誡並不是接受從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外面硬加給我們</a:t>
            </a:r>
            <a:r>
              <a:rPr lang="zh-TW" altLang="en-US" sz="4000" dirty="0">
                <a:ea typeface="華康儷中黑" panose="020B0509000000000000" pitchFamily="49" charset="-120"/>
              </a:rPr>
              <a:t>的規律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  <a:r>
              <a:rPr lang="zh-TW" altLang="en-US" sz="4000" dirty="0">
                <a:ea typeface="華康儷中黑" panose="020B0509000000000000" pitchFamily="49" charset="-120"/>
              </a:rPr>
              <a:t>十誡所命令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所禁止的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都是使人的生命逐漸達致圓滿的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生命的法則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  <a:endParaRPr lang="zh-TW" altLang="en-US" sz="4000" dirty="0">
              <a:ea typeface="華康儷中黑" panose="020B0509000000000000" pitchFamily="49" charset="-120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n-US" altLang="zh-TW" sz="4000" dirty="0">
                <a:ea typeface="華康儷中黑" panose="020B0509000000000000" pitchFamily="49" charset="-120"/>
              </a:rPr>
              <a:t>Abiding by the Ten Commandments is not about accepting externally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imposed regulations</a:t>
            </a:r>
            <a:r>
              <a:rPr lang="en-US" altLang="zh-TW" sz="4000" dirty="0">
                <a:ea typeface="華康儷中黑" panose="020B0509000000000000" pitchFamily="49" charset="-120"/>
              </a:rPr>
              <a:t>. What the Ten Commandments explicitly stipulate and prohibit are really the “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laws of life</a:t>
            </a:r>
            <a:r>
              <a:rPr lang="en-US" altLang="zh-TW" sz="4000" dirty="0">
                <a:ea typeface="華康儷中黑" panose="020B0509000000000000" pitchFamily="49" charset="-120"/>
              </a:rPr>
              <a:t>” that are meant to lead us to life’s perfect fulfilment.</a:t>
            </a:r>
          </a:p>
        </p:txBody>
      </p:sp>
    </p:spTree>
    <p:extLst>
      <p:ext uri="{BB962C8B-B14F-4D97-AF65-F5344CB8AC3E}">
        <p14:creationId xmlns:p14="http://schemas.microsoft.com/office/powerpoint/2010/main" val="2834717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3306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恭讀出谷紀　</a:t>
            </a:r>
            <a:r>
              <a:rPr lang="en-US" altLang="zh-TW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20:1-3,7-8,12-17</a:t>
            </a:r>
            <a:r>
              <a:rPr lang="zh-TW" altLang="en-US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　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那時候，天主發言，說了以下這一切話：「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我是上主、你的天主，是我領你離開埃及、奴隸之所。「除我之外，你不可有別的神。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「不可妄呼上主、你天主的名字；因為凡妄呼他名字的人，上主決不讓他們免受懲罰。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「應記住安息日，守為聖日。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「應孝敬你的父親和你的母親，</a:t>
            </a: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2930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8640"/>
            <a:ext cx="9144000" cy="6624736"/>
          </a:xfrm>
        </p:spPr>
        <p:txBody>
          <a:bodyPr/>
          <a:lstStyle/>
          <a:p>
            <a:pPr lvl="0" algn="ctr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400" dirty="0">
                <a:ea typeface="華康儷中黑" panose="020B0509000000000000" pitchFamily="49" charset="-120"/>
              </a:rPr>
              <a:t>誡命或禁令通常都不是宗教的精華</a:t>
            </a:r>
            <a:r>
              <a:rPr lang="en-US" altLang="zh-TW" sz="4400" dirty="0">
                <a:ea typeface="華康儷中黑" panose="020B0509000000000000" pitchFamily="49" charset="-120"/>
              </a:rPr>
              <a:t>.</a:t>
            </a:r>
            <a:r>
              <a:rPr lang="zh-TW" altLang="en-US" sz="4400" dirty="0">
                <a:ea typeface="華康儷中黑" panose="020B0509000000000000" pitchFamily="49" charset="-120"/>
              </a:rPr>
              <a:t>宗教的任務是使人的精神或靈性生活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更豐盛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把人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提升</a:t>
            </a:r>
            <a:r>
              <a:rPr lang="zh-TW" altLang="en-US" sz="4400" dirty="0">
                <a:ea typeface="華康儷中黑" panose="020B0509000000000000" pitchFamily="49" charset="-120"/>
              </a:rPr>
              <a:t>到更高的境界</a:t>
            </a:r>
            <a:r>
              <a:rPr lang="en-US" altLang="zh-TW" sz="4400" dirty="0">
                <a:ea typeface="華康儷中黑" panose="020B0509000000000000" pitchFamily="49" charset="-120"/>
              </a:rPr>
              <a:t>.</a:t>
            </a:r>
            <a:endParaRPr lang="zh-TW" altLang="en-US" sz="4400" dirty="0">
              <a:ea typeface="華康儷中黑" panose="020B0509000000000000" pitchFamily="49" charset="-120"/>
            </a:endParaRPr>
          </a:p>
          <a:p>
            <a:pPr lvl="0" algn="ctr" eaLnBrk="1" hangingPunct="1">
              <a:lnSpc>
                <a:spcPts val="4900"/>
              </a:lnSpc>
              <a:spcBef>
                <a:spcPct val="0"/>
              </a:spcBef>
              <a:buNone/>
            </a:pPr>
            <a:r>
              <a:rPr lang="en-US" altLang="zh-TW" sz="4400" dirty="0">
                <a:ea typeface="華康儷中黑" panose="020B0509000000000000" pitchFamily="49" charset="-120"/>
              </a:rPr>
              <a:t>Commandments or prohibitions rarely form the essence of religion. The mission of religion is to enrich one's spiritual or inner life and 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elevate</a:t>
            </a:r>
            <a:r>
              <a:rPr lang="en-US" altLang="zh-TW" sz="4400" dirty="0">
                <a:ea typeface="華康儷中黑" panose="020B0509000000000000" pitchFamily="49" charset="-120"/>
              </a:rPr>
              <a:t> individuals to </a:t>
            </a:r>
          </a:p>
          <a:p>
            <a:pPr lvl="0" algn="ctr" eaLnBrk="1" hangingPunct="1">
              <a:lnSpc>
                <a:spcPts val="4900"/>
              </a:lnSpc>
              <a:spcBef>
                <a:spcPct val="0"/>
              </a:spcBef>
              <a:buNone/>
            </a:pPr>
            <a:r>
              <a:rPr lang="en-US" altLang="zh-TW" sz="4400" dirty="0">
                <a:ea typeface="華康儷中黑" panose="020B0509000000000000" pitchFamily="49" charset="-120"/>
              </a:rPr>
              <a:t>heightened levels of consciousness</a:t>
            </a:r>
          </a:p>
        </p:txBody>
      </p:sp>
    </p:spTree>
    <p:extLst>
      <p:ext uri="{BB962C8B-B14F-4D97-AF65-F5344CB8AC3E}">
        <p14:creationId xmlns:p14="http://schemas.microsoft.com/office/powerpoint/2010/main" val="28730866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44000" cy="6696744"/>
          </a:xfrm>
        </p:spPr>
        <p:txBody>
          <a:bodyPr/>
          <a:lstStyle/>
          <a:p>
            <a:pPr lvl="0" algn="ctr" eaLnBrk="1" hangingPunct="1">
              <a:spcBef>
                <a:spcPct val="0"/>
              </a:spcBef>
              <a:buNone/>
            </a:pPr>
            <a:r>
              <a:rPr lang="zh-TW" altLang="en-US" sz="4000" dirty="0">
                <a:ea typeface="華康儷中黑" panose="020B0509000000000000" pitchFamily="49" charset="-120"/>
              </a:rPr>
              <a:t>宗教的特點是要人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積極面對生活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zh-TW" altLang="en-US" sz="4000" dirty="0">
                <a:ea typeface="華康儷中黑" panose="020B0509000000000000" pitchFamily="49" charset="-120"/>
              </a:rPr>
              <a:t>改善個人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人際間和世界的秩序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zh-TW" altLang="en-US" sz="4000" dirty="0">
                <a:ea typeface="華康儷中黑" panose="020B0509000000000000" pitchFamily="49" charset="-120"/>
              </a:rPr>
              <a:t>通常宗教所提出的誡命或禁令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</a:p>
          <a:p>
            <a:pPr lvl="0" algn="ctr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ea typeface="華康儷中黑" panose="020B0509000000000000" pitchFamily="49" charset="-120"/>
              </a:rPr>
              <a:t>都有</a:t>
            </a:r>
            <a:r>
              <a:rPr lang="zh-TW" altLang="en-US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指導</a:t>
            </a:r>
            <a:r>
              <a:rPr lang="zh-TW" altLang="en-US" sz="4000" dirty="0">
                <a:ea typeface="華康儷中黑" panose="020B0509000000000000" pitchFamily="49" charset="-120"/>
              </a:rPr>
              <a:t>和</a:t>
            </a:r>
            <a:r>
              <a:rPr lang="zh-TW" altLang="en-US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預防</a:t>
            </a:r>
            <a:r>
              <a:rPr lang="zh-TW" altLang="en-US" sz="4000" dirty="0">
                <a:ea typeface="華康儷中黑" panose="020B0509000000000000" pitchFamily="49" charset="-120"/>
              </a:rPr>
              <a:t>的作用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  <a:endParaRPr lang="zh-TW" altLang="en-US" sz="4000" dirty="0">
              <a:ea typeface="華康儷中黑" panose="020B0509000000000000" pitchFamily="49" charset="-120"/>
            </a:endParaRPr>
          </a:p>
          <a:p>
            <a:pPr lvl="0" algn="ctr" eaLnBrk="1" hangingPunct="1">
              <a:lnSpc>
                <a:spcPts val="4600"/>
              </a:lnSpc>
              <a:spcBef>
                <a:spcPct val="0"/>
              </a:spcBef>
              <a:buNone/>
            </a:pPr>
            <a:r>
              <a:rPr lang="en-US" altLang="zh-TW" sz="4000" spc="-100" dirty="0">
                <a:ea typeface="華康儷中黑" panose="020B0509000000000000" pitchFamily="49" charset="-120"/>
              </a:rPr>
              <a:t>Religions are invariably guided by tenets on positivity, enhanced moral conduct, building rapport and an orderly world. Religious commandments or prohibitions typically serve as </a:t>
            </a:r>
          </a:p>
          <a:p>
            <a:pPr lvl="0" algn="ctr" eaLnBrk="1" hangingPunct="1">
              <a:lnSpc>
                <a:spcPts val="4600"/>
              </a:lnSpc>
              <a:spcBef>
                <a:spcPct val="0"/>
              </a:spcBef>
              <a:buNone/>
            </a:pPr>
            <a:r>
              <a:rPr lang="en-US" altLang="zh-TW" sz="4000" spc="-100" dirty="0">
                <a:solidFill>
                  <a:srgbClr val="FF0000"/>
                </a:solidFill>
                <a:ea typeface="華康儷中黑" panose="020B0509000000000000" pitchFamily="49" charset="-120"/>
              </a:rPr>
              <a:t>guidance</a:t>
            </a:r>
            <a:r>
              <a:rPr lang="en-US" altLang="zh-TW" sz="4000" spc="-100" dirty="0">
                <a:ea typeface="華康儷中黑" panose="020B0509000000000000" pitchFamily="49" charset="-120"/>
              </a:rPr>
              <a:t> and </a:t>
            </a:r>
            <a:r>
              <a:rPr lang="en-US" altLang="zh-TW" sz="4000" spc="-100" dirty="0">
                <a:solidFill>
                  <a:srgbClr val="FF0000"/>
                </a:solidFill>
                <a:ea typeface="華康儷中黑" panose="020B0509000000000000" pitchFamily="49" charset="-120"/>
              </a:rPr>
              <a:t>prevention</a:t>
            </a:r>
            <a:r>
              <a:rPr lang="en-US" altLang="zh-TW" sz="4000" spc="-100" dirty="0">
                <a:ea typeface="華康儷中黑" panose="020B0509000000000000" pitchFamily="49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247757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44000" cy="6696744"/>
          </a:xfrm>
        </p:spPr>
        <p:txBody>
          <a:bodyPr/>
          <a:lstStyle/>
          <a:p>
            <a:pPr lvl="0" algn="ctr" eaLnBrk="1" hangingPunct="1">
              <a:spcBef>
                <a:spcPct val="0"/>
              </a:spcBef>
              <a:buNone/>
            </a:pPr>
            <a:r>
              <a:rPr lang="zh-TW" altLang="en-US" sz="4800" dirty="0">
                <a:ea typeface="華康儷中黑" panose="020B0509000000000000" pitchFamily="49" charset="-120"/>
              </a:rPr>
              <a:t>在所有誡命的背後</a:t>
            </a:r>
            <a:r>
              <a:rPr lang="en-US" altLang="zh-TW" sz="4800" dirty="0">
                <a:ea typeface="華康儷中黑" panose="020B0509000000000000" pitchFamily="49" charset="-120"/>
              </a:rPr>
              <a:t>,</a:t>
            </a:r>
            <a:r>
              <a:rPr lang="zh-TW" altLang="en-US" sz="4800" dirty="0">
                <a:ea typeface="華康儷中黑" panose="020B0509000000000000" pitchFamily="49" charset="-120"/>
              </a:rPr>
              <a:t>都包含有某些</a:t>
            </a:r>
            <a:r>
              <a:rPr lang="zh-TW" altLang="en-US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積極的因素</a:t>
            </a:r>
            <a:r>
              <a:rPr lang="en-US" altLang="zh-TW" sz="4800" dirty="0">
                <a:ea typeface="華康儷中黑" panose="020B0509000000000000" pitchFamily="49" charset="-120"/>
              </a:rPr>
              <a:t>.</a:t>
            </a:r>
            <a:r>
              <a:rPr lang="zh-TW" altLang="en-US" sz="4800" dirty="0">
                <a:ea typeface="華康儷中黑" panose="020B0509000000000000" pitchFamily="49" charset="-120"/>
              </a:rPr>
              <a:t>例如</a:t>
            </a:r>
            <a:r>
              <a:rPr lang="en-US" altLang="zh-TW" sz="4800" dirty="0">
                <a:ea typeface="華康儷中黑" panose="020B0509000000000000" pitchFamily="49" charset="-120"/>
              </a:rPr>
              <a:t>:</a:t>
            </a:r>
            <a:r>
              <a:rPr lang="zh-TW" altLang="en-US" sz="4800" dirty="0">
                <a:ea typeface="華康儷中黑" panose="020B0509000000000000" pitchFamily="49" charset="-120"/>
              </a:rPr>
              <a:t>在「毋殺人」的後面</a:t>
            </a:r>
            <a:r>
              <a:rPr lang="en-US" altLang="zh-TW" sz="4800" dirty="0">
                <a:ea typeface="華康儷中黑" panose="020B0509000000000000" pitchFamily="49" charset="-120"/>
              </a:rPr>
              <a:t>,</a:t>
            </a:r>
            <a:r>
              <a:rPr lang="zh-TW" altLang="en-US" sz="4800" dirty="0">
                <a:ea typeface="華康儷中黑" panose="020B0509000000000000" pitchFamily="49" charset="-120"/>
              </a:rPr>
              <a:t>蘊藏著「尊重生命」</a:t>
            </a:r>
            <a:endParaRPr lang="en-US" altLang="zh-TW" sz="4800" dirty="0">
              <a:ea typeface="華康儷中黑" panose="020B0509000000000000" pitchFamily="49" charset="-120"/>
            </a:endParaRPr>
          </a:p>
          <a:p>
            <a:pPr lvl="0" algn="ctr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4800" dirty="0">
                <a:ea typeface="華康儷中黑" panose="020B0509000000000000" pitchFamily="49" charset="-120"/>
              </a:rPr>
              <a:t>的理想</a:t>
            </a:r>
            <a:r>
              <a:rPr lang="en-US" altLang="zh-TW" sz="4800" dirty="0">
                <a:ea typeface="華康儷中黑" panose="020B0509000000000000" pitchFamily="49" charset="-120"/>
              </a:rPr>
              <a:t>.</a:t>
            </a:r>
            <a:endParaRPr lang="zh-TW" altLang="en-US" sz="4800" dirty="0">
              <a:ea typeface="華康儷中黑" panose="020B0509000000000000" pitchFamily="49" charset="-120"/>
            </a:endParaRPr>
          </a:p>
          <a:p>
            <a:pPr lvl="0" algn="ctr" eaLnBrk="1" hangingPunct="1">
              <a:lnSpc>
                <a:spcPts val="5100"/>
              </a:lnSpc>
              <a:spcBef>
                <a:spcPct val="0"/>
              </a:spcBef>
              <a:buNone/>
            </a:pPr>
            <a:r>
              <a:rPr lang="en-US" altLang="zh-TW" sz="4800" dirty="0">
                <a:ea typeface="華康儷中黑" panose="020B0509000000000000" pitchFamily="49" charset="-120"/>
              </a:rPr>
              <a:t>All the Commandments include positive factors. For example, behind the commandment </a:t>
            </a:r>
          </a:p>
          <a:p>
            <a:pPr lvl="0" algn="ctr" eaLnBrk="1" hangingPunct="1">
              <a:lnSpc>
                <a:spcPts val="5100"/>
              </a:lnSpc>
              <a:spcBef>
                <a:spcPct val="0"/>
              </a:spcBef>
              <a:buNone/>
            </a:pPr>
            <a:r>
              <a:rPr lang="en-US" altLang="zh-TW" sz="4800" dirty="0">
                <a:ea typeface="華康儷中黑" panose="020B0509000000000000" pitchFamily="49" charset="-120"/>
              </a:rPr>
              <a:t>“</a:t>
            </a:r>
            <a:r>
              <a:rPr lang="en-US" altLang="zh-TW" sz="4800" dirty="0">
                <a:solidFill>
                  <a:srgbClr val="0000FF"/>
                </a:solidFill>
                <a:ea typeface="華康儷中黑" panose="020B0509000000000000" pitchFamily="49" charset="-120"/>
              </a:rPr>
              <a:t>do not kill</a:t>
            </a:r>
            <a:r>
              <a:rPr lang="en-US" altLang="zh-TW" sz="4800" dirty="0">
                <a:ea typeface="華康儷中黑" panose="020B0509000000000000" pitchFamily="49" charset="-120"/>
              </a:rPr>
              <a:t>” hides the maxim of “</a:t>
            </a:r>
            <a:r>
              <a:rPr lang="en-US" altLang="zh-TW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respecting life</a:t>
            </a:r>
            <a:r>
              <a:rPr lang="en-US" altLang="zh-TW" sz="4800" dirty="0">
                <a:ea typeface="華康儷中黑" panose="020B0509000000000000" pitchFamily="49" charset="-120"/>
              </a:rPr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11009004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44000" cy="6696744"/>
          </a:xfrm>
        </p:spPr>
        <p:txBody>
          <a:bodyPr/>
          <a:lstStyle/>
          <a:p>
            <a:pPr lvl="0" algn="ctr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ea typeface="華康儷中黑" panose="020B0509000000000000" pitchFamily="49" charset="-120"/>
              </a:rPr>
              <a:t>在「毋行邪淫」的後面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有「生活聖潔」的含義</a:t>
            </a:r>
            <a:r>
              <a:rPr lang="en-US" altLang="zh-TW" sz="4000" dirty="0">
                <a:ea typeface="華康儷中黑" panose="020B0509000000000000" pitchFamily="49" charset="-120"/>
              </a:rPr>
              <a:t>;</a:t>
            </a:r>
            <a:r>
              <a:rPr lang="zh-TW" altLang="en-US" sz="4000" dirty="0">
                <a:ea typeface="華康儷中黑" panose="020B0509000000000000" pitchFamily="49" charset="-120"/>
              </a:rPr>
              <a:t>在「毋妄證」的後面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有「誠懇待人」或「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一諾千金</a:t>
            </a:r>
            <a:r>
              <a:rPr lang="zh-TW" altLang="en-US" sz="4000" dirty="0">
                <a:ea typeface="華康儷中黑" panose="020B0509000000000000" pitchFamily="49" charset="-120"/>
              </a:rPr>
              <a:t>」的方向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  <a:endParaRPr lang="zh-TW" altLang="en-US" sz="4000" dirty="0">
              <a:ea typeface="華康儷中黑" panose="020B0509000000000000" pitchFamily="49" charset="-120"/>
            </a:endParaRPr>
          </a:p>
          <a:p>
            <a:pPr lvl="0" algn="ctr" eaLnBrk="1" hangingPunct="1">
              <a:lnSpc>
                <a:spcPts val="4600"/>
              </a:lnSpc>
              <a:spcBef>
                <a:spcPct val="0"/>
              </a:spcBef>
              <a:buNone/>
            </a:pPr>
            <a:r>
              <a:rPr lang="en-US" altLang="zh-TW" sz="4000" dirty="0">
                <a:ea typeface="華康儷中黑" panose="020B0509000000000000" pitchFamily="49" charset="-120"/>
              </a:rPr>
              <a:t>And behind the commandment of “thou shall not commit adultery” lies the meaning of “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living a pure and holy life</a:t>
            </a:r>
            <a:r>
              <a:rPr lang="en-US" altLang="zh-TW" sz="4000" dirty="0">
                <a:ea typeface="華康儷中黑" panose="020B0509000000000000" pitchFamily="49" charset="-120"/>
              </a:rPr>
              <a:t>.” Behind the commandment of “thou shall not bear false witness” lies the directive of “treating others with sincerity” or “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keeping one’s word</a:t>
            </a:r>
            <a:r>
              <a:rPr lang="en-US" altLang="zh-TW" sz="4000" dirty="0">
                <a:ea typeface="華康儷中黑" panose="020B0509000000000000" pitchFamily="49" charset="-12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1652096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44000" cy="6696744"/>
          </a:xfrm>
        </p:spPr>
        <p:txBody>
          <a:bodyPr/>
          <a:lstStyle/>
          <a:p>
            <a:pPr lvl="0" algn="ctr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3600" dirty="0">
                <a:ea typeface="華康儷中黑" panose="020B0509000000000000" pitchFamily="49" charset="-120"/>
              </a:rPr>
              <a:t>而在全部誡命的後面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更有基督自己所提示的理想</a:t>
            </a:r>
            <a:r>
              <a:rPr lang="en-US" altLang="zh-TW" sz="3600" dirty="0">
                <a:ea typeface="華康儷中黑" panose="020B0509000000000000" pitchFamily="49" charset="-120"/>
              </a:rPr>
              <a:t>:</a:t>
            </a:r>
            <a:r>
              <a:rPr lang="zh-TW" altLang="en-US" sz="3600" dirty="0">
                <a:ea typeface="華康儷中黑" panose="020B0509000000000000" pitchFamily="49" charset="-120"/>
              </a:rPr>
              <a:t>「你應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全</a:t>
            </a:r>
            <a:r>
              <a:rPr lang="zh-TW" altLang="en-US" sz="3600" dirty="0">
                <a:ea typeface="華康儷中黑" panose="020B0509000000000000" pitchFamily="49" charset="-120"/>
              </a:rPr>
              <a:t>心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全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靈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全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意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愛上主你的天主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這是最大也是第一條誡命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  <a:r>
              <a:rPr lang="zh-TW" altLang="en-US" sz="3600" dirty="0">
                <a:ea typeface="華康儷中黑" panose="020B0509000000000000" pitchFamily="49" charset="-120"/>
              </a:rPr>
              <a:t>第二條與此相似</a:t>
            </a:r>
            <a:r>
              <a:rPr lang="en-US" altLang="zh-TW" sz="3600" dirty="0">
                <a:ea typeface="華康儷中黑" panose="020B0509000000000000" pitchFamily="49" charset="-120"/>
              </a:rPr>
              <a:t>:</a:t>
            </a:r>
            <a:r>
              <a:rPr lang="zh-TW" altLang="en-US" sz="3600" dirty="0">
                <a:ea typeface="華康儷中黑" panose="020B0509000000000000" pitchFamily="49" charset="-120"/>
              </a:rPr>
              <a:t>你應當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愛近人</a:t>
            </a:r>
            <a:r>
              <a:rPr lang="en-US" altLang="zh-TW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如你自己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  <a:r>
              <a:rPr lang="zh-TW" altLang="en-US" sz="3600" dirty="0">
                <a:ea typeface="華康儷中黑" panose="020B0509000000000000" pitchFamily="49" charset="-120"/>
              </a:rPr>
              <a:t>」</a:t>
            </a:r>
            <a:r>
              <a:rPr lang="zh-TW" altLang="en-US" sz="2800" dirty="0">
                <a:ea typeface="華康儷中黑" panose="020B0509000000000000" pitchFamily="49" charset="-120"/>
              </a:rPr>
              <a:t>（瑪</a:t>
            </a:r>
            <a:r>
              <a:rPr lang="en-US" altLang="zh-TW" sz="2800" dirty="0">
                <a:ea typeface="華康儷中黑" panose="020B0509000000000000" pitchFamily="49" charset="-120"/>
              </a:rPr>
              <a:t>22:37-40</a:t>
            </a:r>
            <a:r>
              <a:rPr lang="zh-TW" altLang="en-US" sz="2800" dirty="0">
                <a:ea typeface="華康儷中黑" panose="020B0509000000000000" pitchFamily="49" charset="-120"/>
              </a:rPr>
              <a:t>）</a:t>
            </a:r>
          </a:p>
          <a:p>
            <a:pPr lvl="0" algn="ctr" eaLnBrk="1" hangingPunct="1">
              <a:lnSpc>
                <a:spcPts val="4000"/>
              </a:lnSpc>
              <a:spcBef>
                <a:spcPct val="0"/>
              </a:spcBef>
              <a:buNone/>
            </a:pPr>
            <a:r>
              <a:rPr lang="en-US" altLang="zh-TW" sz="3600" spc="-100" dirty="0">
                <a:ea typeface="華康儷中黑" panose="020B0509000000000000" pitchFamily="49" charset="-120"/>
              </a:rPr>
              <a:t>And behind all the commandments, there is the ideal that Christ himself emphasized: "You shall love the Lord your God with </a:t>
            </a:r>
            <a:r>
              <a:rPr lang="en-US" altLang="zh-TW" sz="3600" spc="-100" dirty="0">
                <a:solidFill>
                  <a:srgbClr val="FF0000"/>
                </a:solidFill>
                <a:ea typeface="華康儷中黑" panose="020B0509000000000000" pitchFamily="49" charset="-120"/>
              </a:rPr>
              <a:t>all</a:t>
            </a:r>
            <a:r>
              <a:rPr lang="en-US" altLang="zh-TW" sz="3600" spc="-100" dirty="0">
                <a:ea typeface="華康儷中黑" panose="020B0509000000000000" pitchFamily="49" charset="-120"/>
              </a:rPr>
              <a:t> your heart, with </a:t>
            </a:r>
            <a:r>
              <a:rPr lang="en-US" altLang="zh-TW" sz="3600" spc="-100" dirty="0">
                <a:solidFill>
                  <a:srgbClr val="FF0000"/>
                </a:solidFill>
                <a:ea typeface="華康儷中黑" panose="020B0509000000000000" pitchFamily="49" charset="-120"/>
              </a:rPr>
              <a:t>all </a:t>
            </a:r>
            <a:r>
              <a:rPr lang="en-US" altLang="zh-TW" sz="3600" spc="-100" dirty="0">
                <a:ea typeface="華康儷中黑" panose="020B0509000000000000" pitchFamily="49" charset="-120"/>
              </a:rPr>
              <a:t>your soul, and with </a:t>
            </a:r>
            <a:r>
              <a:rPr lang="en-US" altLang="zh-TW" sz="3600" spc="-100" dirty="0">
                <a:solidFill>
                  <a:srgbClr val="FF0000"/>
                </a:solidFill>
                <a:ea typeface="華康儷中黑" panose="020B0509000000000000" pitchFamily="49" charset="-120"/>
              </a:rPr>
              <a:t>all</a:t>
            </a:r>
            <a:r>
              <a:rPr lang="en-US" altLang="zh-TW" sz="3600" spc="-100" dirty="0">
                <a:ea typeface="華康儷中黑" panose="020B0509000000000000" pitchFamily="49" charset="-120"/>
              </a:rPr>
              <a:t> your mind. This is the greatest and the first commandment. And the second: You shall </a:t>
            </a:r>
            <a:r>
              <a:rPr lang="en-US" altLang="zh-TW" sz="3600" spc="-100" dirty="0">
                <a:solidFill>
                  <a:srgbClr val="FF0000"/>
                </a:solidFill>
                <a:ea typeface="華康儷中黑" panose="020B0509000000000000" pitchFamily="49" charset="-120"/>
              </a:rPr>
              <a:t>love your neighbor as yourself</a:t>
            </a:r>
            <a:r>
              <a:rPr lang="en-US" altLang="zh-TW" sz="3600" spc="-100" dirty="0">
                <a:ea typeface="華康儷中黑" panose="020B0509000000000000" pitchFamily="49" charset="-120"/>
              </a:rPr>
              <a:t>."</a:t>
            </a:r>
            <a:r>
              <a:rPr lang="en-US" altLang="zh-TW" sz="2400" spc="-100" dirty="0">
                <a:ea typeface="華康儷中黑" panose="020B0509000000000000" pitchFamily="49" charset="-120"/>
              </a:rPr>
              <a:t> (Mt 22:37-40)</a:t>
            </a:r>
          </a:p>
        </p:txBody>
      </p:sp>
    </p:spTree>
    <p:extLst>
      <p:ext uri="{BB962C8B-B14F-4D97-AF65-F5344CB8AC3E}">
        <p14:creationId xmlns:p14="http://schemas.microsoft.com/office/powerpoint/2010/main" val="4243718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8640"/>
            <a:ext cx="9144000" cy="6624736"/>
          </a:xfrm>
        </p:spPr>
        <p:txBody>
          <a:bodyPr/>
          <a:lstStyle/>
          <a:p>
            <a:pPr lvl="0" algn="ctr" eaLnBrk="1" hangingPunct="1">
              <a:spcBef>
                <a:spcPct val="0"/>
              </a:spcBef>
              <a:buNone/>
            </a:pPr>
            <a:r>
              <a:rPr lang="zh-TW" altLang="en-US" sz="4000" dirty="0">
                <a:ea typeface="華康儷中黑" panose="020B0509000000000000" pitchFamily="49" charset="-120"/>
              </a:rPr>
              <a:t>這十誡也就是「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以主為基</a:t>
            </a:r>
            <a:r>
              <a:rPr lang="en-US" altLang="zh-TW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(</a:t>
            </a:r>
            <a:r>
              <a:rPr lang="zh-TW" altLang="en-US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以愛為基</a:t>
            </a:r>
            <a:r>
              <a:rPr lang="en-US" altLang="zh-TW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)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,</a:t>
            </a: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以人為本</a:t>
            </a:r>
            <a:r>
              <a:rPr lang="zh-TW" altLang="en-US" sz="4000" dirty="0">
                <a:ea typeface="華康儷中黑" panose="020B0509000000000000" pitchFamily="49" charset="-120"/>
              </a:rPr>
              <a:t>」</a:t>
            </a:r>
            <a:r>
              <a:rPr lang="en-US" altLang="zh-TW" sz="4000" dirty="0">
                <a:ea typeface="華康儷中黑" panose="020B0509000000000000" pitchFamily="49" charset="-120"/>
              </a:rPr>
              <a:t>;</a:t>
            </a:r>
            <a:r>
              <a:rPr lang="zh-TW" altLang="en-US" sz="4000" dirty="0">
                <a:ea typeface="華康儷中黑" panose="020B0509000000000000" pitchFamily="49" charset="-120"/>
              </a:rPr>
              <a:t>在主內培養愛人的力量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</a:p>
          <a:p>
            <a:pPr lvl="0" algn="ctr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ea typeface="華康儷中黑" panose="020B0509000000000000" pitchFamily="49" charset="-120"/>
              </a:rPr>
              <a:t>並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在愛人時愛主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 lvl="0" algn="ctr" eaLnBrk="1" hangingPunct="1">
              <a:lnSpc>
                <a:spcPts val="4400"/>
              </a:lnSpc>
              <a:spcBef>
                <a:spcPct val="0"/>
              </a:spcBef>
              <a:buNone/>
            </a:pPr>
            <a:r>
              <a:rPr lang="en-US" altLang="zh-TW" sz="4000" spc="-100" dirty="0">
                <a:ea typeface="華康儷中黑" panose="020B0509000000000000" pitchFamily="49" charset="-120"/>
              </a:rPr>
              <a:t>The Ten Commandments can be summarized as “</a:t>
            </a:r>
            <a:r>
              <a:rPr lang="en-US" altLang="zh-TW" sz="4000" spc="-100" dirty="0">
                <a:solidFill>
                  <a:srgbClr val="FF0000"/>
                </a:solidFill>
                <a:ea typeface="華康儷中黑" panose="020B0509000000000000" pitchFamily="49" charset="-120"/>
              </a:rPr>
              <a:t>God as the foundation </a:t>
            </a:r>
            <a:r>
              <a:rPr lang="en-US" altLang="zh-TW" spc="-100" dirty="0">
                <a:solidFill>
                  <a:srgbClr val="FF0000"/>
                </a:solidFill>
                <a:ea typeface="華康儷中黑" panose="020B0509000000000000" pitchFamily="49" charset="-120"/>
              </a:rPr>
              <a:t>(based on love), </a:t>
            </a:r>
            <a:r>
              <a:rPr lang="en-US" altLang="zh-TW" sz="4000" spc="-100" dirty="0">
                <a:solidFill>
                  <a:srgbClr val="FF0000"/>
                </a:solidFill>
                <a:ea typeface="華康儷中黑" panose="020B0509000000000000" pitchFamily="49" charset="-120"/>
              </a:rPr>
              <a:t>and humans as the focus.</a:t>
            </a:r>
            <a:r>
              <a:rPr lang="en-US" altLang="zh-TW" sz="4000" spc="-100" dirty="0">
                <a:ea typeface="華康儷中黑" panose="020B0509000000000000" pitchFamily="49" charset="-120"/>
              </a:rPr>
              <a:t>” In other words, it is about nurturing the love of our fellow human beings in our love of the Lord and </a:t>
            </a:r>
          </a:p>
          <a:p>
            <a:pPr lvl="0" algn="ctr" eaLnBrk="1" hangingPunct="1">
              <a:lnSpc>
                <a:spcPts val="4400"/>
              </a:lnSpc>
              <a:spcBef>
                <a:spcPct val="0"/>
              </a:spcBef>
              <a:buNone/>
            </a:pPr>
            <a:r>
              <a:rPr lang="en-US" altLang="zh-TW" sz="4000" spc="-100" dirty="0" err="1">
                <a:solidFill>
                  <a:srgbClr val="FF00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l</a:t>
            </a:r>
            <a:r>
              <a:rPr lang="en-US" altLang="zh-TW" sz="4000" spc="-100" dirty="0" err="1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loving</a:t>
            </a:r>
            <a:r>
              <a:rPr lang="en-US" altLang="zh-TW" sz="4000" spc="-1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 the Lord while loving others.</a:t>
            </a:r>
            <a:r>
              <a:rPr lang="en-US" altLang="zh-TW" sz="4000" spc="-100" dirty="0">
                <a:ea typeface="華康儷中黑" panose="020B0509000000000000" pitchFamily="49" charset="-120"/>
              </a:rPr>
              <a:t> 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51997C0E-5DB9-4CF2-8FC0-153632600F0C}"/>
              </a:ext>
            </a:extLst>
          </p:cNvPr>
          <p:cNvSpPr txBox="1"/>
          <p:nvPr/>
        </p:nvSpPr>
        <p:spPr>
          <a:xfrm>
            <a:off x="5436096" y="6093296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en-US" altLang="zh-TW" sz="2000" dirty="0">
                <a:solidFill>
                  <a:srgbClr val="0000FF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(</a:t>
            </a:r>
            <a:r>
              <a:rPr lang="zh-TW" altLang="en-US" sz="2000" dirty="0">
                <a:solidFill>
                  <a:srgbClr val="0000FF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為福傳</a:t>
            </a:r>
            <a:r>
              <a:rPr lang="en-US" altLang="zh-TW" sz="2000" dirty="0">
                <a:solidFill>
                  <a:srgbClr val="0000FF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2000" dirty="0">
                <a:solidFill>
                  <a:srgbClr val="0000FF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請上網點讚</a:t>
            </a:r>
            <a:r>
              <a:rPr lang="en-US" altLang="zh-TW" sz="2000" dirty="0">
                <a:solidFill>
                  <a:srgbClr val="0000FF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2000" dirty="0">
                <a:solidFill>
                  <a:srgbClr val="0000FF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留言</a:t>
            </a:r>
            <a:r>
              <a:rPr lang="en-US" altLang="zh-TW" sz="2000" dirty="0">
                <a:solidFill>
                  <a:srgbClr val="0000FF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20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轉發</a:t>
            </a:r>
            <a:r>
              <a:rPr lang="en-US" altLang="zh-TW" sz="2000" dirty="0">
                <a:solidFill>
                  <a:srgbClr val="0000FF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)</a:t>
            </a:r>
            <a:endParaRPr lang="en-US" altLang="zh-HK" sz="2000" dirty="0">
              <a:solidFill>
                <a:srgbClr val="0000FF"/>
              </a:solidFill>
              <a:latin typeface="Calibri" panose="020F0502020204030204" pitchFamily="34" charset="0"/>
              <a:ea typeface="華康儷中黑" panose="020B0509000000000000" pitchFamily="49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6388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507EE10A-EB3F-4411-BC80-0264939E37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5" name="副標題 2">
            <a:extLst>
              <a:ext uri="{FF2B5EF4-FFF2-40B4-BE49-F238E27FC236}">
                <a16:creationId xmlns:a16="http://schemas.microsoft.com/office/drawing/2014/main" id="{673BFEDA-47D1-475E-9364-B90D514276C6}"/>
              </a:ext>
            </a:extLst>
          </p:cNvPr>
          <p:cNvSpPr>
            <a:spLocks noGrp="1"/>
          </p:cNvSpPr>
          <p:nvPr/>
        </p:nvSpPr>
        <p:spPr>
          <a:xfrm>
            <a:off x="1187624" y="260648"/>
            <a:ext cx="6840760" cy="3672408"/>
          </a:xfrm>
          <a:prstGeom prst="rect">
            <a:avLst/>
          </a:prstGeom>
          <a:ln w="190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公教教研中心周年籌款</a:t>
            </a:r>
            <a:endParaRPr kumimoji="1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ts val="2400"/>
              </a:lnSpc>
              <a:spcBef>
                <a:spcPct val="0"/>
              </a:spcBef>
              <a:spcAft>
                <a:spcPts val="90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400" b="0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(</a:t>
            </a:r>
            <a:r>
              <a:rPr kumimoji="1" lang="zh-TW" altLang="en-US" sz="1400" b="0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是項籌款活動已獲香港天主教教區批准</a:t>
            </a:r>
            <a:r>
              <a:rPr kumimoji="1" lang="en-US" sz="1400" b="0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)</a:t>
            </a:r>
            <a:r>
              <a:rPr kumimoji="1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</a:t>
            </a:r>
            <a:endParaRPr kumimoji="1" lang="zh-TW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 marL="2667000" marR="0" lvl="0" indent="-2486025" algn="l" defTabSz="914400" rtl="0" eaLnBrk="0" fontAlgn="base" latinLnBrk="0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目的：發揚梵二精神</a:t>
            </a:r>
            <a:r>
              <a:rPr kumimoji="1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 </a:t>
            </a:r>
            <a:r>
              <a:rPr kumimoji="1" lang="zh-TW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為基督天國和世界大同而努力</a:t>
            </a:r>
            <a:endParaRPr kumimoji="1" lang="zh-TW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 marL="2667000" marR="0" lvl="0" indent="-2486025" algn="l" defTabSz="914400" rtl="0" eaLnBrk="0" fontAlgn="base" latinLnBrk="0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         </a:t>
            </a:r>
            <a:r>
              <a:rPr kumimoji="1" lang="zh-TW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我們在</a:t>
            </a:r>
            <a:r>
              <a:rPr kumimoji="1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YouTube</a:t>
            </a:r>
            <a:r>
              <a:rPr kumimoji="1" lang="zh-TW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上用兩文三語講道</a:t>
            </a:r>
            <a:r>
              <a:rPr kumimoji="1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 </a:t>
            </a:r>
            <a:r>
              <a:rPr kumimoji="1" lang="zh-TW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因為我們主張世界大同 </a:t>
            </a:r>
            <a:endParaRPr kumimoji="1" lang="zh-TW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 marL="2667000" marR="0" lvl="0" indent="-2486025" algn="l" defTabSz="914400" rtl="0" eaLnBrk="0" fontAlgn="base" latinLnBrk="0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內容：</a:t>
            </a:r>
            <a:r>
              <a:rPr kumimoji="1" lang="zh-TW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聖經</a:t>
            </a:r>
            <a:r>
              <a:rPr kumimoji="1" lang="zh-TW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</a:t>
            </a:r>
            <a:r>
              <a:rPr kumimoji="1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+ </a:t>
            </a:r>
            <a:r>
              <a:rPr kumimoji="1" lang="zh-TW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中國文化 </a:t>
            </a:r>
            <a:r>
              <a:rPr kumimoji="1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+ </a:t>
            </a:r>
            <a:r>
              <a:rPr kumimoji="1" lang="zh-TW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更豐盛生命 </a:t>
            </a:r>
            <a:r>
              <a:rPr kumimoji="1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+ </a:t>
            </a:r>
            <a:r>
              <a:rPr kumimoji="1" lang="zh-TW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天國</a:t>
            </a:r>
            <a:r>
              <a:rPr kumimoji="1" lang="en-US" altLang="zh-TW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</a:t>
            </a:r>
            <a:r>
              <a:rPr kumimoji="1" lang="en-US" altLang="zh-TW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(</a:t>
            </a:r>
            <a:r>
              <a:rPr kumimoji="1" lang="zh-TW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世界大同</a:t>
            </a:r>
            <a:r>
              <a:rPr kumimoji="1" lang="en-US" altLang="zh-TW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)</a:t>
            </a:r>
            <a:endParaRPr kumimoji="1" lang="zh-TW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 marL="2667000" marR="0" lvl="0" indent="-2486025" algn="l" defTabSz="914400" rtl="0" eaLnBrk="0" fontAlgn="base" latinLnBrk="0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用途：籌募本中心為香港及華人地區的福傳及培育經費</a:t>
            </a:r>
            <a:endParaRPr kumimoji="1" lang="zh-TW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 marL="2667000" marR="0" lvl="0" indent="-2486025" algn="l" defTabSz="914400" rtl="0" eaLnBrk="0" fontAlgn="base" latinLnBrk="0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銀行轉賬</a:t>
            </a:r>
            <a:r>
              <a:rPr kumimoji="1" lang="zh-TW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或直接存入</a:t>
            </a:r>
            <a:r>
              <a:rPr kumimoji="1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: </a:t>
            </a:r>
            <a:r>
              <a:rPr kumimoji="1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恒生銀行帳戶 </a:t>
            </a:r>
            <a:r>
              <a:rPr kumimoji="1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233</a:t>
            </a:r>
            <a:r>
              <a:rPr lang="en-US" sz="1800" dirty="0">
                <a:solidFill>
                  <a:srgbClr val="0000FF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-</a:t>
            </a:r>
            <a:r>
              <a:rPr kumimoji="1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0-052156 </a:t>
            </a:r>
            <a:endParaRPr kumimoji="1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 marL="2667000" marR="0" lvl="0" indent="-2486025" algn="l" defTabSz="914400" rtl="0" eaLnBrk="0" fontAlgn="base" latinLnBrk="0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劃線支票</a:t>
            </a:r>
            <a:r>
              <a:rPr kumimoji="1" lang="zh-TW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抬頭：</a:t>
            </a:r>
            <a:r>
              <a:rPr kumimoji="1" lang="zh-TW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公教教研中心有限公司</a:t>
            </a:r>
          </a:p>
          <a:p>
            <a:pPr marL="2667000" marR="0" lvl="0" indent="-2486025" algn="l" defTabSz="914400" rtl="0" eaLnBrk="0" fontAlgn="base" latinLnBrk="0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郵寄地址</a:t>
            </a:r>
            <a:r>
              <a:rPr kumimoji="1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: </a:t>
            </a:r>
            <a:r>
              <a:rPr kumimoji="1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香港 新界 上水鄉 興仁村 第一巷</a:t>
            </a:r>
            <a:r>
              <a:rPr kumimoji="1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16 </a:t>
            </a:r>
            <a:r>
              <a:rPr kumimoji="1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號 公教教研中心 </a:t>
            </a:r>
            <a:endParaRPr kumimoji="1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 marL="2667000" marR="0" lvl="0" indent="-2486025" algn="l" defTabSz="914400" rtl="0" eaLnBrk="0" fontAlgn="base" latinLnBrk="0" hangingPunct="0">
              <a:lnSpc>
                <a:spcPts val="24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(</a:t>
            </a:r>
            <a:r>
              <a:rPr kumimoji="1" lang="zh-TW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註：捐款達港幣</a:t>
            </a:r>
            <a:r>
              <a:rPr kumimoji="1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100</a:t>
            </a:r>
            <a:r>
              <a:rPr kumimoji="1" lang="zh-TW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元或以上，憑收據可於香港本地申請免稅</a:t>
            </a:r>
            <a:r>
              <a:rPr kumimoji="1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)</a:t>
            </a:r>
          </a:p>
          <a:p>
            <a:pPr marL="2667000" marR="0" lvl="0" indent="-2486025" algn="l" defTabSz="914400" rtl="0" eaLnBrk="0" fontAlgn="base" latinLnBrk="0" hangingPunct="0">
              <a:lnSpc>
                <a:spcPts val="24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網址</a:t>
            </a:r>
            <a:r>
              <a:rPr lang="zh-TW" altLang="en-US" sz="1600" dirty="0">
                <a:solidFill>
                  <a:srgbClr val="00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：</a:t>
            </a:r>
            <a:r>
              <a:rPr lang="en-US" altLang="zh-TW" sz="1600" dirty="0">
                <a:solidFill>
                  <a:srgbClr val="00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www.cirs.org.hk</a:t>
            </a:r>
            <a:r>
              <a:rPr kumimoji="1" lang="en-US" altLang="zh-TW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                                   </a:t>
            </a:r>
            <a:r>
              <a:rPr kumimoji="1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查詢請電：</a:t>
            </a:r>
            <a:r>
              <a:rPr kumimoji="1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(852)23361205</a:t>
            </a:r>
            <a:endParaRPr kumimoji="1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ts val="3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ts val="3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我們上週對球王美斯</a:t>
            </a:r>
            <a:r>
              <a:rPr kumimoji="1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Messi</a:t>
            </a: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的觀察</a:t>
            </a:r>
            <a:r>
              <a:rPr kumimoji="1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以及過去三年網上的講道</a:t>
            </a:r>
            <a:r>
              <a:rPr kumimoji="1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都嚴格實踐了梵二精神的三結合</a:t>
            </a:r>
            <a:endParaRPr kumimoji="1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ts val="3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信仰</a:t>
            </a: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與生活</a:t>
            </a: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結合</a:t>
            </a:r>
            <a:r>
              <a:rPr kumimoji="1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聖經</a:t>
            </a: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與中國文化</a:t>
            </a: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結合</a:t>
            </a:r>
            <a:endParaRPr kumimoji="1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ts val="3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教會</a:t>
            </a: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與社會結合</a:t>
            </a: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並</a:t>
            </a: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要</a:t>
            </a: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移風易俗</a:t>
            </a:r>
            <a:endParaRPr kumimoji="1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highlight>
                <a:srgbClr val="FFFF00"/>
              </a:highlight>
              <a:uLnTx/>
              <a:uFillTx/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ts val="3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0000"/>
                </a:highlight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1</a:t>
            </a: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highlight>
                  <a:srgbClr val="FF0000"/>
                </a:highlight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請支持我們的籌款活動</a:t>
            </a:r>
            <a:r>
              <a:rPr kumimoji="1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highlight>
                  <a:srgbClr val="FF0000"/>
                </a:highlight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highlight>
                  <a:srgbClr val="FF0000"/>
                </a:highlight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轉發我們的網上講道</a:t>
            </a:r>
            <a:r>
              <a:rPr kumimoji="1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0000"/>
                </a:highlight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1</a:t>
            </a:r>
          </a:p>
          <a:p>
            <a:pPr marL="0" marR="0" lvl="0" indent="0" algn="ctr" defTabSz="914400" rtl="0" eaLnBrk="0" fontAlgn="base" latinLnBrk="0" hangingPunct="0">
              <a:lnSpc>
                <a:spcPts val="3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0000"/>
                </a:highlight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1</a:t>
            </a: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highlight>
                  <a:srgbClr val="FF0000"/>
                </a:highlight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傳播梵二的基督精神</a:t>
            </a:r>
            <a:r>
              <a:rPr kumimoji="1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highlight>
                  <a:srgbClr val="FF0000"/>
                </a:highlight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 </a:t>
            </a: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highlight>
                  <a:srgbClr val="FF0000"/>
                </a:highlight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給世界</a:t>
            </a:r>
            <a:r>
              <a:rPr lang="zh-TW" altLang="en-US" sz="2400" dirty="0">
                <a:solidFill>
                  <a:prstClr val="white"/>
                </a:solidFill>
                <a:highlight>
                  <a:srgbClr val="FF00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一個</a:t>
            </a: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highlight>
                  <a:srgbClr val="FF0000"/>
                </a:highlight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和平的機會</a:t>
            </a:r>
            <a:r>
              <a:rPr kumimoji="1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0000"/>
                </a:highlight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1</a:t>
            </a:r>
            <a:endParaRPr kumimoji="1" lang="zh-TW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highlight>
                <a:srgbClr val="FF0000"/>
              </a:highlight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80080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83D59604-30E1-4F0E-A012-AFAA16C32E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>
            <a:noAutofit/>
          </a:bodyPr>
          <a:lstStyle/>
          <a:p>
            <a:pPr>
              <a:lnSpc>
                <a:spcPts val="2400"/>
              </a:lnSpc>
            </a:pPr>
            <a:r>
              <a:rPr lang="en-US" altLang="zh-TW" b="1" kern="1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CATHOLIC INSTITUTE FOR RELIGION AND SOCIETY LTD.</a:t>
            </a:r>
            <a:endParaRPr lang="zh-TW" altLang="zh-TW" b="1" kern="100" dirty="0">
              <a:solidFill>
                <a:srgbClr val="0000FF"/>
              </a:solidFill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</a:pPr>
            <a:r>
              <a:rPr lang="en-US" altLang="zh-TW" b="1" kern="1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Account No. </a:t>
            </a:r>
            <a:r>
              <a:rPr lang="en-US" altLang="zh-TW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024-233-0-052156  Hang Seng Bank</a:t>
            </a:r>
            <a:endParaRPr lang="zh-TW" altLang="zh-TW" b="1" kern="100" dirty="0">
              <a:solidFill>
                <a:srgbClr val="FF0000"/>
              </a:solidFill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</a:pPr>
            <a:r>
              <a:rPr lang="en-US" altLang="zh-TW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San Fung Avenue Branch</a:t>
            </a:r>
            <a:endParaRPr lang="zh-TW" altLang="zh-TW" b="1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</a:pPr>
            <a:r>
              <a:rPr lang="en-US" altLang="zh-TW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53 San Fung Avenue</a:t>
            </a:r>
            <a:endParaRPr lang="zh-TW" altLang="zh-TW" b="1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</a:pPr>
            <a:r>
              <a:rPr lang="en-US" altLang="zh-TW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Sheung Shui N.T.  HONG KONG</a:t>
            </a:r>
            <a:endParaRPr lang="zh-TW" altLang="zh-TW" b="1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</a:pPr>
            <a:r>
              <a:rPr lang="en-US" altLang="zh-TW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 </a:t>
            </a:r>
            <a:r>
              <a:rPr lang="en-US" altLang="zh-TW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Bank Name</a:t>
            </a:r>
            <a:r>
              <a:rPr lang="en-US" altLang="zh-TW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: Hang Seng Bank Ltd Head Office</a:t>
            </a:r>
            <a:endParaRPr lang="zh-TW" altLang="zh-TW" b="1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</a:pPr>
            <a:r>
              <a:rPr lang="en-US" altLang="zh-TW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Bank Address</a:t>
            </a:r>
            <a:r>
              <a:rPr lang="en-US" altLang="zh-TW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: 83 Des Voeux Road Central Hong Kong</a:t>
            </a:r>
            <a:endParaRPr lang="zh-TW" altLang="zh-TW" b="1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</a:pPr>
            <a:r>
              <a:rPr lang="en-US" altLang="zh-TW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Swift Code</a:t>
            </a:r>
            <a:r>
              <a:rPr lang="en-US" altLang="zh-TW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: HASE HKHH   </a:t>
            </a:r>
            <a:r>
              <a:rPr lang="en-US" altLang="zh-TW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Bank Code</a:t>
            </a:r>
            <a:r>
              <a:rPr lang="en-US" altLang="zh-TW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: 24</a:t>
            </a:r>
            <a:endParaRPr lang="zh-TW" altLang="zh-TW" b="1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</a:pPr>
            <a:r>
              <a:rPr lang="en-US" altLang="zh-TW" b="1" kern="1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Acct Name</a:t>
            </a:r>
            <a:r>
              <a:rPr lang="en-US" altLang="zh-TW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: CATHOLIC INSTITUTE FOR RELIGION AND SOCIETY </a:t>
            </a:r>
            <a:r>
              <a:rPr lang="en-US" altLang="zh-TW" b="1" kern="1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LTD</a:t>
            </a:r>
            <a:r>
              <a:rPr lang="en-US" altLang="zh-TW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.</a:t>
            </a:r>
            <a:endParaRPr lang="zh-TW" altLang="zh-TW" b="1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Aft>
                <a:spcPts val="600"/>
              </a:spcAft>
            </a:pPr>
            <a:r>
              <a:rPr lang="en-US" altLang="zh-TW" b="1" kern="1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Acct No. </a:t>
            </a:r>
            <a:r>
              <a:rPr lang="en-US" altLang="zh-TW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: 024-233-0-052156</a:t>
            </a:r>
            <a:endParaRPr lang="zh-TW" altLang="zh-TW" b="1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zh-TW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 </a:t>
            </a:r>
            <a:r>
              <a:rPr lang="zh-TW" altLang="zh-TW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查詢請電</a:t>
            </a:r>
            <a:r>
              <a:rPr lang="en-US" altLang="zh-TW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: </a:t>
            </a:r>
            <a:r>
              <a:rPr lang="zh-TW" altLang="zh-TW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公教教研中心秘書處</a:t>
            </a:r>
            <a:r>
              <a:rPr lang="en-US" altLang="zh-TW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(852)23361205 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zh-TW" altLang="zh-TW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或電郵</a:t>
            </a:r>
            <a:r>
              <a:rPr lang="en-US" altLang="zh-TW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: cirshk@netvigator.com</a:t>
            </a:r>
            <a:endParaRPr lang="zh-TW" altLang="zh-TW" b="1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zh-TW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Catholic Institute for Religion and Society Limited</a:t>
            </a:r>
            <a:endParaRPr lang="zh-TW" altLang="zh-TW" b="1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zh-TW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Address:</a:t>
            </a:r>
            <a:r>
              <a:rPr lang="en-US" altLang="zh-TW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16, 1st Lane, Hing Yan Tsuen, Sheung Shui Village, </a:t>
            </a:r>
            <a:br>
              <a:rPr lang="en-US" altLang="zh-TW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</a:br>
            <a:r>
              <a:rPr lang="en-US" altLang="zh-TW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New Territories,  Hong Kong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zh-TW" b="1" kern="100" dirty="0">
                <a:solidFill>
                  <a:srgbClr val="FF000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Website:</a:t>
            </a:r>
            <a:r>
              <a:rPr lang="en-US" altLang="zh-TW" b="1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www.cirs.org.hk</a:t>
            </a:r>
            <a:endParaRPr lang="zh-TW" altLang="zh-TW" b="1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endParaRPr lang="zh-TW" altLang="en-US" dirty="0"/>
          </a:p>
        </p:txBody>
      </p:sp>
      <p:sp>
        <p:nvSpPr>
          <p:cNvPr id="2" name="文字方塊 1"/>
          <p:cNvSpPr txBox="1"/>
          <p:nvPr/>
        </p:nvSpPr>
        <p:spPr>
          <a:xfrm rot="21140259">
            <a:off x="378506" y="1266976"/>
            <a:ext cx="2160240" cy="40011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HK" sz="2000" dirty="0"/>
              <a:t>FUND RAISING</a:t>
            </a:r>
            <a:endParaRPr lang="zh-HK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4785156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>
            <a:extLst>
              <a:ext uri="{FF2B5EF4-FFF2-40B4-BE49-F238E27FC236}">
                <a16:creationId xmlns:a16="http://schemas.microsoft.com/office/drawing/2014/main" id="{B2EF5AAD-EEB9-496C-B277-24E491281B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062" y="44921"/>
            <a:ext cx="9144000" cy="6048375"/>
          </a:xfrm>
        </p:spPr>
        <p:txBody>
          <a:bodyPr/>
          <a:lstStyle/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願 上 主 </a:t>
            </a:r>
            <a:endParaRPr lang="zh-TW" altLang="en-US" sz="44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(P)" pitchFamily="34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祝 福 你 和 你 的 家 庭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你 的 工 作</a:t>
            </a:r>
            <a:endParaRPr lang="en-US" altLang="zh-TW" sz="4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5400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幫助你戰勝疫情和一切困難</a:t>
            </a:r>
            <a:endParaRPr lang="en-US" altLang="zh-TW" sz="5400" dirty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化 危 為 機</a:t>
            </a:r>
          </a:p>
          <a:p>
            <a:pPr algn="ctr" eaLnBrk="1" hangingPunct="1">
              <a:lnSpc>
                <a:spcPts val="7000"/>
              </a:lnSpc>
              <a:spcBef>
                <a:spcPts val="1200"/>
              </a:spcBef>
              <a:buFontTx/>
              <a:buNone/>
              <a:defRPr/>
            </a:pP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天主愛你</a:t>
            </a:r>
            <a:r>
              <a:rPr lang="zh-TW" altLang="en-US" sz="36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主佑</a:t>
            </a:r>
            <a:r>
              <a:rPr lang="zh-TW" altLang="en-US" sz="4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！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3306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好使你在上主、你的天主，賜給你的地方，延年益壽。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「不可殺人。不可姦淫。不可偷盜。不可作假見證，害你的近人。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「不可貪你近人的房舍。不可貪戀你近人的妻子、僕人、婢女、牛驢，及你近人的一切。」 </a:t>
            </a:r>
            <a:r>
              <a:rPr lang="en-US" altLang="zh-TW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endParaRPr lang="en-US" altLang="zh-TW" sz="36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260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3306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恭讀聖保祿宗徒致格林多人前書　</a:t>
            </a:r>
            <a:r>
              <a:rPr lang="en-US" altLang="zh-TW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1:22-25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弟兄姊妹們：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的確，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猶太人要求的，是神蹟；希臘人尋求的，是智慧；而我們所宣講的，卻是被釘在十字架上的基督。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這為猶太人，固然是絆腳石；為外邦人，是愚妄；但為那些蒙召的，不拘是猶太人或希臘人，基督卻是天主的德能和天主的智慧；</a:t>
            </a: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661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3306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因為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天主的愚妄總比人明智，天主的懦弱也總比人堅強。 </a:t>
            </a:r>
            <a:r>
              <a:rPr lang="en-US" altLang="zh-TW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 </a:t>
            </a:r>
            <a:endParaRPr lang="en-US" altLang="zh-TW" sz="36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784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6512" y="188640"/>
            <a:ext cx="9107488" cy="65973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恭讀聖若望福音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2:13-25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猶太人的逾越節近了，耶穌便上耶路撒冷。在殿院裡，耶穌看見賣牛、羊、鴿子的，及坐在錢莊上，兌換銀錢的人。耶穌於是用繩索做了一條鞭子，把眾人連羊帶牛，都從殿院趕出去，又傾倒了換錢者的銀錢，推翻了他們的桌子。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耶穌對賣鴿子的人說：「把這些東西從這裡拿出去，不要使我父的殿宇成為商場。」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3600" dirty="0">
              <a:solidFill>
                <a:schemeClr val="bg1"/>
              </a:solidFill>
              <a:latin typeface="華康中黑體" panose="020B0509000000000000" pitchFamily="49" charset="-120"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08B5FAF6-F73B-4168-8793-533569BE801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1/3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062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25167" y="188640"/>
            <a:ext cx="9107488" cy="6402660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耶穌的門徒就想起了經上記載的話：「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我對你殿宇所懷的熱忱，把我耗盡。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猶太人便問耶穌說：「你顯什麼神蹟給我們看，證明你有權做這些事？」耶穌回答他們說：「你們拆毀這座聖殿，三天之內，我要把它重建起來。」猶太人就說：「這座聖殿建築了四十六年，你在三天之內，就能把它重建起來嗎？」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96E2B7DB-36B5-416F-ACE3-4B640B36DCA2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2/3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581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25167" y="188640"/>
            <a:ext cx="9107488" cy="6402660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但耶穌所說的聖所，是指他自己的身體。所以，當耶穌從死者中復活以後，耶穌的門徒就想起了耶穌曾說過這話，便相信了聖經，及耶穌說過的話。當耶穌在耶路撒冷過逾越節時，有許多人看見他所行的神蹟，便信從了他；耶穌卻不信任他們，因為他認識所有的人；他並不需要誰告訴他，人是怎樣的，因為他洞悉人的內心。</a:t>
            </a:r>
            <a:r>
              <a:rPr lang="en-US" altLang="zh-HK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HK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基督的福音。 </a:t>
            </a:r>
            <a:endParaRPr lang="en-US" altLang="zh-HK" sz="36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眾：基督，我們讚美你！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96E2B7DB-36B5-416F-ACE3-4B640B36DCA2}"/>
              </a:ext>
            </a:extLst>
          </p:cNvPr>
          <p:cNvSpPr txBox="1"/>
          <p:nvPr/>
        </p:nvSpPr>
        <p:spPr>
          <a:xfrm>
            <a:off x="7884368" y="6401558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3/3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868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096" y="166687"/>
            <a:ext cx="9107488" cy="6358657"/>
          </a:xfrm>
        </p:spPr>
        <p:txBody>
          <a:bodyPr/>
          <a:lstStyle/>
          <a:p>
            <a:pPr lvl="0" algn="ctr" eaLnBrk="1" hangingPunct="1">
              <a:spcBef>
                <a:spcPct val="0"/>
              </a:spcBef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四旬期第三主日</a:t>
            </a: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2024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3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3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HK" altLang="en-US" sz="11000" dirty="0">
                <a:solidFill>
                  <a:srgbClr val="FFFF00"/>
                </a:solidFill>
                <a:ea typeface="華康粗黑體" panose="020B0709000000000000" pitchFamily="49" charset="-120"/>
              </a:rPr>
              <a:t>十 誡</a:t>
            </a:r>
            <a:endParaRPr lang="en-US" altLang="zh-TW" sz="11000" dirty="0">
              <a:solidFill>
                <a:srgbClr val="FF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82000466"/>
      </p:ext>
    </p:extLst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31640</TotalTime>
  <Words>2373</Words>
  <Application>Microsoft Office PowerPoint</Application>
  <PresentationFormat>如螢幕大小 (4:3)</PresentationFormat>
  <Paragraphs>147</Paragraphs>
  <Slides>28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15</vt:i4>
      </vt:variant>
      <vt:variant>
        <vt:lpstr>佈景主題</vt:lpstr>
      </vt:variant>
      <vt:variant>
        <vt:i4>3</vt:i4>
      </vt:variant>
      <vt:variant>
        <vt:lpstr>投影片標題</vt:lpstr>
      </vt:variant>
      <vt:variant>
        <vt:i4>28</vt:i4>
      </vt:variant>
    </vt:vector>
  </HeadingPairs>
  <TitlesOfParts>
    <vt:vector size="46" baseType="lpstr">
      <vt:lpstr>華康中黑體</vt:lpstr>
      <vt:lpstr>華康中黑體(P)</vt:lpstr>
      <vt:lpstr>華康正顏楷體W7</vt:lpstr>
      <vt:lpstr>華康正顏楷體W7(P)</vt:lpstr>
      <vt:lpstr>華康粗黑體</vt:lpstr>
      <vt:lpstr>華康龍門石碑(P)</vt:lpstr>
      <vt:lpstr>華康儷中宋</vt:lpstr>
      <vt:lpstr>華康儷中黑</vt:lpstr>
      <vt:lpstr>華康儷粗宋(P)</vt:lpstr>
      <vt:lpstr>新細明體</vt:lpstr>
      <vt:lpstr>Arial</vt:lpstr>
      <vt:lpstr>Calibri</vt:lpstr>
      <vt:lpstr>Calibri Light</vt:lpstr>
      <vt:lpstr>Times New Roman</vt:lpstr>
      <vt:lpstr>Wingdings</vt:lpstr>
      <vt:lpstr>預設簡報設計</vt:lpstr>
      <vt:lpstr>3_預設簡報設計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user</cp:lastModifiedBy>
  <cp:revision>1768</cp:revision>
  <dcterms:created xsi:type="dcterms:W3CDTF">2006-09-26T01:05:23Z</dcterms:created>
  <dcterms:modified xsi:type="dcterms:W3CDTF">2024-02-26T06:06:47Z</dcterms:modified>
</cp:coreProperties>
</file>