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694" r:id="rId2"/>
    <p:sldMasterId id="2147489719" r:id="rId3"/>
  </p:sldMasterIdLst>
  <p:notesMasterIdLst>
    <p:notesMasterId r:id="rId34"/>
  </p:notesMasterIdLst>
  <p:handoutMasterIdLst>
    <p:handoutMasterId r:id="rId35"/>
  </p:handoutMasterIdLst>
  <p:sldIdLst>
    <p:sldId id="2305" r:id="rId4"/>
    <p:sldId id="1050" r:id="rId5"/>
    <p:sldId id="1419" r:id="rId6"/>
    <p:sldId id="1420" r:id="rId7"/>
    <p:sldId id="1053" r:id="rId8"/>
    <p:sldId id="1367" r:id="rId9"/>
    <p:sldId id="1054" r:id="rId10"/>
    <p:sldId id="1349" r:id="rId11"/>
    <p:sldId id="1181" r:id="rId12"/>
    <p:sldId id="1439" r:id="rId13"/>
    <p:sldId id="1406" r:id="rId14"/>
    <p:sldId id="1423" r:id="rId15"/>
    <p:sldId id="1424" r:id="rId16"/>
    <p:sldId id="1425" r:id="rId17"/>
    <p:sldId id="1441" r:id="rId18"/>
    <p:sldId id="1427" r:id="rId19"/>
    <p:sldId id="1442" r:id="rId20"/>
    <p:sldId id="1443" r:id="rId21"/>
    <p:sldId id="1444" r:id="rId22"/>
    <p:sldId id="1445" r:id="rId23"/>
    <p:sldId id="1446" r:id="rId24"/>
    <p:sldId id="1447" r:id="rId25"/>
    <p:sldId id="1448" r:id="rId26"/>
    <p:sldId id="1449" r:id="rId27"/>
    <p:sldId id="1450" r:id="rId28"/>
    <p:sldId id="1451" r:id="rId29"/>
    <p:sldId id="1452" r:id="rId30"/>
    <p:sldId id="2237" r:id="rId31"/>
    <p:sldId id="1954" r:id="rId32"/>
    <p:sldId id="1045" r:id="rId33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FF"/>
    <a:srgbClr val="0000FF"/>
    <a:srgbClr val="9900CC"/>
    <a:srgbClr val="FFCCFF"/>
    <a:srgbClr val="99FF99"/>
    <a:srgbClr val="008000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949" autoAdjust="0"/>
    <p:restoredTop sz="90135" autoAdjust="0"/>
  </p:normalViewPr>
  <p:slideViewPr>
    <p:cSldViewPr>
      <p:cViewPr>
        <p:scale>
          <a:sx n="50" d="100"/>
          <a:sy n="50" d="100"/>
        </p:scale>
        <p:origin x="13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D419D-64CE-4550-BAA2-0242050FC71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939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D419D-64CE-4550-BAA2-0242050FC71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1112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8225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9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5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58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75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3209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8036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4937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9890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9204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90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5320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2274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814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9846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06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695" r:id="rId1"/>
    <p:sldLayoutId id="2147489696" r:id="rId2"/>
    <p:sldLayoutId id="2147489697" r:id="rId3"/>
    <p:sldLayoutId id="2147489698" r:id="rId4"/>
    <p:sldLayoutId id="2147489699" r:id="rId5"/>
    <p:sldLayoutId id="2147489700" r:id="rId6"/>
    <p:sldLayoutId id="2147489701" r:id="rId7"/>
    <p:sldLayoutId id="2147489702" r:id="rId8"/>
    <p:sldLayoutId id="2147489703" r:id="rId9"/>
    <p:sldLayoutId id="2147489704" r:id="rId10"/>
    <p:sldLayoutId id="2147489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15043-2EFE-4BA8-9E3D-276CC0900B49}" type="datetimeFigureOut">
              <a:rPr lang="zh-TW" altLang="en-US" smtClean="0"/>
              <a:t>2025/3/10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494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258E74-B3D2-41ED-985A-4765EB5C1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四旬期第二主日</a:t>
            </a:r>
            <a:endParaRPr lang="en-US" altLang="zh-TW" sz="3600" dirty="0">
              <a:solidFill>
                <a:srgbClr val="FFFF00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 </a:t>
            </a:r>
            <a:r>
              <a:rPr lang="en-US" altLang="zh-TW" sz="3600" dirty="0">
                <a:solidFill>
                  <a:srgbClr val="FFFF00"/>
                </a:solidFill>
                <a:ea typeface="華康儷中黑" pitchFamily="49" charset="-120"/>
              </a:rPr>
              <a:t>(</a:t>
            </a:r>
            <a:r>
              <a:rPr lang="en-US" altLang="zh-TW" dirty="0">
                <a:solidFill>
                  <a:srgbClr val="FFFF00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rgbClr val="FFFF00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rgbClr val="FFFF00"/>
                </a:solidFill>
                <a:ea typeface="華康儷中黑" pitchFamily="49" charset="-120"/>
              </a:rPr>
              <a:t>3</a:t>
            </a:r>
            <a:r>
              <a:rPr lang="zh-TW" altLang="en-US" dirty="0">
                <a:solidFill>
                  <a:srgbClr val="FFFF00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rgbClr val="FFFF00"/>
                </a:solidFill>
                <a:ea typeface="華康儷中黑" pitchFamily="49" charset="-120"/>
              </a:rPr>
              <a:t>16</a:t>
            </a:r>
            <a:r>
              <a:rPr lang="zh-TW" altLang="en-US" dirty="0">
                <a:solidFill>
                  <a:srgbClr val="FFFF00"/>
                </a:solidFill>
                <a:ea typeface="華康儷中黑" pitchFamily="49" charset="-120"/>
              </a:rPr>
              <a:t>日</a:t>
            </a:r>
            <a:r>
              <a:rPr lang="en-US" altLang="zh-TW" dirty="0">
                <a:solidFill>
                  <a:srgbClr val="FFFF00"/>
                </a:solidFill>
                <a:ea typeface="華康儷中黑" pitchFamily="49" charset="-120"/>
              </a:rPr>
              <a:t>)</a:t>
            </a:r>
            <a:r>
              <a:rPr lang="zh-TW" altLang="en-US" dirty="0">
                <a:solidFill>
                  <a:srgbClr val="FFFF00"/>
                </a:solidFill>
                <a:ea typeface="華康儷中黑" pitchFamily="49" charset="-120"/>
              </a:rPr>
              <a:t>  </a:t>
            </a:r>
            <a:endParaRPr lang="en-US" altLang="zh-TW" dirty="0">
              <a:solidFill>
                <a:srgbClr val="FFFF00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3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4800"/>
              </a:spcBef>
              <a:spcAft>
                <a:spcPts val="600"/>
              </a:spcAft>
              <a:buNone/>
            </a:pPr>
            <a:r>
              <a:rPr lang="zh-TW" altLang="en-US" sz="9600" spc="700" dirty="0">
                <a:solidFill>
                  <a:schemeClr val="bg1"/>
                </a:solidFill>
                <a:ea typeface="華康儷中黑" pitchFamily="49" charset="-120"/>
              </a:rPr>
              <a:t>天行有常</a:t>
            </a:r>
            <a:endParaRPr lang="en-US" altLang="zh-TW" sz="9600" spc="7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3600"/>
              </a:spcAft>
              <a:buNone/>
            </a:pPr>
            <a:r>
              <a:rPr lang="en-US" altLang="zh-TW" sz="2800" spc="-150" dirty="0">
                <a:solidFill>
                  <a:srgbClr val="FFFF00"/>
                </a:solidFill>
                <a:ea typeface="華康儷中黑" pitchFamily="49" charset="-120"/>
              </a:rPr>
              <a:t>——</a:t>
            </a:r>
            <a:r>
              <a:rPr lang="zh-TW" altLang="en-US" sz="4000" dirty="0">
                <a:solidFill>
                  <a:srgbClr val="FFFF00"/>
                </a:solidFill>
                <a:ea typeface="華康儷中黑" pitchFamily="49" charset="-120"/>
              </a:rPr>
              <a:t>我命由天不由我 </a:t>
            </a:r>
            <a:r>
              <a:rPr lang="zh-TW" altLang="en-US" sz="4000" dirty="0">
                <a:solidFill>
                  <a:srgbClr val="00FF00"/>
                </a:solidFill>
                <a:ea typeface="華康儷中黑" pitchFamily="49" charset="-120"/>
              </a:rPr>
              <a:t>我命由我不由天</a:t>
            </a:r>
            <a:r>
              <a:rPr lang="en-US" altLang="zh-TW" sz="2800" spc="-150" dirty="0">
                <a:solidFill>
                  <a:srgbClr val="FFFF00"/>
                </a:solidFill>
                <a:ea typeface="華康儷中黑" pitchFamily="49" charset="-120"/>
              </a:rPr>
              <a:t>——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E2F7CE1-F3A5-486C-B242-6F1674FE9457}"/>
              </a:ext>
            </a:extLst>
          </p:cNvPr>
          <p:cNvSpPr txBox="1"/>
          <p:nvPr/>
        </p:nvSpPr>
        <p:spPr>
          <a:xfrm>
            <a:off x="7308304" y="2996952"/>
            <a:ext cx="1512168" cy="1569660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古印體(P)" panose="03000500000000000000" pitchFamily="66" charset="-120"/>
                <a:ea typeface="華康古印體(P)" panose="03000500000000000000" pitchFamily="66" charset="-120"/>
                <a:cs typeface="+mn-cs"/>
              </a:rPr>
              <a:t>自然律</a:t>
            </a: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華康古印體(P)" panose="03000500000000000000" pitchFamily="66" charset="-120"/>
              <a:ea typeface="華康古印體(P)" panose="03000500000000000000" pitchFamily="66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古印體(P)" panose="03000500000000000000" pitchFamily="66" charset="-120"/>
                <a:ea typeface="華康古印體(P)" panose="03000500000000000000" pitchFamily="66" charset="-120"/>
                <a:cs typeface="+mn-cs"/>
              </a:rPr>
              <a:t>神律</a:t>
            </a: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華康古印體(P)" panose="03000500000000000000" pitchFamily="66" charset="-120"/>
              <a:ea typeface="華康古印體(P)" panose="03000500000000000000" pitchFamily="66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古印體(P)" panose="03000500000000000000" pitchFamily="66" charset="-120"/>
                <a:ea typeface="華康古印體(P)" panose="03000500000000000000" pitchFamily="66" charset="-120"/>
                <a:cs typeface="+mn-cs"/>
              </a:rPr>
              <a:t>生命律</a:t>
            </a:r>
          </a:p>
        </p:txBody>
      </p:sp>
    </p:spTree>
    <p:extLst>
      <p:ext uri="{BB962C8B-B14F-4D97-AF65-F5344CB8AC3E}">
        <p14:creationId xmlns:p14="http://schemas.microsoft.com/office/powerpoint/2010/main" val="3122162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258E74-B3D2-41ED-985A-4765EB5C1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四旬期第二主日</a:t>
            </a:r>
            <a:endParaRPr lang="en-US" altLang="zh-TW" sz="3600" dirty="0">
              <a:solidFill>
                <a:srgbClr val="FFFF00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 </a:t>
            </a:r>
            <a:r>
              <a:rPr lang="en-US" altLang="zh-TW" sz="3600" dirty="0">
                <a:solidFill>
                  <a:srgbClr val="FFFF00"/>
                </a:solidFill>
                <a:ea typeface="華康儷中黑" pitchFamily="49" charset="-120"/>
              </a:rPr>
              <a:t>(</a:t>
            </a:r>
            <a:r>
              <a:rPr lang="en-US" altLang="zh-TW" dirty="0">
                <a:solidFill>
                  <a:srgbClr val="FFFF00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rgbClr val="FFFF00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rgbClr val="FFFF00"/>
                </a:solidFill>
                <a:ea typeface="華康儷中黑" pitchFamily="49" charset="-120"/>
              </a:rPr>
              <a:t>3</a:t>
            </a:r>
            <a:r>
              <a:rPr lang="zh-TW" altLang="en-US" dirty="0">
                <a:solidFill>
                  <a:srgbClr val="FFFF00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rgbClr val="FFFF00"/>
                </a:solidFill>
                <a:ea typeface="華康儷中黑" pitchFamily="49" charset="-120"/>
              </a:rPr>
              <a:t>16</a:t>
            </a:r>
            <a:r>
              <a:rPr lang="zh-TW" altLang="en-US" dirty="0">
                <a:solidFill>
                  <a:srgbClr val="FFFF00"/>
                </a:solidFill>
                <a:ea typeface="華康儷中黑" pitchFamily="49" charset="-120"/>
              </a:rPr>
              <a:t>日</a:t>
            </a:r>
            <a:r>
              <a:rPr lang="en-US" altLang="zh-TW" dirty="0">
                <a:solidFill>
                  <a:srgbClr val="FFFF00"/>
                </a:solidFill>
                <a:ea typeface="華康儷中黑" pitchFamily="49" charset="-120"/>
              </a:rPr>
              <a:t>)</a:t>
            </a:r>
            <a:r>
              <a:rPr lang="zh-TW" altLang="en-US" dirty="0">
                <a:solidFill>
                  <a:srgbClr val="FFFF00"/>
                </a:solidFill>
                <a:ea typeface="華康儷中黑" pitchFamily="49" charset="-120"/>
              </a:rPr>
              <a:t>  </a:t>
            </a:r>
            <a:endParaRPr lang="en-US" altLang="zh-TW" dirty="0">
              <a:solidFill>
                <a:srgbClr val="FFFF00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3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4800"/>
              </a:spcBef>
              <a:spcAft>
                <a:spcPts val="600"/>
              </a:spcAft>
              <a:buNone/>
            </a:pPr>
            <a:r>
              <a:rPr lang="zh-TW" altLang="en-US" sz="9600" spc="700" dirty="0">
                <a:solidFill>
                  <a:schemeClr val="bg1"/>
                </a:solidFill>
                <a:ea typeface="華康儷中黑" pitchFamily="49" charset="-120"/>
              </a:rPr>
              <a:t>天行    有常</a:t>
            </a:r>
            <a:endParaRPr lang="en-US" altLang="zh-TW" sz="9600" spc="7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3600"/>
              </a:spcAft>
              <a:buNone/>
            </a:pPr>
            <a:r>
              <a:rPr lang="en-US" altLang="zh-TW" sz="2800" spc="-150" dirty="0">
                <a:solidFill>
                  <a:srgbClr val="FFFF00"/>
                </a:solidFill>
                <a:ea typeface="華康儷中黑" pitchFamily="49" charset="-120"/>
              </a:rPr>
              <a:t>——</a:t>
            </a:r>
            <a:r>
              <a:rPr lang="zh-TW" altLang="en-US" sz="4000" dirty="0">
                <a:solidFill>
                  <a:srgbClr val="FFFF00"/>
                </a:solidFill>
                <a:ea typeface="華康儷中黑" pitchFamily="49" charset="-120"/>
              </a:rPr>
              <a:t>我命由天不由我 </a:t>
            </a:r>
            <a:r>
              <a:rPr lang="zh-TW" altLang="en-US" sz="4000" dirty="0">
                <a:solidFill>
                  <a:srgbClr val="00FF00"/>
                </a:solidFill>
                <a:ea typeface="華康儷中黑" pitchFamily="49" charset="-120"/>
              </a:rPr>
              <a:t>我命由我不由天</a:t>
            </a:r>
            <a:r>
              <a:rPr lang="en-US" altLang="zh-TW" sz="2800" spc="-150" dirty="0">
                <a:solidFill>
                  <a:srgbClr val="FFFF00"/>
                </a:solidFill>
                <a:ea typeface="華康儷中黑" pitchFamily="49" charset="-120"/>
              </a:rPr>
              <a:t>——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E2F7CE1-F3A5-486C-B242-6F1674FE9457}"/>
              </a:ext>
            </a:extLst>
          </p:cNvPr>
          <p:cNvSpPr txBox="1"/>
          <p:nvPr/>
        </p:nvSpPr>
        <p:spPr>
          <a:xfrm>
            <a:off x="3790960" y="3215425"/>
            <a:ext cx="1512168" cy="1361911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zh-TW" altLang="en-US" sz="32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自然律</a:t>
            </a:r>
            <a:endParaRPr lang="en-US" altLang="zh-TW" sz="3200" dirty="0">
              <a:solidFill>
                <a:schemeClr val="bg1"/>
              </a:solidFill>
              <a:latin typeface="華康古印體(P)" panose="03000500000000000000" pitchFamily="66" charset="-120"/>
              <a:ea typeface="華康古印體(P)" panose="03000500000000000000" pitchFamily="66" charset="-120"/>
            </a:endParaRPr>
          </a:p>
          <a:p>
            <a:pPr algn="ctr">
              <a:lnSpc>
                <a:spcPts val="3300"/>
              </a:lnSpc>
            </a:pPr>
            <a:r>
              <a:rPr lang="zh-TW" altLang="en-US" sz="32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神律</a:t>
            </a:r>
            <a:endParaRPr lang="en-US" altLang="zh-TW" sz="3200" dirty="0">
              <a:solidFill>
                <a:schemeClr val="bg1"/>
              </a:solidFill>
              <a:latin typeface="華康古印體(P)" panose="03000500000000000000" pitchFamily="66" charset="-120"/>
              <a:ea typeface="華康古印體(P)" panose="03000500000000000000" pitchFamily="66" charset="-120"/>
            </a:endParaRPr>
          </a:p>
          <a:p>
            <a:pPr algn="ctr">
              <a:lnSpc>
                <a:spcPts val="3300"/>
              </a:lnSpc>
            </a:pPr>
            <a:r>
              <a:rPr lang="zh-TW" altLang="en-US" sz="32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生命律</a:t>
            </a:r>
            <a:r>
              <a:rPr lang="zh-TW" altLang="en-US" sz="3200" dirty="0">
                <a:solidFill>
                  <a:srgbClr val="FFFF00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52800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請你仰觀蒼天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數點星辰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你能夠數清嗎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你的後裔也將這樣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亞巴郎相信了上主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上主就以此算為亞巴郎的正義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你們要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效法我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我曾多次對你們說過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現在再含淚對你們說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因為有許多人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行事為人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是基督十字架的敵人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他們的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結局是喪亡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他們的天主是肚腹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老師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我們在這裡真好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讓我們搭三個帳棚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一個為你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一個為梅瑟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一個為厄里亞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這是我的兒子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我所揀選的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你們要聽從他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09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請你仰觀蒼天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數點星辰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你能夠數清嗎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b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你的後裔也將這樣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亞巴郎相信了上主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上主就以此算為亞巴郎的正義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</a:pPr>
            <a:endParaRPr lang="en-US" altLang="zh-TW" sz="1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>
              <a:spcBef>
                <a:spcPts val="0"/>
              </a:spcBef>
              <a:spcAft>
                <a:spcPts val="24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</a:t>
            </a:r>
            <a:r>
              <a:rPr lang="zh-TW" altLang="en-US" sz="6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因信稱義</a:t>
            </a:r>
            <a:endParaRPr lang="en-US" altLang="zh-TW" sz="44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>
              <a:spcBef>
                <a:spcPts val="0"/>
              </a:spcBef>
              <a:spcAft>
                <a:spcPts val="24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</a:t>
            </a:r>
            <a:endParaRPr lang="en-US" altLang="zh-TW" sz="44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>
              <a:spcBef>
                <a:spcPts val="0"/>
              </a:spcBef>
              <a:spcAft>
                <a:spcPts val="2400"/>
              </a:spcAft>
            </a:pPr>
            <a:r>
              <a:rPr lang="zh-TW" altLang="en-US" sz="4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信</a:t>
            </a:r>
            <a:r>
              <a:rPr lang="en-US" altLang="zh-TW" sz="6000" b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義</a:t>
            </a:r>
            <a:r>
              <a:rPr lang="en-US" altLang="zh-TW" sz="6000" b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</a:t>
            </a:r>
            <a:r>
              <a:rPr lang="en-US" altLang="zh-TW" sz="6000" b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5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天主的許諾</a:t>
            </a:r>
            <a:endParaRPr lang="en-US" altLang="zh-TW" sz="54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394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你們要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效法我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我曾多次對你們說過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現在再含淚對你們說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因為有許多人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行事為人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是基督十字架的敵人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他們的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結局是喪亡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他們的天主是肚腹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信耶穌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效法我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好像我效法了基督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保祿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263525" indent="-263525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肚腹是神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：</a:t>
            </a:r>
            <a:r>
              <a:rPr lang="en-US" altLang="zh-TW" sz="3600" dirty="0">
                <a:solidFill>
                  <a:srgbClr val="0000FF"/>
                </a:solidFill>
                <a:highlight>
                  <a:srgbClr val="00FFFF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1.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無節制的權勢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263525" indent="-263525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       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power corrupts and absolute power corrupts absolutely</a:t>
            </a:r>
          </a:p>
          <a:p>
            <a:pPr marL="263525" indent="-263525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3600" dirty="0">
                <a:solidFill>
                  <a:srgbClr val="0000FF"/>
                </a:solidFill>
                <a:highlight>
                  <a:srgbClr val="00FFFF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2.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永不足夠的金錢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發疫症財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 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戰爭財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 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上癮</a:t>
            </a:r>
            <a:r>
              <a:rPr lang="zh-TW" altLang="en-US" sz="2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病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263525" indent="-263525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3600" dirty="0">
                <a:solidFill>
                  <a:srgbClr val="0000FF"/>
                </a:solidFill>
                <a:highlight>
                  <a:srgbClr val="00FFFF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3.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無止境的貪慾</a:t>
            </a:r>
            <a:r>
              <a:rPr lang="en-US" altLang="zh-TW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無腸國公民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鏡花緣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永不滿足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263525" indent="-263525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28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永不快樂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極需更濃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更密</a:t>
            </a:r>
            <a:r>
              <a:rPr lang="en-US" altLang="zh-TW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癮君子</a:t>
            </a:r>
            <a:r>
              <a:rPr lang="en-US" altLang="zh-TW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病</a:t>
            </a:r>
            <a:r>
              <a:rPr lang="en-US" altLang="zh-TW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endParaRPr lang="zh-TW" altLang="en-US" sz="3600" dirty="0">
              <a:solidFill>
                <a:srgbClr val="0000FF"/>
              </a:solidFill>
              <a:highlight>
                <a:srgbClr val="FFFF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425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老師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我們在這裡真好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讓我們搭三個帳棚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一個為你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一個為梅瑟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一個為厄里亞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「這是我的兒子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我所揀選的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你們要聽從他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400" spc="-300" dirty="0">
                <a:solidFill>
                  <a:srgbClr val="FF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   聽從耶穌</a:t>
            </a:r>
            <a:r>
              <a:rPr lang="en-US" altLang="zh-TW" sz="4400" spc="-300" dirty="0">
                <a:solidFill>
                  <a:srgbClr val="FF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?</a:t>
            </a:r>
            <a:r>
              <a:rPr lang="zh-TW" altLang="en-US" sz="4400" spc="-300" dirty="0">
                <a:solidFill>
                  <a:srgbClr val="FF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是住在帳棚和耶穌</a:t>
            </a:r>
            <a:r>
              <a:rPr lang="zh-TW" altLang="en-US" sz="4400" b="1" spc="-300" dirty="0">
                <a:solidFill>
                  <a:srgbClr val="0000FF"/>
                </a:solidFill>
                <a:highlight>
                  <a:srgbClr val="00FFFF"/>
                </a:highlight>
                <a:ea typeface="華康龍門石碑" panose="03000709000000000000" pitchFamily="65" charset="-120"/>
                <a:cs typeface="華康中黑體" panose="020B0509000000000000" pitchFamily="49" charset="-120"/>
              </a:rPr>
              <a:t>嘆世界</a:t>
            </a:r>
            <a:r>
              <a:rPr lang="en-US" altLang="zh-TW" sz="4000" spc="-300" dirty="0">
                <a:solidFill>
                  <a:srgbClr val="0000FF"/>
                </a:solidFill>
                <a:highlight>
                  <a:srgbClr val="00FFFF"/>
                </a:highlight>
                <a:ea typeface="華康龍門石碑" panose="03000709000000000000" pitchFamily="65" charset="-120"/>
                <a:cs typeface="華康中黑體" panose="020B0509000000000000" pitchFamily="49" charset="-120"/>
              </a:rPr>
              <a:t>?</a:t>
            </a:r>
            <a:br>
              <a:rPr lang="en-US" altLang="zh-TW" sz="4400" spc="-300" dirty="0">
                <a:solidFill>
                  <a:srgbClr val="FF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</a:br>
            <a:r>
              <a:rPr lang="zh-TW" altLang="en-US" sz="4400" spc="-300" dirty="0">
                <a:solidFill>
                  <a:srgbClr val="FF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或與耶穌一起為天國</a:t>
            </a:r>
            <a:r>
              <a:rPr lang="en-US" altLang="zh-TW" sz="4400" spc="-300" dirty="0">
                <a:solidFill>
                  <a:srgbClr val="FF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/</a:t>
            </a:r>
            <a:r>
              <a:rPr lang="zh-TW" altLang="en-US" sz="4400" spc="-300" dirty="0">
                <a:solidFill>
                  <a:srgbClr val="FF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大同而打拼</a:t>
            </a:r>
            <a:r>
              <a:rPr lang="en-US" altLang="zh-TW" sz="4400" spc="-300" dirty="0">
                <a:solidFill>
                  <a:srgbClr val="FF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?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768EA99-973F-4F94-BC3D-BE6259423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526" y="3429000"/>
            <a:ext cx="3829050" cy="3312368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3AA9148D-BE4B-4205-8DF2-6F10E632DE80}"/>
              </a:ext>
            </a:extLst>
          </p:cNvPr>
          <p:cNvSpPr txBox="1"/>
          <p:nvPr/>
        </p:nvSpPr>
        <p:spPr>
          <a:xfrm>
            <a:off x="4352573" y="3697600"/>
            <a:ext cx="100811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天主教</a:t>
            </a:r>
            <a:endParaRPr lang="en-US" altLang="zh-TW" sz="2000" dirty="0">
              <a:solidFill>
                <a:srgbClr val="0000FF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/>
            <a:r>
              <a:rPr lang="zh-TW" altLang="en-US" sz="2000" spc="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神律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01D965B-E284-4548-8FC8-E898785F0EE3}"/>
              </a:ext>
            </a:extLst>
          </p:cNvPr>
          <p:cNvSpPr txBox="1"/>
          <p:nvPr/>
        </p:nvSpPr>
        <p:spPr>
          <a:xfrm>
            <a:off x="3262210" y="5517234"/>
            <a:ext cx="98518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中國</a:t>
            </a:r>
            <a:endParaRPr lang="en-US" altLang="zh-TW" sz="2000" dirty="0">
              <a:solidFill>
                <a:srgbClr val="0000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/>
            <a:r>
              <a:rPr lang="zh-TW" altLang="en-US" sz="2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道德律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23FC6C2-90CB-4C72-8AC7-8F82DA4AB3CA}"/>
              </a:ext>
            </a:extLst>
          </p:cNvPr>
          <p:cNvSpPr txBox="1"/>
          <p:nvPr/>
        </p:nvSpPr>
        <p:spPr>
          <a:xfrm>
            <a:off x="395536" y="4569499"/>
            <a:ext cx="2435706" cy="111825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3600" spc="600" dirty="0">
                <a:solidFill>
                  <a:srgbClr val="FF00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聽從耶穌</a:t>
            </a:r>
            <a:endParaRPr lang="en-US" altLang="zh-TW" sz="3600" spc="600" dirty="0">
              <a:solidFill>
                <a:srgbClr val="FF0000"/>
              </a:solidFill>
              <a:latin typeface="華康龍門石碑" panose="03000709000000000000" pitchFamily="65" charset="-120"/>
              <a:ea typeface="華康龍門石碑" panose="03000709000000000000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3600" spc="-150" dirty="0">
                <a:solidFill>
                  <a:srgbClr val="0000FF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天國內容</a:t>
            </a:r>
            <a:r>
              <a:rPr lang="en-US" altLang="zh-TW" sz="3200" spc="-15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endParaRPr lang="zh-TW" altLang="en-US" sz="3200" spc="-150" dirty="0">
              <a:solidFill>
                <a:srgbClr val="0000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D8D7BC4-597D-4918-B8AF-E11B8BE9C511}"/>
              </a:ext>
            </a:extLst>
          </p:cNvPr>
          <p:cNvSpPr txBox="1"/>
          <p:nvPr/>
        </p:nvSpPr>
        <p:spPr>
          <a:xfrm>
            <a:off x="6771094" y="4569499"/>
            <a:ext cx="2016224" cy="111825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3600" spc="-300" dirty="0">
                <a:solidFill>
                  <a:srgbClr val="0000FF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上山為了</a:t>
            </a:r>
            <a:r>
              <a:rPr lang="zh-TW" altLang="en-US" sz="3600" spc="600" dirty="0">
                <a:solidFill>
                  <a:srgbClr val="FF00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下山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664CEAB-7691-45D2-9823-9B75E72A822A}"/>
              </a:ext>
            </a:extLst>
          </p:cNvPr>
          <p:cNvSpPr txBox="1"/>
          <p:nvPr/>
        </p:nvSpPr>
        <p:spPr>
          <a:xfrm>
            <a:off x="5436096" y="5517232"/>
            <a:ext cx="792088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自然</a:t>
            </a:r>
            <a:endParaRPr lang="en-US" altLang="zh-TW" sz="22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/>
            <a:r>
              <a:rPr lang="zh-TW" altLang="en-US" sz="2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律</a:t>
            </a:r>
          </a:p>
        </p:txBody>
      </p:sp>
    </p:spTree>
    <p:extLst>
      <p:ext uri="{BB962C8B-B14F-4D97-AF65-F5344CB8AC3E}">
        <p14:creationId xmlns:p14="http://schemas.microsoft.com/office/powerpoint/2010/main" val="37053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2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E777916-C646-4E7D-AB1B-414AEF386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857BEFD2-C9F3-4D08-B5CA-DAE013383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404602"/>
              </p:ext>
            </p:extLst>
          </p:nvPr>
        </p:nvGraphicFramePr>
        <p:xfrm>
          <a:off x="1080" y="92248"/>
          <a:ext cx="9144000" cy="6599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856">
                  <a:extLst>
                    <a:ext uri="{9D8B030D-6E8A-4147-A177-3AD203B41FA5}">
                      <a16:colId xmlns:a16="http://schemas.microsoft.com/office/drawing/2014/main" val="3059861175"/>
                    </a:ext>
                  </a:extLst>
                </a:gridCol>
                <a:gridCol w="577144">
                  <a:extLst>
                    <a:ext uri="{9D8B030D-6E8A-4147-A177-3AD203B41FA5}">
                      <a16:colId xmlns:a16="http://schemas.microsoft.com/office/drawing/2014/main" val="2944467922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112799152"/>
                    </a:ext>
                  </a:extLst>
                </a:gridCol>
              </a:tblGrid>
              <a:tr h="54012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i="0" u="none" strike="noStrike" spc="0" dirty="0">
                          <a:solidFill>
                            <a:schemeClr val="tx1"/>
                          </a:solidFill>
                          <a:effectLst/>
                          <a:latin typeface="華康正顏楷體W7(P)" panose="03000700000000000000" pitchFamily="66" charset="-120"/>
                          <a:ea typeface="華康正顏楷體W7(P)" panose="03000700000000000000" pitchFamily="66" charset="-120"/>
                        </a:rPr>
                        <a:t>                 </a:t>
                      </a:r>
                      <a:r>
                        <a:rPr lang="zh-TW" altLang="en-US" sz="2400" b="0" i="0" u="none" strike="noStrike" spc="-3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由</a:t>
                      </a:r>
                      <a:r>
                        <a:rPr lang="en-US" altLang="zh-TW" sz="2400" b="0" i="0" u="none" strike="noStrike" spc="-3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《</a:t>
                      </a:r>
                      <a:r>
                        <a:rPr lang="zh-TW" altLang="en-US" sz="2400" b="0" i="0" u="none" strike="noStrike" spc="-1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哪吒 </a:t>
                      </a:r>
                      <a:r>
                        <a:rPr lang="en-US" altLang="zh-TW" sz="2000" b="0" i="0" u="none" strike="noStrike" spc="-1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altLang="zh-TW" sz="2400" b="0" i="0" u="none" strike="noStrike" spc="-3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》</a:t>
                      </a:r>
                      <a:r>
                        <a:rPr lang="zh-TW" altLang="en-US" sz="2400" b="0" i="0" u="none" strike="noStrike" spc="-3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看  </a:t>
                      </a:r>
                      <a:r>
                        <a:rPr lang="zh-TW" altLang="en-US" sz="2800" b="0" i="0" u="none" strike="noStrike" spc="0" dirty="0">
                          <a:solidFill>
                            <a:srgbClr val="FF0000"/>
                          </a:solidFill>
                          <a:effectLst/>
                          <a:latin typeface="華康正顏楷體W7(P)" panose="03000700000000000000" pitchFamily="66" charset="-120"/>
                          <a:ea typeface="華康正顏楷體W7(P)" panose="03000700000000000000" pitchFamily="66" charset="-120"/>
                        </a:rPr>
                        <a:t>天人關係的正確定位</a:t>
                      </a:r>
                      <a:endParaRPr lang="zh-TW" altLang="en-US" sz="2800" b="0" spc="0" dirty="0">
                        <a:effectLst/>
                        <a:latin typeface="華康正顏楷體W7(P)" panose="03000700000000000000" pitchFamily="66" charset="-120"/>
                        <a:ea typeface="華康正顏楷體W7(P)" panose="03000700000000000000" pitchFamily="66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883536"/>
                  </a:ext>
                </a:extLst>
              </a:tr>
              <a:tr h="5468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我命由天</a:t>
                      </a: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不</a:t>
                      </a: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由我</a:t>
                      </a:r>
                      <a:endParaRPr lang="zh-TW" altLang="en-US" sz="2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我命由我</a:t>
                      </a: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不</a:t>
                      </a: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由天</a:t>
                      </a:r>
                      <a:endParaRPr lang="zh-TW" altLang="en-US" sz="2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我命由我</a:t>
                      </a: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不</a:t>
                      </a:r>
                      <a:r>
                        <a:rPr kumimoji="0" lang="zh-TW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由天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82059"/>
                  </a:ext>
                </a:extLst>
              </a:tr>
              <a:tr h="930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你們應當是聖的</a:t>
                      </a: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因為</a:t>
                      </a:r>
                      <a:endParaRPr kumimoji="0" lang="en-US" altLang="zh-TW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我是聖的 </a:t>
                      </a:r>
                      <a:r>
                        <a:rPr kumimoji="0" lang="en-US" altLang="zh-TW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0" lang="zh-TW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伯前</a:t>
                      </a:r>
                      <a:r>
                        <a:rPr kumimoji="0" lang="en-US" altLang="zh-TW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1:16)</a:t>
                      </a:r>
                      <a:endParaRPr lang="zh-TW" altLang="en-US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小爺非要當神仙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;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是魔是仙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我自己說了算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.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從來生死都看淡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專和老天對著幹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.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若前方無路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我便踏出一條路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若天地不容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我便扭轉這乾坤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.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以前我一直在躲在藏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直到無路可走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我才明白該如何面對這世界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.</a:t>
                      </a:r>
                      <a:r>
                        <a:rPr kumimoji="0" lang="zh-TW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唯有直面世界</a:t>
                      </a:r>
                      <a:r>
                        <a:rPr kumimoji="0" lang="en-US" altLang="zh-TW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才有出路</a:t>
                      </a:r>
                      <a:r>
                        <a:rPr kumimoji="0" lang="en-US" altLang="zh-TW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.</a:t>
                      </a:r>
                      <a:endParaRPr kumimoji="0" lang="zh-TW" alt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uLnTx/>
                        <a:uFillTx/>
                        <a:latin typeface="+mn-lt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小爺非要當神仙</a:t>
                      </a: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;</a:t>
                      </a: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是魔是仙</a:t>
                      </a: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我自己說了算</a:t>
                      </a:r>
                      <a:endParaRPr kumimoji="0" lang="zh-TW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603709"/>
                  </a:ext>
                </a:extLst>
              </a:tr>
              <a:tr h="12264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亂條猶未變初黃</a:t>
                      </a:r>
                      <a:r>
                        <a:rPr kumimoji="0" lang="en-US" altLang="zh-TW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倚得東風</a:t>
                      </a:r>
                      <a:endParaRPr kumimoji="0" lang="en-US" altLang="zh-TW" sz="2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勢便狂</a:t>
                      </a:r>
                      <a:r>
                        <a:rPr kumimoji="0" lang="en-US" altLang="zh-TW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r>
                        <a:rPr kumimoji="0" lang="zh-TW" alt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只懂飛花蒙日月</a:t>
                      </a:r>
                      <a:r>
                        <a:rPr kumimoji="0" lang="en-US" altLang="zh-TW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不知天地有清霜</a:t>
                      </a: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TW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0" lang="zh-TW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曾鞏</a:t>
                      </a:r>
                      <a:r>
                        <a:rPr kumimoji="0" lang="en-US" altLang="zh-TW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kumimoji="0" lang="zh-TW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詠柳</a:t>
                      </a:r>
                      <a:r>
                        <a:rPr kumimoji="0" lang="en-US" altLang="zh-TW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kumimoji="0" lang="zh-TW" alt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從來生死都看淡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專和老天對著幹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.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若前方無路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我便踏出一條路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若天地不容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我便扭轉這乾坤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.</a:t>
                      </a:r>
                      <a:endParaRPr kumimoji="0" lang="zh-TW" alt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從來生死都看淡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專和老天對著幹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.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若前方無路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我便踏出一條路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若天地不容</a:t>
                      </a: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我便扭轉這乾坤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934654"/>
                  </a:ext>
                </a:extLst>
              </a:tr>
              <a:tr h="2190354">
                <a:tc gridSpan="3"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</a:pP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人們設法改善其生活的努力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,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本身是</a:t>
                      </a:r>
                      <a:r>
                        <a:rPr lang="zh-TW" altLang="zh-TW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吻合天主聖意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的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.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人類征服萬物後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,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天主的</a:t>
                      </a:r>
                      <a:r>
                        <a:rPr lang="zh-TW" altLang="zh-TW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聖名見稱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於普世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anose="020B0509000000000000" pitchFamily="49" charset="-120"/>
                        </a:rPr>
                        <a:t>.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凡由人的</a:t>
                      </a:r>
                      <a:r>
                        <a:rPr lang="zh-TW" altLang="zh-TW" sz="2800" b="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智能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與</a:t>
                      </a:r>
                      <a:r>
                        <a:rPr lang="zh-TW" altLang="zh-TW" sz="2800" b="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美德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所產生的一切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信友不獨不以為它們違反天主的全能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不獨不以為擁有理智的受造物與造物主競爭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反而深信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:</a:t>
                      </a:r>
                    </a:p>
                    <a:p>
                      <a:pPr algn="ctr">
                        <a:lnSpc>
                          <a:spcPts val="3200"/>
                        </a:lnSpc>
                      </a:pPr>
                      <a:r>
                        <a:rPr lang="zh-TW" altLang="zh-TW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人類的勝利是天主偉大的標誌</a:t>
                      </a:r>
                      <a:r>
                        <a:rPr lang="zh-TW" altLang="zh-TW" sz="2800" b="0" spc="-1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及其奇妙計劃的成果</a:t>
                      </a:r>
                      <a:r>
                        <a:rPr lang="en-US" altLang="zh-TW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.</a:t>
                      </a:r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000" b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現代</a:t>
                      </a:r>
                      <a:r>
                        <a:rPr lang="en-US" altLang="zh-TW" sz="2000" b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34</a:t>
                      </a:r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正顏楷體W7(P)" panose="03000700000000000000" pitchFamily="66" charset="-120"/>
                          <a:cs typeface="華康黑體-GB5" pitchFamily="49" charset="-120"/>
                        </a:rPr>
                        <a:t>)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華康正顏楷體W7(P)" panose="03000700000000000000" pitchFamily="66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4770"/>
                  </a:ext>
                </a:extLst>
              </a:tr>
              <a:tr h="51008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天主</a:t>
                      </a: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kumimoji="0" lang="en-US" altLang="zh-TW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kumimoji="0" lang="en-US" altLang="zh-TW" sz="20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( </a:t>
                      </a:r>
                      <a:r>
                        <a:rPr kumimoji="0" lang="zh-TW" altLang="en-US" sz="22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求祂以前</a:t>
                      </a:r>
                      <a:r>
                        <a:rPr kumimoji="0" lang="en-US" altLang="zh-TW" sz="22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kumimoji="0" lang="zh-TW" altLang="en-US" sz="22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祂已知 曉</a:t>
                      </a:r>
                      <a:r>
                        <a:rPr kumimoji="0" lang="en-US" altLang="zh-TW" sz="20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)</a:t>
                      </a:r>
                      <a:endParaRPr kumimoji="0" lang="zh-TW" altLang="en-US" sz="2000" b="0" i="0" u="none" strike="noStrike" kern="1200" cap="none" spc="-150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華康儷中黑(P)" panose="020B0500000000000000" pitchFamily="34" charset="-120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000" b="0" i="0" u="none" strike="noStrike" kern="1200" cap="none" spc="-150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華康儷中黑(P)" panose="020B0500000000000000" pitchFamily="34" charset="-120"/>
                        <a:ea typeface="華康儷中黑(P)" panose="020B0500000000000000" pitchFamily="34" charset="-12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人</a:t>
                      </a: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kumimoji="0" lang="en-US" altLang="zh-TW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kumimoji="0" lang="en-US" altLang="zh-TW" sz="20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( </a:t>
                      </a:r>
                      <a:r>
                        <a:rPr kumimoji="0" lang="zh-TW" altLang="en-US" sz="22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盡人力</a:t>
                      </a:r>
                      <a:r>
                        <a:rPr kumimoji="0" lang="en-US" altLang="zh-TW" sz="22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kumimoji="0" lang="zh-TW" altLang="en-US" sz="22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聽天命</a:t>
                      </a:r>
                      <a:r>
                        <a:rPr kumimoji="0" lang="en-US" altLang="zh-TW" sz="2000" b="0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)</a:t>
                      </a:r>
                      <a:endParaRPr lang="zh-TW" altLang="en-US" sz="2000" b="0" spc="-150" dirty="0">
                        <a:solidFill>
                          <a:srgbClr val="0000FF"/>
                        </a:solidFill>
                        <a:latin typeface="華康儷中黑(P)" panose="020B0500000000000000" pitchFamily="34" charset="-120"/>
                        <a:ea typeface="華康儷中黑(P)" panose="020B0500000000000000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629326"/>
                  </a:ext>
                </a:extLst>
              </a:tr>
              <a:tr h="5100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600" b="0" i="0" u="none" strike="noStrike" kern="1200" cap="none" spc="-1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我命由天</a:t>
                      </a:r>
                      <a:r>
                        <a:rPr kumimoji="0" lang="zh-TW" altLang="en-US" sz="2800" b="0" i="0" u="none" strike="noStrike" kern="1200" cap="none" spc="-1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亦由我</a:t>
                      </a:r>
                      <a:r>
                        <a:rPr kumimoji="0" lang="en-US" altLang="zh-TW" sz="2800" b="0" i="0" u="none" strike="noStrike" kern="1200" cap="none" spc="-1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華康儷中黑(P)" panose="020B0500000000000000" pitchFamily="34" charset="-120"/>
                          <a:cs typeface="Calibri" panose="020F0502020204030204" pitchFamily="34" charset="0"/>
                        </a:rPr>
                        <a:t>;</a:t>
                      </a:r>
                      <a:r>
                        <a:rPr lang="zh-TW" altLang="en-US" sz="2000" b="0" spc="-150" dirty="0">
                          <a:solidFill>
                            <a:schemeClr val="tx1"/>
                          </a:solidFill>
                          <a:latin typeface="+mn-lt"/>
                          <a:ea typeface="華康儷中黑(P)" panose="020B0500000000000000" pitchFamily="34" charset="-120"/>
                        </a:rPr>
                        <a:t>我命由我</a:t>
                      </a:r>
                      <a:r>
                        <a:rPr lang="zh-TW" altLang="en-US" sz="2800" b="0" spc="-15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儷中黑(P)" panose="020B0500000000000000" pitchFamily="34" charset="-120"/>
                        </a:rPr>
                        <a:t>亦由天</a:t>
                      </a:r>
                      <a:r>
                        <a:rPr lang="zh-TW" altLang="en-US" sz="2000" b="0" spc="-15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儷中黑(P)" panose="020B0500000000000000" pitchFamily="34" charset="-120"/>
                        </a:rPr>
                        <a:t>  </a:t>
                      </a:r>
                      <a:r>
                        <a:rPr lang="en-US" altLang="zh-TW" sz="2800" b="0" spc="-150" dirty="0">
                          <a:solidFill>
                            <a:srgbClr val="FF0000"/>
                          </a:solidFill>
                          <a:latin typeface="+mn-lt"/>
                          <a:ea typeface="華康儷中黑(P)" panose="020B0500000000000000" pitchFamily="34" charset="-120"/>
                        </a:rPr>
                        <a:t>(</a:t>
                      </a:r>
                      <a:r>
                        <a:rPr lang="zh-TW" altLang="en-US" sz="2000" b="0" spc="-150" dirty="0">
                          <a:solidFill>
                            <a:srgbClr val="FF0000"/>
                          </a:solidFill>
                          <a:latin typeface="+mn-lt"/>
                          <a:ea typeface="華康正顏楷體W7(P)" panose="03000700000000000000" pitchFamily="66" charset="-120"/>
                        </a:rPr>
                        <a:t>不要再說</a:t>
                      </a:r>
                      <a:r>
                        <a:rPr lang="en-US" altLang="zh-TW" sz="2800" b="0" spc="-150" dirty="0">
                          <a:solidFill>
                            <a:srgbClr val="FF0000"/>
                          </a:solidFill>
                          <a:latin typeface="+mn-lt"/>
                          <a:ea typeface="華康正顏楷體W7(P)" panose="03000700000000000000" pitchFamily="66" charset="-120"/>
                        </a:rPr>
                        <a:t>: </a:t>
                      </a:r>
                      <a:r>
                        <a:rPr lang="zh-TW" altLang="en-US" sz="2800" b="0" spc="-150" baseline="0" dirty="0">
                          <a:solidFill>
                            <a:srgbClr val="FF0000"/>
                          </a:solidFill>
                          <a:latin typeface="+mn-lt"/>
                          <a:ea typeface="華康正顏楷體W7(P)" panose="03000700000000000000" pitchFamily="66" charset="-120"/>
                        </a:rPr>
                        <a:t>除了祈禱</a:t>
                      </a:r>
                      <a:r>
                        <a:rPr lang="en-US" altLang="zh-TW" sz="2800" b="0" spc="-150" baseline="0" dirty="0">
                          <a:solidFill>
                            <a:srgbClr val="FF0000"/>
                          </a:solidFill>
                          <a:latin typeface="+mn-lt"/>
                          <a:ea typeface="華康正顏楷體W7(P)" panose="03000700000000000000" pitchFamily="66" charset="-120"/>
                        </a:rPr>
                        <a:t>,</a:t>
                      </a:r>
                      <a:r>
                        <a:rPr lang="zh-TW" altLang="en-US" sz="2800" b="0" spc="-150" baseline="0" dirty="0">
                          <a:solidFill>
                            <a:srgbClr val="FF0000"/>
                          </a:solidFill>
                          <a:latin typeface="+mn-lt"/>
                          <a:ea typeface="華康正顏楷體W7(P)" panose="03000700000000000000" pitchFamily="66" charset="-120"/>
                        </a:rPr>
                        <a:t>還能做什麼</a:t>
                      </a:r>
                      <a:r>
                        <a:rPr lang="en-US" altLang="zh-TW" sz="2400" b="0" spc="-150" dirty="0">
                          <a:solidFill>
                            <a:srgbClr val="FF0000"/>
                          </a:solidFill>
                          <a:latin typeface="+mn-lt"/>
                          <a:ea typeface="華康正顏楷體W7(P)" panose="03000700000000000000" pitchFamily="66" charset="-120"/>
                        </a:rPr>
                        <a:t>?</a:t>
                      </a:r>
                      <a:r>
                        <a:rPr lang="en-US" altLang="zh-TW" sz="2800" b="0" spc="-150" dirty="0">
                          <a:solidFill>
                            <a:srgbClr val="FF0000"/>
                          </a:solidFill>
                          <a:latin typeface="+mn-lt"/>
                          <a:ea typeface="華康儷中黑(P)" panose="020B0500000000000000" pitchFamily="34" charset="-120"/>
                        </a:rPr>
                        <a:t>)</a:t>
                      </a:r>
                      <a:endParaRPr lang="zh-TW" altLang="en-US" sz="2800" b="0" spc="-150" dirty="0">
                        <a:solidFill>
                          <a:srgbClr val="FF0000"/>
                        </a:solidFill>
                        <a:latin typeface="+mn-lt"/>
                        <a:ea typeface="華康儷中黑(P)" panose="020B0500000000000000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zh-TW" altLang="en-US" sz="2800" b="0" spc="300" dirty="0">
                          <a:solidFill>
                            <a:schemeClr val="tx1"/>
                          </a:solidFill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</a:rPr>
                        <a:t>我命由我</a:t>
                      </a:r>
                      <a:r>
                        <a:rPr lang="zh-TW" altLang="en-US" sz="2800" b="0" spc="3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華康儷中黑(P)" panose="020B0500000000000000" pitchFamily="34" charset="-120"/>
                          <a:ea typeface="華康儷中黑(P)" panose="020B0500000000000000" pitchFamily="34" charset="-120"/>
                        </a:rPr>
                        <a:t>亦由天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344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507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pPr eaLnBrk="1" hangingPunct="1">
              <a:lnSpc>
                <a:spcPts val="4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itchFamily="49" charset="-120"/>
              </a:rPr>
              <a:t>天行有常</a:t>
            </a:r>
            <a:r>
              <a:rPr lang="en-US" altLang="zh-TW" sz="2400" dirty="0">
                <a:solidFill>
                  <a:srgbClr val="FFFF00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rgbClr val="FFFF00"/>
                </a:solidFill>
                <a:ea typeface="華康儷中黑" pitchFamily="49" charset="-120"/>
              </a:rPr>
              <a:t>自然律</a:t>
            </a:r>
            <a:r>
              <a:rPr lang="en-US" altLang="zh-TW" sz="2400" dirty="0">
                <a:solidFill>
                  <a:srgbClr val="FFFF00"/>
                </a:solidFill>
                <a:ea typeface="華康儷中黑" pitchFamily="49" charset="-120"/>
              </a:rPr>
              <a:t>,</a:t>
            </a:r>
            <a:r>
              <a:rPr lang="zh-TW" altLang="en-US" sz="2400" dirty="0">
                <a:solidFill>
                  <a:srgbClr val="FFFF00"/>
                </a:solidFill>
                <a:ea typeface="華康儷中黑" pitchFamily="49" charset="-120"/>
              </a:rPr>
              <a:t>神律</a:t>
            </a:r>
            <a:r>
              <a:rPr lang="en-US" altLang="zh-TW" sz="2400" dirty="0">
                <a:solidFill>
                  <a:srgbClr val="FFFF00"/>
                </a:solidFill>
                <a:ea typeface="華康儷中黑" pitchFamily="49" charset="-120"/>
              </a:rPr>
              <a:t>,</a:t>
            </a:r>
            <a:r>
              <a:rPr lang="zh-TW" altLang="en-US" sz="2400" dirty="0">
                <a:solidFill>
                  <a:srgbClr val="FFFF00"/>
                </a:solidFill>
                <a:ea typeface="華康儷中黑" pitchFamily="49" charset="-120"/>
              </a:rPr>
              <a:t>生命律</a:t>
            </a:r>
            <a:r>
              <a:rPr lang="en-US" altLang="zh-TW" sz="2400" dirty="0">
                <a:solidFill>
                  <a:srgbClr val="FFFF00"/>
                </a:solidFill>
                <a:ea typeface="華康儷中黑" pitchFamily="49" charset="-120"/>
              </a:rPr>
              <a:t>),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不為堯存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不為桀亡</a:t>
            </a:r>
            <a:b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</a:br>
            <a:r>
              <a:rPr lang="zh-TW" altLang="en-US" dirty="0">
                <a:solidFill>
                  <a:srgbClr val="0000FF"/>
                </a:solidFill>
                <a:highlight>
                  <a:srgbClr val="00FFFF"/>
                </a:highlight>
                <a:ea typeface="華康儷中黑" pitchFamily="49" charset="-120"/>
              </a:rPr>
              <a:t>應之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以治則</a:t>
            </a:r>
            <a:r>
              <a:rPr lang="zh-TW" altLang="en-US" dirty="0">
                <a:solidFill>
                  <a:srgbClr val="00FF00"/>
                </a:solidFill>
                <a:ea typeface="華康儷中黑" pitchFamily="49" charset="-120"/>
              </a:rPr>
              <a:t>吉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,</a:t>
            </a:r>
            <a:r>
              <a:rPr lang="zh-TW" altLang="en-US" dirty="0">
                <a:solidFill>
                  <a:srgbClr val="0000FF"/>
                </a:solidFill>
                <a:highlight>
                  <a:srgbClr val="00FFFF"/>
                </a:highlight>
                <a:ea typeface="華康儷中黑" pitchFamily="49" charset="-120"/>
              </a:rPr>
              <a:t>應之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以亂則</a:t>
            </a:r>
            <a:r>
              <a:rPr lang="zh-TW" altLang="en-US" dirty="0">
                <a:solidFill>
                  <a:srgbClr val="00FF00"/>
                </a:solidFill>
                <a:ea typeface="華康儷中黑" pitchFamily="49" charset="-120"/>
              </a:rPr>
              <a:t>凶</a:t>
            </a:r>
            <a:r>
              <a:rPr lang="zh-TW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(</a:t>
            </a:r>
            <a:r>
              <a:rPr lang="zh-TW" altLang="en-US" sz="2800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天不罰人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en-US" sz="2800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人自罰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ts val="4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強</a:t>
            </a:r>
            <a:r>
              <a:rPr lang="zh-TW" altLang="zh-TW" b="1" kern="10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本</a:t>
            </a:r>
            <a:r>
              <a:rPr lang="zh-TW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而節用</a:t>
            </a:r>
            <a:r>
              <a:rPr lang="en-US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則</a:t>
            </a:r>
            <a:r>
              <a:rPr lang="zh-TW" altLang="zh-TW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天不能貧</a:t>
            </a:r>
            <a:r>
              <a:rPr lang="en-US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 </a:t>
            </a:r>
            <a:r>
              <a:rPr lang="zh-TW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養備而動時</a:t>
            </a:r>
            <a:br>
              <a:rPr lang="en-US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</a:br>
            <a:r>
              <a:rPr lang="zh-TW" altLang="zh-TW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則天不能病</a:t>
            </a:r>
            <a:r>
              <a:rPr lang="en-US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r>
              <a:rPr lang="zh-TW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循道而不忒</a:t>
            </a:r>
            <a:r>
              <a:rPr lang="en-US" altLang="zh-TW" sz="2400" kern="100" spc="-3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kern="100" spc="-3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剔</a:t>
            </a:r>
            <a:r>
              <a:rPr lang="en-US" altLang="zh-TW" sz="2400" kern="100" spc="-3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spc="-3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差錯</a:t>
            </a:r>
            <a:r>
              <a:rPr lang="en-US" altLang="zh-TW" sz="2400" kern="100" spc="-3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en-US" altLang="zh-TW" sz="2400" kern="100" spc="-3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則</a:t>
            </a:r>
            <a:r>
              <a:rPr lang="zh-TW" altLang="zh-TW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天不能禍</a:t>
            </a:r>
            <a:endParaRPr lang="zh-TW" altLang="zh-TW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TW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故水旱不能使之</a:t>
            </a:r>
            <a:r>
              <a:rPr lang="zh-TW" altLang="zh-TW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飢</a:t>
            </a:r>
            <a:r>
              <a:rPr lang="en-US" altLang="zh-TW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寒暑不能使之</a:t>
            </a:r>
            <a:r>
              <a:rPr lang="zh-TW" altLang="zh-TW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疾</a:t>
            </a:r>
            <a:br>
              <a:rPr lang="en-US" altLang="zh-TW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</a:br>
            <a:r>
              <a:rPr lang="zh-TW" altLang="zh-TW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妖怪不能使之</a:t>
            </a:r>
            <a:r>
              <a:rPr lang="zh-TW" altLang="zh-TW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兇</a:t>
            </a:r>
            <a:r>
              <a:rPr lang="en-US" altLang="zh-TW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.</a:t>
            </a:r>
            <a:r>
              <a:rPr lang="en-US" altLang="zh-TW" dirty="0">
                <a:solidFill>
                  <a:srgbClr val="FFFFFF"/>
                </a:solidFill>
                <a:ea typeface="華康儷中黑" pitchFamily="49" charset="-120"/>
              </a:rPr>
              <a:t> </a:t>
            </a:r>
            <a:r>
              <a:rPr lang="en-US" altLang="zh-TW" sz="2400" dirty="0">
                <a:solidFill>
                  <a:srgbClr val="FFFFFF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rgbClr val="FFFFFF"/>
                </a:solidFill>
                <a:ea typeface="華康儷中黑" pitchFamily="49" charset="-120"/>
              </a:rPr>
              <a:t>荀子</a:t>
            </a:r>
            <a:r>
              <a:rPr lang="en-US" altLang="zh-TW" sz="2400" dirty="0">
                <a:solidFill>
                  <a:srgbClr val="FFFFFF"/>
                </a:solidFill>
                <a:ea typeface="華康儷中黑" pitchFamily="49" charset="-120"/>
              </a:rPr>
              <a:t>:</a:t>
            </a:r>
            <a:r>
              <a:rPr lang="zh-TW" altLang="en-US" sz="2400" dirty="0">
                <a:solidFill>
                  <a:srgbClr val="FFFFFF"/>
                </a:solidFill>
                <a:ea typeface="華康儷中黑" pitchFamily="49" charset="-120"/>
              </a:rPr>
              <a:t>天論</a:t>
            </a:r>
            <a:r>
              <a:rPr lang="en-US" altLang="zh-TW" sz="2400" dirty="0">
                <a:solidFill>
                  <a:srgbClr val="FFFFFF"/>
                </a:solidFill>
                <a:ea typeface="華康儷中黑" pitchFamily="49" charset="-120"/>
              </a:rPr>
              <a:t>)</a:t>
            </a:r>
            <a:endParaRPr lang="en-US" altLang="zh-TW" sz="2400" dirty="0">
              <a:solidFill>
                <a:schemeClr val="bg1"/>
              </a:solidFill>
              <a:effectLst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疫症不能使之</a:t>
            </a:r>
            <a:r>
              <a:rPr lang="zh-TW" altLang="en-US" dirty="0">
                <a:solidFill>
                  <a:srgbClr val="00FF00"/>
                </a:solidFill>
                <a:ea typeface="華康儷中黑" pitchFamily="49" charset="-120"/>
              </a:rPr>
              <a:t>死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itchFamily="49" charset="-120"/>
              </a:rPr>
              <a:t>打針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ea typeface="華康儷中黑" pitchFamily="49" charset="-120"/>
              </a:rPr>
              <a:t>衛生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);</a:t>
            </a:r>
            <a:r>
              <a:rPr lang="zh-TW" altLang="en-US" dirty="0">
                <a:solidFill>
                  <a:srgbClr val="FFFFFF"/>
                </a:solidFill>
                <a:ea typeface="華康儷中黑" pitchFamily="49" charset="-120"/>
              </a:rPr>
              <a:t> 殘奧會</a:t>
            </a:r>
            <a:r>
              <a:rPr lang="en-US" altLang="zh-TW" dirty="0">
                <a:solidFill>
                  <a:srgbClr val="FFFFFF"/>
                </a:solidFill>
                <a:ea typeface="華康儷中黑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ea typeface="華康儷中黑" pitchFamily="49" charset="-120"/>
              </a:rPr>
              <a:t>殘而不廢</a:t>
            </a:r>
            <a:r>
              <a:rPr lang="zh-TW" altLang="en-US" sz="2400" dirty="0">
                <a:solidFill>
                  <a:srgbClr val="FFFF00"/>
                </a:solidFill>
                <a:ea typeface="華康儷中黑" pitchFamily="49" charset="-120"/>
              </a:rPr>
              <a:t>不殘而廢</a:t>
            </a:r>
            <a:endParaRPr lang="en-US" altLang="zh-TW" sz="2400" dirty="0">
              <a:solidFill>
                <a:srgbClr val="FFFF00"/>
              </a:solidFill>
              <a:ea typeface="華康儷中黑" pitchFamily="49" charset="-120"/>
            </a:endParaRPr>
          </a:p>
          <a:p>
            <a:pPr algn="l">
              <a:lnSpc>
                <a:spcPts val="3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rgbClr val="FFFFFF"/>
                </a:solidFill>
                <a:ea typeface="華康儷中黑" pitchFamily="49" charset="-120"/>
              </a:rPr>
              <a:t>      </a:t>
            </a:r>
            <a:r>
              <a:rPr lang="en-US" altLang="zh-TW" sz="2800" dirty="0">
                <a:solidFill>
                  <a:srgbClr val="FFFFFF"/>
                </a:solidFill>
                <a:ea typeface="華康儷中黑" pitchFamily="49" charset="-120"/>
              </a:rPr>
              <a:t>(</a:t>
            </a:r>
            <a:r>
              <a:rPr lang="zh-TW" altLang="en-US" sz="2800" dirty="0">
                <a:solidFill>
                  <a:srgbClr val="FFFFFF"/>
                </a:solidFill>
                <a:ea typeface="華康儷中黑" pitchFamily="49" charset="-120"/>
              </a:rPr>
              <a:t>信自己</a:t>
            </a:r>
            <a:r>
              <a:rPr lang="en-US" altLang="zh-TW" sz="2800" dirty="0">
                <a:solidFill>
                  <a:srgbClr val="FFFFFF"/>
                </a:solidFill>
                <a:ea typeface="華康儷中黑" pitchFamily="49" charset="-120"/>
              </a:rPr>
              <a:t>,</a:t>
            </a:r>
            <a:r>
              <a:rPr lang="zh-TW" altLang="en-US" sz="2800" dirty="0">
                <a:solidFill>
                  <a:srgbClr val="FFFFFF"/>
                </a:solidFill>
                <a:ea typeface="華康儷中黑" pitchFamily="49" charset="-120"/>
              </a:rPr>
              <a:t>信別人</a:t>
            </a:r>
            <a:r>
              <a:rPr lang="en-US" altLang="zh-TW" sz="2800" dirty="0">
                <a:solidFill>
                  <a:srgbClr val="FFFFFF"/>
                </a:solidFill>
                <a:ea typeface="華康儷中黑" pitchFamily="49" charset="-120"/>
              </a:rPr>
              <a:t>,</a:t>
            </a:r>
            <a:r>
              <a:rPr lang="zh-TW" altLang="en-US" sz="2800" dirty="0">
                <a:solidFill>
                  <a:srgbClr val="FFFFFF"/>
                </a:solidFill>
                <a:ea typeface="華康儷中黑" pitchFamily="49" charset="-120"/>
              </a:rPr>
              <a:t>信天主</a:t>
            </a:r>
            <a:r>
              <a:rPr lang="en-US" altLang="zh-TW" sz="2800" dirty="0">
                <a:solidFill>
                  <a:schemeClr val="bg1"/>
                </a:solidFill>
                <a:ea typeface="華康儷中黑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ea typeface="華康儷中黑" pitchFamily="49" charset="-120"/>
              </a:rPr>
              <a:t>信世界</a:t>
            </a:r>
            <a:r>
              <a:rPr lang="en-US" altLang="zh-TW" sz="2800" dirty="0">
                <a:solidFill>
                  <a:schemeClr val="bg1"/>
                </a:solidFill>
                <a:ea typeface="華康儷中黑" pitchFamily="49" charset="-120"/>
              </a:rPr>
              <a:t>; I am ok, you are ok)</a:t>
            </a:r>
            <a:br>
              <a:rPr lang="en-US" altLang="zh-TW" sz="2800" dirty="0">
                <a:solidFill>
                  <a:srgbClr val="FFFFFF"/>
                </a:solidFill>
                <a:highlight>
                  <a:srgbClr val="FF0000"/>
                </a:highlight>
                <a:ea typeface="華康儷中黑" pitchFamily="49" charset="-120"/>
              </a:rPr>
            </a:br>
            <a:endParaRPr lang="en-US" altLang="zh-TW" sz="2800" dirty="0">
              <a:solidFill>
                <a:schemeClr val="bg1"/>
              </a:solidFill>
              <a:highlight>
                <a:srgbClr val="FF0000"/>
              </a:highlight>
              <a:ea typeface="華康儷中黑" pitchFamily="49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09FBC1D-39C0-4274-AE2D-38914B25DD23}"/>
              </a:ext>
            </a:extLst>
          </p:cNvPr>
          <p:cNvSpPr txBox="1"/>
          <p:nvPr/>
        </p:nvSpPr>
        <p:spPr>
          <a:xfrm>
            <a:off x="69786" y="5088612"/>
            <a:ext cx="9001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教研</a:t>
            </a:r>
            <a:r>
              <a:rPr lang="zh-TW" altLang="zh-TW" sz="3200" kern="100" dirty="0">
                <a:solidFill>
                  <a:srgbClr val="FF0000"/>
                </a:solidFill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籌款</a:t>
            </a:r>
            <a:r>
              <a:rPr lang="zh-TW" altLang="en-US" sz="3200" kern="100" dirty="0">
                <a:solidFill>
                  <a:srgbClr val="FF0000"/>
                </a:solidFill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運動</a:t>
            </a:r>
            <a:r>
              <a:rPr lang="en-US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如你想幫助教研繼續講</a:t>
            </a:r>
            <a:endParaRPr lang="en-US" altLang="zh-TW" sz="3200" kern="100" dirty="0">
              <a:effectLst/>
              <a:ea typeface="華康正顏楷體W7" panose="030007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zh-TW" sz="3200" kern="100" dirty="0">
                <a:solidFill>
                  <a:srgbClr val="0000FF"/>
                </a:solidFill>
                <a:effectLst/>
                <a:highlight>
                  <a:srgbClr val="00FFFF"/>
                </a:highlight>
                <a:ea typeface="華康正顏楷體W7" panose="03000709000000000000" pitchFamily="65" charset="-120"/>
                <a:cs typeface="Times New Roman" panose="02020603050405020304" pitchFamily="18" charset="0"/>
              </a:rPr>
              <a:t>梵二</a:t>
            </a:r>
            <a:r>
              <a:rPr lang="en-US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3200" kern="100" dirty="0">
                <a:solidFill>
                  <a:srgbClr val="0000FF"/>
                </a:solidFill>
                <a:effectLst/>
                <a:highlight>
                  <a:srgbClr val="00FFFF"/>
                </a:highlight>
                <a:ea typeface="華康正顏楷體W7" panose="03000709000000000000" pitchFamily="65" charset="-120"/>
                <a:cs typeface="Times New Roman" panose="02020603050405020304" pitchFamily="18" charset="0"/>
              </a:rPr>
              <a:t>中國文化</a:t>
            </a:r>
            <a:r>
              <a:rPr lang="en-US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3200" kern="100" dirty="0">
                <a:solidFill>
                  <a:srgbClr val="0000FF"/>
                </a:solidFill>
                <a:effectLst/>
                <a:highlight>
                  <a:srgbClr val="00FFFF"/>
                </a:highlight>
                <a:ea typeface="華康正顏楷體W7" panose="03000709000000000000" pitchFamily="65" charset="-120"/>
                <a:cs typeface="Times New Roman" panose="02020603050405020304" pitchFamily="18" charset="0"/>
              </a:rPr>
              <a:t>生活</a:t>
            </a:r>
            <a:r>
              <a:rPr lang="en-US" altLang="zh-TW" sz="3200" kern="100" dirty="0">
                <a:solidFill>
                  <a:srgbClr val="0000FF"/>
                </a:solidFill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3200" kern="100" dirty="0">
                <a:solidFill>
                  <a:srgbClr val="0000FF"/>
                </a:solidFill>
                <a:effectLst/>
                <a:highlight>
                  <a:srgbClr val="00FFFF"/>
                </a:highlight>
                <a:ea typeface="華康正顏楷體W7" panose="03000709000000000000" pitchFamily="65" charset="-120"/>
                <a:cs typeface="Times New Roman" panose="02020603050405020304" pitchFamily="18" charset="0"/>
              </a:rPr>
              <a:t>天國</a:t>
            </a:r>
            <a:r>
              <a:rPr lang="zh-TW" altLang="en-US" sz="3200" kern="100" dirty="0">
                <a:ea typeface="華康正顏楷體W7" panose="03000709000000000000" pitchFamily="65" charset="-120"/>
                <a:cs typeface="Times New Roman" panose="02020603050405020304" pitchFamily="18" charset="0"/>
              </a:rPr>
              <a:t>的道理</a:t>
            </a:r>
            <a:r>
              <a:rPr lang="en-US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請上教研網站</a:t>
            </a:r>
            <a:r>
              <a:rPr lang="en-US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3200" kern="100" dirty="0">
                <a:solidFill>
                  <a:srgbClr val="FF0000"/>
                </a:solidFill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www.</a:t>
            </a:r>
            <a:r>
              <a:rPr lang="en-US" altLang="zh-TW" sz="3200" b="1" kern="100" dirty="0">
                <a:solidFill>
                  <a:srgbClr val="FF0000"/>
                </a:solidFill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cirs.org.hk</a:t>
            </a:r>
            <a:r>
              <a:rPr lang="en-US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),</a:t>
            </a:r>
            <a:r>
              <a:rPr lang="zh-TW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找到</a:t>
            </a:r>
            <a:r>
              <a:rPr lang="zh-TW" altLang="en-US" sz="3200" kern="100" dirty="0">
                <a:solidFill>
                  <a:srgbClr val="0000FF"/>
                </a:solidFill>
                <a:ea typeface="華康正顏楷體W7" panose="03000709000000000000" pitchFamily="65" charset="-120"/>
                <a:cs typeface="Times New Roman" panose="02020603050405020304" pitchFamily="18" charset="0"/>
              </a:rPr>
              <a:t>教研</a:t>
            </a:r>
            <a:r>
              <a:rPr lang="zh-TW" altLang="zh-TW" sz="3200" kern="100" dirty="0">
                <a:solidFill>
                  <a:srgbClr val="0000FF"/>
                </a:solidFill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活動詳情</a:t>
            </a:r>
            <a:r>
              <a:rPr lang="zh-TW" altLang="zh-TW" sz="3200" kern="100" dirty="0"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和</a:t>
            </a:r>
            <a:r>
              <a:rPr lang="zh-TW" altLang="zh-TW" sz="3200" kern="100" dirty="0">
                <a:solidFill>
                  <a:srgbClr val="FF0000"/>
                </a:solidFill>
                <a:effectLst/>
                <a:ea typeface="華康正顏楷體W7" panose="03000709000000000000" pitchFamily="65" charset="-120"/>
                <a:cs typeface="Times New Roman" panose="02020603050405020304" pitchFamily="18" charset="0"/>
              </a:rPr>
              <a:t>捐助方法</a:t>
            </a:r>
          </a:p>
        </p:txBody>
      </p:sp>
    </p:spTree>
    <p:extLst>
      <p:ext uri="{BB962C8B-B14F-4D97-AF65-F5344CB8AC3E}">
        <p14:creationId xmlns:p14="http://schemas.microsoft.com/office/powerpoint/2010/main" val="403711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荀子說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天行有常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不為堯存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不為桀亡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大自然的運行和天主的旨意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都有一定的規律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不會因為聖君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堯</a:t>
            </a:r>
            <a:r>
              <a:rPr lang="zh-TW" altLang="en-US" sz="4000" dirty="0">
                <a:ea typeface="華康儷中黑(P)" panose="020B0500000000000000" pitchFamily="34" charset="-120"/>
              </a:rPr>
              <a:t>就存在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也不會因為暴君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桀</a:t>
            </a:r>
            <a:r>
              <a:rPr lang="zh-TW" altLang="en-US" sz="4000" dirty="0">
                <a:ea typeface="華康儷中黑(P)" panose="020B0500000000000000" pitchFamily="34" charset="-120"/>
              </a:rPr>
              <a:t>就消失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Xunzi said: “Heaven follows its own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constant Dao</a:t>
            </a:r>
            <a:r>
              <a:rPr lang="en-US" altLang="zh-TW" sz="4000" dirty="0">
                <a:ea typeface="華康儷中黑(P)" panose="020B0500000000000000" pitchFamily="34" charset="-120"/>
              </a:rPr>
              <a:t>—its laws exist not because of the sage-king Yao, nor do they vanish because of the tyrant </a:t>
            </a:r>
            <a:r>
              <a:rPr lang="en-US" altLang="zh-TW" sz="4000" dirty="0" err="1">
                <a:ea typeface="華康儷中黑(P)" panose="020B0500000000000000" pitchFamily="34" charset="-120"/>
              </a:rPr>
              <a:t>Jie</a:t>
            </a:r>
            <a:r>
              <a:rPr lang="en-US" altLang="zh-TW" sz="4000" dirty="0">
                <a:ea typeface="華康儷中黑(P)" panose="020B0500000000000000" pitchFamily="34" charset="-120"/>
              </a:rPr>
              <a:t>.” These eternal principles reflect the divine will of God, Creator of all things.</a:t>
            </a:r>
          </a:p>
        </p:txBody>
      </p:sp>
    </p:spTree>
    <p:extLst>
      <p:ext uri="{BB962C8B-B14F-4D97-AF65-F5344CB8AC3E}">
        <p14:creationId xmlns:p14="http://schemas.microsoft.com/office/powerpoint/2010/main" val="2859836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應之以治則吉</a:t>
            </a:r>
            <a:r>
              <a:rPr lang="en-US" altLang="zh-TW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應之以亂則兇</a:t>
            </a:r>
            <a:r>
              <a:rPr lang="en-US" altLang="zh-TW" sz="42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200" dirty="0">
                <a:ea typeface="華康儷中黑(P)" panose="020B0500000000000000" pitchFamily="34" charset="-120"/>
              </a:rPr>
              <a:t>用正確的心態回應大自然的規律或天主的聖意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就有福</a:t>
            </a:r>
            <a:r>
              <a:rPr lang="en-US" altLang="zh-TW" sz="42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200" dirty="0">
                <a:ea typeface="華康儷中黑(P)" panose="020B0500000000000000" pitchFamily="34" charset="-120"/>
              </a:rPr>
              <a:t>違反自然律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逆天而行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就有禍</a:t>
            </a:r>
            <a:r>
              <a:rPr lang="en-US" altLang="zh-TW" sz="42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中黑(P)" panose="020B0500000000000000" pitchFamily="34" charset="-120"/>
              </a:rPr>
              <a:t>“Align with nature’s laws, and a promising future is assured; defy them, and calamity follows.” 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To </a:t>
            </a:r>
            <a:r>
              <a:rPr lang="en-US" altLang="zh-TW" sz="4200" dirty="0" err="1">
                <a:solidFill>
                  <a:srgbClr val="FF0000"/>
                </a:solidFill>
                <a:ea typeface="華康儷中黑(P)" panose="020B0500000000000000" pitchFamily="34" charset="-120"/>
              </a:rPr>
              <a:t>honour</a:t>
            </a:r>
            <a:r>
              <a:rPr lang="en-US" altLang="zh-TW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 these laws is to embrace God’s will</a:t>
            </a:r>
            <a:r>
              <a:rPr lang="en-US" altLang="zh-TW" sz="4200" dirty="0">
                <a:ea typeface="華康儷中黑(P)" panose="020B0500000000000000" pitchFamily="34" charset="-120"/>
              </a:rPr>
              <a:t>, inviting blessings; to oppose them is to court disaster.</a:t>
            </a:r>
          </a:p>
        </p:txBody>
      </p:sp>
    </p:spTree>
    <p:extLst>
      <p:ext uri="{BB962C8B-B14F-4D97-AF65-F5344CB8AC3E}">
        <p14:creationId xmlns:p14="http://schemas.microsoft.com/office/powerpoint/2010/main" val="878846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強本而節用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則天不能貧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加強生產而又節約開支</a:t>
            </a:r>
            <a:r>
              <a:rPr lang="en-US" altLang="zh-TW" dirty="0"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ea typeface="華康儷中黑(P)" panose="020B0500000000000000" pitchFamily="34" charset="-120"/>
              </a:rPr>
              <a:t>開源節流</a:t>
            </a:r>
            <a:r>
              <a:rPr lang="en-US" altLang="zh-TW" dirty="0">
                <a:ea typeface="華康儷中黑(P)" panose="020B0500000000000000" pitchFamily="34" charset="-120"/>
              </a:rPr>
              <a:t>),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天主不會使人貧窮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“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Strengthen the roots </a:t>
            </a:r>
            <a:r>
              <a:rPr lang="en-US" altLang="zh-TW" sz="3600" dirty="0">
                <a:ea typeface="華康儷中黑(P)" panose="020B0500000000000000" pitchFamily="34" charset="-120"/>
              </a:rPr>
              <a:t>(foster productivity)</a:t>
            </a:r>
            <a:r>
              <a:rPr lang="en-US" altLang="zh-TW" sz="4400" dirty="0">
                <a:ea typeface="華康儷中黑(P)" panose="020B0500000000000000" pitchFamily="34" charset="-120"/>
              </a:rPr>
              <a:t>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and live frugally</a:t>
            </a:r>
            <a:r>
              <a:rPr lang="en-US" altLang="zh-TW" sz="4400" dirty="0">
                <a:ea typeface="華康儷中黑(P)" panose="020B0500000000000000" pitchFamily="34" charset="-120"/>
              </a:rPr>
              <a:t>—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Heaven cannot impoverish you.</a:t>
            </a:r>
            <a:r>
              <a:rPr lang="en-US" altLang="zh-TW" sz="4400" dirty="0">
                <a:ea typeface="華康儷中黑(P)" panose="020B0500000000000000" pitchFamily="34" charset="-120"/>
              </a:rPr>
              <a:t>” When we </a:t>
            </a:r>
            <a:r>
              <a:rPr lang="en-US" altLang="zh-TW" sz="4400" dirty="0" err="1">
                <a:ea typeface="華康儷中黑(P)" panose="020B0500000000000000" pitchFamily="34" charset="-120"/>
              </a:rPr>
              <a:t>labour</a:t>
            </a:r>
            <a:r>
              <a:rPr lang="en-US" altLang="zh-TW" sz="4400" dirty="0">
                <a:ea typeface="華康儷中黑(P)" panose="020B0500000000000000" pitchFamily="34" charset="-120"/>
              </a:rPr>
              <a:t> diligently and manage resources wisely,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God grants abundance. </a:t>
            </a:r>
          </a:p>
        </p:txBody>
      </p:sp>
    </p:spTree>
    <p:extLst>
      <p:ext uri="{BB962C8B-B14F-4D97-AF65-F5344CB8AC3E}">
        <p14:creationId xmlns:p14="http://schemas.microsoft.com/office/powerpoint/2010/main" val="3532981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597352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恭讀創世紀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15:5-12,17-18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那時候，上主領亞巴郎到外面，說：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「請你仰觀蒼天，數點星辰，你能夠數清嗎？」又對他說：「你的後裔也將這樣。」亞巴郎相信了上主，上主就以此算為亞巴郎的正義。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上主又對亞巴郎說：「我是上主，我從加色丁人的烏爾，領你出來，是為將這片土地，賜給你作為產業。」</a:t>
            </a: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616F139-A56D-4F0C-A035-4E10AA89C296}"/>
              </a:ext>
            </a:extLst>
          </p:cNvPr>
          <p:cNvSpPr txBox="1"/>
          <p:nvPr/>
        </p:nvSpPr>
        <p:spPr>
          <a:xfrm>
            <a:off x="7524328" y="609329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養備而動時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則天不能病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活得健康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有適當的營養和運動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天主不會使人生病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“Nourish yourself in harmony with the seasons—Heaven cannot afflict you with illness.” By caring for our bodies through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wholesome nourishment and exercise</a:t>
            </a:r>
            <a:r>
              <a:rPr lang="en-US" altLang="zh-TW" sz="4400" dirty="0">
                <a:ea typeface="華康儷中黑(P)" panose="020B0500000000000000" pitchFamily="34" charset="-12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God shields you from sickness. </a:t>
            </a:r>
          </a:p>
        </p:txBody>
      </p:sp>
    </p:spTree>
    <p:extLst>
      <p:ext uri="{BB962C8B-B14F-4D97-AF65-F5344CB8AC3E}">
        <p14:creationId xmlns:p14="http://schemas.microsoft.com/office/powerpoint/2010/main" val="1817264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循道而不忒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剔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差錯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)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則天不能禍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(P)" panose="020B0500000000000000" pitchFamily="34" charset="-120"/>
              </a:rPr>
              <a:t>遵循大自然的規律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順天而行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而又不出差錯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天主不會使人遭禍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“Walk the Dao </a:t>
            </a:r>
            <a:r>
              <a:rPr lang="en-US" altLang="zh-TW" sz="3600" dirty="0">
                <a:ea typeface="華康儷中黑(P)" panose="020B0500000000000000" pitchFamily="34" charset="-120"/>
              </a:rPr>
              <a:t>(Way)</a:t>
            </a:r>
            <a:r>
              <a:rPr lang="en-US" altLang="zh-TW" sz="4800" dirty="0">
                <a:ea typeface="華康儷中黑(P)" panose="020B0500000000000000" pitchFamily="34" charset="-120"/>
              </a:rPr>
              <a:t> without wavering—Heaven cannot bring ruin.” When we submit to natural order and divine will,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God’s protection becomes our refuge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5126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800" dirty="0">
                <a:ea typeface="華康儷中黑(P)" panose="020B0500000000000000" pitchFamily="34" charset="-120"/>
              </a:rPr>
              <a:t>所以荀子說</a:t>
            </a:r>
            <a:r>
              <a:rPr lang="en-US" altLang="zh-TW" sz="3800" dirty="0">
                <a:ea typeface="華康儷中黑(P)" panose="020B0500000000000000" pitchFamily="34" charset="-120"/>
              </a:rPr>
              <a:t>: 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故水旱不能使之飢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寒暑不能使之疾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妖怪不能使之兇</a:t>
            </a:r>
            <a:r>
              <a:rPr lang="en-US" altLang="zh-TW" sz="3800" dirty="0">
                <a:ea typeface="華康儷中黑(P)" panose="020B0500000000000000" pitchFamily="34" charset="-120"/>
              </a:rPr>
              <a:t>. </a:t>
            </a:r>
            <a:r>
              <a:rPr lang="zh-TW" altLang="en-US" sz="3800" dirty="0">
                <a:ea typeface="華康儷中黑(P)" panose="020B0500000000000000" pitchFamily="34" charset="-120"/>
              </a:rPr>
              <a:t>所以水災旱災不可能使人受飢捱餓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寒暑變化不可能使人</a:t>
            </a:r>
            <a:endParaRPr lang="en-US" altLang="zh-TW" sz="38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800" dirty="0">
                <a:ea typeface="華康儷中黑(P)" panose="020B0500000000000000" pitchFamily="34" charset="-120"/>
              </a:rPr>
              <a:t>生病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妖魔鬼怪也不可能使人遭殃</a:t>
            </a:r>
            <a:r>
              <a:rPr lang="en-US" altLang="zh-TW" sz="3800" dirty="0">
                <a:ea typeface="華康儷中黑(P)" panose="020B0500000000000000" pitchFamily="34" charset="-120"/>
              </a:rPr>
              <a:t>.</a:t>
            </a:r>
            <a:endParaRPr lang="zh-TW" altLang="en-US" sz="38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3800" dirty="0">
                <a:ea typeface="華康儷中黑(P)" panose="020B0500000000000000" pitchFamily="34" charset="-120"/>
              </a:rPr>
              <a:t>Hence, Xunzi concluded: “Floods and droughts cannot starve you; bitter cold or sweltering heat cannot sicken you; evil spirits cannot harm you.” To live in harmony with Heaven’s Dao, </a:t>
            </a:r>
            <a:r>
              <a:rPr lang="en-US" altLang="zh-TW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forces of nature and the powers of darkness cannot prevail over you</a:t>
            </a:r>
            <a:r>
              <a:rPr lang="en-US" altLang="zh-TW" sz="38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6672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400" dirty="0">
                <a:ea typeface="華康儷中黑(P)" panose="020B0500000000000000" pitchFamily="34" charset="-120"/>
              </a:rPr>
              <a:t>今日世界最大的問題</a:t>
            </a:r>
            <a:r>
              <a:rPr lang="en-US" altLang="zh-TW" sz="3400" dirty="0"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ea typeface="華康儷中黑(P)" panose="020B0500000000000000" pitchFamily="34" charset="-120"/>
              </a:rPr>
              <a:t>一如柏拉圖所看到的</a:t>
            </a:r>
            <a:r>
              <a:rPr lang="en-US" altLang="zh-TW" sz="3400" dirty="0"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ea typeface="華康儷中黑(P)" panose="020B0500000000000000" pitchFamily="34" charset="-120"/>
              </a:rPr>
              <a:t>是逆天而行</a:t>
            </a:r>
            <a:r>
              <a:rPr lang="en-US" altLang="zh-TW" sz="3400" dirty="0"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ea typeface="華康儷中黑(P)" panose="020B0500000000000000" pitchFamily="34" charset="-120"/>
              </a:rPr>
              <a:t>走向</a:t>
            </a:r>
            <a:r>
              <a:rPr lang="zh-TW" altLang="en-US" sz="3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極端的自我中心</a:t>
            </a:r>
            <a:r>
              <a:rPr lang="en-US" altLang="zh-TW" sz="2400" b="1" dirty="0">
                <a:ea typeface="華康儷中黑(P)" panose="020B0500000000000000" pitchFamily="34" charset="-120"/>
              </a:rPr>
              <a:t>——</a:t>
            </a:r>
            <a:r>
              <a:rPr lang="zh-TW" altLang="en-US" sz="3400" dirty="0">
                <a:ea typeface="華康儷中黑(P)" panose="020B0500000000000000" pitchFamily="34" charset="-120"/>
              </a:rPr>
              <a:t>個人</a:t>
            </a:r>
            <a:r>
              <a:rPr lang="en-US" altLang="zh-TW" sz="3400" dirty="0"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ea typeface="華康儷中黑(P)" panose="020B0500000000000000" pitchFamily="34" charset="-120"/>
              </a:rPr>
              <a:t>國家</a:t>
            </a:r>
            <a:r>
              <a:rPr lang="en-US" altLang="zh-TW" sz="3400" dirty="0"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ea typeface="華康儷中黑(P)" panose="020B0500000000000000" pitchFamily="34" charset="-120"/>
              </a:rPr>
              <a:t>文化</a:t>
            </a:r>
            <a:r>
              <a:rPr lang="en-US" altLang="zh-TW" sz="3400" dirty="0"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ea typeface="華康儷中黑(P)" panose="020B0500000000000000" pitchFamily="34" charset="-120"/>
              </a:rPr>
              <a:t>宗教</a:t>
            </a:r>
            <a:r>
              <a:rPr lang="en-US" altLang="zh-TW" sz="3400" dirty="0"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ea typeface="華康儷中黑(P)" panose="020B0500000000000000" pitchFamily="34" charset="-120"/>
              </a:rPr>
              <a:t>人類</a:t>
            </a:r>
            <a:r>
              <a:rPr lang="en-US" altLang="zh-TW" sz="2400" b="1" dirty="0">
                <a:ea typeface="華康儷中黑(P)" panose="020B0500000000000000" pitchFamily="34" charset="-120"/>
              </a:rPr>
              <a:t>——</a:t>
            </a:r>
            <a:r>
              <a:rPr lang="zh-TW" altLang="en-US" sz="3400" dirty="0">
                <a:ea typeface="華康儷中黑(P)" panose="020B0500000000000000" pitchFamily="34" charset="-120"/>
              </a:rPr>
              <a:t>全都是自我中心</a:t>
            </a:r>
            <a:r>
              <a:rPr lang="en-US" altLang="zh-TW" sz="3400" dirty="0">
                <a:ea typeface="華康儷中黑(P)" panose="020B0500000000000000" pitchFamily="34" charset="-120"/>
              </a:rPr>
              <a:t>;</a:t>
            </a:r>
            <a:r>
              <a:rPr lang="zh-TW" altLang="en-US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講權利不講義務</a:t>
            </a:r>
            <a:r>
              <a:rPr lang="en-US" altLang="zh-TW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講自由不講責任</a:t>
            </a:r>
            <a:r>
              <a:rPr lang="en-US" altLang="zh-TW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講求神拜佛</a:t>
            </a:r>
            <a:r>
              <a:rPr lang="en-US" altLang="zh-TW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不講追求神的旨意</a:t>
            </a:r>
          </a:p>
          <a:p>
            <a:pPr>
              <a:spcBef>
                <a:spcPts val="0"/>
              </a:spcBef>
            </a:pPr>
            <a:r>
              <a:rPr lang="en-US" altLang="zh-TW" sz="3400" dirty="0">
                <a:ea typeface="華康儷中黑(P)" panose="020B0500000000000000" pitchFamily="34" charset="-120"/>
              </a:rPr>
              <a:t>Yet today’s world, as Plato foresaw, rebels against natural law and divine will, elevating self over community—individuals, nations, cultures, and religions placing their interests </a:t>
            </a:r>
            <a:r>
              <a:rPr lang="en-US" altLang="zh-TW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above humanity’s common good</a:t>
            </a:r>
            <a:r>
              <a:rPr lang="en-US" altLang="zh-TW" sz="3400" dirty="0">
                <a:ea typeface="華康儷中黑(P)" panose="020B0500000000000000" pitchFamily="34" charset="-120"/>
              </a:rPr>
              <a:t>. It is a world </a:t>
            </a:r>
            <a:r>
              <a:rPr lang="en-US" altLang="zh-TW" sz="3400" dirty="0" err="1">
                <a:ea typeface="華康儷中黑(P)" panose="020B0500000000000000" pitchFamily="34" charset="-120"/>
              </a:rPr>
              <a:t>clamouring</a:t>
            </a:r>
            <a:r>
              <a:rPr lang="en-US" altLang="zh-TW" sz="3400" dirty="0">
                <a:ea typeface="華康儷中黑(P)" panose="020B0500000000000000" pitchFamily="34" charset="-120"/>
              </a:rPr>
              <a:t> for rights </a:t>
            </a:r>
            <a:r>
              <a:rPr lang="en-US" altLang="zh-TW" sz="3400" dirty="0">
                <a:highlight>
                  <a:srgbClr val="FFFF00"/>
                </a:highlight>
                <a:ea typeface="華康儷中黑(P)" panose="020B0500000000000000" pitchFamily="34" charset="-120"/>
              </a:rPr>
              <a:t>without responsibility</a:t>
            </a:r>
            <a:r>
              <a:rPr lang="en-US" altLang="zh-TW" sz="3400" dirty="0">
                <a:ea typeface="華康儷中黑(P)" panose="020B0500000000000000" pitchFamily="34" charset="-120"/>
              </a:rPr>
              <a:t>, freedom </a:t>
            </a:r>
            <a:r>
              <a:rPr lang="en-US" altLang="zh-TW" sz="3400" dirty="0">
                <a:highlight>
                  <a:srgbClr val="FFFF00"/>
                </a:highlight>
                <a:ea typeface="華康儷中黑(P)" panose="020B0500000000000000" pitchFamily="34" charset="-120"/>
              </a:rPr>
              <a:t>without duty</a:t>
            </a:r>
            <a:r>
              <a:rPr lang="en-US" altLang="zh-TW" sz="3400" dirty="0">
                <a:ea typeface="華康儷中黑(P)" panose="020B0500000000000000" pitchFamily="34" charset="-120"/>
              </a:rPr>
              <a:t>, and </a:t>
            </a:r>
          </a:p>
          <a:p>
            <a:pPr>
              <a:spcBef>
                <a:spcPts val="0"/>
              </a:spcBef>
            </a:pPr>
            <a:r>
              <a:rPr lang="en-US" altLang="zh-TW" sz="3400" dirty="0">
                <a:ea typeface="華康儷中黑(P)" panose="020B0500000000000000" pitchFamily="34" charset="-120"/>
              </a:rPr>
              <a:t>God’s </a:t>
            </a:r>
            <a:r>
              <a:rPr lang="en-US" altLang="zh-TW" sz="3400" dirty="0" err="1">
                <a:ea typeface="華康儷中黑(P)" panose="020B0500000000000000" pitchFamily="34" charset="-120"/>
              </a:rPr>
              <a:t>favour</a:t>
            </a:r>
            <a:r>
              <a:rPr lang="en-US" altLang="zh-TW" sz="3400" dirty="0">
                <a:ea typeface="華康儷中黑(P)" panose="020B0500000000000000" pitchFamily="34" charset="-120"/>
              </a:rPr>
              <a:t> </a:t>
            </a:r>
            <a:r>
              <a:rPr lang="en-US" altLang="zh-TW" sz="3400" dirty="0">
                <a:highlight>
                  <a:srgbClr val="FFFF00"/>
                </a:highlight>
                <a:ea typeface="華康儷中黑(P)" panose="020B0500000000000000" pitchFamily="34" charset="-120"/>
              </a:rPr>
              <a:t>without obedience</a:t>
            </a:r>
            <a:r>
              <a:rPr lang="en-US" altLang="zh-TW" sz="3400" dirty="0">
                <a:ea typeface="華康儷中黑(P)" panose="020B0500000000000000" pitchFamily="34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8766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今日人類逐漸走向滅亡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末日的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善惡終極決戰</a:t>
            </a:r>
            <a:r>
              <a:rPr lang="zh-TW" altLang="en-US" sz="4000" dirty="0">
                <a:ea typeface="華康儷中黑(P)" panose="020B0500000000000000" pitchFamily="34" charset="-120"/>
              </a:rPr>
              <a:t>似已來臨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那不只是天災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絕對也是人禍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  <a:r>
              <a:rPr lang="zh-TW" altLang="en-US" sz="4000" dirty="0">
                <a:ea typeface="華康儷中黑(P)" panose="020B0500000000000000" pitchFamily="34" charset="-120"/>
              </a:rPr>
              <a:t>只是不知是四分天災六分人禍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或一分天災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九分人禍而已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endParaRPr lang="zh-TW" altLang="en-US" sz="4000" dirty="0">
              <a:ea typeface="華康儷中黑(P)" panose="020B0500000000000000" pitchFamily="34" charset="-120"/>
            </a:endParaRP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Now, as humanity edges toward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Armageddon</a:t>
            </a:r>
            <a:r>
              <a:rPr lang="en-US" altLang="zh-TW" sz="4000" dirty="0">
                <a:ea typeface="華康儷中黑(P)" panose="020B0500000000000000" pitchFamily="34" charset="-120"/>
              </a:rPr>
              <a:t> </a:t>
            </a:r>
            <a:r>
              <a:rPr lang="en-US" altLang="zh-TW" sz="2800" dirty="0">
                <a:ea typeface="華康儷中黑(P)" panose="020B0500000000000000" pitchFamily="34" charset="-120"/>
              </a:rPr>
              <a:t>(Rev.16:16)</a:t>
            </a:r>
            <a:r>
              <a:rPr lang="en-US" altLang="zh-TW" sz="4000" dirty="0">
                <a:ea typeface="華康儷中黑(P)" panose="020B0500000000000000" pitchFamily="34" charset="-120"/>
              </a:rPr>
              <a:t>—a crisis born not only of natural disasters but of human sin—we must ask : How much of this destruction is our doing? Is it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40%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Heaven’s wrath to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60%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our folly</a:t>
            </a:r>
            <a:r>
              <a:rPr lang="en-US" altLang="zh-TW" sz="4000" dirty="0">
                <a:ea typeface="華康儷中黑(P)" panose="020B0500000000000000" pitchFamily="34" charset="-120"/>
              </a:rPr>
              <a:t>, or 10% to 90%?</a:t>
            </a:r>
          </a:p>
        </p:txBody>
      </p:sp>
    </p:spTree>
    <p:extLst>
      <p:ext uri="{BB962C8B-B14F-4D97-AF65-F5344CB8AC3E}">
        <p14:creationId xmlns:p14="http://schemas.microsoft.com/office/powerpoint/2010/main" val="4135056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(P)" panose="020B0500000000000000" pitchFamily="34" charset="-120"/>
              </a:rPr>
              <a:t>這就應驗了耶穌的話</a:t>
            </a:r>
            <a:r>
              <a:rPr lang="en-US" altLang="zh-TW" sz="4800" dirty="0">
                <a:ea typeface="華康儷中黑(P)" panose="020B0500000000000000" pitchFamily="34" charset="-120"/>
              </a:rPr>
              <a:t>: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誰若願意救自己的性命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必要喪失性命</a:t>
            </a:r>
            <a:r>
              <a:rPr lang="en-US" altLang="zh-TW" sz="4800" dirty="0">
                <a:ea typeface="華康儷中黑(P)" panose="020B0500000000000000" pitchFamily="34" charset="-120"/>
              </a:rPr>
              <a:t>;</a:t>
            </a:r>
            <a:r>
              <a:rPr lang="zh-TW" altLang="en-US" sz="4800" dirty="0">
                <a:ea typeface="華康儷中黑(P)" panose="020B0500000000000000" pitchFamily="34" charset="-120"/>
              </a:rPr>
              <a:t>但誰若為我和福音的緣故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喪失自己的性命必要救得性命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  <a:r>
              <a:rPr lang="en-US" altLang="zh-TW" dirty="0">
                <a:ea typeface="華康儷中黑(P)" panose="020B0500000000000000" pitchFamily="34" charset="-120"/>
              </a:rPr>
              <a:t> (</a:t>
            </a:r>
            <a:r>
              <a:rPr lang="zh-TW" altLang="en-US" dirty="0">
                <a:ea typeface="華康儷中黑(P)" panose="020B0500000000000000" pitchFamily="34" charset="-120"/>
              </a:rPr>
              <a:t>谷</a:t>
            </a:r>
            <a:r>
              <a:rPr lang="en-US" altLang="zh-TW" dirty="0">
                <a:ea typeface="華康儷中黑(P)" panose="020B0500000000000000" pitchFamily="34" charset="-120"/>
              </a:rPr>
              <a:t>8:35)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This echoes Jesus’s warning: “Whoever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seeks to save his life will lose it</a:t>
            </a:r>
            <a:r>
              <a:rPr lang="en-US" altLang="zh-TW" sz="4800" dirty="0">
                <a:ea typeface="華康儷中黑(P)" panose="020B0500000000000000" pitchFamily="34" charset="-120"/>
              </a:rPr>
              <a:t>, but whoever loses his life for My sake and the Gospel’s will save it” </a:t>
            </a:r>
            <a:r>
              <a:rPr lang="en-US" altLang="zh-TW" dirty="0">
                <a:ea typeface="華康儷中黑(P)" panose="020B0500000000000000" pitchFamily="34" charset="-120"/>
              </a:rPr>
              <a:t>(Mark 8:35)</a:t>
            </a:r>
            <a:r>
              <a:rPr lang="en-US" altLang="zh-TW" sz="4800" dirty="0">
                <a:ea typeface="華康儷中黑(P)" panose="020B0500000000000000" pitchFamily="34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1906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信耶穌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不只是盡點宗教本分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而是想耶穌所想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作耶穌所作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用耶穌的眼睛看世界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用耶穌的心愛世人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用耶穌的手去建設大同的天國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To believe in Christ is not ritual observance of religious obligations but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radical transformation</a:t>
            </a:r>
            <a:r>
              <a:rPr lang="en-US" altLang="zh-TW" sz="4000" dirty="0">
                <a:ea typeface="華康儷中黑(P)" panose="020B0500000000000000" pitchFamily="34" charset="-120"/>
              </a:rPr>
              <a:t>—to think, act, see, and love as He does. It is 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to join in building His Kingdom</a:t>
            </a:r>
            <a:r>
              <a:rPr lang="en-US" altLang="zh-TW" sz="4000" dirty="0">
                <a:ea typeface="華康儷中黑(P)" panose="020B0500000000000000" pitchFamily="34" charset="-120"/>
              </a:rPr>
              <a:t>: a realm of justice, peace, and boundless love.</a:t>
            </a:r>
          </a:p>
        </p:txBody>
      </p:sp>
    </p:spTree>
    <p:extLst>
      <p:ext uri="{BB962C8B-B14F-4D97-AF65-F5344CB8AC3E}">
        <p14:creationId xmlns:p14="http://schemas.microsoft.com/office/powerpoint/2010/main" val="2571158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0CC2406-F37B-4AEB-99E0-719BDC5C6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教研中心正在籌款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如你想幫助教研繼續</a:t>
            </a:r>
            <a:endParaRPr lang="en-US" altLang="zh-TW" sz="36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ea typeface="華康儷中黑(P)" panose="020B0500000000000000" pitchFamily="34" charset="-120"/>
              </a:rPr>
              <a:t>講梵二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中國文化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生活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大同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請上教研網站</a:t>
            </a:r>
            <a:r>
              <a:rPr lang="en-US" altLang="zh-TW" sz="35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(www.cirs.org.hk)</a:t>
            </a:r>
            <a:r>
              <a:rPr lang="en-US" altLang="zh-TW" sz="35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找到我們的活動詳情和捐助方法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你們任何幫助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我們都會感恩和善用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endParaRPr lang="zh-TW" altLang="en-US" sz="36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At </a:t>
            </a:r>
            <a:r>
              <a:rPr lang="en-US" altLang="zh-TW" spc="-100" dirty="0">
                <a:ea typeface="華康儷中黑(P)" panose="020B0500000000000000" pitchFamily="34" charset="-120"/>
              </a:rPr>
              <a:t>CIRS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, our mission is to bridge the wisdom of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Vatican II with Chinese culture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, integrating faith into our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daily life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. We invite you to support our mission. Visit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www.cirs.org.hk 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to learn more and how to donate. 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Your generosity sustains our shared vision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— a world reconciled to God’s eternal Dao.</a:t>
            </a:r>
          </a:p>
        </p:txBody>
      </p:sp>
    </p:spTree>
    <p:extLst>
      <p:ext uri="{BB962C8B-B14F-4D97-AF65-F5344CB8AC3E}">
        <p14:creationId xmlns:p14="http://schemas.microsoft.com/office/powerpoint/2010/main" val="3496078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>
            <a:extLst>
              <a:ext uri="{FF2B5EF4-FFF2-40B4-BE49-F238E27FC236}">
                <a16:creationId xmlns:a16="http://schemas.microsoft.com/office/drawing/2014/main" id="{673BFEDA-47D1-475E-9364-B90D514276C6}"/>
              </a:ext>
            </a:extLst>
          </p:cNvPr>
          <p:cNvSpPr>
            <a:spLocks noGrp="1"/>
          </p:cNvSpPr>
          <p:nvPr/>
        </p:nvSpPr>
        <p:spPr>
          <a:xfrm>
            <a:off x="179512" y="260648"/>
            <a:ext cx="8784976" cy="4608512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公教教研中心周年籌款</a:t>
            </a:r>
            <a:endParaRPr kumimoji="1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kumimoji="1" lang="zh-TW" altLang="en-US" sz="14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是項籌款活動已獲香港天主教教區批准</a:t>
            </a:r>
            <a:r>
              <a:rPr kumimoji="1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r>
              <a:rPr kumimoji="1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endParaRPr kumimoji="1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目的：發揚梵二精神，為基督天國和世界大同而努力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 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我們在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YouTube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上用兩文三語講道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因為我們主張世界大同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內容：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聖經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中國文化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更豐盛生命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天國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世界大同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用途：籌募本中心為香港及華人地區的福傳及培育經費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請在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教研中心網址填寫捐款人資料或下載捐款表格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2.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把捐款存入本中心戶口：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anose="020B0A040201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恒生銀行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anose="020B0A040201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233-0-052156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或以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劃線支票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抬頭：公教教研中心有限公司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3.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將存款收條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/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劃線支票連同填妥的捐款表格郵寄至本中心</a:t>
            </a: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地址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香港 新界 上水鄉 興仁村 第一巷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16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號 公教教研中心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網址：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www.cirs.org.hk/support.asp </a:t>
            </a: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查詢請電：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852) 2336-1205</a:t>
            </a:r>
          </a:p>
          <a:p>
            <a:pPr marL="2667000" marR="0" lvl="0" indent="-266700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(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註：捐款達港幣</a:t>
            </a: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100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元或以上，憑收據可於香港本地申請免稅</a:t>
            </a: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我們過去一向嚴格實踐梵二精神的三結合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信仰與生活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聖經與中國文化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教會與社會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 並要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移風易俗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請支持我們的籌款活動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轉發我們的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網上講道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傳播梵二的基督精神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給世界一個永久和平的機會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endParaRPr kumimoji="1" lang="zh-TW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0000"/>
              </a:highligh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6" name="圖片 5" descr="C:\Users\user\Desktop\捐助教研及中國福傳 QRCODE.jpeg">
            <a:extLst>
              <a:ext uri="{FF2B5EF4-FFF2-40B4-BE49-F238E27FC236}">
                <a16:creationId xmlns:a16="http://schemas.microsoft.com/office/drawing/2014/main" id="{95C80023-7777-4249-99F0-417BC8A028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113" y="3645024"/>
            <a:ext cx="882650" cy="88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8008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3D59604-30E1-4F0E-A012-AFAA16C32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2332"/>
            <a:ext cx="9144000" cy="645333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n-US" altLang="zh-TW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CATHOLIC INSTITUTE FOR RELIGION AND SOCIETY LTD.</a:t>
            </a:r>
            <a:endParaRPr lang="en-US" altLang="zh-TW" b="1" kern="100" dirty="0">
              <a:solidFill>
                <a:srgbClr val="0000FF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2400"/>
              </a:lnSpc>
            </a:pPr>
            <a:r>
              <a:rPr lang="en-US" altLang="zh-TW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Account No.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024-233-0-052156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Hang Seng Bank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San Fung Avenue Branch</a:t>
            </a:r>
            <a:endParaRPr lang="en-US" altLang="zh-TW" b="1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53 San Fung Avenue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Sheung Shui N.T.  HONG KONG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Name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Hang Seng Bank Ltd Head Office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Address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83 Des Voeux Road Central Hong Kong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Swift Code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HASE HKHH   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Code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24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Acct Name: </a:t>
            </a:r>
            <a:r>
              <a:rPr lang="en-US" altLang="zh-TW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CATHOLIC INSTITUTE FOR RELIGION AND SOCIETY LTD.</a:t>
            </a:r>
            <a:endParaRPr lang="en-US" altLang="zh-TW" b="1" kern="100" dirty="0">
              <a:solidFill>
                <a:srgbClr val="0000FF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2100"/>
              </a:lnSpc>
            </a:pPr>
            <a:r>
              <a:rPr lang="en-US" altLang="zh-TW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Account No. </a:t>
            </a:r>
            <a:r>
              <a:rPr lang="en-US" altLang="zh-TW" b="1" u="sng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024-233-0-052156</a:t>
            </a:r>
            <a:endParaRPr lang="zh-TW" altLang="zh-TW" b="1" kern="100" dirty="0">
              <a:solidFill>
                <a:srgbClr val="9900CC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 Catholic Institute for Religion and Society Limited</a:t>
            </a:r>
            <a:endParaRPr lang="en-US" altLang="zh-TW" sz="2000" b="1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266700"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Our Address: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sz="20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16, 1st Lane, Hing Yan Tsuen, Sheung Shui Village,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sz="20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New Territories, Hong Kong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b="1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Our Website:</a:t>
            </a:r>
            <a:r>
              <a:rPr lang="en-US" altLang="zh-TW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www.cirs.org.</a:t>
            </a:r>
            <a:r>
              <a:rPr lang="en-US" altLang="zh-TW" sz="2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hk/support.asp </a:t>
            </a:r>
          </a:p>
          <a:p>
            <a:pPr marL="177800">
              <a:lnSpc>
                <a:spcPts val="2400"/>
              </a:lnSpc>
              <a:spcBef>
                <a:spcPts val="1200"/>
              </a:spcBef>
            </a:pPr>
            <a:r>
              <a:rPr lang="en-US" altLang="zh-TW" b="1" kern="10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For enquires please contact us:</a:t>
            </a:r>
          </a:p>
          <a:p>
            <a:pPr marL="177800">
              <a:lnSpc>
                <a:spcPts val="2400"/>
              </a:lnSpc>
              <a:spcBef>
                <a:spcPts val="0"/>
              </a:spcBef>
            </a:pPr>
            <a:r>
              <a:rPr lang="en-US" altLang="zh-TW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Tel: (852)23361205 / Email: cirshk@netvigator.com</a:t>
            </a:r>
            <a:endParaRPr lang="zh-TW" altLang="zh-TW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141194" y="962599"/>
            <a:ext cx="1751286" cy="1170257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1800" b="1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Fund Raising</a:t>
            </a:r>
          </a:p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Approved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by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HK Catholic Diocese</a:t>
            </a:r>
            <a:endParaRPr kumimoji="1" lang="zh-HK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4" name="圖片 3" descr="C:\Users\user\Desktop\捐助教研及中國福傳 QRCODE.jpeg">
            <a:extLst>
              <a:ext uri="{FF2B5EF4-FFF2-40B4-BE49-F238E27FC236}">
                <a16:creationId xmlns:a16="http://schemas.microsoft.com/office/drawing/2014/main" id="{695B604F-A95D-467B-85A2-52EFE7D1AD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882650" cy="88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51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59735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亞巴郎說：「我主上主！我怎能知道我要佔有這片土地，作為產業？」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上主對亞巴郎說：「你給我拿來一隻三歲的母牛，一隻三歲的母山羊，一隻三歲的公綿羊，一隻斑鳩和一隻雛鴿。」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亞巴郎便把這一切拿來，每樣從中間剖開，將一半與另一半相對排列，只有飛鳥沒有剖開。有鷙鳥落在獸屍上，亞巴郎就把牠們趕走。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5BB94D4-D54E-4B9F-82A3-3CF6A13F5C92}"/>
              </a:ext>
            </a:extLst>
          </p:cNvPr>
          <p:cNvSpPr txBox="1"/>
          <p:nvPr/>
        </p:nvSpPr>
        <p:spPr>
          <a:xfrm>
            <a:off x="7524328" y="609329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282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27384"/>
            <a:ext cx="9144000" cy="60483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endParaRPr lang="en-US" altLang="zh-TW" sz="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(P)" pitchFamily="34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幫助你戰勝新舊疫情和一切困境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59735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太陽快要西沉時，亞巴郎昏沉地睡著，忽覺陰森萬分，就害怕起來。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當日落天黑的時候，看，有冒煙的火爐，及燃燒著的火炬，由那些肉塊中間經過。在這一天，上主與亞巴郎立約，說：「我要賜給你後裔的這片土地，就是從埃及河直到幼發拉底河。」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5BB94D4-D54E-4B9F-82A3-3CF6A13F5C92}"/>
              </a:ext>
            </a:extLst>
          </p:cNvPr>
          <p:cNvSpPr txBox="1"/>
          <p:nvPr/>
        </p:nvSpPr>
        <p:spPr>
          <a:xfrm>
            <a:off x="7524328" y="609329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62D1CFD-F0A0-4CF9-AA2A-137F17CB6860}"/>
              </a:ext>
            </a:extLst>
          </p:cNvPr>
          <p:cNvSpPr txBox="1"/>
          <p:nvPr/>
        </p:nvSpPr>
        <p:spPr>
          <a:xfrm>
            <a:off x="2915816" y="5661248"/>
            <a:ext cx="352839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</a:rPr>
              <a:t>靜</a:t>
            </a:r>
            <a:r>
              <a:rPr lang="zh-TW" altLang="en-US" sz="3600" dirty="0">
                <a:solidFill>
                  <a:srgbClr val="FFFF00"/>
                </a:solidFill>
              </a:rPr>
              <a:t>  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63857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684"/>
            <a:ext cx="9144000" cy="633065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恭讀聖保祿宗徒致斐理伯人書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3:17-4:1</a:t>
            </a:r>
            <a:endParaRPr lang="en-US" altLang="zh-TW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你們要一同效法我，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也要注意那些按照我們的表樣，生活行動的人。</a:t>
            </a:r>
          </a:p>
          <a:p>
            <a:pPr marL="0" indent="0" algn="just" eaLnBrk="1">
              <a:lnSpc>
                <a:spcPts val="48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我曾多次對你們說過，現在再含淚對你們說：因為有許多人，行事為人，是基督十字架的敵人；他們的結局是喪亡，他們的天主是肚腹，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以羞辱為光榮；他們只思念地上的事。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668344" y="6191190"/>
            <a:ext cx="11521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684"/>
            <a:ext cx="9144000" cy="633065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至於我們，我們的家鄉原是在天上；我們等待主耶穌基督、我們的救主，從那裡降來；他必以他使一切屈服於自己的大能，改變我們卑賤的身體，相似他光榮的身體。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為此，我所親愛和懷念的弟兄、我的喜樂、我的冠冕、我可愛的諸位，你們應這樣屹立在主內。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100342" y="6269310"/>
            <a:ext cx="936154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2A14587-9FC5-49F9-9F8D-9FCD7807C660}"/>
              </a:ext>
            </a:extLst>
          </p:cNvPr>
          <p:cNvSpPr txBox="1"/>
          <p:nvPr/>
        </p:nvSpPr>
        <p:spPr>
          <a:xfrm>
            <a:off x="3203848" y="5589240"/>
            <a:ext cx="352839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</a:rPr>
              <a:t>靜</a:t>
            </a:r>
            <a:r>
              <a:rPr lang="zh-TW" altLang="en-US" sz="3600" dirty="0">
                <a:solidFill>
                  <a:srgbClr val="FFFF00"/>
                </a:solidFill>
              </a:rPr>
              <a:t>  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384961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3395"/>
            <a:ext cx="9144000" cy="6741989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9:28-36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那時候，耶穌帶著伯多祿、若望和雅各伯，上山祈禱。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正當耶穌祈禱時，他的面容改變，他的衣服潔白發光。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忽然，有兩個人，即梅瑟和厄里亞，同耶穌談話。他們顯現在光耀中，談論耶穌的去世，即耶穌在耶路撒冷，必要完成的事。伯多祿和他的同伴，都昏昏欲睡。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628888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1/3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15403"/>
            <a:ext cx="9144000" cy="6741989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他們一醒過來，就看見耶穌的光耀，及在耶穌旁邊侍立的兩個人。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那兩個人正要離開時，伯多祿對耶穌說：「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老師，我們在這裡真好！讓我們搭三個帳棚：一個為你，一個為梅瑟，一個為厄里亞。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」伯多祿原來不知道要說什麼。伯多祿說這話的時候，有一片雲彩遮蔽了耶穌、梅瑟和厄里亞。他們進入雲彩時，門徒就害怕起來。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236234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7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15726"/>
            <a:ext cx="9144000" cy="6381626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從雲中有聲音說：「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這是我的兒子，我所揀選的，你們要聽從他！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」這聲音發出後，只見耶穌獨自一人。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當時，門徒都守了秘密，把所見的事，一點也沒有告訴任何人。</a:t>
            </a:r>
            <a:r>
              <a:rPr lang="en-US" altLang="zh-TW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784" y="6125234"/>
            <a:ext cx="1224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3/3  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EB685C3-569E-41DF-8E1E-0ADA41403223}"/>
              </a:ext>
            </a:extLst>
          </p:cNvPr>
          <p:cNvSpPr txBox="1"/>
          <p:nvPr/>
        </p:nvSpPr>
        <p:spPr>
          <a:xfrm>
            <a:off x="2915816" y="4941168"/>
            <a:ext cx="3528392" cy="646331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</a:rPr>
              <a:t>靜</a:t>
            </a:r>
            <a:r>
              <a:rPr lang="zh-TW" altLang="en-US" sz="3600" dirty="0">
                <a:solidFill>
                  <a:srgbClr val="FFFF00"/>
                </a:solidFill>
              </a:rPr>
              <a:t>  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870635102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12805</TotalTime>
  <Words>3201</Words>
  <Application>Microsoft Office PowerPoint</Application>
  <PresentationFormat>如螢幕大小 (4:3)</PresentationFormat>
  <Paragraphs>196</Paragraphs>
  <Slides>30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30</vt:i4>
      </vt:variant>
    </vt:vector>
  </HeadingPairs>
  <TitlesOfParts>
    <vt:vector size="50" baseType="lpstr">
      <vt:lpstr>華康中黑體</vt:lpstr>
      <vt:lpstr>華康中黑體(P)</vt:lpstr>
      <vt:lpstr>華康古印體(P)</vt:lpstr>
      <vt:lpstr>華康正顏楷體W7</vt:lpstr>
      <vt:lpstr>華康正顏楷體W7(P)</vt:lpstr>
      <vt:lpstr>華康黑體-GB5</vt:lpstr>
      <vt:lpstr>華康龍門石碑</vt:lpstr>
      <vt:lpstr>華康儷中黑</vt:lpstr>
      <vt:lpstr>華康儷中黑(P)</vt:lpstr>
      <vt:lpstr>新細明體</vt:lpstr>
      <vt:lpstr>標楷體</vt:lpstr>
      <vt:lpstr>Arial</vt:lpstr>
      <vt:lpstr>Arial Black</vt:lpstr>
      <vt:lpstr>Calibri</vt:lpstr>
      <vt:lpstr>Calibri Light</vt:lpstr>
      <vt:lpstr>Times New Roman</vt:lpstr>
      <vt:lpstr>Wingdings</vt:lpstr>
      <vt:lpstr>預設簡報設計</vt:lpstr>
      <vt:lpstr>14_預設簡報設計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790</cp:revision>
  <dcterms:created xsi:type="dcterms:W3CDTF">2006-09-26T01:05:23Z</dcterms:created>
  <dcterms:modified xsi:type="dcterms:W3CDTF">2025-03-10T09:26:36Z</dcterms:modified>
</cp:coreProperties>
</file>