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90032" r:id="rId3"/>
  </p:sldMasterIdLst>
  <p:notesMasterIdLst>
    <p:notesMasterId r:id="rId35"/>
  </p:notesMasterIdLst>
  <p:handoutMasterIdLst>
    <p:handoutMasterId r:id="rId36"/>
  </p:handoutMasterIdLst>
  <p:sldIdLst>
    <p:sldId id="2128" r:id="rId4"/>
    <p:sldId id="2119" r:id="rId5"/>
    <p:sldId id="2133" r:id="rId6"/>
    <p:sldId id="2120" r:id="rId7"/>
    <p:sldId id="2217" r:id="rId8"/>
    <p:sldId id="2122" r:id="rId9"/>
    <p:sldId id="2216" r:id="rId10"/>
    <p:sldId id="2130" r:id="rId11"/>
    <p:sldId id="2134" r:id="rId12"/>
    <p:sldId id="2131" r:id="rId13"/>
    <p:sldId id="2224" r:id="rId14"/>
    <p:sldId id="2096" r:id="rId15"/>
    <p:sldId id="2221" r:id="rId16"/>
    <p:sldId id="1400" r:id="rId17"/>
    <p:sldId id="2222" r:id="rId18"/>
    <p:sldId id="2223" r:id="rId19"/>
    <p:sldId id="2117" r:id="rId20"/>
    <p:sldId id="2228" r:id="rId21"/>
    <p:sldId id="2229" r:id="rId22"/>
    <p:sldId id="2230" r:id="rId23"/>
    <p:sldId id="2231" r:id="rId24"/>
    <p:sldId id="2232" r:id="rId25"/>
    <p:sldId id="2233" r:id="rId26"/>
    <p:sldId id="2234" r:id="rId27"/>
    <p:sldId id="2235" r:id="rId28"/>
    <p:sldId id="2236" r:id="rId29"/>
    <p:sldId id="2237" r:id="rId30"/>
    <p:sldId id="2239" r:id="rId31"/>
    <p:sldId id="2238" r:id="rId32"/>
    <p:sldId id="2240" r:id="rId33"/>
    <p:sldId id="1892" r:id="rId34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9900CC"/>
    <a:srgbClr val="00FF00"/>
    <a:srgbClr val="FF00FF"/>
    <a:srgbClr val="660066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3315" autoAdjust="0"/>
  </p:normalViewPr>
  <p:slideViewPr>
    <p:cSldViewPr>
      <p:cViewPr varScale="1">
        <p:scale>
          <a:sx n="59" d="100"/>
          <a:sy n="59" d="100"/>
        </p:scale>
        <p:origin x="137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36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9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11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141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318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05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337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212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08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5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033" r:id="rId1"/>
    <p:sldLayoutId id="2147490034" r:id="rId2"/>
    <p:sldLayoutId id="2147490035" r:id="rId3"/>
    <p:sldLayoutId id="2147490036" r:id="rId4"/>
    <p:sldLayoutId id="2147490037" r:id="rId5"/>
    <p:sldLayoutId id="2147490038" r:id="rId6"/>
    <p:sldLayoutId id="2147490039" r:id="rId7"/>
    <p:sldLayoutId id="2147490040" r:id="rId8"/>
    <p:sldLayoutId id="2147490041" r:id="rId9"/>
    <p:sldLayoutId id="2147490042" r:id="rId10"/>
    <p:sldLayoutId id="21474900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背靠天主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 </a:t>
            </a: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我怕誰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如果我是美斯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梅西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)——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8054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他們從山上下來的時候，耶穌囑咐他們，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非等人子從死者中復活後，不要將他們所見的，告訴任何人。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他們遵守了這話，卻彼此討論：從死者中復活是什麼意思。 </a:t>
            </a:r>
            <a:r>
              <a:rPr lang="en-US" altLang="zh-HK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HK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 </a:t>
            </a:r>
            <a:endParaRPr lang="en-US" altLang="zh-HK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68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358657"/>
          </a:xfrm>
        </p:spPr>
        <p:txBody>
          <a:bodyPr/>
          <a:lstStyle/>
          <a:p>
            <a:pPr lvl="0"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四旬期第二主日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背靠天主</a:t>
            </a:r>
            <a:r>
              <a:rPr lang="en-US" altLang="zh-TW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, </a:t>
            </a:r>
            <a:r>
              <a:rPr lang="zh-TW" altLang="en-US" sz="8000" dirty="0">
                <a:solidFill>
                  <a:srgbClr val="FFFF00"/>
                </a:solidFill>
                <a:ea typeface="華康粗黑體" panose="020B0709000000000000" pitchFamily="49" charset="-120"/>
              </a:rPr>
              <a:t>我怕誰</a:t>
            </a:r>
            <a:endParaRPr lang="en-US" altLang="zh-TW" sz="80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400" dirty="0">
                <a:solidFill>
                  <a:schemeClr val="bg1"/>
                </a:solidFill>
                <a:ea typeface="華康粗黑體" panose="020B0709000000000000" pitchFamily="49" charset="-120"/>
              </a:rPr>
              <a:t>如果我是美斯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粗黑體" panose="020B0709000000000000" pitchFamily="49" charset="-120"/>
              </a:rPr>
              <a:t>梅西</a:t>
            </a:r>
            <a:r>
              <a:rPr lang="en-US" altLang="zh-TW" dirty="0">
                <a:solidFill>
                  <a:schemeClr val="bg1"/>
                </a:solidFill>
                <a:ea typeface="華康粗黑體" panose="020B0709000000000000" pitchFamily="49" charset="-120"/>
              </a:rPr>
              <a:t>)——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82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我在這裡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你為了我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竟然連自己的獨生子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也不顧惜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地上萬民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都要因你的後裔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而蒙受祝福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因為你聽從了我的話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如果天主偕同我們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誰能反對我們呢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天主既然沒有憐惜自己的兒子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反而為我們眾人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把他交出來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豈不也把一切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與他一同賜給我們嗎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從雲中有聲音說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「這是我的愛子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你們要聽從他</a:t>
            </a:r>
            <a:r>
              <a:rPr lang="en-US" altLang="zh-TW" sz="38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」非等人子從死者中復活後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不要</a:t>
            </a:r>
            <a:r>
              <a:rPr lang="zh-TW" altLang="en-US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將他們所見的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告訴任何人</a:t>
            </a:r>
            <a:r>
              <a:rPr lang="en-US" altLang="zh-TW" sz="3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我在這裡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;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你為了我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竟然連自己的獨生子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也不顧惜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.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地上萬民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都要因你的後裔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而蒙受祝福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因為你聽從了我的話</a:t>
            </a:r>
            <a:r>
              <a:rPr lang="en-US" altLang="zh-TW" sz="4000" dirty="0">
                <a:latin typeface="華康龍門石碑(P)" panose="03000700000000000000" pitchFamily="66" charset="-120"/>
                <a:ea typeface="華康龍門石碑(P)" panose="03000700000000000000" pitchFamily="66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不顧惜獨生子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愛天主在萬有之上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其實天主也沒有顧惜自己的獨生子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  <a:p>
            <a:pPr lvl="0" eaLnBrk="1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聽從了天主的話</a:t>
            </a:r>
            <a:r>
              <a:rPr lang="en-US" altLang="zh-TW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萬民蒙福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福澤萬民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b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禍延後代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 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蝴蝶效應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耶穌呼吸過的空氣留到今天</a:t>
            </a: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 </a:t>
            </a:r>
            <a:r>
              <a:rPr lang="zh-TW" altLang="en-US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我仰望你看過的星空</a:t>
            </a:r>
            <a:r>
              <a:rPr lang="en-US" altLang="zh-TW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穿過百年時空再相逢</a:t>
            </a:r>
            <a:br>
              <a:rPr lang="en-US" altLang="zh-TW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24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我吹過你吹過的晚風</a:t>
            </a:r>
            <a:r>
              <a:rPr lang="en-US" altLang="zh-TW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那我們算不算相擁</a:t>
            </a:r>
            <a:endParaRPr lang="en-US" altLang="zh-TW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25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34F4387E-A340-4658-8449-6241CD748CCA}"/>
              </a:ext>
            </a:extLst>
          </p:cNvPr>
          <p:cNvSpPr txBox="1"/>
          <p:nvPr/>
        </p:nvSpPr>
        <p:spPr>
          <a:xfrm>
            <a:off x="0" y="0"/>
            <a:ext cx="9144000" cy="714022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8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伯多祿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和各位宗徒</a:t>
            </a:r>
            <a:r>
              <a:rPr kumimoji="1" lang="en-US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兩千年前你們和我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一樣年紀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為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了和主一起創造夢中那個新天地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你們轉身匆匆走向風雨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仰望你們看過的星空</a:t>
            </a:r>
            <a:r>
              <a:rPr kumimoji="1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穿過兩千年時光再相逢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你們轉過身之前的那些堅定的笑容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讓我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有如痴如狂的感動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踏著你們的腳印我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說出同樣誓言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「主</a:t>
            </a:r>
            <a:r>
              <a:rPr kumimoji="1" lang="en-US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無論你去哪裡我們都要跟隨你</a:t>
            </a:r>
            <a:r>
              <a:rPr kumimoji="1" lang="en-US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!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」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你們說你們從來不後悔把鮮血灑向這片遼闊的大地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們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仰望你們看過的星空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穿過兩千年時空再相逢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你們留在風中搖曳的那抹彩</a:t>
            </a: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虹</a:t>
            </a:r>
            <a:endParaRPr kumimoji="1" lang="zh-TW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必將化作仁愛的天國</a:t>
            </a:r>
            <a:r>
              <a:rPr kumimoji="1" lang="en-US" altLang="zh-TW" sz="1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kumimoji="1" lang="zh-TW" altLang="zh-TW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和世界的大同</a:t>
            </a:r>
            <a:endParaRPr kumimoji="1" lang="en-US" altLang="zh-TW" sz="32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ts val="2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                                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節錄某一年的春節</a:t>
            </a:r>
            <a:r>
              <a:rPr kumimoji="1" lang="en-US" altLang="zh-TW" sz="2000" b="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ts val="3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2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龍門石碑(P)" panose="03000700000000000000" pitchFamily="66" charset="-120"/>
              </a:rPr>
              <a:t>如果天主偕同我們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龍門石碑(P)" panose="03000700000000000000" pitchFamily="66" charset="-120"/>
              </a:rPr>
              <a:t>誰能反對我們呢</a:t>
            </a:r>
            <a:r>
              <a:rPr lang="en-US" altLang="zh-TW" sz="4000" spc="-150" dirty="0">
                <a:solidFill>
                  <a:srgbClr val="FF0000"/>
                </a:solidFill>
                <a:highlight>
                  <a:srgbClr val="FFFF00"/>
                </a:highlight>
                <a:ea typeface="華康龍門石碑(P)" panose="03000700000000000000" pitchFamily="66" charset="-120"/>
              </a:rPr>
              <a:t>?</a:t>
            </a:r>
            <a:r>
              <a:rPr lang="zh-TW" altLang="en-US" sz="4000" spc="-150" dirty="0">
                <a:ea typeface="華康龍門石碑(P)" panose="03000700000000000000" pitchFamily="66" charset="-120"/>
              </a:rPr>
              <a:t>天主既然沒有憐惜自己的兒子</a:t>
            </a:r>
            <a:r>
              <a:rPr lang="en-US" altLang="zh-TW" sz="4000" spc="-150" dirty="0"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ea typeface="華康龍門石碑(P)" panose="03000700000000000000" pitchFamily="66" charset="-120"/>
              </a:rPr>
              <a:t>反而為我們眾人</a:t>
            </a:r>
            <a:r>
              <a:rPr lang="en-US" altLang="zh-TW" sz="4000" spc="-150" dirty="0"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ea typeface="華康龍門石碑(P)" panose="03000700000000000000" pitchFamily="66" charset="-120"/>
              </a:rPr>
              <a:t>把他交出來</a:t>
            </a:r>
            <a:r>
              <a:rPr lang="en-US" altLang="zh-TW" sz="4000" spc="-150" dirty="0"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ea typeface="華康龍門石碑(P)" panose="03000700000000000000" pitchFamily="66" charset="-120"/>
              </a:rPr>
              <a:t>豈不也</a:t>
            </a:r>
            <a:r>
              <a:rPr lang="zh-TW" altLang="en-US" sz="4000" spc="-150" dirty="0">
                <a:solidFill>
                  <a:srgbClr val="FF0000"/>
                </a:solidFill>
                <a:ea typeface="華康龍門石碑(P)" panose="03000700000000000000" pitchFamily="66" charset="-120"/>
              </a:rPr>
              <a:t>把一切</a:t>
            </a:r>
            <a:r>
              <a:rPr lang="en-US" altLang="zh-TW" sz="4000" spc="-150" dirty="0">
                <a:solidFill>
                  <a:srgbClr val="FF0000"/>
                </a:solidFill>
                <a:ea typeface="華康龍門石碑(P)" panose="03000700000000000000" pitchFamily="66" charset="-120"/>
              </a:rPr>
              <a:t>,</a:t>
            </a:r>
            <a:r>
              <a:rPr lang="zh-TW" altLang="en-US" sz="4000" spc="-150" dirty="0">
                <a:solidFill>
                  <a:srgbClr val="FF0000"/>
                </a:solidFill>
                <a:ea typeface="華康龍門石碑(P)" panose="03000700000000000000" pitchFamily="66" charset="-120"/>
              </a:rPr>
              <a:t>與他一同賜給我們</a:t>
            </a:r>
            <a:r>
              <a:rPr lang="zh-TW" altLang="en-US" sz="4000" spc="-150" dirty="0">
                <a:ea typeface="華康龍門石碑(P)" panose="03000700000000000000" pitchFamily="66" charset="-120"/>
              </a:rPr>
              <a:t>嗎</a:t>
            </a:r>
            <a:r>
              <a:rPr lang="en-US" altLang="zh-TW" sz="4000" spc="-150" dirty="0">
                <a:ea typeface="華康龍門石碑(P)" panose="03000700000000000000" pitchFamily="66" charset="-120"/>
              </a:rPr>
              <a:t>?</a:t>
            </a:r>
          </a:p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有天主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我怕誰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不為五斗米折腰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不為短暫損永恆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不為私利損道德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寶血對聯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寶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誡十條</a:t>
            </a:r>
            <a:r>
              <a:rPr lang="zh-TW" altLang="en-US" sz="20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嚴</a:t>
            </a:r>
            <a:r>
              <a:rPr lang="zh-TW" altLang="en-US" sz="20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不外良心和道德</a:t>
            </a:r>
            <a:b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            </a:t>
            </a:r>
            <a:r>
              <a:rPr lang="en-US" altLang="zh-TW" sz="2800" dirty="0">
                <a:solidFill>
                  <a:srgbClr val="0000FF"/>
                </a:solidFill>
                <a:ea typeface="華康儷中黑" panose="020B0509000000000000" pitchFamily="49" charset="-120"/>
              </a:rPr>
              <a:t>    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血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流千載</a:t>
            </a:r>
            <a:r>
              <a:rPr lang="zh-TW" altLang="en-US" sz="20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碧</a:t>
            </a:r>
            <a:r>
              <a:rPr lang="zh-TW" altLang="en-US" sz="2000" dirty="0">
                <a:solidFill>
                  <a:srgbClr val="0000FF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當知聖體救靈魂</a:t>
            </a:r>
            <a:endParaRPr lang="en-US" altLang="zh-TW" dirty="0">
              <a:solidFill>
                <a:srgbClr val="0000FF"/>
              </a:solidFill>
              <a:ea typeface="華康儷中黑" panose="020B0509000000000000" pitchFamily="49" charset="-120"/>
            </a:endParaRPr>
          </a:p>
          <a:p>
            <a:pPr lvl="0" eaLnBrk="1" hangingPunct="1">
              <a:lnSpc>
                <a:spcPts val="43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把一切和獨子一起都給我們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主恩天高海闊</a:t>
            </a:r>
            <a:r>
              <a:rPr lang="en-US" altLang="zh-TW" sz="4000" dirty="0">
                <a:ea typeface="華康儷中黑" panose="020B0509000000000000" pitchFamily="49" charset="-120"/>
              </a:rPr>
              <a:t>; given grace</a:t>
            </a:r>
            <a:r>
              <a:rPr lang="zh-TW" altLang="en-US" sz="4000" dirty="0">
                <a:ea typeface="華康儷中黑" panose="020B0509000000000000" pitchFamily="49" charset="-120"/>
              </a:rPr>
              <a:t>無窮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如傾盆大雨</a:t>
            </a:r>
            <a:r>
              <a:rPr lang="en-US" altLang="zh-TW" dirty="0">
                <a:ea typeface="華康儷中黑" panose="020B0509000000000000" pitchFamily="49" charset="-120"/>
              </a:rPr>
              <a:t>), </a:t>
            </a:r>
            <a:r>
              <a:rPr lang="en-US" altLang="zh-TW" sz="4000" dirty="0">
                <a:ea typeface="華康儷中黑" panose="020B0509000000000000" pitchFamily="49" charset="-120"/>
              </a:rPr>
              <a:t>accepted grace </a:t>
            </a:r>
            <a:r>
              <a:rPr lang="zh-TW" altLang="en-US" sz="4000" dirty="0">
                <a:ea typeface="華康儷中黑" panose="020B0509000000000000" pitchFamily="49" charset="-120"/>
              </a:rPr>
              <a:t>有限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看器皿大小實情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endParaRPr lang="en-US" altLang="zh-TW" dirty="0">
              <a:ea typeface="華康龍門石碑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75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龍門石碑(P)" panose="03000700000000000000" pitchFamily="66" charset="-120"/>
              </a:rPr>
              <a:t>從雲中有聲音說</a:t>
            </a:r>
            <a:r>
              <a:rPr lang="en-US" altLang="zh-TW" sz="4000" dirty="0">
                <a:ea typeface="華康龍門石碑(P)" panose="03000700000000000000" pitchFamily="66" charset="-120"/>
              </a:rPr>
              <a:t>:</a:t>
            </a:r>
            <a:r>
              <a:rPr lang="zh-TW" altLang="en-US" sz="4000" dirty="0">
                <a:ea typeface="華康龍門石碑(P)" panose="03000700000000000000" pitchFamily="66" charset="-120"/>
              </a:rPr>
              <a:t>「這是我的愛子</a:t>
            </a:r>
            <a:r>
              <a:rPr lang="en-US" altLang="zh-TW" sz="4000" dirty="0"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龍門石碑(P)" panose="03000700000000000000" pitchFamily="66" charset="-120"/>
              </a:rPr>
              <a:t>你們要聽從他</a:t>
            </a:r>
            <a:r>
              <a:rPr lang="en-US" altLang="zh-TW" sz="4000" dirty="0">
                <a:solidFill>
                  <a:srgbClr val="FF0000"/>
                </a:solidFill>
                <a:ea typeface="華康龍門石碑(P)" panose="03000700000000000000" pitchFamily="66" charset="-120"/>
              </a:rPr>
              <a:t>!</a:t>
            </a:r>
            <a:r>
              <a:rPr lang="zh-TW" altLang="en-US" sz="4000" dirty="0">
                <a:ea typeface="華康龍門石碑(P)" panose="03000700000000000000" pitchFamily="66" charset="-120"/>
              </a:rPr>
              <a:t>」非等人子從死者中復活後</a:t>
            </a:r>
            <a:r>
              <a:rPr lang="en-US" altLang="zh-TW" sz="4000" dirty="0">
                <a:ea typeface="華康龍門石碑(P)" panose="03000700000000000000" pitchFamily="66" charset="-120"/>
              </a:rPr>
              <a:t>,</a:t>
            </a:r>
            <a:br>
              <a:rPr lang="en-US" altLang="zh-TW" sz="4000" dirty="0">
                <a:ea typeface="華康龍門石碑(P)" panose="03000700000000000000" pitchFamily="66" charset="-120"/>
              </a:rPr>
            </a:br>
            <a:r>
              <a:rPr lang="zh-TW" altLang="en-US" sz="4000" dirty="0">
                <a:highlight>
                  <a:srgbClr val="FFFF00"/>
                </a:highlight>
                <a:ea typeface="華康龍門石碑(P)" panose="03000700000000000000" pitchFamily="66" charset="-120"/>
              </a:rPr>
              <a:t>不要將他們所見的</a:t>
            </a:r>
            <a:r>
              <a:rPr lang="en-US" altLang="zh-TW" sz="4000" dirty="0">
                <a:highlight>
                  <a:srgbClr val="FFFF00"/>
                </a:highlight>
                <a:ea typeface="華康龍門石碑(P)" panose="03000700000000000000" pitchFamily="66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龍門石碑(P)" panose="03000700000000000000" pitchFamily="66" charset="-120"/>
              </a:rPr>
              <a:t>告訴任何人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聽從他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道路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正確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方向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差之毫釐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謬以千里</a:t>
            </a:r>
            <a:endParaRPr lang="en-US" altLang="zh-TW" sz="28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           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2.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真理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客觀的存在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真實的世界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           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生命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更豐盛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全面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永恆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eaLnBrk="1" hangingPunct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不要告訴人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默西亞的秘密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不願人因奇蹟而信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不為個人私利而信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不走易路而要入窄門</a:t>
            </a:r>
            <a:endParaRPr lang="en-US" altLang="zh-TW" sz="3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042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如果我是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Messi 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梅西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美斯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en-US" altLang="zh-TW" sz="4400" dirty="0">
                <a:ea typeface="華康儷中黑" panose="020B0509000000000000" pitchFamily="49" charset="-120"/>
              </a:rPr>
              <a:t>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相信天主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背靠天主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我在香港大球場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會如何選擇</a:t>
            </a:r>
            <a:r>
              <a:rPr lang="en-US" altLang="zh-TW" sz="4400" dirty="0">
                <a:ea typeface="華康儷中黑" panose="020B0509000000000000" pitchFamily="49" charset="-120"/>
              </a:rPr>
              <a:t>?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If I were Messi,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the Messi who professes his faith in God </a:t>
            </a:r>
            <a:r>
              <a:rPr lang="en-US" altLang="zh-TW" sz="4400" dirty="0">
                <a:ea typeface="華康儷中黑" panose="020B0509000000000000" pitchFamily="49" charset="-120"/>
              </a:rPr>
              <a:t>and relies on God, what choice would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 have made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at the Hong Kong Stadium?</a:t>
            </a:r>
          </a:p>
          <a:p>
            <a:pPr lvl="0" eaLnBrk="1">
              <a:spcBef>
                <a:spcPct val="0"/>
              </a:spcBef>
              <a:buNone/>
            </a:pPr>
            <a:endParaRPr lang="zh-TW" altLang="en-US" sz="4400" dirty="0">
              <a:solidFill>
                <a:srgbClr val="0000FF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7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先引用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蜘蛛俠</a:t>
            </a:r>
            <a:r>
              <a:rPr lang="zh-TW" altLang="en-US" sz="4400" dirty="0">
                <a:ea typeface="華康儷中黑" panose="020B0509000000000000" pitchFamily="49" charset="-120"/>
              </a:rPr>
              <a:t>影片系列中的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幾句名言</a:t>
            </a:r>
            <a:r>
              <a:rPr lang="en-US" altLang="zh-TW" sz="4400" dirty="0">
                <a:ea typeface="華康儷中黑" panose="020B0509000000000000" pitchFamily="49" charset="-120"/>
              </a:rPr>
              <a:t>, </a:t>
            </a:r>
            <a:r>
              <a:rPr lang="zh-TW" altLang="en-US" sz="4400" dirty="0">
                <a:ea typeface="華康儷中黑" panose="020B0509000000000000" pitchFamily="49" charset="-120"/>
              </a:rPr>
              <a:t>再看</a:t>
            </a:r>
            <a:r>
              <a:rPr lang="en-US" altLang="zh-TW" sz="4400" dirty="0">
                <a:ea typeface="華康儷中黑" panose="020B0509000000000000" pitchFamily="49" charset="-120"/>
              </a:rPr>
              <a:t>Messi</a:t>
            </a:r>
            <a:r>
              <a:rPr lang="zh-TW" altLang="en-US" sz="4400" dirty="0">
                <a:ea typeface="華康儷中黑" panose="020B0509000000000000" pitchFamily="49" charset="-120"/>
              </a:rPr>
              <a:t>原來可以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作什麼樣的選擇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First, let's quote a few lines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from the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Spider-Man</a:t>
            </a:r>
            <a:r>
              <a:rPr lang="en-US" altLang="zh-TW" sz="4400" dirty="0">
                <a:ea typeface="華康儷中黑" panose="020B0509000000000000" pitchFamily="49" charset="-120"/>
              </a:rPr>
              <a:t> movie series and see what choices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Messi could have made.</a:t>
            </a:r>
          </a:p>
        </p:txBody>
      </p:sp>
    </p:spTree>
    <p:extLst>
      <p:ext uri="{BB962C8B-B14F-4D97-AF65-F5344CB8AC3E}">
        <p14:creationId xmlns:p14="http://schemas.microsoft.com/office/powerpoint/2010/main" val="2671918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我們的選擇決定我們成為怎樣的人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而我們永遠有權力去做對的選擇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Messi</a:t>
            </a:r>
            <a:r>
              <a:rPr lang="zh-TW" altLang="en-US" sz="4000" dirty="0">
                <a:ea typeface="華康儷中黑" panose="020B0509000000000000" pitchFamily="49" charset="-120"/>
              </a:rPr>
              <a:t>也是在選擇的過程中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成了想成為的人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Our choices determine the kind of person we become, and we always have the power to make the right choice</a:t>
            </a:r>
            <a:r>
              <a:rPr lang="en-US" altLang="zh-TW" sz="4000" dirty="0">
                <a:ea typeface="華康儷中黑" panose="020B0509000000000000" pitchFamily="49" charset="-120"/>
              </a:rPr>
              <a:t>”. Hence, through his choices, Messi would become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the kind of person he wanted to be.</a:t>
            </a:r>
          </a:p>
        </p:txBody>
      </p:sp>
    </p:spTree>
    <p:extLst>
      <p:ext uri="{BB962C8B-B14F-4D97-AF65-F5344CB8AC3E}">
        <p14:creationId xmlns:p14="http://schemas.microsoft.com/office/powerpoint/2010/main" val="16122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22:1-2,9,10-13,15-18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那時候，天主試探亞巴郎，說：「亞巴郎！」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亞巴郎回答說：「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我在這裡。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天主說：「帶你心愛的獨生子依撒格，到摩黎雅地方去，在我要指給你的一座山上，將他獻為全燔祭。」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當他們到了天主指給亞巴郎的地方，亞巴郎便在那裡，築起一座祭壇，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884368" y="6247229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能力越大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責任越大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Messi</a:t>
            </a:r>
            <a:r>
              <a:rPr lang="zh-TW" altLang="en-US" sz="4000" dirty="0">
                <a:ea typeface="華康儷中黑" panose="020B0509000000000000" pitchFamily="49" charset="-120"/>
              </a:rPr>
              <a:t>這個世界球王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對世界的最大貢獻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應是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給青年人樹立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美好生命的典範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With great ability comes great responsibility</a:t>
            </a:r>
            <a:r>
              <a:rPr lang="en-US" altLang="zh-TW" sz="4000" dirty="0">
                <a:ea typeface="華康儷中黑" panose="020B0509000000000000" pitchFamily="49" charset="-120"/>
              </a:rPr>
              <a:t>”. Messi, the World’s King of Football, would have given his greatest contribution to the world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by way of setting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a good example to young people.</a:t>
            </a:r>
          </a:p>
        </p:txBody>
      </p:sp>
    </p:spTree>
    <p:extLst>
      <p:ext uri="{BB962C8B-B14F-4D97-AF65-F5344CB8AC3E}">
        <p14:creationId xmlns:p14="http://schemas.microsoft.com/office/powerpoint/2010/main" val="356316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不要為了別人而活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要讓自己的人生有意義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Messi </a:t>
            </a:r>
            <a:r>
              <a:rPr lang="zh-TW" altLang="en-US" sz="4000" dirty="0">
                <a:ea typeface="華康儷中黑" panose="020B0509000000000000" pitchFamily="49" charset="-120"/>
              </a:rPr>
              <a:t>也不應害怕背後的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「勢力」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他可以「成為自己」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因為他是天主教徒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他背靠的是天主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500"/>
              </a:lnSpc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Don't live for others, make your life meaningful</a:t>
            </a:r>
            <a:r>
              <a:rPr lang="en-US" altLang="zh-TW" sz="4000" dirty="0">
                <a:ea typeface="華康儷中黑" panose="020B0509000000000000" pitchFamily="49" charset="-120"/>
              </a:rPr>
              <a:t>”. Messi should not have been fearful of the ‘forces’ behind, or the influences around him, he could have been himself because he is a Catholic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he has God at his back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362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4200" dirty="0">
                <a:ea typeface="華康儷中黑" panose="020B0509000000000000" pitchFamily="49" charset="-120"/>
              </a:rPr>
              <a:t>「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如果脫下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使你成為蜘蛛俠的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盔甲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你變得什麼都不是</a:t>
            </a:r>
            <a:r>
              <a:rPr lang="en-US" altLang="zh-TW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那你就不配擁有它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  <a:r>
              <a:rPr lang="zh-TW" altLang="en-US" sz="4200" dirty="0">
                <a:ea typeface="華康儷中黑" panose="020B0509000000000000" pitchFamily="49" charset="-120"/>
              </a:rPr>
              <a:t>」如果不再是球王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200" dirty="0">
                <a:ea typeface="華康儷中黑" panose="020B0509000000000000" pitchFamily="49" charset="-120"/>
              </a:rPr>
              <a:t>或再無粉絲</a:t>
            </a:r>
            <a:r>
              <a:rPr lang="en-US" altLang="zh-TW" sz="4200" dirty="0">
                <a:ea typeface="華康儷中黑" panose="020B0509000000000000" pitchFamily="49" charset="-120"/>
              </a:rPr>
              <a:t>,Messi</a:t>
            </a:r>
            <a:r>
              <a:rPr lang="zh-TW" altLang="en-US" sz="4200" dirty="0">
                <a:ea typeface="華康儷中黑" panose="020B0509000000000000" pitchFamily="49" charset="-120"/>
              </a:rPr>
              <a:t>是什麼</a:t>
            </a:r>
            <a:r>
              <a:rPr lang="en-US" altLang="zh-TW" sz="4200" dirty="0">
                <a:ea typeface="華康儷中黑" panose="020B0509000000000000" pitchFamily="49" charset="-120"/>
              </a:rPr>
              <a:t>?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200" dirty="0">
                <a:ea typeface="華康儷中黑" panose="020B0509000000000000" pitchFamily="49" charset="-120"/>
              </a:rPr>
              <a:t>“</a:t>
            </a:r>
            <a:r>
              <a:rPr lang="en-US" altLang="zh-TW" sz="4200" dirty="0">
                <a:highlight>
                  <a:srgbClr val="FFFF00"/>
                </a:highlight>
                <a:ea typeface="華康儷中黑" panose="020B0509000000000000" pitchFamily="49" charset="-120"/>
              </a:rPr>
              <a:t>If you take off the suit </a:t>
            </a:r>
            <a:r>
              <a:rPr lang="en-US" altLang="zh-TW" dirty="0">
                <a:ea typeface="華康儷中黑" panose="020B0509000000000000" pitchFamily="49" charset="-120"/>
              </a:rPr>
              <a:t>(that makes you Spider-Man), </a:t>
            </a:r>
            <a:r>
              <a:rPr lang="en-US" altLang="zh-TW" sz="4200" dirty="0">
                <a:highlight>
                  <a:srgbClr val="FFFF00"/>
                </a:highlight>
                <a:ea typeface="華康儷中黑" panose="020B0509000000000000" pitchFamily="49" charset="-120"/>
              </a:rPr>
              <a:t>and if you're nothing without it, then you don't deserve it</a:t>
            </a:r>
            <a:r>
              <a:rPr lang="en-US" altLang="zh-TW" sz="4200" dirty="0">
                <a:ea typeface="華康儷中黑" panose="020B0509000000000000" pitchFamily="49" charset="-120"/>
              </a:rPr>
              <a:t>”.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200" dirty="0">
                <a:ea typeface="華康儷中黑" panose="020B0509000000000000" pitchFamily="49" charset="-120"/>
              </a:rPr>
              <a:t>If Messi is no longer a ‘football king’ </a:t>
            </a:r>
            <a:r>
              <a:rPr lang="en-US" altLang="zh-TW" sz="4200" spc="-100" dirty="0">
                <a:ea typeface="華康儷中黑" panose="020B0509000000000000" pitchFamily="49" charset="-120"/>
              </a:rPr>
              <a:t>or has no more fan base, what is he?</a:t>
            </a:r>
          </a:p>
        </p:txBody>
      </p:sp>
    </p:spTree>
    <p:extLst>
      <p:ext uri="{BB962C8B-B14F-4D97-AF65-F5344CB8AC3E}">
        <p14:creationId xmlns:p14="http://schemas.microsoft.com/office/powerpoint/2010/main" val="266423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不要依賴外衣而成英雄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應該由內至外都具有英雄的氣質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這是</a:t>
            </a:r>
            <a:r>
              <a:rPr lang="en-US" altLang="zh-TW" sz="4400" dirty="0">
                <a:ea typeface="華康儷中黑" panose="020B0509000000000000" pitchFamily="49" charset="-120"/>
              </a:rPr>
              <a:t>Messi </a:t>
            </a:r>
            <a:r>
              <a:rPr lang="zh-TW" altLang="en-US" sz="4400" dirty="0">
                <a:ea typeface="華康儷中黑" panose="020B0509000000000000" pitchFamily="49" charset="-120"/>
              </a:rPr>
              <a:t>最應追求的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內外都是王者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</a:p>
          <a:p>
            <a:pPr lvl="0" algn="ctr" eaLnBrk="1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Don't rely on your external outfit to make you a hero; but carry the mettle of a hero from the inside</a:t>
            </a:r>
            <a:r>
              <a:rPr lang="en-US" altLang="zh-TW" sz="4400" dirty="0">
                <a:ea typeface="華康儷中黑" panose="020B0509000000000000" pitchFamily="49" charset="-120"/>
              </a:rPr>
              <a:t>”. This should have been Messi’s utmost pursuit: </a:t>
            </a:r>
          </a:p>
          <a:p>
            <a:pPr lvl="0" algn="ctr" eaLnBrk="1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to be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‘king’ both inside and out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506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如果</a:t>
            </a:r>
            <a:r>
              <a:rPr lang="en-US" altLang="zh-TW" sz="4400" dirty="0">
                <a:ea typeface="華康儷中黑" panose="020B0509000000000000" pitchFamily="49" charset="-120"/>
              </a:rPr>
              <a:t>Messi</a:t>
            </a:r>
            <a:r>
              <a:rPr lang="zh-TW" altLang="en-US" sz="4400" dirty="0">
                <a:ea typeface="華康儷中黑" panose="020B0509000000000000" pitchFamily="49" charset="-120"/>
              </a:rPr>
              <a:t>活出蜘蛛俠的名言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並善用天主給他的天賦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他能成為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足球場上的蜘蛛俠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If Messi lived by the words of Spider-Man and made good use of the talents given to him by God, he could have become the 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Spider-Man on the football field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475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他可以發揚「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體育精神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不受政治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 lvl="0" algn="ctr" eaLnBrk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文化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意識型態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金錢和權力的污染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He could promote the “spirit of sports” (sportsmanship) without being contaminated or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tainted by politics, culture, ideology, money or power.</a:t>
            </a:r>
          </a:p>
          <a:p>
            <a:pPr lvl="0" algn="ctr" eaLnBrk="1">
              <a:spcBef>
                <a:spcPct val="0"/>
              </a:spcBef>
              <a:buNone/>
            </a:pPr>
            <a:endParaRPr lang="en-US" altLang="zh-TW" sz="36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聽天主的命應勝過聽人的命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zh-TW" altLang="en-US" sz="2800" dirty="0">
                <a:ea typeface="華康儷中黑" panose="020B0509000000000000" pitchFamily="49" charset="-120"/>
              </a:rPr>
              <a:t> 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宗</a:t>
            </a:r>
            <a:r>
              <a:rPr lang="en-US" altLang="zh-TW" sz="2800" dirty="0">
                <a:ea typeface="華康儷中黑" panose="020B0509000000000000" pitchFamily="49" charset="-120"/>
              </a:rPr>
              <a:t>5:29)</a:t>
            </a:r>
          </a:p>
          <a:p>
            <a:pPr lvl="0" eaLnBrk="1">
              <a:lnSpc>
                <a:spcPts val="5000"/>
              </a:lnSpc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“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We must obey God rather than men</a:t>
            </a:r>
            <a:r>
              <a:rPr lang="en-US" altLang="zh-TW" sz="4000" dirty="0">
                <a:ea typeface="華康儷中黑" panose="020B0509000000000000" pitchFamily="49" charset="-120"/>
              </a:rPr>
              <a:t>”. </a:t>
            </a:r>
          </a:p>
          <a:p>
            <a:pPr lvl="0" eaLnBrk="1"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zh-TW" sz="4000" dirty="0">
                <a:ea typeface="華康儷中黑" panose="020B0509000000000000" pitchFamily="49" charset="-120"/>
              </a:rPr>
              <a:t>                                                   </a:t>
            </a:r>
            <a:r>
              <a:rPr lang="en-US" altLang="zh-TW" sz="2800" dirty="0">
                <a:ea typeface="華康儷中黑" panose="020B0509000000000000" pitchFamily="49" charset="-120"/>
              </a:rPr>
              <a:t>(Act 5:29)</a:t>
            </a:r>
          </a:p>
          <a:p>
            <a:pPr lvl="0" algn="ctr" eaLnBrk="1">
              <a:spcBef>
                <a:spcPct val="0"/>
              </a:spcBef>
              <a:buNone/>
            </a:pPr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782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所以他會頂住一切壓力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在香港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落場踼波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好像數日後他在日本表現得生龍活虎一樣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  <a:r>
              <a:rPr lang="zh-TW" altLang="en-US" sz="4400" dirty="0">
                <a:ea typeface="華康儷中黑" panose="020B0509000000000000" pitchFamily="49" charset="-120"/>
              </a:rPr>
              <a:t>這是</a:t>
            </a:r>
            <a:r>
              <a:rPr lang="zh-TW" altLang="en-US" sz="44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守信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9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He would thus have resisted all pressure, and “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taken the field</a:t>
            </a:r>
            <a:r>
              <a:rPr lang="en-US" altLang="zh-TW" sz="4400" dirty="0">
                <a:ea typeface="華康儷中黑" panose="020B0509000000000000" pitchFamily="49" charset="-120"/>
              </a:rPr>
              <a:t>”</a:t>
            </a:r>
          </a:p>
          <a:p>
            <a:pPr lvl="0" algn="ctr" eaLnBrk="1">
              <a:lnSpc>
                <a:spcPts val="49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 in Hong Kong, just as he had performed vigorously in Japan a few days later. </a:t>
            </a:r>
          </a:p>
          <a:p>
            <a:pPr lvl="0" algn="ctr" eaLnBrk="1">
              <a:lnSpc>
                <a:spcPts val="49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This is “</a:t>
            </a:r>
            <a:r>
              <a:rPr lang="en-US" altLang="zh-TW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keeping one's word</a:t>
            </a:r>
            <a:r>
              <a:rPr lang="en-US" altLang="zh-TW" sz="44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497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ea typeface="華康儷中黑" panose="020B0509000000000000" pitchFamily="49" charset="-120"/>
              </a:rPr>
              <a:t>孔子認為治國之道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足食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足兵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民信</a:t>
            </a:r>
            <a:r>
              <a:rPr lang="zh-TW" altLang="en-US" sz="4000" dirty="0">
                <a:ea typeface="華康儷中黑" panose="020B0509000000000000" pitchFamily="49" charset="-120"/>
              </a:rPr>
              <a:t>為三大支柱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如不能三者兼備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最後也應保留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信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自古皆有死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民無信不立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100"/>
              </a:lnSpc>
              <a:spcBef>
                <a:spcPct val="0"/>
              </a:spcBef>
              <a:buNone/>
            </a:pPr>
            <a:r>
              <a:rPr lang="en-US" altLang="zh-TW" sz="3900" spc="-100" dirty="0">
                <a:ea typeface="華康儷中黑" panose="020B0509000000000000" pitchFamily="49" charset="-120"/>
              </a:rPr>
              <a:t>Confucius believed that the three pillars </a:t>
            </a:r>
          </a:p>
          <a:p>
            <a:pPr lvl="0" algn="ctr" eaLnBrk="1">
              <a:lnSpc>
                <a:spcPts val="4100"/>
              </a:lnSpc>
              <a:spcBef>
                <a:spcPct val="0"/>
              </a:spcBef>
              <a:buNone/>
            </a:pPr>
            <a:r>
              <a:rPr lang="en-US" altLang="zh-TW" sz="3900" spc="-100" dirty="0">
                <a:ea typeface="華康儷中黑" panose="020B0509000000000000" pitchFamily="49" charset="-120"/>
              </a:rPr>
              <a:t>to govern a country are “sufficient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food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, sufficient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soldiers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, and </a:t>
            </a:r>
            <a:r>
              <a:rPr lang="en-US" altLang="zh-TW" sz="39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trust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 among the people”. If these three cannot be achieved concurrently, trust should at least be preserved because “</a:t>
            </a:r>
            <a:r>
              <a:rPr lang="en-US" altLang="zh-TW" sz="39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while death goes as far as ancient times, a man cannot go far without </a:t>
            </a:r>
            <a:r>
              <a:rPr lang="en-US" altLang="zh-TW" sz="39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people’s trust</a:t>
            </a:r>
            <a:r>
              <a:rPr lang="en-US" altLang="zh-TW" sz="3900" spc="-1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5692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buNone/>
            </a:pPr>
            <a:r>
              <a:rPr lang="en-US" altLang="zh-TW" sz="3900" dirty="0">
                <a:ea typeface="華康儷中黑" panose="020B0509000000000000" pitchFamily="49" charset="-120"/>
              </a:rPr>
              <a:t>Messi</a:t>
            </a:r>
            <a:r>
              <a:rPr lang="zh-TW" altLang="en-US" sz="3900" dirty="0">
                <a:ea typeface="華康儷中黑" panose="020B0509000000000000" pitchFamily="49" charset="-120"/>
              </a:rPr>
              <a:t>也應和香港特首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那位高調接待他的當地主人握手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合照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以表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尊重</a:t>
            </a:r>
            <a:r>
              <a:rPr lang="en-US" altLang="zh-TW" sz="3900" dirty="0">
                <a:ea typeface="華康儷中黑" panose="020B0509000000000000" pitchFamily="49" charset="-120"/>
              </a:rPr>
              <a:t>.Messi</a:t>
            </a:r>
            <a:r>
              <a:rPr lang="zh-TW" altLang="en-US" sz="3900" dirty="0">
                <a:ea typeface="華康儷中黑" panose="020B0509000000000000" pitchFamily="49" charset="-120"/>
              </a:rPr>
              <a:t>很富有</a:t>
            </a:r>
            <a:r>
              <a:rPr lang="en-US" altLang="zh-TW" sz="3900" dirty="0"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ea typeface="華康儷中黑" panose="020B0509000000000000" pitchFamily="49" charset="-120"/>
              </a:rPr>
              <a:t>不必再為金錢而折腰</a:t>
            </a:r>
            <a:r>
              <a:rPr lang="en-US" altLang="zh-TW" sz="3900" dirty="0">
                <a:ea typeface="華康儷中黑" panose="020B0509000000000000" pitchFamily="49" charset="-120"/>
              </a:rPr>
              <a:t>;</a:t>
            </a:r>
          </a:p>
          <a:p>
            <a:pPr lvl="0" algn="ctr" eaLnBrk="1">
              <a:spcBef>
                <a:spcPct val="0"/>
              </a:spcBef>
              <a:buNone/>
            </a:pP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道德光環一失</a:t>
            </a:r>
            <a:r>
              <a:rPr lang="en-US" altLang="zh-TW" sz="39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他將什麼都不是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300"/>
              </a:lnSpc>
              <a:spcBef>
                <a:spcPct val="0"/>
              </a:spcBef>
              <a:buNone/>
            </a:pPr>
            <a:r>
              <a:rPr lang="en-US" altLang="zh-TW" sz="4000" spc="-100" dirty="0">
                <a:ea typeface="華康儷中黑" panose="020B0509000000000000" pitchFamily="49" charset="-120"/>
              </a:rPr>
              <a:t>Out of respect, Messi should also have shaken hands and taken a photo with the Chief Executive of Hong Kong, the local host who received him with great fanfare. Messi is very wealthy and does not need to bow for money; </a:t>
            </a:r>
            <a:r>
              <a:rPr lang="en-US" altLang="zh-TW" sz="40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if he loses his moral halo, he will be nothing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45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如果他做了以上的選擇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他卻可以用自己的生命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去愈顯主榮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並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贏得世人的尊重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這才是無價之寶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If he had made the choices mentioned above, he could have used his life to bring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greater glory to God </a:t>
            </a:r>
            <a:r>
              <a:rPr lang="en-US" altLang="zh-TW" sz="4400" dirty="0">
                <a:ea typeface="華康儷中黑" panose="020B0509000000000000" pitchFamily="49" charset="-120"/>
              </a:rPr>
              <a:t>and earned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respect of the world</a:t>
            </a:r>
            <a:r>
              <a:rPr lang="en-US" altLang="zh-TW" sz="4400" dirty="0">
                <a:ea typeface="華康儷中黑" panose="020B0509000000000000" pitchFamily="49" charset="-120"/>
              </a:rPr>
              <a:t>; that would </a:t>
            </a:r>
          </a:p>
          <a:p>
            <a:pPr lvl="0" algn="ctr" eaLnBrk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truly be an invaluable treasure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999E426-C8D6-47EA-917D-68C6C15E814E}"/>
              </a:ext>
            </a:extLst>
          </p:cNvPr>
          <p:cNvSpPr txBox="1"/>
          <p:nvPr/>
        </p:nvSpPr>
        <p:spPr>
          <a:xfrm>
            <a:off x="5220072" y="616530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7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741368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擺好木柴，將兒子依撒格捆好，放在祭壇的木柴上。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亞巴郎正伸手舉刀，要宰獻自己的兒子時，上主的使者從天上，對亞巴郎大聲說：「亞巴郎！亞巴郎！」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亞巴郎回答說：「我在這裡。」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使者說：「不可在這孩子身上下手，不要傷害他！我現在知道你實在敬畏天主，因為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你為了我，竟然連自己的獨生子，也不顧惜。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812360" y="6339758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096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18" y="166688"/>
            <a:ext cx="9144000" cy="6524626"/>
          </a:xfrm>
        </p:spPr>
        <p:txBody>
          <a:bodyPr/>
          <a:lstStyle/>
          <a:p>
            <a:pPr lvl="0" algn="ctr" eaLnBrk="1">
              <a:spcBef>
                <a:spcPct val="0"/>
              </a:spcBef>
              <a:spcAft>
                <a:spcPts val="1200"/>
              </a:spcAft>
              <a:buNone/>
            </a:pPr>
            <a:r>
              <a:rPr lang="zh-TW" altLang="en-US" sz="4400" dirty="0">
                <a:ea typeface="華康儷中黑" panose="020B0509000000000000" pitchFamily="49" charset="-120"/>
              </a:rPr>
              <a:t>如果他做了以上的選擇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他卻可以用自己的生命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去愈顯主榮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並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贏得世人的尊重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這才是無價之寶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 lvl="0" algn="ctr" eaLnBrk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If he had made the choices mentioned above, he could have used his life to bring 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greater glory to God </a:t>
            </a:r>
            <a:r>
              <a:rPr lang="en-US" altLang="zh-TW" sz="4400" dirty="0">
                <a:ea typeface="華康儷中黑" panose="020B0509000000000000" pitchFamily="49" charset="-120"/>
              </a:rPr>
              <a:t>and earned the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respect of the world</a:t>
            </a:r>
            <a:r>
              <a:rPr lang="en-US" altLang="zh-TW" sz="4400" dirty="0">
                <a:ea typeface="華康儷中黑" panose="020B0509000000000000" pitchFamily="49" charset="-120"/>
              </a:rPr>
              <a:t>; that would </a:t>
            </a:r>
          </a:p>
          <a:p>
            <a:pPr lvl="0" algn="ctr" eaLnBrk="1">
              <a:lnSpc>
                <a:spcPts val="4600"/>
              </a:lnSpc>
              <a:spcBef>
                <a:spcPct val="0"/>
              </a:spcBef>
              <a:buNone/>
            </a:pPr>
            <a:r>
              <a:rPr lang="en-US" altLang="zh-TW" sz="4400" dirty="0">
                <a:ea typeface="華康儷中黑" panose="020B0509000000000000" pitchFamily="49" charset="-120"/>
              </a:rPr>
              <a:t>truly be an invaluable treasure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999E426-C8D6-47EA-917D-68C6C15E814E}"/>
              </a:ext>
            </a:extLst>
          </p:cNvPr>
          <p:cNvSpPr txBox="1"/>
          <p:nvPr/>
        </p:nvSpPr>
        <p:spPr>
          <a:xfrm>
            <a:off x="5364088" y="5949280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點讚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EB846FD-9E88-4F0E-A526-D583D752AFEB}"/>
              </a:ext>
            </a:extLst>
          </p:cNvPr>
          <p:cNvSpPr txBox="1"/>
          <p:nvPr/>
        </p:nvSpPr>
        <p:spPr>
          <a:xfrm rot="21363764">
            <a:off x="1178947" y="767991"/>
            <a:ext cx="6638767" cy="524759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zh-TW" sz="2000" dirty="0">
              <a:solidFill>
                <a:schemeClr val="bg1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早知科教能興國</a:t>
            </a:r>
            <a:endParaRPr lang="en-US" altLang="zh-TW" sz="4000" dirty="0">
              <a:solidFill>
                <a:schemeClr val="bg1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7(P)" panose="03000700000000000000" pitchFamily="66" charset="-120"/>
              </a:rPr>
              <a:t>騰飛仍需德貞人</a:t>
            </a:r>
            <a:endParaRPr lang="en-US" altLang="zh-TW" sz="4000" dirty="0">
              <a:solidFill>
                <a:schemeClr val="bg1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發財立品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成功立人</a:t>
            </a:r>
            <a:endParaRPr lang="en-US" altLang="zh-TW" sz="4000" dirty="0">
              <a:solidFill>
                <a:srgbClr val="FFFF00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能力</a:t>
            </a:r>
            <a:r>
              <a:rPr lang="zh-TW" altLang="en-US" sz="400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越大 責任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7(P)" panose="03000700000000000000" pitchFamily="66" charset="-120"/>
              </a:rPr>
              <a:t>越大</a:t>
            </a:r>
            <a:endParaRPr lang="en-US" altLang="zh-TW" sz="4000" dirty="0">
              <a:solidFill>
                <a:srgbClr val="FFFF00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rgbClr val="FF99FF"/>
                </a:solidFill>
                <a:latin typeface="+mn-lt"/>
                <a:ea typeface="華康正顏楷體W7(P)" panose="03000700000000000000" pitchFamily="66" charset="-120"/>
              </a:rPr>
              <a:t>眾人皆濁我獨清</a:t>
            </a:r>
            <a:endParaRPr lang="en-US" altLang="zh-TW" sz="4000" dirty="0">
              <a:solidFill>
                <a:srgbClr val="FF99FF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3500"/>
              </a:lnSpc>
              <a:spcAft>
                <a:spcPts val="3000"/>
              </a:spcAft>
            </a:pPr>
            <a:r>
              <a:rPr lang="zh-TW" altLang="en-US" sz="4000" dirty="0">
                <a:solidFill>
                  <a:srgbClr val="FF99FF"/>
                </a:solidFill>
                <a:latin typeface="+mn-lt"/>
                <a:ea typeface="華康正顏楷體W7(P)" panose="03000700000000000000" pitchFamily="66" charset="-120"/>
              </a:rPr>
              <a:t>眾人皆醉我獨醒</a:t>
            </a:r>
            <a:endParaRPr lang="en-US" altLang="zh-TW" sz="4000" dirty="0">
              <a:solidFill>
                <a:srgbClr val="FF99FF"/>
              </a:solidFill>
              <a:latin typeface="+mn-lt"/>
              <a:ea typeface="華康正顏楷體W7(P)" panose="03000700000000000000" pitchFamily="66" charset="-120"/>
            </a:endParaRPr>
          </a:p>
          <a:p>
            <a:pPr algn="ctr">
              <a:lnSpc>
                <a:spcPts val="4200"/>
              </a:lnSpc>
              <a:spcAft>
                <a:spcPts val="1200"/>
              </a:spcAft>
            </a:pPr>
            <a:r>
              <a:rPr lang="zh-TW" altLang="en-US" sz="5400" dirty="0">
                <a:solidFill>
                  <a:srgbClr val="00FF00"/>
                </a:solidFill>
                <a:latin typeface="+mn-lt"/>
                <a:ea typeface="華康正顏楷體W7(P)" panose="03000700000000000000" pitchFamily="66" charset="-120"/>
              </a:rPr>
              <a:t>背靠天主</a:t>
            </a: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正顏楷體W7(P)" panose="03000700000000000000" pitchFamily="66" charset="-120"/>
              </a:rPr>
              <a:t> </a:t>
            </a:r>
            <a:r>
              <a:rPr lang="zh-TW" altLang="en-US" sz="5400" dirty="0">
                <a:solidFill>
                  <a:srgbClr val="00FF00"/>
                </a:solidFill>
                <a:latin typeface="+mn-lt"/>
                <a:ea typeface="華康正顏楷體W7(P)" panose="03000700000000000000" pitchFamily="66" charset="-120"/>
              </a:rPr>
              <a:t>我怕誰</a:t>
            </a:r>
            <a:r>
              <a:rPr lang="en-US" altLang="zh-TW" sz="4800" dirty="0">
                <a:solidFill>
                  <a:srgbClr val="00FF00"/>
                </a:solidFill>
                <a:latin typeface="+mn-lt"/>
                <a:ea typeface="華康正顏楷體W7(P)" panose="03000700000000000000" pitchFamily="66" charset="-120"/>
              </a:rPr>
              <a:t>?!</a:t>
            </a:r>
          </a:p>
          <a:p>
            <a:pPr algn="ctr"/>
            <a:endParaRPr lang="zh-TW" altLang="en-US" sz="1000" dirty="0">
              <a:solidFill>
                <a:srgbClr val="00FF00"/>
              </a:solidFill>
              <a:latin typeface="+mn-lt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72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上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亞巴郎舉目一望，見有一隻公綿羊，兩角纏在灌木中，於是前去取了那隻公綿羊，代替自己的兒子，獻為全燔祭。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上主的使者由天上，又呼喚亞巴郎說：「我指著自己起誓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因為你做了這事，沒有顧惜你的獨生子，我必多多降福你，使你的後裔繁多，如同天上的星辰，如同海邊的沙粒。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你的後裔，必佔領他們仇敵的城門；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地上萬民，都要因你的後裔，而蒙受祝福，因為你聽從了我的話。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6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4/4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9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3084" y="224573"/>
            <a:ext cx="9108504" cy="6366727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恭讀聖保祿宗徒致羅馬人書　 </a:t>
            </a:r>
            <a:r>
              <a:rPr lang="en-US" altLang="zh-TW" sz="3600" dirty="0">
                <a:solidFill>
                  <a:srgbClr val="FFFFFF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8:31-34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如果天主偕同我們，誰能反對我們呢？天主既然沒有憐惜自己的兒子，反而為我們眾人，把他交出來，豈不也把一切，與他一同賜給我們嗎？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誰能控告天主所揀選的人呢？是使人成義的天主嗎？誰能定他們的罪？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11E7E5C-F020-4C3E-AA25-6CC4F60B9440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3084" y="188641"/>
            <a:ext cx="9108504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是那已死，或更好說已復活，現今在天主右邊，代我們轉求的基督耶穌嗎？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marR="0" lvl="0" indent="0" algn="just" defTabSz="914400" rtl="0" eaLnBrk="1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kumimoji="1" lang="en-US" altLang="zh-TW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C78AFB4-D984-4148-A553-DA42C8444748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92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6" y="116632"/>
            <a:ext cx="9107488" cy="659735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 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9:2-10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那時候，耶穌帶著伯多祿、雅各伯和若望，單獨帶領他們上了一座高山，在他們面前變了容貌：耶穌的衣服發光，那樣潔白，世上沒有一個漂布的，能漂得那樣白。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厄里亞和梅瑟，也顯現給他們，正在同耶穌談論。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伯多祿於是開口對耶穌說：「師父，我們在這裡真好！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25167" y="188640"/>
            <a:ext cx="9107488" cy="64026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讓我們搭三個帳棚：一個為你，一個為梅瑟，一個為厄里亞。」伯多祿原來不知道該說什麼，因為他們都嚇呆了。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當時，有一團雲彩，遮蔽了他們，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從雲中有聲音說：「這是我的愛子，你們要聽從他！」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他們忽然向四周一看，見不到任何人，只有耶穌同他們在一起。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E2B7DB-36B5-416F-ACE3-4B640B36DCA2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22020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31319</TotalTime>
  <Words>2570</Words>
  <Application>Microsoft Office PowerPoint</Application>
  <PresentationFormat>如螢幕大小 (4:3)</PresentationFormat>
  <Paragraphs>163</Paragraphs>
  <Slides>31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31</vt:i4>
      </vt:variant>
    </vt:vector>
  </HeadingPairs>
  <TitlesOfParts>
    <vt:vector size="45" baseType="lpstr">
      <vt:lpstr>華康中黑體</vt:lpstr>
      <vt:lpstr>華康中黑體(P)</vt:lpstr>
      <vt:lpstr>華康正顏楷體W7</vt:lpstr>
      <vt:lpstr>華康正顏楷體W7(P)</vt:lpstr>
      <vt:lpstr>華康粗黑體</vt:lpstr>
      <vt:lpstr>華康龍門石碑(P)</vt:lpstr>
      <vt:lpstr>華康儷中黑</vt:lpstr>
      <vt:lpstr>新細明體</vt:lpstr>
      <vt:lpstr>Arial</vt:lpstr>
      <vt:lpstr>Calibri</vt:lpstr>
      <vt:lpstr>Times New Roman</vt:lpstr>
      <vt:lpstr>預設簡報設計</vt:lpstr>
      <vt:lpstr>3_預設簡報設計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1747</cp:revision>
  <dcterms:created xsi:type="dcterms:W3CDTF">2006-09-26T01:05:23Z</dcterms:created>
  <dcterms:modified xsi:type="dcterms:W3CDTF">2024-02-19T05:42:25Z</dcterms:modified>
</cp:coreProperties>
</file>