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9719" r:id="rId2"/>
    <p:sldMasterId id="2147489732" r:id="rId3"/>
    <p:sldMasterId id="2147489910" r:id="rId4"/>
  </p:sldMasterIdLst>
  <p:notesMasterIdLst>
    <p:notesMasterId r:id="rId26"/>
  </p:notesMasterIdLst>
  <p:handoutMasterIdLst>
    <p:handoutMasterId r:id="rId27"/>
  </p:handoutMasterIdLst>
  <p:sldIdLst>
    <p:sldId id="1565" r:id="rId5"/>
    <p:sldId id="1610" r:id="rId6"/>
    <p:sldId id="1370" r:id="rId7"/>
    <p:sldId id="1612" r:id="rId8"/>
    <p:sldId id="1904" r:id="rId9"/>
    <p:sldId id="1876" r:id="rId10"/>
    <p:sldId id="2306" r:id="rId11"/>
    <p:sldId id="1915" r:id="rId12"/>
    <p:sldId id="1906" r:id="rId13"/>
    <p:sldId id="1907" r:id="rId14"/>
    <p:sldId id="1908" r:id="rId15"/>
    <p:sldId id="1847" r:id="rId16"/>
    <p:sldId id="1909" r:id="rId17"/>
    <p:sldId id="1910" r:id="rId18"/>
    <p:sldId id="1911" r:id="rId19"/>
    <p:sldId id="1912" r:id="rId20"/>
    <p:sldId id="1913" r:id="rId21"/>
    <p:sldId id="1914" r:id="rId22"/>
    <p:sldId id="2328" r:id="rId23"/>
    <p:sldId id="2329" r:id="rId24"/>
    <p:sldId id="1892" r:id="rId25"/>
  </p:sldIdLst>
  <p:sldSz cx="9144000" cy="6858000" type="screen4x3"/>
  <p:notesSz cx="9926638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sz="44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xujy2@gmail.com" initials="f" lastIdx="2" clrIdx="0">
    <p:extLst>
      <p:ext uri="{19B8F6BF-5375-455C-9EA6-DF929625EA0E}">
        <p15:presenceInfo xmlns:p15="http://schemas.microsoft.com/office/powerpoint/2012/main" userId="6e7ea2678dc1467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00FF"/>
    <a:srgbClr val="660066"/>
    <a:srgbClr val="FFFFFF"/>
    <a:srgbClr val="9900CC"/>
    <a:srgbClr val="00CC00"/>
    <a:srgbClr val="FF99FF"/>
    <a:srgbClr val="FF00FF"/>
    <a:srgbClr val="99FF99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9645" autoAdjust="0"/>
    <p:restoredTop sz="94677" autoAdjust="0"/>
  </p:normalViewPr>
  <p:slideViewPr>
    <p:cSldViewPr>
      <p:cViewPr varScale="1">
        <p:scale>
          <a:sx n="59" d="100"/>
          <a:sy n="59" d="100"/>
        </p:scale>
        <p:origin x="127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554" name="Rectangle 2">
            <a:extLst>
              <a:ext uri="{FF2B5EF4-FFF2-40B4-BE49-F238E27FC236}">
                <a16:creationId xmlns:a16="http://schemas.microsoft.com/office/drawing/2014/main" id="{3FFC0476-8166-439A-8EF9-D64A12A374B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5" name="Rectangle 3">
            <a:extLst>
              <a:ext uri="{FF2B5EF4-FFF2-40B4-BE49-F238E27FC236}">
                <a16:creationId xmlns:a16="http://schemas.microsoft.com/office/drawing/2014/main" id="{76F4FBBB-5A4B-48FE-A3BB-ADDECD35A2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6" name="Rectangle 4">
            <a:extLst>
              <a:ext uri="{FF2B5EF4-FFF2-40B4-BE49-F238E27FC236}">
                <a16:creationId xmlns:a16="http://schemas.microsoft.com/office/drawing/2014/main" id="{207F6BB9-765B-49E5-9CC8-53ADF49392A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7557" name="Rectangle 5">
            <a:extLst>
              <a:ext uri="{FF2B5EF4-FFF2-40B4-BE49-F238E27FC236}">
                <a16:creationId xmlns:a16="http://schemas.microsoft.com/office/drawing/2014/main" id="{F0E672FE-A1AF-4D9F-BB46-E1FC2414C8E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085D1A6-9C3F-452C-9D0F-C9E74897528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050" name="Rectangle 2">
            <a:extLst>
              <a:ext uri="{FF2B5EF4-FFF2-40B4-BE49-F238E27FC236}">
                <a16:creationId xmlns:a16="http://schemas.microsoft.com/office/drawing/2014/main" id="{C5918788-DB56-4D35-9655-2F39F2A5CEF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1" name="Rectangle 3">
            <a:extLst>
              <a:ext uri="{FF2B5EF4-FFF2-40B4-BE49-F238E27FC236}">
                <a16:creationId xmlns:a16="http://schemas.microsoft.com/office/drawing/2014/main" id="{B66602A1-486D-466C-9B6C-6B32F2BCAB6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3372" y="0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7524" name="Rectangle 4">
            <a:extLst>
              <a:ext uri="{FF2B5EF4-FFF2-40B4-BE49-F238E27FC236}">
                <a16:creationId xmlns:a16="http://schemas.microsoft.com/office/drawing/2014/main" id="{390F7CF1-E4D4-49ED-8108-AC876600419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4053" name="Rectangle 5">
            <a:extLst>
              <a:ext uri="{FF2B5EF4-FFF2-40B4-BE49-F238E27FC236}">
                <a16:creationId xmlns:a16="http://schemas.microsoft.com/office/drawing/2014/main" id="{2A0DFE17-75EB-4C1C-874D-97744AE3FFE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664" y="3228896"/>
            <a:ext cx="794131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514054" name="Rectangle 6">
            <a:extLst>
              <a:ext uri="{FF2B5EF4-FFF2-40B4-BE49-F238E27FC236}">
                <a16:creationId xmlns:a16="http://schemas.microsoft.com/office/drawing/2014/main" id="{579692E3-514D-41AD-9EA6-A1FBBF73CFF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4055" name="Rectangle 7">
            <a:extLst>
              <a:ext uri="{FF2B5EF4-FFF2-40B4-BE49-F238E27FC236}">
                <a16:creationId xmlns:a16="http://schemas.microsoft.com/office/drawing/2014/main" id="{9156C933-88AA-4872-BB0F-1730B21C9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372" y="6456218"/>
            <a:ext cx="4301543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6FBD419D-64CE-4550-BAA2-0242050FC71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833881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CB4F53-88CB-4C33-AB79-DD0F3B09A9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E448C0C-11EC-4F14-87EE-6E1BFC0905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5212E5-D105-40CA-98B0-0FE6ED125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AB1DE2-F14C-4215-862D-7892FFAF1AA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01272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F940FA1-01BC-48A7-B4B5-CB6D00B8F9E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C251F2-60E3-4296-BFCE-EB8C0E3FF1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BFBC5B-5423-4FD1-BCE6-8FC7BF67AE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4375D-8CD9-46AF-8C41-09E335183E6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61064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662272B-A9A6-478C-B476-EF425841A8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5A9ED6-29CA-4D33-9F13-90A2E5A123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5AAE814-BD3E-41DF-B881-23B6928BED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A957E7-43B0-4056-AFF1-BC1FCBEFCE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52693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EBD0CB7-2083-43C6-A1FE-F6AFE1FBBA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D21FA05-F693-4AEA-99C4-CB234BDDE5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90880E-4D09-411D-A86E-FF877E9723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3EAD3B-D202-412A-96D1-6259709983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95839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B1BA1B9-80A5-47BB-AE94-5886B4D1DD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DDDF2D-A4D0-4E59-A260-C7CC2C4F634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C56D1E-4A62-4589-AE93-3790E80644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C7E1B0-9EC0-4677-833D-06C393E8CBD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431377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9D06C7-3459-43EE-BDBF-4A89924E2D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6BF6B9E-0B4B-45FB-A864-4197464B7F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E811F5-4019-4B4D-B706-8E4410C0B1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B0E81-DFB2-4306-AE9C-4AA3B3243F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73390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9177A2-C34A-44E1-8648-881D74EB1A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FB4D50-31FE-48AC-B9FD-C991E35CF8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6A76EF-E0B2-452E-8251-600643A077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41D597-6984-4660-AF26-EA33E11F223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170458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E49B45A-79A7-423D-BABD-E54649D3D9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62119C8-36DF-42FA-B727-5DF24DC69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80C2522-B0B4-4E4B-B3AF-A0D1C692CE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A1AEA-4D6F-4016-9F83-E47284FC26B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978523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B6C2190-B7D8-47A4-AA3C-03D15275F7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8175838-B24A-4816-A95E-A1DF8C40B7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5F39CCB-44A5-42AA-8734-702871C4AC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9834D-F101-4939-A509-4E033B6A97B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45185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E97AAC2-84E6-484B-BBC1-87E1162493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23DA3B7-334A-4D43-9C72-595E810187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0D54346-06DF-423C-ADAA-2612E32C8B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91CC6C-A0CA-4027-990A-46672CBEF58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5630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8C324BE-76BA-486B-980E-81AB4E36E4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89123F3-9D6B-4447-9C28-A0AAE956E2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ACFF776-9683-47EB-966F-B3733C8681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159C79-ACD3-4E88-9933-C98A0DFFF5F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188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E7A2BA-EB09-413F-8D13-A2CABB0848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1E3401-E0DA-4C7C-A41A-CEAB4B05D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E8BF680-25AB-43B7-A87A-AAF2426CEA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909520-5D08-4EEA-B917-6A59948C37B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194697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0E53CD-C280-4967-84A6-B110BEE9EC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4CDF21-E72A-45C2-A164-7EAFCF85135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316F7A-3189-4CE2-8E7B-C35F4AA91C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D4B45-79D1-4A7D-BDB6-BF1062B4DA3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553460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83388CA-0573-45D1-A517-B20DFCB2B7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69F143-C875-4288-988B-542E284531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4C82513-1482-442C-BBD3-5B0B7D8176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947DF-BC88-40C0-9353-24BDAEA45DE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267045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D8ACC6-807A-49E8-9ECF-13CBA1ACB6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1BBF968-5610-4FA2-B40B-EB7AB4ECFC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7973E8-C92D-48E3-821D-4C92728F0D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0875DF-0258-4B1E-AE58-D16AB59FAA1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802469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1B7CE2C-C4D3-4296-86BD-3CEC538103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2A1A18-24EE-4687-84FE-BE52AC3A4A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21EB7C7-8865-4B33-B590-1AD14BA0FD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70BC3-87AB-427B-8EB5-B328C341088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457241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21496E-CFB8-41B2-99FF-209219A0CF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AF5126-36A8-4015-8F44-4312344D54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A636E4B-755D-4F63-AACA-D6D303B1EF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76579-D0D8-41F4-9A27-2FEDCB48679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9496637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C0CDCD5-D5E2-4CE3-A3C6-170DE79472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0C51A3D-E9ED-4782-AB80-6BD26AE8D8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54DEE6A-62DC-4600-B4DA-68F78EF7E6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CFB33-66AE-4761-AA9F-3D0EF35FB7A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2652449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935400-DEE6-4E73-9D6E-6A352BD7F6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30E48A-0600-4651-822A-0E4D0DF5B9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046F01D-6908-4DCB-A59C-B34B94134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898D9-6D34-427B-A175-3F8F79533FE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872649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8C40A9-0042-468A-9DE6-03F7A61E34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CDCFD2-752C-4B66-9D4D-B7234703E5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C4830C6-23FD-4551-B3E4-4DF5337C46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56AE6-53BA-4AD1-96BE-CBD8E317ED01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9041951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7CA4D6-D06E-4ABC-8D20-758F5AD204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9247F37-2294-4564-A5FA-B766B8A1A7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C5F699-42FA-4199-9AD9-B62E938FA1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62906-E67E-42C7-8B51-4369FA010975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9621996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19B05F9-768D-4393-9467-5B17D4D79B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1315398-8CF6-4C64-BE9F-A1FE8764FE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CF6EF85-0F1E-494C-80D7-D262F1847E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D2F170-E9EA-47C9-8509-C494A7C34CCA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7194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6409627-6BD5-4314-9E1E-D18584C2BA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BD1EF38-E3B7-46A4-B80C-2F1222D14F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99F67AB-5564-442C-A050-1915E1C721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73C09F-C630-4253-95B7-64CE41D1C28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72844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E3B0323-734E-434D-8F60-96E47466DF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873FDC4-BF83-412F-B448-EA14B4AD46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EAF4A78-349B-4809-AAFD-2A7AA42A1B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D68D50-6BC1-4D0C-B3E8-65A44DD2B5FD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58048669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EED0D9D-BC01-4C03-B58A-4B0908F268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30BAA7C-8985-4094-9D2E-8BEFA24D98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CBB7E63-4B51-4E52-98B6-7E8B4FA453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5ED24-D404-4716-B68D-8AAFA5115618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825722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C44E71E-EF4F-4270-B795-D022584BF11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8E5FF2-C928-4B5B-A9CB-687DDF46FF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03CB962-50E8-40B4-83E3-33DE21473A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51CC9-E450-40E6-A421-720701B08DD6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3933249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B761CC-DB91-45A8-83DC-5DB8A89D5F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EEE00F-21D5-41F8-8AB2-81E620C196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2FE92D-4FE3-4280-B8B9-85593F6F59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418ED-E33F-4EB6-8E96-D8D275F85CE3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8406666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99BEA5C-ED4E-4088-99AB-E033DEB952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C999E05-DD48-4FD9-A9EC-BB64F5EF17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4CEF0CB-128E-47FF-B9EA-D364BE676E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F7B72-E9B7-4954-B531-0F73789373A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29818907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5E7087-6D1F-4A21-8AC1-4190A94C34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FBD219-5288-49D2-B322-CED1BBE00B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35C8F1-7D60-4B5F-A09A-007D263376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CF33B-62FF-4DD4-9C7D-5AB8784A8D97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0614159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2026/2/2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265861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2026/2/2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512617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2026/2/2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9841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2026/2/2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8882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4543C6E-646C-4A56-A568-DCEF1898FF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097579-A445-404A-9C2E-D3F5667ADF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57836CB-2679-4F3B-A10E-B0A7D34EE6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0D97C0-9900-4766-844D-99AF0F7A59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3128915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2026/2/2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714039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2026/2/2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407470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2026/2/2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809875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2026/2/2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841839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2026/2/2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945366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2026/2/2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6321953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15043-2EFE-4BA8-9E3D-276CC0900B49}" type="datetimeFigureOut">
              <a:rPr lang="zh-TW" altLang="en-US" smtClean="0"/>
              <a:t>2026/2/2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1634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3DEFBF4-078F-4966-BE1D-265E1F15DB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014BE9B-110F-4633-935E-56B8EC345B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8020874-BFA7-4F79-9EEA-71D17C1427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F69A0-4600-4BEB-83B2-301BEF62461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01077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D9B7BFF-007E-484A-BBCA-CF9102304E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CF2C31F-F6D7-452E-AF76-6441258C45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A9315B6-8018-4AC2-9084-FEAB60990D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260FEF-D8F4-425E-809D-72E9AD6BBDF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98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1D4EAB4A-C4DB-45B9-A12C-4E783868C6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17D0FD3-4A4E-40DE-BADF-521FE3767B7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2C76135-7344-43D1-A5F5-349344A7032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7D1E05D-CA04-496B-A340-054554C63C5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13688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1EDF9E-D669-4425-ADD5-6E3BD3A638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6950CD-26F8-41D5-A899-E222F7A6EA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77EA79-5160-426B-8863-A1B97CF632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7E31DD-301C-4C39-B2D6-AF24263E474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60182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1485E0-93B6-49F3-A808-098C7D4D57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A962A8-7460-4961-8096-D5E371A7F6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9021C9-4693-4AE8-8C57-CDC7040405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0BA19C-AFAE-4D59-8A63-A0B75D14633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1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937D063-4201-4DDD-8C98-721122B13A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BAA56B9-EA47-4D66-A68C-8FD5ED558B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FCB0533-E29F-4BFF-B4A9-638CB21BEBF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4BBB641-C9C2-44E6-943C-13EBBEF637E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74B1C0B-7A95-411D-B128-E9F2DC7CC51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10F248A-87A1-427F-B78A-0DC1C167CFC7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10" r:id="rId1"/>
    <p:sldLayoutId id="2147489611" r:id="rId2"/>
    <p:sldLayoutId id="2147489612" r:id="rId3"/>
    <p:sldLayoutId id="2147489613" r:id="rId4"/>
    <p:sldLayoutId id="2147489614" r:id="rId5"/>
    <p:sldLayoutId id="2147489615" r:id="rId6"/>
    <p:sldLayoutId id="2147489616" r:id="rId7"/>
    <p:sldLayoutId id="2147489617" r:id="rId8"/>
    <p:sldLayoutId id="2147489618" r:id="rId9"/>
    <p:sldLayoutId id="2147489619" r:id="rId10"/>
    <p:sldLayoutId id="2147489620" r:id="rId11"/>
    <p:sldLayoutId id="214748962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0BB812B-2E24-41A0-9A27-78890B390E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9C79FC5-EE04-4592-BB61-B22F27696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07F321D-9606-4D70-9405-0033F23F51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46A29E0-4F27-4F67-9CB5-8C3ED457E03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548FAB4-BBDB-45FC-B3DF-03850022C3F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FF2185A-AFE7-44E6-A3AC-0E118F024AF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6828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20" r:id="rId1"/>
    <p:sldLayoutId id="2147489721" r:id="rId2"/>
    <p:sldLayoutId id="2147489722" r:id="rId3"/>
    <p:sldLayoutId id="2147489723" r:id="rId4"/>
    <p:sldLayoutId id="2147489724" r:id="rId5"/>
    <p:sldLayoutId id="2147489725" r:id="rId6"/>
    <p:sldLayoutId id="2147489726" r:id="rId7"/>
    <p:sldLayoutId id="2147489727" r:id="rId8"/>
    <p:sldLayoutId id="2147489728" r:id="rId9"/>
    <p:sldLayoutId id="2147489729" r:id="rId10"/>
    <p:sldLayoutId id="2147489730" r:id="rId11"/>
    <p:sldLayoutId id="214748973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8CE0364B-89B6-410A-AF04-D7953F83BF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96969A3-708E-4520-AA31-AF76C044BA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51620" name="Rectangle 4">
            <a:extLst>
              <a:ext uri="{FF2B5EF4-FFF2-40B4-BE49-F238E27FC236}">
                <a16:creationId xmlns:a16="http://schemas.microsoft.com/office/drawing/2014/main" id="{6106F9B8-6907-49FE-A585-93FD51A72CE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1" name="Rectangle 5">
            <a:extLst>
              <a:ext uri="{FF2B5EF4-FFF2-40B4-BE49-F238E27FC236}">
                <a16:creationId xmlns:a16="http://schemas.microsoft.com/office/drawing/2014/main" id="{045953EA-AEED-4732-887C-22740B65D27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51622" name="Rectangle 6">
            <a:extLst>
              <a:ext uri="{FF2B5EF4-FFF2-40B4-BE49-F238E27FC236}">
                <a16:creationId xmlns:a16="http://schemas.microsoft.com/office/drawing/2014/main" id="{9A583CFA-8946-4F77-8525-73A7DEF2EFC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ea typeface="新細明體" charset="-120"/>
              </a:defRPr>
            </a:lvl1pPr>
          </a:lstStyle>
          <a:p>
            <a:pPr>
              <a:defRPr/>
            </a:pPr>
            <a:fld id="{E9803CD0-5415-4484-B4EB-F9FFE8CF1DC9}" type="slidenum">
              <a:rPr lang="en-US" altLang="zh-TW"/>
              <a:pPr>
                <a:defRPr/>
              </a:pPr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22403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733" r:id="rId1"/>
    <p:sldLayoutId id="2147489734" r:id="rId2"/>
    <p:sldLayoutId id="2147489735" r:id="rId3"/>
    <p:sldLayoutId id="2147489736" r:id="rId4"/>
    <p:sldLayoutId id="2147489737" r:id="rId5"/>
    <p:sldLayoutId id="2147489738" r:id="rId6"/>
    <p:sldLayoutId id="2147489739" r:id="rId7"/>
    <p:sldLayoutId id="2147489740" r:id="rId8"/>
    <p:sldLayoutId id="2147489741" r:id="rId9"/>
    <p:sldLayoutId id="2147489742" r:id="rId10"/>
    <p:sldLayoutId id="2147489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15043-2EFE-4BA8-9E3D-276CC0900B49}" type="datetimeFigureOut">
              <a:rPr lang="zh-TW" altLang="en-US" smtClean="0"/>
              <a:t>2026/2/2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39257-8DDD-46B4-9B53-01859B7F13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4655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911" r:id="rId1"/>
    <p:sldLayoutId id="2147489912" r:id="rId2"/>
    <p:sldLayoutId id="2147489913" r:id="rId3"/>
    <p:sldLayoutId id="2147489914" r:id="rId4"/>
    <p:sldLayoutId id="2147489915" r:id="rId5"/>
    <p:sldLayoutId id="2147489916" r:id="rId6"/>
    <p:sldLayoutId id="2147489917" r:id="rId7"/>
    <p:sldLayoutId id="2147489918" r:id="rId8"/>
    <p:sldLayoutId id="2147489919" r:id="rId9"/>
    <p:sldLayoutId id="2147489920" r:id="rId10"/>
    <p:sldLayoutId id="214748992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2063"/>
            <a:ext cx="9144000" cy="6691313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四旬期第二主日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2026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3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2400"/>
              </a:spcBef>
              <a:spcAft>
                <a:spcPts val="1800"/>
              </a:spcAft>
              <a:buFontTx/>
              <a:buNone/>
            </a:pPr>
            <a:r>
              <a:rPr lang="zh-TW" altLang="en-US" sz="8000" dirty="0">
                <a:solidFill>
                  <a:srgbClr val="FFFF00"/>
                </a:solidFill>
                <a:ea typeface="華康儷中黑" panose="020B0509000000000000" pitchFamily="49" charset="-120"/>
              </a:rPr>
              <a:t>到我指給你的地方</a:t>
            </a:r>
            <a:endParaRPr lang="en-US" altLang="zh-TW" sz="80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zh-TW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  <a:r>
              <a:rPr lang="zh-TW" altLang="en-US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由斷捨離到更豐盛</a:t>
            </a:r>
            <a:r>
              <a:rPr lang="en-US" altLang="zh-TW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</a:p>
        </p:txBody>
      </p:sp>
    </p:spTree>
    <p:extLst>
      <p:ext uri="{BB962C8B-B14F-4D97-AF65-F5344CB8AC3E}">
        <p14:creationId xmlns:p14="http://schemas.microsoft.com/office/powerpoint/2010/main" val="3299154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F0CC2B37-94C8-4C39-8CE5-520FB7A5CB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08712"/>
          </a:xfrm>
        </p:spPr>
        <p:txBody>
          <a:bodyPr/>
          <a:lstStyle/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你要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依賴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天主的大能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為福音同我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共受勞苦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基督毀滅了死亡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藉著福音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彰顯了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正顏楷體W5(P)" panose="03000500000000000000" pitchFamily="66" charset="-120"/>
                <a:cs typeface="Calibri" panose="020F0502020204030204" pitchFamily="34" charset="0"/>
              </a:rPr>
              <a:t>不朽的生命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為福音受苦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真福音很難傳</a:t>
            </a:r>
            <a:r>
              <a:rPr lang="en-US" altLang="zh-TW" sz="36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zh-TW" altLang="en-US" sz="36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不受歡迎</a:t>
            </a:r>
            <a:r>
              <a:rPr lang="zh-TW" altLang="en-US" sz="1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</a:t>
            </a:r>
            <a:r>
              <a:rPr lang="zh-TW" altLang="en-US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怕犧牲</a:t>
            </a:r>
            <a:r>
              <a:rPr lang="en-US" altLang="zh-TW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)</a:t>
            </a:r>
            <a:r>
              <a:rPr lang="zh-TW" altLang="en-US" sz="28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 </a:t>
            </a:r>
            <a:br>
              <a:rPr lang="en-US" altLang="zh-TW" sz="39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zh-TW" altLang="en-US" sz="39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世人愛黑暗多過愛光明</a:t>
            </a:r>
            <a:r>
              <a:rPr lang="en-US" altLang="zh-TW" sz="39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  <a:r>
              <a:rPr lang="en-US" altLang="zh-TW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(</a:t>
            </a:r>
            <a:r>
              <a:rPr lang="zh-TW" altLang="en-US" sz="3600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要躺贏</a:t>
            </a:r>
            <a:r>
              <a:rPr lang="zh-TW" altLang="en-US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不要奮鬥</a:t>
            </a:r>
            <a:r>
              <a:rPr lang="en-US" altLang="zh-TW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  <a:cs typeface="Calibri" panose="020F0502020204030204" pitchFamily="34" charset="0"/>
              </a:rPr>
              <a:t>)</a:t>
            </a:r>
          </a:p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福音應提升政</a:t>
            </a:r>
            <a:r>
              <a:rPr lang="en-US" altLang="zh-TW" sz="40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經</a:t>
            </a:r>
            <a:r>
              <a:rPr lang="en-US" altLang="zh-TW" sz="40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/</a:t>
            </a: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文化</a:t>
            </a:r>
            <a: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不應受其利用</a:t>
            </a:r>
            <a: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rgbClr val="FF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福音與不朽</a:t>
            </a:r>
            <a:r>
              <a:rPr lang="en-US" altLang="zh-TW" sz="4000" dirty="0">
                <a:solidFill>
                  <a:srgbClr val="FFFF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一滴水在大海中不乾</a:t>
            </a:r>
            <a: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  <a:b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今生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來世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天上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地下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; 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本地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+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普世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</a:p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三不朽</a:t>
            </a:r>
            <a:r>
              <a:rPr lang="en-US" altLang="zh-TW" sz="4000" dirty="0">
                <a:solidFill>
                  <a:srgbClr val="00FF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立德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立言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立功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;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非圖後來福報也</a:t>
            </a:r>
            <a:r>
              <a:rPr lang="en-US" altLang="zh-TW" sz="4000" dirty="0">
                <a:solidFill>
                  <a:schemeClr val="bg1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  <a:endParaRPr lang="en-US" altLang="zh-TW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5424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F0CC2B37-94C8-4C39-8CE5-520FB7A5CB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69360"/>
          </a:xfrm>
        </p:spPr>
        <p:txBody>
          <a:bodyPr/>
          <a:lstStyle/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正顏楷體W5(P)" panose="03000500000000000000" pitchFamily="66" charset="-120"/>
                <a:ea typeface="華康正顏楷體W5(P)" panose="03000500000000000000" pitchFamily="66" charset="-120"/>
                <a:cs typeface="華康中黑體" panose="020B0509000000000000" pitchFamily="49" charset="-120"/>
              </a:rPr>
              <a:t>這是我的愛子</a:t>
            </a:r>
            <a:r>
              <a:rPr lang="en-US" altLang="zh-TW" sz="4000" dirty="0">
                <a:solidFill>
                  <a:schemeClr val="bg1"/>
                </a:solidFill>
                <a:latin typeface="華康正顏楷體W5(P)" panose="03000500000000000000" pitchFamily="66" charset="-120"/>
                <a:ea typeface="華康正顏楷體W5(P)" panose="030005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5(P)" panose="03000500000000000000" pitchFamily="66" charset="-120"/>
                <a:ea typeface="華康正顏楷體W5(P)" panose="03000500000000000000" pitchFamily="66" charset="-120"/>
                <a:cs typeface="華康中黑體" panose="020B0509000000000000" pitchFamily="49" charset="-120"/>
              </a:rPr>
              <a:t>你們要</a:t>
            </a:r>
            <a:r>
              <a:rPr lang="zh-TW" altLang="en-US" sz="4000" dirty="0">
                <a:solidFill>
                  <a:srgbClr val="FFFF00"/>
                </a:solidFill>
                <a:latin typeface="華康正顏楷體W5(P)" panose="03000500000000000000" pitchFamily="66" charset="-120"/>
                <a:ea typeface="華康正顏楷體W5(P)" panose="03000500000000000000" pitchFamily="66" charset="-120"/>
                <a:cs typeface="華康中黑體" panose="020B0509000000000000" pitchFamily="49" charset="-120"/>
              </a:rPr>
              <a:t>聽從他</a:t>
            </a:r>
            <a:r>
              <a:rPr lang="en-US" altLang="zh-TW" sz="4000" dirty="0">
                <a:solidFill>
                  <a:schemeClr val="bg1"/>
                </a:solidFill>
                <a:latin typeface="華康正顏楷體W5(P)" panose="03000500000000000000" pitchFamily="66" charset="-120"/>
                <a:ea typeface="華康正顏楷體W5(P)" panose="03000500000000000000" pitchFamily="66" charset="-120"/>
                <a:cs typeface="華康中黑體" panose="020B0509000000000000" pitchFamily="49" charset="-120"/>
              </a:rPr>
              <a:t>!</a:t>
            </a:r>
            <a:r>
              <a:rPr lang="zh-TW" altLang="en-US" sz="4000" dirty="0">
                <a:solidFill>
                  <a:schemeClr val="bg1"/>
                </a:solidFill>
                <a:latin typeface="華康正顏楷體W5(P)" panose="03000500000000000000" pitchFamily="66" charset="-120"/>
                <a:ea typeface="華康正顏楷體W5(P)" panose="03000500000000000000" pitchFamily="66" charset="-120"/>
                <a:cs typeface="華康中黑體" panose="020B0509000000000000" pitchFamily="49" charset="-120"/>
              </a:rPr>
              <a:t>他們從山上下來的時候</a:t>
            </a:r>
            <a:r>
              <a:rPr lang="en-US" altLang="zh-TW" sz="4000" dirty="0">
                <a:solidFill>
                  <a:schemeClr val="bg1"/>
                </a:solidFill>
                <a:latin typeface="華康正顏楷體W5(P)" panose="03000500000000000000" pitchFamily="66" charset="-120"/>
                <a:ea typeface="華康正顏楷體W5(P)" panose="030005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5(P)" panose="03000500000000000000" pitchFamily="66" charset="-120"/>
                <a:ea typeface="華康正顏楷體W5(P)" panose="03000500000000000000" pitchFamily="66" charset="-120"/>
                <a:cs typeface="華康中黑體" panose="020B0509000000000000" pitchFamily="49" charset="-120"/>
              </a:rPr>
              <a:t>耶穌囑咐他們說</a:t>
            </a:r>
            <a:r>
              <a:rPr lang="en-US" altLang="zh-TW" sz="4000" dirty="0">
                <a:solidFill>
                  <a:schemeClr val="bg1"/>
                </a:solidFill>
                <a:latin typeface="華康正顏楷體W5(P)" panose="03000500000000000000" pitchFamily="66" charset="-120"/>
                <a:ea typeface="華康正顏楷體W5(P)" panose="03000500000000000000" pitchFamily="66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華康正顏楷體W5(P)" panose="03000500000000000000" pitchFamily="66" charset="-120"/>
                <a:ea typeface="華康正顏楷體W5(P)" panose="03000500000000000000" pitchFamily="66" charset="-120"/>
                <a:cs typeface="華康中黑體" panose="020B0509000000000000" pitchFamily="49" charset="-120"/>
              </a:rPr>
              <a:t>「非等人子從死者中復活</a:t>
            </a:r>
            <a:r>
              <a:rPr lang="en-US" altLang="zh-TW" sz="4000" dirty="0">
                <a:solidFill>
                  <a:schemeClr val="bg1"/>
                </a:solidFill>
                <a:latin typeface="華康正顏楷體W5(P)" panose="03000500000000000000" pitchFamily="66" charset="-120"/>
                <a:ea typeface="華康正顏楷體W5(P)" panose="030005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5(P)" panose="03000500000000000000" pitchFamily="66" charset="-120"/>
                <a:ea typeface="華康正顏楷體W5(P)" panose="03000500000000000000" pitchFamily="66" charset="-120"/>
                <a:cs typeface="華康中黑體" panose="020B0509000000000000" pitchFamily="49" charset="-120"/>
              </a:rPr>
              <a:t>你們</a:t>
            </a:r>
            <a:r>
              <a:rPr lang="zh-TW" altLang="en-US" sz="4000" dirty="0">
                <a:solidFill>
                  <a:srgbClr val="FFFF00"/>
                </a:solidFill>
                <a:latin typeface="華康正顏楷體W5(P)" panose="03000500000000000000" pitchFamily="66" charset="-120"/>
                <a:ea typeface="華康正顏楷體W5(P)" panose="03000500000000000000" pitchFamily="66" charset="-120"/>
                <a:cs typeface="華康中黑體" panose="020B0509000000000000" pitchFamily="49" charset="-120"/>
              </a:rPr>
              <a:t>不要將所見的</a:t>
            </a:r>
            <a:r>
              <a:rPr lang="en-US" altLang="zh-TW" sz="4000" dirty="0">
                <a:solidFill>
                  <a:srgbClr val="FFFF00"/>
                </a:solidFill>
                <a:latin typeface="華康正顏楷體W5(P)" panose="03000500000000000000" pitchFamily="66" charset="-120"/>
                <a:ea typeface="華康正顏楷體W5(P)" panose="030005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正顏楷體W5(P)" panose="03000500000000000000" pitchFamily="66" charset="-120"/>
                <a:ea typeface="華康正顏楷體W5(P)" panose="03000500000000000000" pitchFamily="66" charset="-120"/>
                <a:cs typeface="華康中黑體" panose="020B0509000000000000" pitchFamily="49" charset="-120"/>
              </a:rPr>
              <a:t>告訴任何人</a:t>
            </a:r>
            <a:r>
              <a:rPr lang="en-US" altLang="zh-TW" sz="4000" dirty="0">
                <a:solidFill>
                  <a:srgbClr val="FFFF00"/>
                </a:solidFill>
                <a:latin typeface="華康正顏楷體W5(P)" panose="03000500000000000000" pitchFamily="66" charset="-120"/>
                <a:ea typeface="華康正顏楷體W5(P)" panose="03000500000000000000" pitchFamily="66" charset="-120"/>
                <a:cs typeface="華康中黑體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華康正顏楷體W5(P)" panose="03000500000000000000" pitchFamily="66" charset="-120"/>
                <a:ea typeface="華康正顏楷體W5(P)" panose="03000500000000000000" pitchFamily="66" charset="-120"/>
                <a:cs typeface="華康中黑體" panose="020B0509000000000000" pitchFamily="49" charset="-120"/>
              </a:rPr>
              <a:t>」</a:t>
            </a:r>
            <a:endParaRPr lang="en-US" altLang="zh-TW" sz="4000" dirty="0">
              <a:solidFill>
                <a:schemeClr val="bg1"/>
              </a:solidFill>
              <a:latin typeface="華康正顏楷體W5(P)" panose="03000500000000000000" pitchFamily="66" charset="-120"/>
              <a:ea typeface="華康正顏楷體W5(P)" panose="03000500000000000000" pitchFamily="66" charset="-120"/>
              <a:cs typeface="華康中黑體" panose="020B0509000000000000" pitchFamily="49" charset="-120"/>
            </a:endParaRPr>
          </a:p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不要告訴人</a:t>
            </a:r>
            <a:r>
              <a:rPr lang="en-US" altLang="zh-TW" sz="3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(</a:t>
            </a:r>
            <a:r>
              <a:rPr lang="zh-TW" altLang="en-US" sz="3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默西亞的秘密</a:t>
            </a:r>
            <a:r>
              <a:rPr lang="en-US" altLang="zh-TW" sz="3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)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為何見盡耶穌顯奇蹟的宗徒會在耶穌最需要他們時做逃兵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?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sym typeface="Wingdings" panose="05000000000000000000" pitchFamily="2" charset="2"/>
              </a:rPr>
              <a:t></a:t>
            </a:r>
            <a:r>
              <a:rPr lang="zh-TW" altLang="en-US" sz="39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耶穌比奇蹟重要千萬倍</a:t>
            </a:r>
            <a:r>
              <a:rPr lang="en-US" altLang="zh-TW" sz="39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!</a:t>
            </a:r>
          </a:p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聽從天父的愛子基督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基督的命令是</a:t>
            </a: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生命之言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;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應之以治則吉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應之以亂則凶</a:t>
            </a:r>
            <a:b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sym typeface="Wingdings" panose="05000000000000000000" pitchFamily="2" charset="2"/>
              </a:rPr>
            </a:b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sym typeface="Wingdings" panose="05000000000000000000" pitchFamily="2" charset="2"/>
              </a:rPr>
              <a:t>更豐盛的生命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sym typeface="Wingdings" panose="05000000000000000000" pitchFamily="2" charset="2"/>
              </a:rPr>
              <a:t>: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sym typeface="Wingdings" panose="05000000000000000000" pitchFamily="2" charset="2"/>
              </a:rPr>
              <a:t>由斷捨離到更豐盛</a:t>
            </a:r>
            <a:r>
              <a:rPr lang="zh-TW" altLang="en-US" sz="1000" dirty="0">
                <a:solidFill>
                  <a:srgbClr val="FF00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sym typeface="Wingdings" panose="05000000000000000000" pitchFamily="2" charset="2"/>
              </a:rPr>
              <a:t> </a:t>
            </a:r>
            <a:r>
              <a:rPr lang="zh-TW" altLang="en-US" sz="28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sym typeface="Wingdings" panose="05000000000000000000" pitchFamily="2" charset="2"/>
              </a:rPr>
              <a:t>失</a:t>
            </a:r>
            <a:r>
              <a:rPr lang="en-US" altLang="zh-TW" sz="28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sym typeface="Wingdings" panose="05000000000000000000" pitchFamily="2" charset="2"/>
              </a:rPr>
              <a:t></a:t>
            </a:r>
            <a:r>
              <a:rPr lang="zh-TW" altLang="en-US" sz="28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sym typeface="Wingdings" panose="05000000000000000000" pitchFamily="2" charset="2"/>
              </a:rPr>
              <a:t>得</a:t>
            </a:r>
            <a:endParaRPr lang="zh-HK" altLang="en-US" sz="2800" dirty="0">
              <a:solidFill>
                <a:srgbClr val="00FF00"/>
              </a:solidFill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69041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BCC0B449-F953-4BC5-A427-A303C75475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08712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有些人會問</a:t>
            </a:r>
            <a:r>
              <a:rPr lang="en-US" altLang="zh-HK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: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世上有沒有一位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超越一切的神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呢</a:t>
            </a:r>
            <a:r>
              <a:rPr lang="en-US" altLang="zh-HK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?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為什麼人類已經這麼進步了</a:t>
            </a:r>
            <a:r>
              <a:rPr lang="en-US" altLang="zh-HK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而罪惡</a:t>
            </a:r>
            <a:r>
              <a:rPr lang="en-US" altLang="zh-HK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痛苦和死亡仍然存在呢</a:t>
            </a:r>
            <a:r>
              <a:rPr lang="en-US" altLang="zh-HK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?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在享盡</a:t>
            </a:r>
            <a:endParaRPr lang="en-US" altLang="zh-HK" sz="4000" dirty="0">
              <a:latin typeface="Calibri" panose="020F0502020204030204" pitchFamily="34" charset="0"/>
              <a:ea typeface="華康儷中黑" panose="020B0509000000000000" pitchFamily="49" charset="-12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世間的一切以後</a:t>
            </a:r>
            <a:r>
              <a:rPr lang="en-US" altLang="zh-HK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我們要往哪裡去</a:t>
            </a:r>
            <a:r>
              <a:rPr lang="en-US" altLang="zh-HK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?</a:t>
            </a:r>
          </a:p>
          <a:p>
            <a:pPr>
              <a:spcBef>
                <a:spcPts val="0"/>
              </a:spcBef>
            </a:pPr>
            <a:r>
              <a:rPr lang="en-US" altLang="zh-HK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Some ask: </a:t>
            </a:r>
            <a:r>
              <a:rPr lang="en-US" altLang="zh-HK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Does there exist a God who transcends all things? </a:t>
            </a:r>
            <a:r>
              <a:rPr lang="en-US" altLang="zh-HK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Why, despite mankind’s extraordinary progress, do sin, suffering, and death still remain? After we have tasted all the world has to offer—</a:t>
            </a:r>
            <a:r>
              <a:rPr lang="en-US" altLang="zh-HK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where then shall we go?</a:t>
            </a:r>
          </a:p>
        </p:txBody>
      </p:sp>
    </p:spTree>
    <p:extLst>
      <p:ext uri="{BB962C8B-B14F-4D97-AF65-F5344CB8AC3E}">
        <p14:creationId xmlns:p14="http://schemas.microsoft.com/office/powerpoint/2010/main" val="15516589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BCC0B449-F953-4BC5-A427-A303C75475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6936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TW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還有</a:t>
            </a:r>
            <a:r>
              <a:rPr lang="en-US" altLang="zh-TW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從前我並不存在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將來也不會存在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既然所有人都要「塵歸塵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土歸土」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那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我又為什麼要存在呢</a:t>
            </a:r>
            <a:r>
              <a:rPr lang="en-US" altLang="zh-HK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?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這時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無論你是大科學家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大思想家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你都會感到無能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無助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37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Moreover: I did not exist in the distant past, nor shall I exist in the far‑off future. If “ashes to ashes, dust to dust” is our ultimate destiny, then </a:t>
            </a:r>
            <a:r>
              <a:rPr lang="en-US" altLang="zh-TW" sz="37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why do </a:t>
            </a:r>
            <a:r>
              <a:rPr lang="en-US" altLang="zh-TW" sz="40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exist at all?</a:t>
            </a:r>
            <a:r>
              <a:rPr lang="en-US" altLang="zh-TW" sz="40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simple question—yet it leaves even the greatest scientists and profoundest thinkers feeling powerless and perplexed.</a:t>
            </a:r>
            <a:endParaRPr lang="zh-TW" altLang="zh-TW" sz="4000" spc="-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2905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BCC0B449-F953-4BC5-A427-A303C75475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0871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HK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這時</a:t>
            </a:r>
            <a:r>
              <a:rPr lang="en-US" altLang="zh-HK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我們好像是處在</a:t>
            </a:r>
            <a:r>
              <a:rPr lang="zh-HK" altLang="en-US" sz="39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生命的邊緣</a:t>
            </a:r>
            <a:r>
              <a:rPr lang="zh-HK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上</a:t>
            </a:r>
            <a:r>
              <a:rPr lang="en-US" altLang="zh-HK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面對著宇宙和人生的奧秘</a:t>
            </a:r>
            <a:r>
              <a:rPr lang="en-US" altLang="zh-HK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感到茫然和失落</a:t>
            </a:r>
            <a:r>
              <a:rPr lang="en-US" altLang="zh-HK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HK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這也是亞巴郎聽到天主的召喚</a:t>
            </a:r>
            <a:r>
              <a:rPr lang="en-US" altLang="zh-HK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HK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「離開你的故鄉</a:t>
            </a:r>
            <a:r>
              <a:rPr lang="en-US" altLang="zh-HK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到</a:t>
            </a:r>
            <a:r>
              <a:rPr lang="zh-HK" altLang="en-US" sz="39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我指給你的地方</a:t>
            </a:r>
            <a:r>
              <a:rPr lang="zh-HK" altLang="en-US" sz="39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去」時的心境</a:t>
            </a:r>
            <a:r>
              <a:rPr lang="en-US" altLang="zh-HK" sz="3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100"/>
              </a:lnSpc>
              <a:spcBef>
                <a:spcPts val="0"/>
              </a:spcBef>
            </a:pPr>
            <a:r>
              <a:rPr lang="en-US" altLang="zh-TW" sz="39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 such times, we seem to stand </a:t>
            </a:r>
            <a:r>
              <a:rPr lang="en-US" altLang="zh-TW" sz="39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 the edge of life</a:t>
            </a:r>
            <a:r>
              <a:rPr lang="en-US" altLang="zh-TW" sz="39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facing the mystery of the universe and human existence, </a:t>
            </a:r>
            <a:r>
              <a:rPr lang="en-US" altLang="zh-TW" sz="39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lost in bewilderment</a:t>
            </a:r>
            <a:r>
              <a:rPr lang="en-US" altLang="zh-TW" sz="39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This, too, was the inner state of Abraham when he heard God’s call: “Leave your country, your kindred and your father’s house, </a:t>
            </a:r>
          </a:p>
          <a:p>
            <a:pPr>
              <a:lnSpc>
                <a:spcPts val="4100"/>
              </a:lnSpc>
              <a:spcBef>
                <a:spcPts val="0"/>
              </a:spcBef>
            </a:pPr>
            <a:r>
              <a:rPr lang="en-US" altLang="zh-TW" sz="39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 </a:t>
            </a:r>
            <a:r>
              <a:rPr lang="en-US" altLang="zh-TW" sz="3900" spc="-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 to the land that I will show you</a:t>
            </a:r>
            <a:r>
              <a:rPr lang="en-US" altLang="zh-TW" sz="3900" spc="-1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</a:t>
            </a:r>
            <a:endParaRPr lang="zh-TW" altLang="zh-TW" sz="3900" spc="-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83560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BCC0B449-F953-4BC5-A427-A303C75475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69360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我們似是走到了自己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已知世界的盡頭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前面只剩下茫茫的一大片不可知和不可把握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這時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所謂的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邊際境遇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就發生了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因為我們已到了自己生命的盡頭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spcBef>
                <a:spcPts val="0"/>
              </a:spcBef>
            </a:pP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is as though we have reached the boundary of all we know; </a:t>
            </a:r>
            <a:r>
              <a:rPr lang="en-US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before us lies only a vast unknown</a:t>
            </a:r>
            <a:r>
              <a:rPr lang="en-US" altLang="zh-TW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beyond our grasp. </a:t>
            </a: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is what is called the “</a:t>
            </a:r>
            <a:r>
              <a:rPr lang="en-US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limit situation</a:t>
            </a: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”—for we have arrived at </a:t>
            </a:r>
          </a:p>
          <a:p>
            <a:pPr>
              <a:spcBef>
                <a:spcPts val="0"/>
              </a:spcBef>
            </a:pP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very frontier of our own lives.</a:t>
            </a:r>
            <a:endParaRPr lang="zh-TW" altLang="zh-TW" sz="40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01604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BCC0B449-F953-4BC5-A427-A303C75475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6936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當人進入邊際境遇時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由於他已自覺完全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無能為力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他便面臨兩個抉擇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一是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退回</a:t>
            </a:r>
            <a:br>
              <a:rPr lang="en-US" altLang="zh-HK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到那可掌握的世界中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另一便是往前</a:t>
            </a:r>
            <a:br>
              <a:rPr lang="en-US" altLang="zh-HK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縱身一躍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投入另一個世界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即神的世界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200"/>
              </a:lnSpc>
              <a:spcBef>
                <a:spcPts val="0"/>
              </a:spcBef>
            </a:pP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When one finds oneself in a </a:t>
            </a:r>
          </a:p>
          <a:p>
            <a:pPr>
              <a:lnSpc>
                <a:spcPts val="4200"/>
              </a:lnSpc>
              <a:spcBef>
                <a:spcPts val="0"/>
              </a:spcBef>
            </a:pP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“limit situation”, the awareness of one’s own powerlessness presents two possible paths: to </a:t>
            </a:r>
            <a:r>
              <a:rPr lang="en-US" altLang="zh-HK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retreat back </a:t>
            </a:r>
          </a:p>
          <a:p>
            <a:pPr>
              <a:lnSpc>
                <a:spcPts val="4200"/>
              </a:lnSpc>
              <a:spcBef>
                <a:spcPts val="0"/>
              </a:spcBef>
            </a:pP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into the realm of the manageable, </a:t>
            </a:r>
          </a:p>
          <a:p>
            <a:pPr>
              <a:lnSpc>
                <a:spcPts val="4200"/>
              </a:lnSpc>
              <a:spcBef>
                <a:spcPts val="0"/>
              </a:spcBef>
            </a:pP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 to </a:t>
            </a:r>
            <a:r>
              <a:rPr lang="en-US" altLang="zh-HK" sz="44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leap forward</a:t>
            </a: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—</a:t>
            </a:r>
          </a:p>
          <a:p>
            <a:pPr>
              <a:lnSpc>
                <a:spcPts val="4200"/>
              </a:lnSpc>
              <a:spcBef>
                <a:spcPts val="0"/>
              </a:spcBef>
            </a:pPr>
            <a:r>
              <a:rPr lang="en-US" altLang="zh-HK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into another world, the world of God.</a:t>
            </a:r>
          </a:p>
        </p:txBody>
      </p:sp>
    </p:spTree>
    <p:extLst>
      <p:ext uri="{BB962C8B-B14F-4D97-AF65-F5344CB8AC3E}">
        <p14:creationId xmlns:p14="http://schemas.microsoft.com/office/powerpoint/2010/main" val="28511106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BCC0B449-F953-4BC5-A427-A303C75475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6936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這種對另一世界的信念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對不可知的探索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就構成了所謂的</a:t>
            </a: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宗教經驗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承認</a:t>
            </a:r>
            <a:br>
              <a:rPr lang="en-US" altLang="zh-HK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</a:b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自己的有限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向神投誠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zh-HK" altLang="en-US" sz="40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是一種「跳躍」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</a:t>
            </a:r>
            <a:b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zh-HK" altLang="en-US" sz="40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跳躍是接觸天主的好方法</a:t>
            </a:r>
            <a:r>
              <a:rPr lang="en-US" altLang="zh-HK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4200"/>
              </a:lnSpc>
              <a:spcBef>
                <a:spcPts val="0"/>
              </a:spcBef>
            </a:pP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This belief in another realm, this yearning to explore the unknowable, constitutes what is termed “</a:t>
            </a:r>
            <a:r>
              <a:rPr lang="en-US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religious experience</a:t>
            </a: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”. To acknowledge our finitude and surrender ourselves to God is a “leap”—a leap </a:t>
            </a:r>
            <a:b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that becomes </a:t>
            </a:r>
            <a:r>
              <a:rPr lang="en-US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sacred passage </a:t>
            </a:r>
            <a:br>
              <a:rPr lang="en-US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TW" sz="40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encounter the Divine.</a:t>
            </a:r>
            <a:endParaRPr lang="zh-TW" altLang="zh-TW" sz="4000" dirty="0">
              <a:solidFill>
                <a:srgbClr val="FF0000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Calibri" panose="020F0502020204030204" pitchFamily="34" charset="0"/>
            </a:endParaRPr>
          </a:p>
          <a:p>
            <a:pPr>
              <a:lnSpc>
                <a:spcPts val="4200"/>
              </a:lnSpc>
              <a:spcBef>
                <a:spcPts val="0"/>
              </a:spcBef>
            </a:pPr>
            <a:endParaRPr lang="en-US" altLang="zh-HK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7858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BCC0B449-F953-4BC5-A427-A303C75475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66936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zh-TW" altLang="zh-TW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邊際境遇因此成了一塊「跳板」</a:t>
            </a:r>
            <a:r>
              <a:rPr lang="zh-TW" altLang="zh-TW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,使人從有限跳向無限;由可經驗的世界,跳到未曾經驗過的世界,跳到神的懷抱中.所以亞巴郎才被稱為信仰之父:因為</a:t>
            </a:r>
            <a:r>
              <a:rPr lang="zh-TW" altLang="zh-TW" sz="3800" dirty="0">
                <a:solidFill>
                  <a:srgbClr val="FF0000"/>
                </a:solidFill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他懷著信心,跳向未來</a:t>
            </a:r>
            <a:r>
              <a:rPr lang="zh-TW" altLang="zh-TW" sz="3800" dirty="0">
                <a:latin typeface="Calibri" panose="020F0502020204030204" pitchFamily="34" charset="0"/>
                <a:ea typeface="華康儷中黑" panose="020B0509000000000000" pitchFamily="49" charset="-120"/>
                <a:cs typeface="Calibri" panose="020F0502020204030204" pitchFamily="34" charset="0"/>
              </a:rPr>
              <a:t>.</a:t>
            </a:r>
          </a:p>
          <a:p>
            <a:pPr>
              <a:lnSpc>
                <a:spcPts val="3800"/>
              </a:lnSpc>
              <a:spcBef>
                <a:spcPts val="0"/>
              </a:spcBef>
            </a:pPr>
            <a:r>
              <a:rPr lang="en-US" altLang="zh-TW" sz="39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Thus the limit situation becomes a springboard, propelling us </a:t>
            </a:r>
            <a:r>
              <a:rPr lang="en-US" altLang="zh-TW" sz="39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from the finite toward the Infinite</a:t>
            </a:r>
            <a:r>
              <a:rPr lang="en-US" altLang="zh-TW" sz="39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; from the world we know into the world we have not known—into the very embrace of God. This is why Abraham is called the father of faith: in trust, </a:t>
            </a:r>
            <a:r>
              <a:rPr lang="en-US" altLang="zh-TW" sz="39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 leapt toward the future unseen</a:t>
            </a:r>
            <a:r>
              <a:rPr lang="en-US" altLang="zh-TW" sz="3900" dirty="0">
                <a:solidFill>
                  <a:srgbClr val="0F111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0AF8ECD2-DB47-414E-BD72-66C3D0E27C8D}"/>
              </a:ext>
            </a:extLst>
          </p:cNvPr>
          <p:cNvSpPr txBox="1"/>
          <p:nvPr/>
        </p:nvSpPr>
        <p:spPr>
          <a:xfrm>
            <a:off x="0" y="-9028384"/>
            <a:ext cx="9144000" cy="610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zh-TW" altLang="zh-TW" sz="3200" dirty="0">
                <a:effectLst/>
                <a:latin typeface="Arial" panose="020B0604020202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1343452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標題 2">
            <a:extLst>
              <a:ext uri="{FF2B5EF4-FFF2-40B4-BE49-F238E27FC236}">
                <a16:creationId xmlns:a16="http://schemas.microsoft.com/office/drawing/2014/main" id="{673BFEDA-47D1-475E-9364-B90D514276C6}"/>
              </a:ext>
            </a:extLst>
          </p:cNvPr>
          <p:cNvSpPr>
            <a:spLocks noGrp="1"/>
          </p:cNvSpPr>
          <p:nvPr/>
        </p:nvSpPr>
        <p:spPr>
          <a:xfrm>
            <a:off x="179512" y="260648"/>
            <a:ext cx="8784976" cy="4608512"/>
          </a:xfrm>
          <a:prstGeom prst="rect">
            <a:avLst/>
          </a:prstGeom>
          <a:solidFill>
            <a:srgbClr val="FFFF99"/>
          </a:solidFill>
          <a:ln w="190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公教教研中心周年籌款</a:t>
            </a:r>
            <a:endParaRPr kumimoji="1" lang="zh-TW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14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(</a:t>
            </a:r>
            <a:r>
              <a:rPr kumimoji="1" lang="zh-TW" altLang="en-US" sz="1400" b="0" i="0" u="none" strike="noStrike" kern="1200" cap="none" spc="30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highlight>
                  <a:srgbClr val="FF00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是項籌款活動已獲香港天主教教區批准</a:t>
            </a:r>
            <a:r>
              <a:rPr kumimoji="1" lang="en-US" sz="14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)</a:t>
            </a:r>
            <a:r>
              <a:rPr kumimoji="1" 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</a:t>
            </a:r>
            <a:endParaRPr kumimoji="1" lang="zh-TW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2667000" marR="0" lvl="0" indent="-24860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目的：發揚梵二精神，為基督天國和世界大同而努力</a:t>
            </a:r>
            <a:endParaRPr kumimoji="1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2667000" marR="0" lvl="0" indent="-24860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         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我們在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YouTube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上用兩文三語講道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,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因為我們主張世界大同 </a:t>
            </a:r>
            <a:endParaRPr kumimoji="1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2667000" marR="0" lvl="0" indent="-2486025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內容：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聖經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+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中國文化 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+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更豐盛生命 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+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天國</a:t>
            </a: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(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世界大同</a:t>
            </a: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)</a:t>
            </a:r>
            <a:endParaRPr kumimoji="1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2667000" marR="0" lvl="0" indent="-24860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用途：籌募本中心為香港及華人地區的福傳及培育經費</a:t>
            </a:r>
            <a:endParaRPr kumimoji="1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177800" marR="0" lvl="0" indent="3175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1.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請在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教研中心網址填寫捐款人資料或下載捐款表格</a:t>
            </a:r>
          </a:p>
          <a:p>
            <a:pPr marL="177800" marR="0" lvl="0" indent="31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2.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把捐款存入本中心戶口：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anose="020B0A040201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恒生銀行 </a:t>
            </a: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anose="020B0A040201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233-0-052156 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或以</a:t>
            </a:r>
          </a:p>
          <a:p>
            <a:pPr marL="177800" marR="0" lvl="0" indent="31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   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劃線支票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抬頭：公教教研中心有限公司</a:t>
            </a:r>
          </a:p>
          <a:p>
            <a:pPr marL="177800" marR="0" lvl="0" indent="31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3.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將存款收條</a:t>
            </a: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/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劃線支票連同填妥的捐款表格郵寄至本中心</a:t>
            </a:r>
          </a:p>
          <a:p>
            <a:pPr marL="2667000" marR="0" lvl="0" indent="-266700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   地址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: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香港 新界 上水鄉 興仁村 第一巷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16 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號 公教教研中心 </a:t>
            </a:r>
            <a:endParaRPr kumimoji="1" lang="zh-TW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2667000" marR="0" lvl="0" indent="-26670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   網址：</a:t>
            </a:r>
            <a:r>
              <a:rPr kumimoji="1" lang="en-US" altLang="zh-TW" sz="2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www.cirs.org.hk/support.asp </a:t>
            </a:r>
          </a:p>
          <a:p>
            <a:pPr marL="2667000" marR="0" lvl="0" indent="-26670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   查詢請電：</a:t>
            </a:r>
            <a:r>
              <a:rPr kumimoji="1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(</a:t>
            </a:r>
            <a:r>
              <a:rPr kumimoji="1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852) 2336-1205</a:t>
            </a:r>
          </a:p>
          <a:p>
            <a:pPr marL="2667000" marR="0" lvl="0" indent="-2667000" algn="ctr" defTabSz="914400" rtl="0" eaLnBrk="0" fontAlgn="base" latinLnBrk="0" hangingPunct="0">
              <a:lnSpc>
                <a:spcPts val="2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HK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   (</a:t>
            </a:r>
            <a:r>
              <a:rPr kumimoji="1" lang="zh-TW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註：捐款達港幣</a:t>
            </a:r>
            <a:r>
              <a:rPr kumimoji="1" lang="en-US" altLang="zh-HK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100</a:t>
            </a:r>
            <a:r>
              <a:rPr kumimoji="1" lang="zh-TW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元或以上，憑收據可於香港本地申請免稅</a:t>
            </a:r>
            <a:r>
              <a:rPr kumimoji="1" lang="en-US" altLang="zh-HK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我們過一向嚴格實踐梵二精神的三結合</a:t>
            </a:r>
            <a:endParaRPr kumimoji="1" lang="en-US" altLang="zh-TW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信仰與生活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結合</a:t>
            </a:r>
            <a:r>
              <a:rPr kumimoji="1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,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聖經與中國文化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結合</a:t>
            </a:r>
            <a:endParaRPr kumimoji="1" lang="en-US" altLang="zh-TW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教會與社會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結合 並要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移風易俗</a:t>
            </a:r>
            <a:endParaRPr kumimoji="1" lang="en-US" altLang="zh-TW" sz="2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華康儷中黑" panose="020B0509000000000000" pitchFamily="49" charset="-120"/>
              <a:cs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00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1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00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請支持我們的籌款活動</a:t>
            </a:r>
            <a:r>
              <a:rPr kumimoji="1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highlight>
                  <a:srgbClr val="FF00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,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highlight>
                  <a:srgbClr val="FF00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 轉發我們的網上講道</a:t>
            </a:r>
            <a:r>
              <a:rPr kumimoji="1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00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1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00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1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highlight>
                  <a:srgbClr val="FF00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傳播梵二的基督精神</a:t>
            </a:r>
            <a:r>
              <a:rPr kumimoji="1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highlight>
                  <a:srgbClr val="FF00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, </a:t>
            </a:r>
            <a:r>
              <a:rPr kumimoji="1" lang="zh-TW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00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給世界一個和平的機會</a:t>
            </a:r>
            <a:r>
              <a:rPr kumimoji="1" lang="en-US" altLang="zh-TW" sz="2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0000"/>
                </a:highlight>
                <a:uLnTx/>
                <a:uFillTx/>
                <a:latin typeface="Arial" panose="020B0604020202020204" pitchFamily="34" charset="0"/>
                <a:ea typeface="華康儷中黑" panose="020B0509000000000000" pitchFamily="49" charset="-120"/>
                <a:cs typeface="Arial" panose="020B0604020202020204" pitchFamily="34" charset="0"/>
              </a:rPr>
              <a:t>1</a:t>
            </a:r>
            <a:endParaRPr kumimoji="1" lang="zh-TW" altLang="en-US" sz="2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highlight>
                <a:srgbClr val="FF0000"/>
              </a:highlight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Arial" panose="020B0604020202020204" pitchFamily="34" charset="0"/>
            </a:endParaRPr>
          </a:p>
        </p:txBody>
      </p:sp>
      <p:pic>
        <p:nvPicPr>
          <p:cNvPr id="6" name="圖片 5" descr="C:\Users\user\Desktop\捐助教研及中國福傳 QRCODE.jpeg">
            <a:extLst>
              <a:ext uri="{FF2B5EF4-FFF2-40B4-BE49-F238E27FC236}">
                <a16:creationId xmlns:a16="http://schemas.microsoft.com/office/drawing/2014/main" id="{95C80023-7777-4249-99F0-417BC8A0283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113" y="3645024"/>
            <a:ext cx="882650" cy="8826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13418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44624"/>
            <a:ext cx="9108504" cy="6741368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恭讀創世紀　</a:t>
            </a:r>
            <a:r>
              <a:rPr lang="en-US" altLang="zh-TW" sz="36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12:1-4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那時候，上主對亞巴郎說：「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離開你的故鄉、你的家族和父家，到我指給你的地方去。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我要使你成為一個大民族；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我必降福你，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使你成名，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成為一個福源。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我要降福那祝福你的人，咒罵那咒罵你的人；地上萬民都要因你而獲得祝福。」亞巴郎於是照上主的吩咐，動身出發。</a:t>
            </a:r>
            <a:r>
              <a:rPr lang="en-US" altLang="zh-TW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36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上主的話。 </a:t>
            </a:r>
            <a:endParaRPr lang="en-US" altLang="zh-TW" sz="36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5" name="文字方塊 1">
            <a:extLst>
              <a:ext uri="{FF2B5EF4-FFF2-40B4-BE49-F238E27FC236}">
                <a16:creationId xmlns:a16="http://schemas.microsoft.com/office/drawing/2014/main" id="{715A5735-770D-43D7-9252-AC590B2B91DA}"/>
              </a:ext>
            </a:extLst>
          </p:cNvPr>
          <p:cNvSpPr txBox="1"/>
          <p:nvPr/>
        </p:nvSpPr>
        <p:spPr>
          <a:xfrm>
            <a:off x="3059832" y="5805264"/>
            <a:ext cx="4896544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zh-TW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sz="4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sz="4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sz="4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sz="4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sz="4400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pPr algn="ctr"/>
            <a:r>
              <a:rPr lang="zh-TW" altLang="en-US" sz="2800" spc="-15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靜默片刻 默想上主對</a:t>
            </a:r>
            <a:r>
              <a:rPr lang="zh-TW" altLang="en-US" sz="1000" spc="-15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b="1" spc="-150" dirty="0">
                <a:solidFill>
                  <a:srgbClr val="00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TW" altLang="en-US" sz="1000" b="1" spc="-15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2800" spc="-15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說的話</a:t>
            </a:r>
          </a:p>
        </p:txBody>
      </p:sp>
    </p:spTree>
    <p:extLst>
      <p:ext uri="{BB962C8B-B14F-4D97-AF65-F5344CB8AC3E}">
        <p14:creationId xmlns:p14="http://schemas.microsoft.com/office/powerpoint/2010/main" val="4346477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83D59604-30E1-4F0E-A012-AFAA16C32E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6632"/>
            <a:ext cx="9144000" cy="6453336"/>
          </a:xfrm>
        </p:spPr>
        <p:txBody>
          <a:bodyPr>
            <a:noAutofit/>
          </a:bodyPr>
          <a:lstStyle/>
          <a:p>
            <a:pPr>
              <a:lnSpc>
                <a:spcPts val="2400"/>
              </a:lnSpc>
              <a:spcBef>
                <a:spcPts val="0"/>
              </a:spcBef>
            </a:pPr>
            <a:r>
              <a:rPr lang="en-US" altLang="zh-TW" b="1" kern="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CATHOLIC INSTITUTE FOR RELIGION AND SOCIETY LTD.</a:t>
            </a:r>
            <a:endParaRPr lang="en-US" altLang="zh-TW" b="1" kern="100" dirty="0">
              <a:solidFill>
                <a:srgbClr val="0000FF"/>
              </a:solidFill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l">
              <a:lnSpc>
                <a:spcPts val="2400"/>
              </a:lnSpc>
              <a:spcBef>
                <a:spcPts val="0"/>
              </a:spcBef>
            </a:pPr>
            <a:r>
              <a:rPr lang="en-US" altLang="zh-TW" b="1" u="sng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Account No.</a:t>
            </a: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b="1" kern="1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024-233-0-052156</a:t>
            </a: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Hang Seng Bank</a:t>
            </a: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1968500" algn="l">
              <a:lnSpc>
                <a:spcPts val="1800"/>
              </a:lnSpc>
            </a:pP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San Fung Avenue Branch</a:t>
            </a:r>
            <a:endParaRPr lang="en-US" altLang="zh-TW" b="1" kern="100" dirty="0"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1968500" algn="l">
              <a:lnSpc>
                <a:spcPts val="1800"/>
              </a:lnSpc>
            </a:pP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53 San Fung Avenue</a:t>
            </a: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1968500" algn="l">
              <a:lnSpc>
                <a:spcPts val="1800"/>
              </a:lnSpc>
            </a:pP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Sheung Shui N.T.  HONG KONG</a:t>
            </a: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l">
              <a:lnSpc>
                <a:spcPts val="1800"/>
              </a:lnSpc>
            </a:pP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Bank Name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: Hang Seng Bank Ltd Head Office</a:t>
            </a: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l">
              <a:lnSpc>
                <a:spcPts val="1800"/>
              </a:lnSpc>
            </a:pP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Bank Address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: 83 Des Voeux Road Central Hong Kong</a:t>
            </a: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l">
              <a:lnSpc>
                <a:spcPts val="1800"/>
              </a:lnSpc>
            </a:pP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Swift Code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: HASE HKHH   </a:t>
            </a: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Bank Code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: 24</a:t>
            </a:r>
            <a:endParaRPr lang="zh-TW" altLang="zh-TW" b="1" kern="100" dirty="0"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lnSpc>
                <a:spcPts val="2100"/>
              </a:lnSpc>
            </a:pP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Acct Name: </a:t>
            </a:r>
            <a:r>
              <a:rPr lang="en-US" altLang="zh-TW" b="1" kern="1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CATHOLIC INSTITUTE FOR RELIGION AND SOCIETY LTD.</a:t>
            </a:r>
            <a:endParaRPr lang="en-US" altLang="zh-TW" b="1" kern="100" dirty="0">
              <a:solidFill>
                <a:srgbClr val="0000FF"/>
              </a:solidFill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indent="266700" algn="l">
              <a:lnSpc>
                <a:spcPts val="2100"/>
              </a:lnSpc>
            </a:pPr>
            <a:r>
              <a:rPr lang="en-US" altLang="zh-TW" b="1" u="sng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Account No. </a:t>
            </a:r>
            <a:r>
              <a:rPr lang="en-US" altLang="zh-TW" b="1" u="sng" kern="100" dirty="0">
                <a:solidFill>
                  <a:srgbClr val="FF0000"/>
                </a:solidFill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b="1" kern="100" dirty="0">
                <a:solidFill>
                  <a:srgbClr val="9900CC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024-233-0-052156</a:t>
            </a:r>
            <a:endParaRPr lang="zh-TW" altLang="zh-TW" b="1" kern="100" dirty="0">
              <a:solidFill>
                <a:srgbClr val="9900CC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                  Catholic Institute for Religion and Society Limited</a:t>
            </a:r>
            <a:endParaRPr lang="en-US" altLang="zh-TW" sz="2000" b="1" kern="100" dirty="0">
              <a:solidFill>
                <a:srgbClr val="FF0000"/>
              </a:solidFill>
              <a:effectLst/>
              <a:latin typeface="Calibri" panose="020F0502020204030204" pitchFamily="34" charset="0"/>
              <a:ea typeface="新細明體" panose="02020500000000000000" pitchFamily="18" charset="-120"/>
              <a:cs typeface="Times New Roman" panose="02020603050405020304" pitchFamily="18" charset="0"/>
            </a:endParaRPr>
          </a:p>
          <a:p>
            <a:pPr marL="266700" algn="l">
              <a:lnSpc>
                <a:spcPct val="100000"/>
              </a:lnSpc>
              <a:spcBef>
                <a:spcPts val="1200"/>
              </a:spcBef>
            </a:pPr>
            <a:r>
              <a:rPr lang="en-US" altLang="zh-TW" b="1" kern="1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Our Address:</a:t>
            </a:r>
            <a:r>
              <a:rPr lang="en-US" altLang="zh-TW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</a:p>
          <a:p>
            <a:pPr marL="266700" algn="l">
              <a:lnSpc>
                <a:spcPct val="100000"/>
              </a:lnSpc>
              <a:spcBef>
                <a:spcPts val="0"/>
              </a:spcBef>
            </a:pPr>
            <a:r>
              <a:rPr lang="en-US" altLang="zh-TW" sz="2000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16, 1st Lane, Hing Yan Tsuen, Sheung Shui Village,</a:t>
            </a:r>
          </a:p>
          <a:p>
            <a:pPr marL="266700" algn="l">
              <a:lnSpc>
                <a:spcPct val="100000"/>
              </a:lnSpc>
              <a:spcBef>
                <a:spcPts val="0"/>
              </a:spcBef>
            </a:pPr>
            <a:r>
              <a:rPr lang="en-US" altLang="zh-TW" sz="2000" b="1" kern="100" dirty="0">
                <a:effectLst/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New Territories, Hong Kong</a:t>
            </a:r>
          </a:p>
          <a:p>
            <a:pPr marL="266700" algn="l">
              <a:lnSpc>
                <a:spcPct val="100000"/>
              </a:lnSpc>
              <a:spcBef>
                <a:spcPts val="0"/>
              </a:spcBef>
            </a:pPr>
            <a:r>
              <a:rPr lang="en-US" altLang="zh-TW" b="1" kern="100" dirty="0">
                <a:solidFill>
                  <a:srgbClr val="FF0000"/>
                </a:solidFill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Our Website:</a:t>
            </a:r>
            <a:r>
              <a:rPr lang="en-US" altLang="zh-TW" b="1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kern="100" dirty="0">
                <a:latin typeface="Calibri" panose="020F0502020204030204" pitchFamily="34" charset="0"/>
                <a:ea typeface="新細明體" panose="02020500000000000000" pitchFamily="18" charset="-120"/>
                <a:cs typeface="Times New Roman" panose="02020603050405020304" pitchFamily="18" charset="0"/>
              </a:rPr>
              <a:t>www.cirs.org.</a:t>
            </a:r>
            <a:r>
              <a:rPr lang="en-US" altLang="zh-TW" sz="2000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hk/support.asp </a:t>
            </a:r>
          </a:p>
          <a:p>
            <a:pPr marL="177800">
              <a:lnSpc>
                <a:spcPts val="2400"/>
              </a:lnSpc>
              <a:spcBef>
                <a:spcPts val="0"/>
              </a:spcBef>
            </a:pPr>
            <a:r>
              <a:rPr lang="en-US" altLang="zh-TW" b="1" kern="100" dirty="0">
                <a:solidFill>
                  <a:srgbClr val="0000FF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For enquires please contact us:</a:t>
            </a:r>
          </a:p>
          <a:p>
            <a:pPr marL="177800">
              <a:lnSpc>
                <a:spcPts val="2400"/>
              </a:lnSpc>
              <a:spcBef>
                <a:spcPts val="0"/>
              </a:spcBef>
            </a:pPr>
            <a:r>
              <a:rPr lang="en-US" altLang="zh-TW" b="1" kern="100" dirty="0">
                <a:latin typeface="Calibri" panose="020F0502020204030204" pitchFamily="34" charset="0"/>
                <a:cs typeface="Times New Roman" panose="02020603050405020304" pitchFamily="18" charset="0"/>
              </a:rPr>
              <a:t> Tel: (852)23361205 / Email: cirshk@netvigator.com</a:t>
            </a:r>
            <a:endParaRPr lang="zh-TW" altLang="zh-TW" b="1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zh-TW" altLang="en-US" dirty="0"/>
          </a:p>
        </p:txBody>
      </p:sp>
      <p:sp>
        <p:nvSpPr>
          <p:cNvPr id="2" name="文字方塊 1"/>
          <p:cNvSpPr txBox="1"/>
          <p:nvPr/>
        </p:nvSpPr>
        <p:spPr>
          <a:xfrm>
            <a:off x="6876256" y="980728"/>
            <a:ext cx="1751286" cy="1170257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ts val="18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HK" sz="1800" b="1" i="0" u="none" strike="noStrike" kern="1200" cap="none" spc="0" normalizeH="0" baseline="0" noProof="0" dirty="0">
                <a:ln>
                  <a:noFill/>
                </a:ln>
                <a:solidFill>
                  <a:srgbClr val="9900CC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Fund Raising</a:t>
            </a:r>
          </a:p>
          <a:p>
            <a:pPr marL="0" marR="0" lvl="0" indent="0" algn="ctr" defTabSz="914400" rtl="0" eaLnBrk="0" fontAlgn="base" latinLnBrk="0" hangingPunct="0">
              <a:lnSpc>
                <a:spcPts val="1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HK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Approved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 </a:t>
            </a:r>
            <a:r>
              <a:rPr kumimoji="1" lang="en-US" altLang="zh-TW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by</a:t>
            </a:r>
            <a:r>
              <a:rPr kumimoji="1" lang="zh-TW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 </a:t>
            </a:r>
            <a:endParaRPr kumimoji="1" lang="en-US" altLang="zh-TW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ts val="18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HK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新細明體" panose="02020500000000000000" pitchFamily="18" charset="-120"/>
                <a:cs typeface="+mn-cs"/>
              </a:rPr>
              <a:t>HK Catholic Diocese</a:t>
            </a:r>
            <a:endParaRPr kumimoji="1" lang="zh-HK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pic>
        <p:nvPicPr>
          <p:cNvPr id="4" name="圖片 3" descr="C:\Users\user\Desktop\捐助教研及中國福傳 QRCODE.jpeg">
            <a:extLst>
              <a:ext uri="{FF2B5EF4-FFF2-40B4-BE49-F238E27FC236}">
                <a16:creationId xmlns:a16="http://schemas.microsoft.com/office/drawing/2014/main" id="{695B604F-A95D-467B-85A2-52EFE7D1AD1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797152"/>
            <a:ext cx="882650" cy="8826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文字方塊 4">
            <a:extLst>
              <a:ext uri="{FF2B5EF4-FFF2-40B4-BE49-F238E27FC236}">
                <a16:creationId xmlns:a16="http://schemas.microsoft.com/office/drawing/2014/main" id="{D1CA07DE-FC52-4A5B-9CEA-FF54769D159D}"/>
              </a:ext>
            </a:extLst>
          </p:cNvPr>
          <p:cNvSpPr txBox="1"/>
          <p:nvPr/>
        </p:nvSpPr>
        <p:spPr>
          <a:xfrm>
            <a:off x="4103838" y="6033482"/>
            <a:ext cx="50401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4000" dirty="0">
                <a:solidFill>
                  <a:srgbClr val="0F1115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  <a:cs typeface="Calibri" panose="020F0502020204030204" pitchFamily="34" charset="0"/>
              </a:rPr>
              <a:t> </a:t>
            </a:r>
            <a:r>
              <a:rPr lang="zh-TW" altLang="en-US" sz="2400" dirty="0">
                <a:solidFill>
                  <a:srgbClr val="FF0000"/>
                </a:solidFill>
                <a:highlight>
                  <a:srgbClr val="FFFF00"/>
                </a:highlight>
                <a:latin typeface="華康儷粗宋(P)" panose="02020700000000000000" pitchFamily="18" charset="-120"/>
                <a:ea typeface="華康儷粗宋(P)" panose="02020700000000000000" pitchFamily="18" charset="-120"/>
                <a:cs typeface="Calibri" panose="020F0502020204030204" pitchFamily="34" charset="0"/>
              </a:rPr>
              <a:t>請</a:t>
            </a:r>
            <a:r>
              <a:rPr lang="zh-TW" altLang="en-US" sz="2400" dirty="0">
                <a:solidFill>
                  <a:srgbClr val="0F1115"/>
                </a:solidFill>
                <a:highlight>
                  <a:srgbClr val="FFFF00"/>
                </a:highlight>
                <a:latin typeface="華康儷粗宋(P)" panose="02020700000000000000" pitchFamily="18" charset="-120"/>
                <a:ea typeface="華康儷粗宋(P)" panose="02020700000000000000" pitchFamily="18" charset="-120"/>
                <a:cs typeface="Calibri" panose="020F0502020204030204" pitchFamily="34" charset="0"/>
              </a:rPr>
              <a:t> 點讚</a:t>
            </a:r>
            <a:r>
              <a:rPr lang="en-US" altLang="zh-TW" sz="2400" dirty="0">
                <a:solidFill>
                  <a:srgbClr val="0000FF"/>
                </a:solidFill>
                <a:highlight>
                  <a:srgbClr val="FFFF00"/>
                </a:highlight>
                <a:latin typeface="華康儷粗宋(P)" panose="02020700000000000000" pitchFamily="18" charset="-120"/>
                <a:ea typeface="華康儷粗宋(P)" panose="02020700000000000000" pitchFamily="18" charset="-120"/>
                <a:cs typeface="Calibri" panose="020F0502020204030204" pitchFamily="34" charset="0"/>
              </a:rPr>
              <a:t>like </a:t>
            </a:r>
            <a:r>
              <a:rPr lang="zh-TW" altLang="en-US" sz="2400" dirty="0">
                <a:solidFill>
                  <a:srgbClr val="0F1115"/>
                </a:solidFill>
                <a:highlight>
                  <a:srgbClr val="FFFF00"/>
                </a:highlight>
                <a:latin typeface="華康儷粗宋(P)" panose="02020700000000000000" pitchFamily="18" charset="-120"/>
                <a:ea typeface="華康儷粗宋(P)" panose="02020700000000000000" pitchFamily="18" charset="-120"/>
                <a:cs typeface="Calibri" panose="020F0502020204030204" pitchFamily="34" charset="0"/>
              </a:rPr>
              <a:t>留言</a:t>
            </a:r>
            <a:r>
              <a:rPr lang="en-US" altLang="zh-TW" sz="2400" dirty="0">
                <a:solidFill>
                  <a:srgbClr val="0000FF"/>
                </a:solidFill>
                <a:highlight>
                  <a:srgbClr val="FFFF00"/>
                </a:highlight>
                <a:latin typeface="華康儷粗宋(P)" panose="02020700000000000000" pitchFamily="18" charset="-120"/>
                <a:ea typeface="華康儷粗宋(P)" panose="02020700000000000000" pitchFamily="18" charset="-120"/>
                <a:cs typeface="Calibri" panose="020F0502020204030204" pitchFamily="34" charset="0"/>
              </a:rPr>
              <a:t>comment </a:t>
            </a:r>
            <a:r>
              <a:rPr lang="zh-TW" altLang="en-US" sz="2400" dirty="0">
                <a:solidFill>
                  <a:srgbClr val="0F1115"/>
                </a:solidFill>
                <a:highlight>
                  <a:srgbClr val="FFFF00"/>
                </a:highlight>
                <a:latin typeface="華康儷粗宋(P)" panose="02020700000000000000" pitchFamily="18" charset="-120"/>
                <a:ea typeface="華康儷粗宋(P)" panose="02020700000000000000" pitchFamily="18" charset="-120"/>
                <a:cs typeface="Calibri" panose="020F0502020204030204" pitchFamily="34" charset="0"/>
              </a:rPr>
              <a:t>分享</a:t>
            </a:r>
            <a:r>
              <a:rPr lang="en-US" altLang="zh-TW" sz="2400" dirty="0">
                <a:solidFill>
                  <a:srgbClr val="0000FF"/>
                </a:solidFill>
                <a:highlight>
                  <a:srgbClr val="FFFF00"/>
                </a:highlight>
                <a:latin typeface="華康儷粗宋(P)" panose="02020700000000000000" pitchFamily="18" charset="-120"/>
                <a:ea typeface="華康儷粗宋(P)" panose="02020700000000000000" pitchFamily="18" charset="-120"/>
                <a:cs typeface="Calibri" panose="020F0502020204030204" pitchFamily="34" charset="0"/>
              </a:rPr>
              <a:t>share</a:t>
            </a:r>
            <a:endParaRPr lang="zh-HK" altLang="en-US" sz="2400" dirty="0"/>
          </a:p>
        </p:txBody>
      </p:sp>
    </p:spTree>
    <p:extLst>
      <p:ext uri="{BB962C8B-B14F-4D97-AF65-F5344CB8AC3E}">
        <p14:creationId xmlns:p14="http://schemas.microsoft.com/office/powerpoint/2010/main" val="4755754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330" name="Rectangle 2">
            <a:extLst>
              <a:ext uri="{FF2B5EF4-FFF2-40B4-BE49-F238E27FC236}">
                <a16:creationId xmlns:a16="http://schemas.microsoft.com/office/drawing/2014/main" id="{B2EF5AAD-EEB9-496C-B277-24E491281B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62" y="188937"/>
            <a:ext cx="9144000" cy="6048375"/>
          </a:xfrm>
        </p:spPr>
        <p:txBody>
          <a:bodyPr/>
          <a:lstStyle/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(P)" pitchFamily="34" charset="-120"/>
              </a:rPr>
              <a:t>願 好 天 主 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spc="600" dirty="0">
                <a:solidFill>
                  <a:srgbClr val="9900CC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祝福你和你的家庭</a:t>
            </a: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你 的 工 作</a:t>
            </a:r>
            <a:endParaRPr lang="en-US" altLang="zh-TW" sz="4400" dirty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ts val="600"/>
              </a:spcBef>
              <a:spcAft>
                <a:spcPts val="600"/>
              </a:spcAft>
              <a:buFontTx/>
              <a:buNone/>
              <a:defRPr/>
            </a:pPr>
            <a:r>
              <a:rPr lang="zh-TW" altLang="en-US" sz="5400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幫助你戰勝疫情和一切困境</a:t>
            </a:r>
            <a:endParaRPr lang="en-US" altLang="zh-TW" sz="5400" dirty="0"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華康儷中黑" panose="020B0509000000000000" pitchFamily="49" charset="-120"/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7000"/>
              </a:lnSpc>
              <a:spcBef>
                <a:spcPct val="0"/>
              </a:spcBef>
              <a:buFontTx/>
              <a:buNone/>
              <a:defRPr/>
            </a:pPr>
            <a:r>
              <a:rPr lang="zh-TW" alt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華康儷中黑" panose="020B0509000000000000" pitchFamily="49" charset="-120"/>
                <a:ea typeface="華康儷中黑" panose="020B0509000000000000" pitchFamily="49" charset="-120"/>
              </a:rPr>
              <a:t>化 危 為 機</a:t>
            </a:r>
          </a:p>
          <a:p>
            <a:pPr algn="ctr" eaLnBrk="1" hangingPunct="1">
              <a:lnSpc>
                <a:spcPts val="7000"/>
              </a:lnSpc>
              <a:spcBef>
                <a:spcPts val="1200"/>
              </a:spcBef>
              <a:buFontTx/>
              <a:buNone/>
              <a:defRPr/>
            </a:pPr>
            <a:r>
              <a:rPr lang="zh-TW" altLang="en-US" sz="60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天主愛你 </a:t>
            </a:r>
            <a:r>
              <a:rPr lang="zh-TW" altLang="en-US" sz="5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主佑</a:t>
            </a:r>
            <a:r>
              <a:rPr lang="zh-TW" altLang="en-US" sz="4400" spc="6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！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88640"/>
            <a:ext cx="9144000" cy="6525344"/>
          </a:xfrm>
        </p:spPr>
        <p:txBody>
          <a:bodyPr/>
          <a:lstStyle/>
          <a:p>
            <a:pPr marL="0" indent="0" algn="just" eaLnBrk="1">
              <a:lnSpc>
                <a:spcPts val="47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恭讀聖保祿宗徒致弟茂德後書 </a:t>
            </a:r>
            <a:r>
              <a:rPr lang="en-US" altLang="zh-TW" sz="36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1:8-10</a:t>
            </a:r>
          </a:p>
          <a:p>
            <a:pPr marL="0" indent="0" algn="just" eaLnBrk="1">
              <a:lnSpc>
                <a:spcPts val="47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親愛的：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你要依賴天主的大能，為福音同我共受勞苦。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天主拯救了我們，以聖召召叫了我們，並不是按照我們的行為，而是按照他的決意和恩寵：這恩寵是萬世以前，在基督耶穌內，賜予我們的，現在，藉著我們救主基督耶穌的出現，顯示了出來；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基督毀滅了死亡，藉著福音，彰顯了不朽的生命</a:t>
            </a:r>
            <a:r>
              <a:rPr lang="zh-TW" altLang="en-US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。</a:t>
            </a:r>
            <a:r>
              <a:rPr lang="en-US" altLang="zh-TW" sz="24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TW" altLang="en-US" sz="28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上主的話 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</a:t>
            </a:r>
            <a:r>
              <a:rPr lang="en-US" altLang="zh-TW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36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感謝天主</a:t>
            </a:r>
          </a:p>
          <a:p>
            <a:pPr marL="0" indent="0" algn="just" eaLnBrk="1">
              <a:lnSpc>
                <a:spcPts val="48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zh-TW" altLang="en-US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TW" altLang="zh-TW" sz="1800" b="1">
              <a:solidFill>
                <a:srgbClr val="FFFFFF"/>
              </a:solidFill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08E623F6-66B0-48E0-93A1-9940958257C1}"/>
              </a:ext>
            </a:extLst>
          </p:cNvPr>
          <p:cNvSpPr txBox="1"/>
          <p:nvPr/>
        </p:nvSpPr>
        <p:spPr>
          <a:xfrm>
            <a:off x="2843808" y="6126931"/>
            <a:ext cx="4644256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24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靜默片刻 默想上主對 </a:t>
            </a:r>
            <a:r>
              <a:rPr lang="zh-TW" altLang="en-US" sz="2400" b="1" dirty="0">
                <a:solidFill>
                  <a:schemeClr val="bg1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我</a:t>
            </a:r>
            <a:r>
              <a:rPr lang="zh-TW" altLang="en-US" sz="2400" b="1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 </a:t>
            </a:r>
            <a:r>
              <a:rPr lang="zh-TW" altLang="en-US" sz="2400" dirty="0">
                <a:solidFill>
                  <a:srgbClr val="FFFF00"/>
                </a:solidFill>
                <a:latin typeface="華康儷中黑(P)" panose="020B0500000000000000" pitchFamily="34" charset="-120"/>
                <a:ea typeface="華康儷中黑(P)" panose="020B0500000000000000" pitchFamily="34" charset="-120"/>
              </a:rPr>
              <a:t>說的話</a:t>
            </a:r>
          </a:p>
        </p:txBody>
      </p:sp>
    </p:spTree>
    <p:extLst>
      <p:ext uri="{BB962C8B-B14F-4D97-AF65-F5344CB8AC3E}">
        <p14:creationId xmlns:p14="http://schemas.microsoft.com/office/powerpoint/2010/main" val="1800890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178611"/>
            <a:ext cx="9107488" cy="6634765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恭讀聖瑪竇福音　</a:t>
            </a:r>
            <a:r>
              <a:rPr lang="en-US" altLang="zh-TW" sz="4000" dirty="0">
                <a:solidFill>
                  <a:schemeClr val="bg1"/>
                </a:solidFill>
                <a:latin typeface="華康中黑體" panose="020B0509000000000000" pitchFamily="49" charset="-120"/>
                <a:ea typeface="華康中黑體" panose="020B0509000000000000" pitchFamily="49" charset="-120"/>
                <a:cs typeface="華康中黑體" panose="020B0509000000000000" pitchFamily="49" charset="-120"/>
              </a:rPr>
              <a:t>17:1-9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那時候，耶穌帶著伯多祿、雅各伯和他的兄弟若望，單獨帶領他們上了一座高山，在他們面前變了容貌：耶穌的面貌發光，有如太陽，他的衣服潔白如光。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忽然，梅瑟和厄里亞，也顯現給他們，正在同耶穌談論。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伯多祿就開口對耶穌說：「主啊，我們在這裡真好！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172400" y="6306663"/>
            <a:ext cx="15947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1/3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0729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151226"/>
            <a:ext cx="9107488" cy="6634765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如果你願意，我就在這裡，搭三個帳棚：一個為你，一個為梅瑟，一個為厄里亞。」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伯多祿還在說話的時候，忽然有一片光耀的雲彩，遮蔽了他們，並且從雲中有聲音說：「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這是我的愛子，我所喜悅的，你們要聽從他！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」門徒聽了，就俯伏在地，非常害怕。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於是，耶穌前來，撫摩他們，說：「起來，不要害怕！」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172400" y="6306663"/>
            <a:ext cx="15947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2/3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6288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E3A6B8BB-5727-4366-8CDC-81905C370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12" y="151226"/>
            <a:ext cx="9107488" cy="6374117"/>
          </a:xfrm>
        </p:spPr>
        <p:txBody>
          <a:bodyPr/>
          <a:lstStyle/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他們舉目一看，見不到任何人，只有耶穌獨自一人。</a:t>
            </a: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他們從山上下來的時候，耶穌囑咐他們說：「非等人子從死者中復活，你們不要將所見的，告訴任何人。」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altLang="zh-HK" sz="38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——</a:t>
            </a:r>
            <a:r>
              <a:rPr lang="zh-HK" altLang="en-US" sz="3800" dirty="0">
                <a:solidFill>
                  <a:srgbClr val="FFFFFF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基督的福音。 </a:t>
            </a:r>
            <a:endParaRPr lang="en-US" altLang="zh-HK" sz="3800" dirty="0">
              <a:solidFill>
                <a:srgbClr val="FFFFFF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0" indent="0" algn="just" eaLnBrk="1">
              <a:lnSpc>
                <a:spcPts val="48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zh-TW" altLang="en-US" sz="38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眾：基督，我們讚美你！</a:t>
            </a:r>
          </a:p>
          <a:p>
            <a:pPr marL="0" indent="0" algn="just" eaLnBrk="1">
              <a:lnSpc>
                <a:spcPts val="46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  <p:sp>
        <p:nvSpPr>
          <p:cNvPr id="70659" name="Text Box 3">
            <a:extLst>
              <a:ext uri="{FF2B5EF4-FFF2-40B4-BE49-F238E27FC236}">
                <a16:creationId xmlns:a16="http://schemas.microsoft.com/office/drawing/2014/main" id="{1E03BE50-1641-47CB-AC5B-3CBE16B7E0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12200" y="659130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zh-TW" altLang="zh-TW" sz="1800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F7EFC15C-B444-4258-A79B-F682EE69FC92}"/>
              </a:ext>
            </a:extLst>
          </p:cNvPr>
          <p:cNvSpPr txBox="1"/>
          <p:nvPr/>
        </p:nvSpPr>
        <p:spPr>
          <a:xfrm>
            <a:off x="8172400" y="6306663"/>
            <a:ext cx="159470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2000" b="1" dirty="0">
                <a:solidFill>
                  <a:srgbClr val="FFFFFF"/>
                </a:solidFill>
                <a:latin typeface="Arial"/>
                <a:ea typeface="新細明體" charset="-120"/>
              </a:rPr>
              <a:t>3/3</a:t>
            </a:r>
            <a:endParaRPr kumimoji="1" lang="zh-TW" altLang="en-US" sz="2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新細明體" charset="-120"/>
              <a:cs typeface="+mn-cs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715A5735-770D-43D7-9252-AC590B2B91DA}"/>
              </a:ext>
            </a:extLst>
          </p:cNvPr>
          <p:cNvSpPr txBox="1"/>
          <p:nvPr/>
        </p:nvSpPr>
        <p:spPr>
          <a:xfrm>
            <a:off x="1691680" y="5373216"/>
            <a:ext cx="6120680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靜默片刻 默想上主對 </a:t>
            </a:r>
            <a:r>
              <a:rPr lang="zh-TW" altLang="en-US" sz="3200" b="1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我 </a:t>
            </a:r>
            <a:r>
              <a:rPr lang="zh-TW" altLang="en-US" sz="32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說的話</a:t>
            </a:r>
          </a:p>
        </p:txBody>
      </p:sp>
    </p:spTree>
    <p:extLst>
      <p:ext uri="{BB962C8B-B14F-4D97-AF65-F5344CB8AC3E}">
        <p14:creationId xmlns:p14="http://schemas.microsoft.com/office/powerpoint/2010/main" val="2788301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0486A049-F482-4C82-A6EA-C4B1E1A45E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2063"/>
            <a:ext cx="9144000" cy="6691313"/>
          </a:xfrm>
        </p:spPr>
        <p:txBody>
          <a:bodyPr/>
          <a:lstStyle/>
          <a:p>
            <a:pPr lvl="0" algn="ctr" eaLnBrk="1" hangingPunct="1">
              <a:spcBef>
                <a:spcPct val="0"/>
              </a:spcBef>
              <a:buNone/>
            </a:pPr>
            <a:r>
              <a:rPr lang="zh-TW" altLang="en-US" sz="3600" dirty="0">
                <a:solidFill>
                  <a:srgbClr val="FFFF00"/>
                </a:solidFill>
                <a:ea typeface="華康儷中黑" panose="020B0509000000000000" pitchFamily="49" charset="-120"/>
              </a:rPr>
              <a:t>四旬期第二主日</a:t>
            </a:r>
            <a:endParaRPr lang="en-US" altLang="zh-TW" sz="36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lvl="0" algn="ctr" eaLnBrk="1" hangingPunct="1">
              <a:spcBef>
                <a:spcPct val="0"/>
              </a:spcBef>
              <a:buNone/>
            </a:pP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2026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年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3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月 </a:t>
            </a:r>
            <a:r>
              <a:rPr lang="en-US" altLang="zh-TW" dirty="0">
                <a:solidFill>
                  <a:schemeClr val="bg1"/>
                </a:solidFill>
                <a:ea typeface="華康儷中黑" pitchFamily="49" charset="-120"/>
              </a:rPr>
              <a:t>1 </a:t>
            </a:r>
            <a:r>
              <a:rPr lang="zh-TW" altLang="en-US" dirty="0">
                <a:solidFill>
                  <a:schemeClr val="bg1"/>
                </a:solidFill>
                <a:ea typeface="華康儷中黑" pitchFamily="49" charset="-120"/>
              </a:rPr>
              <a:t>日</a:t>
            </a:r>
            <a:endParaRPr lang="zh-TW" altLang="en-US" sz="10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buFontTx/>
              <a:buNone/>
            </a:pP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感</a:t>
            </a:r>
            <a:r>
              <a:rPr lang="zh-TW" altLang="en-US" sz="1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 </a:t>
            </a:r>
            <a:r>
              <a:rPr lang="zh-TW" altLang="en-US" sz="5400" dirty="0">
                <a:solidFill>
                  <a:srgbClr val="FF0000"/>
                </a:solidFill>
                <a:highlight>
                  <a:srgbClr val="FFCCFF"/>
                </a:highlight>
                <a:ea typeface="華康正顏楷體W7" panose="03000709000000000000" pitchFamily="65" charset="-120"/>
              </a:rPr>
              <a:t>恩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0000"/>
                </a:solidFill>
                <a:highlight>
                  <a:srgbClr val="FFFF00"/>
                </a:highlight>
                <a:ea typeface="華康正顏楷體W7" panose="03000709000000000000" pitchFamily="65" charset="-120"/>
              </a:rPr>
              <a:t>祭</a:t>
            </a:r>
            <a:r>
              <a:rPr lang="zh-TW" altLang="en-US" sz="1200" dirty="0">
                <a:solidFill>
                  <a:srgbClr val="FFFF00"/>
                </a:solidFill>
                <a:ea typeface="華康正顏楷體W7" panose="03000709000000000000" pitchFamily="65" charset="-120"/>
              </a:rPr>
              <a:t> </a:t>
            </a:r>
            <a:r>
              <a:rPr lang="zh-TW" altLang="en-US" sz="4800" dirty="0">
                <a:solidFill>
                  <a:srgbClr val="FFFF00"/>
                </a:solidFill>
                <a:highlight>
                  <a:srgbClr val="FF0000"/>
                </a:highlight>
                <a:ea typeface="華康正顏楷體W7" panose="03000709000000000000" pitchFamily="65" charset="-120"/>
              </a:rPr>
              <a:t>宴</a:t>
            </a:r>
          </a:p>
          <a:p>
            <a:pPr algn="ctr" eaLnBrk="1" hangingPunct="1">
              <a:buFontTx/>
              <a:buNone/>
            </a:pPr>
            <a:endParaRPr lang="zh-TW" altLang="en-US" sz="1800" dirty="0">
              <a:solidFill>
                <a:schemeClr val="bg1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lnSpc>
                <a:spcPts val="2500"/>
              </a:lnSpc>
              <a:spcBef>
                <a:spcPct val="0"/>
              </a:spcBef>
              <a:buFontTx/>
              <a:buNone/>
            </a:pPr>
            <a:r>
              <a:rPr lang="zh-TW" altLang="en-US" sz="3600" dirty="0">
                <a:solidFill>
                  <a:schemeClr val="bg1"/>
                </a:solidFill>
                <a:ea typeface="華康儷中黑" panose="020B0509000000000000" pitchFamily="49" charset="-120"/>
              </a:rPr>
              <a:t>主 題</a:t>
            </a:r>
          </a:p>
          <a:p>
            <a:pPr algn="ctr" eaLnBrk="1" hangingPunct="1">
              <a:spcBef>
                <a:spcPts val="2400"/>
              </a:spcBef>
              <a:spcAft>
                <a:spcPts val="1800"/>
              </a:spcAft>
              <a:buFontTx/>
              <a:buNone/>
            </a:pPr>
            <a:r>
              <a:rPr lang="zh-TW" altLang="en-US" sz="8000" dirty="0">
                <a:solidFill>
                  <a:srgbClr val="FFFF00"/>
                </a:solidFill>
                <a:ea typeface="華康儷中黑" panose="020B0509000000000000" pitchFamily="49" charset="-120"/>
              </a:rPr>
              <a:t>到我指給你的地方</a:t>
            </a:r>
            <a:endParaRPr lang="en-US" altLang="zh-TW" sz="8000" dirty="0">
              <a:solidFill>
                <a:srgbClr val="FFFF00"/>
              </a:solidFill>
              <a:ea typeface="華康儷中黑" panose="020B0509000000000000" pitchFamily="49" charset="-120"/>
            </a:endParaRPr>
          </a:p>
          <a:p>
            <a:pPr algn="ctr" eaLnBrk="1" hangingPunct="1">
              <a:spcBef>
                <a:spcPts val="1200"/>
              </a:spcBef>
              <a:spcAft>
                <a:spcPts val="0"/>
              </a:spcAft>
              <a:buFontTx/>
              <a:buNone/>
            </a:pPr>
            <a:r>
              <a:rPr lang="en-US" altLang="zh-TW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  <a:r>
              <a:rPr lang="zh-TW" altLang="en-US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由斷捨離到更豐盛</a:t>
            </a:r>
            <a:r>
              <a:rPr lang="en-US" altLang="zh-TW" sz="5400" dirty="0">
                <a:solidFill>
                  <a:schemeClr val="bg1"/>
                </a:solidFill>
                <a:ea typeface="華康儷中黑" panose="020B0509000000000000" pitchFamily="49" charset="-120"/>
              </a:rPr>
              <a:t>——</a:t>
            </a:r>
          </a:p>
        </p:txBody>
      </p:sp>
    </p:spTree>
    <p:extLst>
      <p:ext uri="{BB962C8B-B14F-4D97-AF65-F5344CB8AC3E}">
        <p14:creationId xmlns:p14="http://schemas.microsoft.com/office/powerpoint/2010/main" val="851809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F0CC2B37-94C8-4C39-8CE5-520FB7A5CB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08712"/>
          </a:xfrm>
        </p:spPr>
        <p:txBody>
          <a:bodyPr/>
          <a:lstStyle/>
          <a:p>
            <a:pPr marL="360000" indent="-457200" algn="l">
              <a:spcAft>
                <a:spcPts val="600"/>
              </a:spcAft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離開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你的故鄉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到我指給你的地方去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我必降福你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使你成為一個福源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>
              <a:spcAft>
                <a:spcPts val="6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  <a:cs typeface="華康中黑體" panose="020B0509000000000000" pitchFamily="49" charset="-120"/>
              </a:rPr>
              <a:t>你要依賴天主的大能</a:t>
            </a:r>
            <a:r>
              <a:rPr lang="en-US" altLang="zh-TW" sz="4000" dirty="0">
                <a:solidFill>
                  <a:schemeClr val="bg1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  <a:cs typeface="華康中黑體" panose="020B0509000000000000" pitchFamily="49" charset="-120"/>
              </a:rPr>
              <a:t>為福音同我</a:t>
            </a:r>
            <a:r>
              <a:rPr lang="zh-TW" altLang="en-US" sz="4000" dirty="0">
                <a:solidFill>
                  <a:srgbClr val="FFFF00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  <a:cs typeface="華康中黑體" panose="020B0509000000000000" pitchFamily="49" charset="-120"/>
              </a:rPr>
              <a:t>共受勞苦</a:t>
            </a:r>
            <a:r>
              <a:rPr lang="en-US" altLang="zh-TW" sz="4000" dirty="0">
                <a:solidFill>
                  <a:schemeClr val="bg1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  <a:cs typeface="華康中黑體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  <a:cs typeface="華康中黑體" panose="020B0509000000000000" pitchFamily="49" charset="-120"/>
              </a:rPr>
              <a:t>基督毀滅了死亡</a:t>
            </a:r>
            <a:r>
              <a:rPr lang="en-US" altLang="zh-TW" sz="4000" dirty="0">
                <a:solidFill>
                  <a:schemeClr val="bg1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  <a:cs typeface="華康中黑體" panose="020B0509000000000000" pitchFamily="49" charset="-120"/>
              </a:rPr>
              <a:t>藉著福音</a:t>
            </a:r>
            <a:r>
              <a:rPr lang="en-US" altLang="zh-TW" sz="4000" dirty="0">
                <a:solidFill>
                  <a:schemeClr val="bg1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  <a:cs typeface="華康中黑體" panose="020B0509000000000000" pitchFamily="49" charset="-120"/>
              </a:rPr>
              <a:t>彰顯了</a:t>
            </a:r>
            <a:r>
              <a:rPr lang="zh-TW" altLang="en-US" sz="4000" dirty="0">
                <a:solidFill>
                  <a:srgbClr val="FFFF00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  <a:cs typeface="華康中黑體" panose="020B0509000000000000" pitchFamily="49" charset="-120"/>
              </a:rPr>
              <a:t>不朽的生命</a:t>
            </a:r>
            <a:r>
              <a:rPr lang="en-US" altLang="zh-TW" sz="4000" dirty="0">
                <a:solidFill>
                  <a:schemeClr val="bg1"/>
                </a:solidFill>
                <a:latin typeface="華康儷粗宋(P)" panose="02020700000000000000" pitchFamily="18" charset="-120"/>
                <a:ea typeface="華康儷粗宋(P)" panose="02020700000000000000" pitchFamily="18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>
              <a:spcAft>
                <a:spcPts val="600"/>
              </a:spcAft>
            </a:pP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這是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我的愛子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你們要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聽從他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!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他們從山上下來的時候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耶穌囑咐他們說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「非等人子從死者中復活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你們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不要將所見的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告訴任何人</a:t>
            </a:r>
            <a:r>
              <a:rPr lang="en-US" altLang="zh-TW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」</a:t>
            </a:r>
            <a:endParaRPr lang="zh-HK" alt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559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標題 2">
            <a:extLst>
              <a:ext uri="{FF2B5EF4-FFF2-40B4-BE49-F238E27FC236}">
                <a16:creationId xmlns:a16="http://schemas.microsoft.com/office/drawing/2014/main" id="{F0CC2B37-94C8-4C39-8CE5-520FB7A5CB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88640"/>
            <a:ext cx="9144000" cy="6408712"/>
          </a:xfrm>
        </p:spPr>
        <p:txBody>
          <a:bodyPr/>
          <a:lstStyle/>
          <a:p>
            <a:pPr marL="360000" indent="-457200" algn="l">
              <a:spcAft>
                <a:spcPts val="0"/>
              </a:spcAft>
            </a:pPr>
            <a:r>
              <a:rPr lang="zh-TW" altLang="en-US" sz="4000" dirty="0">
                <a:solidFill>
                  <a:srgbClr val="FFFF00"/>
                </a:solidFill>
                <a:latin typeface="華康正顏楷體W5(P)" panose="03000500000000000000" pitchFamily="66" charset="-120"/>
                <a:ea typeface="華康正顏楷體W5(P)" panose="03000500000000000000" pitchFamily="66" charset="-120"/>
                <a:cs typeface="華康中黑體" panose="020B0509000000000000" pitchFamily="49" charset="-120"/>
              </a:rPr>
              <a:t>離開</a:t>
            </a:r>
            <a:r>
              <a:rPr lang="zh-TW" altLang="en-US" sz="4000" dirty="0">
                <a:solidFill>
                  <a:schemeClr val="bg1"/>
                </a:solidFill>
                <a:latin typeface="華康正顏楷體W5(P)" panose="03000500000000000000" pitchFamily="66" charset="-120"/>
                <a:ea typeface="華康正顏楷體W5(P)" panose="03000500000000000000" pitchFamily="66" charset="-120"/>
                <a:cs typeface="華康中黑體" panose="020B0509000000000000" pitchFamily="49" charset="-120"/>
              </a:rPr>
              <a:t>你的故鄉</a:t>
            </a:r>
            <a:r>
              <a:rPr lang="en-US" altLang="zh-TW" sz="4000" dirty="0">
                <a:solidFill>
                  <a:schemeClr val="bg1"/>
                </a:solidFill>
                <a:latin typeface="華康正顏楷體W5(P)" panose="03000500000000000000" pitchFamily="66" charset="-120"/>
                <a:ea typeface="華康正顏楷體W5(P)" panose="030005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FFFF00"/>
                </a:solidFill>
                <a:latin typeface="華康正顏楷體W5(P)" panose="03000500000000000000" pitchFamily="66" charset="-120"/>
                <a:ea typeface="華康正顏楷體W5(P)" panose="03000500000000000000" pitchFamily="66" charset="-120"/>
                <a:cs typeface="華康中黑體" panose="020B0509000000000000" pitchFamily="49" charset="-120"/>
              </a:rPr>
              <a:t>到我指給你的地方去</a:t>
            </a:r>
            <a:r>
              <a:rPr lang="en-US" altLang="zh-TW" sz="4000" dirty="0">
                <a:solidFill>
                  <a:schemeClr val="bg1"/>
                </a:solidFill>
                <a:latin typeface="華康正顏楷體W5(P)" panose="03000500000000000000" pitchFamily="66" charset="-120"/>
                <a:ea typeface="華康正顏楷體W5(P)" panose="03000500000000000000" pitchFamily="66" charset="-120"/>
                <a:cs typeface="華康中黑體" panose="020B0509000000000000" pitchFamily="49" charset="-120"/>
              </a:rPr>
              <a:t>.</a:t>
            </a:r>
            <a:r>
              <a:rPr lang="zh-TW" altLang="en-US" sz="4000" dirty="0">
                <a:solidFill>
                  <a:schemeClr val="bg1"/>
                </a:solidFill>
                <a:latin typeface="華康正顏楷體W5(P)" panose="03000500000000000000" pitchFamily="66" charset="-120"/>
                <a:ea typeface="華康正顏楷體W5(P)" panose="03000500000000000000" pitchFamily="66" charset="-120"/>
                <a:cs typeface="華康中黑體" panose="020B0509000000000000" pitchFamily="49" charset="-120"/>
              </a:rPr>
              <a:t>我必降福你</a:t>
            </a:r>
            <a:r>
              <a:rPr lang="en-US" altLang="zh-TW" sz="4000" dirty="0">
                <a:solidFill>
                  <a:schemeClr val="bg1"/>
                </a:solidFill>
                <a:latin typeface="華康正顏楷體W5(P)" panose="03000500000000000000" pitchFamily="66" charset="-120"/>
                <a:ea typeface="華康正顏楷體W5(P)" panose="03000500000000000000" pitchFamily="66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正顏楷體W5(P)" panose="03000500000000000000" pitchFamily="66" charset="-120"/>
                <a:ea typeface="華康正顏楷體W5(P)" panose="03000500000000000000" pitchFamily="66" charset="-120"/>
                <a:cs typeface="華康中黑體" panose="020B0509000000000000" pitchFamily="49" charset="-120"/>
              </a:rPr>
              <a:t>使你成為一個</a:t>
            </a:r>
            <a:r>
              <a:rPr lang="zh-TW" altLang="en-US" sz="4000" dirty="0">
                <a:solidFill>
                  <a:srgbClr val="FFFF00"/>
                </a:solidFill>
                <a:latin typeface="華康正顏楷體W5(P)" panose="03000500000000000000" pitchFamily="66" charset="-120"/>
                <a:ea typeface="華康正顏楷體W5(P)" panose="03000500000000000000" pitchFamily="66" charset="-120"/>
                <a:cs typeface="華康中黑體" panose="020B0509000000000000" pitchFamily="49" charset="-120"/>
              </a:rPr>
              <a:t>福源</a:t>
            </a:r>
            <a:r>
              <a:rPr lang="en-US" altLang="zh-TW" sz="4000" dirty="0">
                <a:solidFill>
                  <a:schemeClr val="bg1"/>
                </a:solidFill>
                <a:latin typeface="華康正顏楷體W5(P)" panose="03000500000000000000" pitchFamily="66" charset="-120"/>
                <a:ea typeface="華康正顏楷體W5(P)" panose="03000500000000000000" pitchFamily="66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>
              <a:spcAft>
                <a:spcPts val="600"/>
              </a:spcAft>
            </a:pPr>
            <a:r>
              <a:rPr lang="zh-TW" altLang="en-US" sz="4000" spc="3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除夕</a:t>
            </a:r>
            <a:r>
              <a:rPr lang="zh-TW" altLang="en-US" sz="4000" b="0" i="0" spc="300" dirty="0">
                <a:solidFill>
                  <a:srgbClr val="FFFF00"/>
                </a:solidFill>
                <a:effectLst/>
                <a:latin typeface="華康儷中黑" panose="020B0509000000000000" pitchFamily="49" charset="-120"/>
                <a:ea typeface="華康儷中黑" panose="020B0509000000000000" pitchFamily="49" charset="-120"/>
              </a:rPr>
              <a:t>大掃除的</a:t>
            </a:r>
            <a:r>
              <a:rPr lang="zh-TW" altLang="en-US" sz="4000" b="0" i="0" spc="300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</a:rPr>
              <a:t>斷捨離</a:t>
            </a:r>
            <a:r>
              <a:rPr lang="en-US" altLang="zh-TW" sz="4000" b="0" i="0" spc="300" dirty="0">
                <a:solidFill>
                  <a:schemeClr val="bg1"/>
                </a:solidFill>
                <a:effectLst/>
                <a:latin typeface="華康儷中黑" panose="020B0509000000000000" pitchFamily="49" charset="-120"/>
                <a:ea typeface="華康儷中黑" panose="020B0509000000000000" pitchFamily="49" charset="-120"/>
              </a:rPr>
              <a:t>:</a:t>
            </a:r>
            <a:r>
              <a:rPr lang="zh-TW" altLang="en-US" sz="4000" b="0" i="0" spc="300" dirty="0">
                <a:solidFill>
                  <a:srgbClr val="FFFF00"/>
                </a:solidFill>
                <a:effectLst/>
                <a:highlight>
                  <a:srgbClr val="FF00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</a:rPr>
              <a:t>斷</a:t>
            </a:r>
            <a:r>
              <a:rPr lang="zh-TW" altLang="en-US" sz="4000" b="0" i="0" spc="300" dirty="0">
                <a:solidFill>
                  <a:schemeClr val="bg1"/>
                </a:solidFill>
                <a:effectLst/>
                <a:latin typeface="華康儷中黑" panose="020B0509000000000000" pitchFamily="49" charset="-120"/>
                <a:ea typeface="華康儷中黑" panose="020B0509000000000000" pitchFamily="49" charset="-120"/>
              </a:rPr>
              <a:t>絕不需要的東西</a:t>
            </a:r>
            <a:r>
              <a:rPr lang="en-US" altLang="zh-TW" sz="4000" spc="3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</a:rPr>
              <a:t>,</a:t>
            </a:r>
            <a:r>
              <a:rPr lang="zh-TW" altLang="en-US" sz="4000" b="0" i="0" spc="300" dirty="0">
                <a:solidFill>
                  <a:srgbClr val="FFFF00"/>
                </a:solidFill>
                <a:effectLst/>
                <a:highlight>
                  <a:srgbClr val="FF00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</a:rPr>
              <a:t>捨</a:t>
            </a:r>
            <a:r>
              <a:rPr lang="zh-TW" altLang="en-US" sz="4000" b="0" i="0" spc="300" dirty="0">
                <a:solidFill>
                  <a:schemeClr val="bg1"/>
                </a:solidFill>
                <a:effectLst/>
                <a:latin typeface="華康儷中黑" panose="020B0509000000000000" pitchFamily="49" charset="-120"/>
                <a:ea typeface="華康儷中黑" panose="020B0509000000000000" pitchFamily="49" charset="-120"/>
              </a:rPr>
              <a:t>去多餘的事物</a:t>
            </a:r>
            <a:r>
              <a:rPr lang="en-US" altLang="zh-TW" sz="4000" b="0" i="0" spc="300" dirty="0">
                <a:solidFill>
                  <a:schemeClr val="bg1"/>
                </a:solidFill>
                <a:effectLst/>
                <a:latin typeface="華康儷中黑" panose="020B0509000000000000" pitchFamily="49" charset="-120"/>
                <a:ea typeface="華康儷中黑" panose="020B0509000000000000" pitchFamily="49" charset="-120"/>
              </a:rPr>
              <a:t>,</a:t>
            </a:r>
            <a:r>
              <a:rPr lang="zh-TW" altLang="en-US" sz="4000" b="0" i="0" spc="300" dirty="0">
                <a:solidFill>
                  <a:schemeClr val="bg1"/>
                </a:solidFill>
                <a:effectLst/>
                <a:latin typeface="華康儷中黑" panose="020B0509000000000000" pitchFamily="49" charset="-120"/>
                <a:ea typeface="華康儷中黑" panose="020B0509000000000000" pitchFamily="49" charset="-120"/>
              </a:rPr>
              <a:t>脫</a:t>
            </a:r>
            <a:r>
              <a:rPr lang="zh-TW" altLang="en-US" sz="4000" b="0" i="0" spc="300" dirty="0">
                <a:solidFill>
                  <a:srgbClr val="FFFF00"/>
                </a:solidFill>
                <a:effectLst/>
                <a:highlight>
                  <a:srgbClr val="FF00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</a:rPr>
              <a:t>離</a:t>
            </a:r>
            <a:r>
              <a:rPr lang="zh-TW" altLang="en-US" sz="4000" b="0" i="0" spc="300" dirty="0">
                <a:solidFill>
                  <a:schemeClr val="bg1"/>
                </a:solidFill>
                <a:effectLst/>
                <a:latin typeface="華康儷中黑" panose="020B0509000000000000" pitchFamily="49" charset="-120"/>
                <a:ea typeface="華康儷中黑" panose="020B0509000000000000" pitchFamily="49" charset="-120"/>
              </a:rPr>
              <a:t>對物品的執著</a:t>
            </a:r>
            <a:r>
              <a:rPr lang="en-US" altLang="zh-TW" sz="4000" b="0" i="0" spc="300" dirty="0">
                <a:solidFill>
                  <a:schemeClr val="bg1"/>
                </a:solidFill>
                <a:effectLst/>
                <a:latin typeface="華康儷中黑" panose="020B0509000000000000" pitchFamily="49" charset="-120"/>
                <a:ea typeface="華康儷中黑" panose="020B0509000000000000" pitchFamily="49" charset="-120"/>
              </a:rPr>
              <a:t>,</a:t>
            </a:r>
            <a:r>
              <a:rPr lang="zh-TW" altLang="en-US" sz="4000" b="0" i="0" spc="300" dirty="0">
                <a:solidFill>
                  <a:srgbClr val="00FF00"/>
                </a:solidFill>
                <a:effectLst/>
                <a:latin typeface="華康儷中黑" panose="020B0509000000000000" pitchFamily="49" charset="-120"/>
                <a:ea typeface="華康儷中黑" panose="020B0509000000000000" pitchFamily="49" charset="-120"/>
              </a:rPr>
              <a:t>物物而不物於物</a:t>
            </a:r>
            <a:r>
              <a:rPr lang="en-US" altLang="zh-TW" sz="2400" b="0" i="0" spc="300" dirty="0">
                <a:solidFill>
                  <a:srgbClr val="00FF00"/>
                </a:solidFill>
                <a:effectLst/>
                <a:latin typeface="華康儷中黑" panose="020B0509000000000000" pitchFamily="49" charset="-120"/>
                <a:ea typeface="華康儷中黑" panose="020B0509000000000000" pitchFamily="49" charset="-120"/>
              </a:rPr>
              <a:t>(</a:t>
            </a:r>
            <a:r>
              <a:rPr lang="zh-TW" altLang="en-US" sz="2400" b="0" i="0" spc="300" dirty="0">
                <a:solidFill>
                  <a:srgbClr val="00FF00"/>
                </a:solidFill>
                <a:effectLst/>
                <a:latin typeface="華康儷中黑" panose="020B0509000000000000" pitchFamily="49" charset="-120"/>
                <a:ea typeface="華康儷中黑" panose="020B0509000000000000" pitchFamily="49" charset="-120"/>
              </a:rPr>
              <a:t>莊子</a:t>
            </a:r>
            <a:r>
              <a:rPr lang="en-US" altLang="zh-TW" sz="2400" b="0" i="0" spc="300" dirty="0">
                <a:solidFill>
                  <a:srgbClr val="00FF00"/>
                </a:solidFill>
                <a:effectLst/>
                <a:latin typeface="華康儷中黑" panose="020B0509000000000000" pitchFamily="49" charset="-120"/>
                <a:ea typeface="華康儷中黑" panose="020B0509000000000000" pitchFamily="49" charset="-120"/>
              </a:rPr>
              <a:t>)</a:t>
            </a:r>
            <a:r>
              <a:rPr lang="en-US" altLang="zh-TW" sz="4000" b="0" i="0" dirty="0">
                <a:solidFill>
                  <a:schemeClr val="bg1"/>
                </a:solidFill>
                <a:effectLst/>
                <a:latin typeface="華康儷中黑" panose="020B0509000000000000" pitchFamily="49" charset="-120"/>
                <a:ea typeface="華康儷中黑" panose="020B0509000000000000" pitchFamily="49" charset="-120"/>
              </a:rPr>
              <a:t>.</a:t>
            </a:r>
          </a:p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人生的斷捨離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搬家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轉工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移民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死亡</a:t>
            </a:r>
            <a:endParaRPr lang="en-US" altLang="zh-TW" sz="40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28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  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學游泳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學騎單車</a:t>
            </a:r>
            <a:r>
              <a:rPr lang="en-US" altLang="zh-TW" sz="2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(</a:t>
            </a:r>
            <a:r>
              <a:rPr lang="zh-TW" altLang="en-US" sz="2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自行車</a:t>
            </a:r>
            <a:r>
              <a:rPr lang="en-US" altLang="zh-TW" sz="24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),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我的初次針灸</a:t>
            </a:r>
            <a:endParaRPr lang="en-US" altLang="zh-TW" sz="4000" dirty="0">
              <a:solidFill>
                <a:srgbClr val="FFFF00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  <a:p>
            <a:pPr marL="360000" indent="-457200" algn="l">
              <a:spcBef>
                <a:spcPts val="0"/>
              </a:spcBef>
              <a:spcAft>
                <a:spcPts val="600"/>
              </a:spcAft>
            </a:pP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亞巴郎的斷捨離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: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滿懷信心</a:t>
            </a:r>
            <a:r>
              <a:rPr lang="zh-TW" altLang="en-US" sz="4000" dirty="0">
                <a:solidFill>
                  <a:srgbClr val="FF0000"/>
                </a:solidFill>
                <a:highlight>
                  <a:srgbClr val="FFFF00"/>
                </a:highlight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向未知</a:t>
            </a:r>
            <a:r>
              <a:rPr lang="zh-TW" altLang="en-US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的前途</a:t>
            </a:r>
            <a:r>
              <a:rPr lang="zh-TW" altLang="en-US" sz="4000" dirty="0">
                <a:solidFill>
                  <a:srgbClr val="FF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縱身一躍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忘盡背後</a:t>
            </a:r>
            <a:r>
              <a:rPr lang="en-US" altLang="zh-TW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,</a:t>
            </a:r>
            <a:r>
              <a:rPr lang="zh-TW" altLang="en-US" sz="40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向前奔馳</a:t>
            </a:r>
            <a:r>
              <a:rPr lang="en-US" altLang="zh-TW" sz="24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(</a:t>
            </a:r>
            <a:r>
              <a:rPr lang="zh-TW" altLang="en-US" sz="24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保祿</a:t>
            </a:r>
            <a:r>
              <a:rPr lang="en-US" altLang="zh-TW" sz="2400" dirty="0">
                <a:solidFill>
                  <a:srgbClr val="00FF00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)</a:t>
            </a:r>
            <a:r>
              <a:rPr lang="en-US" altLang="zh-TW" sz="4000" dirty="0">
                <a:solidFill>
                  <a:schemeClr val="bg1"/>
                </a:solidFill>
                <a:latin typeface="華康儷中黑" panose="020B0509000000000000" pitchFamily="49" charset="-120"/>
                <a:ea typeface="華康儷中黑" panose="020B0509000000000000" pitchFamily="49" charset="-120"/>
                <a:cs typeface="華康中黑體" panose="020B0509000000000000" pitchFamily="49" charset="-120"/>
              </a:rPr>
              <a:t>.</a:t>
            </a:r>
          </a:p>
          <a:p>
            <a:pPr marL="360000" indent="-457200" algn="l">
              <a:spcAft>
                <a:spcPts val="600"/>
              </a:spcAft>
            </a:pPr>
            <a:endParaRPr lang="en-US" altLang="zh-TW" sz="3600" dirty="0">
              <a:solidFill>
                <a:schemeClr val="bg1"/>
              </a:solidFill>
              <a:latin typeface="華康儷中黑" panose="020B0509000000000000" pitchFamily="49" charset="-120"/>
              <a:ea typeface="華康儷中黑" panose="020B0509000000000000" pitchFamily="49" charset="-120"/>
              <a:cs typeface="華康中黑體" panose="020B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93467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5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28803</TotalTime>
  <Words>2212</Words>
  <Application>Microsoft Office PowerPoint</Application>
  <PresentationFormat>如螢幕大小 (4:3)</PresentationFormat>
  <Paragraphs>121</Paragraphs>
  <Slides>21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15</vt:i4>
      </vt:variant>
      <vt:variant>
        <vt:lpstr>佈景主題</vt:lpstr>
      </vt:variant>
      <vt:variant>
        <vt:i4>4</vt:i4>
      </vt:variant>
      <vt:variant>
        <vt:lpstr>投影片標題</vt:lpstr>
      </vt:variant>
      <vt:variant>
        <vt:i4>21</vt:i4>
      </vt:variant>
    </vt:vector>
  </HeadingPairs>
  <TitlesOfParts>
    <vt:vector size="40" baseType="lpstr">
      <vt:lpstr>華康中黑體</vt:lpstr>
      <vt:lpstr>華康中黑體(P)</vt:lpstr>
      <vt:lpstr>華康正顏楷體W5(P)</vt:lpstr>
      <vt:lpstr>華康正顏楷體W7</vt:lpstr>
      <vt:lpstr>華康儷中黑</vt:lpstr>
      <vt:lpstr>華康儷中黑(P)</vt:lpstr>
      <vt:lpstr>華康儷粗宋(P)</vt:lpstr>
      <vt:lpstr>新細明體</vt:lpstr>
      <vt:lpstr>標楷體</vt:lpstr>
      <vt:lpstr>Arial</vt:lpstr>
      <vt:lpstr>Arial Black</vt:lpstr>
      <vt:lpstr>Calibri</vt:lpstr>
      <vt:lpstr>Calibri Light</vt:lpstr>
      <vt:lpstr>Times New Roman</vt:lpstr>
      <vt:lpstr>Wingdings</vt:lpstr>
      <vt:lpstr>預設簡報設計</vt:lpstr>
      <vt:lpstr>3_預設簡報設計</vt:lpstr>
      <vt:lpstr>15_預設簡報設計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>Cirs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Fr. Tsui</dc:creator>
  <cp:lastModifiedBy>user</cp:lastModifiedBy>
  <cp:revision>1535</cp:revision>
  <dcterms:created xsi:type="dcterms:W3CDTF">2006-09-26T01:05:23Z</dcterms:created>
  <dcterms:modified xsi:type="dcterms:W3CDTF">2026-02-02T07:17:14Z</dcterms:modified>
</cp:coreProperties>
</file>