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823" r:id="rId2"/>
  </p:sldMasterIdLst>
  <p:notesMasterIdLst>
    <p:notesMasterId r:id="rId26"/>
  </p:notesMasterIdLst>
  <p:handoutMasterIdLst>
    <p:handoutMasterId r:id="rId27"/>
  </p:handoutMasterIdLst>
  <p:sldIdLst>
    <p:sldId id="1256" r:id="rId3"/>
    <p:sldId id="1051" r:id="rId4"/>
    <p:sldId id="1178" r:id="rId5"/>
    <p:sldId id="1279" r:id="rId6"/>
    <p:sldId id="1053" r:id="rId7"/>
    <p:sldId id="1179" r:id="rId8"/>
    <p:sldId id="1054" r:id="rId9"/>
    <p:sldId id="1180" r:id="rId10"/>
    <p:sldId id="1280" r:id="rId11"/>
    <p:sldId id="930" r:id="rId12"/>
    <p:sldId id="1259" r:id="rId13"/>
    <p:sldId id="1352" r:id="rId14"/>
    <p:sldId id="1353" r:id="rId15"/>
    <p:sldId id="1354" r:id="rId16"/>
    <p:sldId id="1355" r:id="rId17"/>
    <p:sldId id="1356" r:id="rId18"/>
    <p:sldId id="1357" r:id="rId19"/>
    <p:sldId id="1358" r:id="rId20"/>
    <p:sldId id="1359" r:id="rId21"/>
    <p:sldId id="1360" r:id="rId22"/>
    <p:sldId id="1361" r:id="rId23"/>
    <p:sldId id="1362" r:id="rId24"/>
    <p:sldId id="1045" r:id="rId25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CC"/>
    <a:srgbClr val="5A2781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704" autoAdjust="0"/>
    <p:restoredTop sz="93883" autoAdjust="0"/>
  </p:normalViewPr>
  <p:slideViewPr>
    <p:cSldViewPr>
      <p:cViewPr varScale="1">
        <p:scale>
          <a:sx n="77" d="100"/>
          <a:sy n="77" d="100"/>
        </p:scale>
        <p:origin x="131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308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3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42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94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76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113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41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5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259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471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3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433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84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2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09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24" r:id="rId1"/>
    <p:sldLayoutId id="2147488825" r:id="rId2"/>
    <p:sldLayoutId id="2147488826" r:id="rId3"/>
    <p:sldLayoutId id="2147488827" r:id="rId4"/>
    <p:sldLayoutId id="2147488828" r:id="rId5"/>
    <p:sldLayoutId id="2147488829" r:id="rId6"/>
    <p:sldLayoutId id="2147488830" r:id="rId7"/>
    <p:sldLayoutId id="2147488831" r:id="rId8"/>
    <p:sldLayoutId id="2147488832" r:id="rId9"/>
    <p:sldLayoutId id="2147488833" r:id="rId10"/>
    <p:sldLayoutId id="21474888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7A60BF66-F61D-484A-A0AD-CDB80754A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35"/>
            <a:ext cx="9144000" cy="6668641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四旬期第一主日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3700"/>
              </a:lnSpc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2400"/>
              </a:spcBef>
              <a:spcAft>
                <a:spcPts val="4800"/>
              </a:spcAft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itchFamily="49" charset="-120"/>
              </a:rPr>
              <a:t>如何抗拒誘惑</a:t>
            </a:r>
            <a:r>
              <a:rPr lang="en-US" altLang="zh-TW" sz="6000" dirty="0">
                <a:solidFill>
                  <a:schemeClr val="bg1"/>
                </a:solidFill>
                <a:ea typeface="華康儷中黑" pitchFamily="49" charset="-120"/>
              </a:rPr>
              <a:t>?</a:t>
            </a: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1600" dirty="0">
              <a:solidFill>
                <a:srgbClr val="FFFFFF"/>
              </a:solidFill>
              <a:ea typeface="華康粗黑體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1800" dirty="0">
              <a:solidFill>
                <a:srgbClr val="FFFFFF"/>
              </a:solidFill>
              <a:ea typeface="華康粗黑體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FF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sz="3600" dirty="0">
                <a:solidFill>
                  <a:srgbClr val="FFFFFF"/>
                </a:solidFill>
                <a:ea typeface="華康粗黑體" pitchFamily="49" charset="-120"/>
              </a:rPr>
              <a:t>,</a:t>
            </a:r>
            <a:r>
              <a:rPr lang="zh-TW" altLang="en-US" sz="3600" dirty="0">
                <a:solidFill>
                  <a:srgbClr val="FFFFFF"/>
                </a:solidFill>
                <a:ea typeface="華康粗黑體" pitchFamily="49" charset="-120"/>
              </a:rPr>
              <a:t>是「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粗黑體" pitchFamily="49" charset="-120"/>
              </a:rPr>
              <a:t>天地人和</a:t>
            </a:r>
            <a:r>
              <a:rPr lang="zh-TW" altLang="en-US" sz="3600" dirty="0">
                <a:solidFill>
                  <a:srgbClr val="FFFFFF"/>
                </a:solidFill>
                <a:ea typeface="華康粗黑體" pitchFamily="49" charset="-120"/>
              </a:rPr>
              <a:t>」的大共融</a:t>
            </a:r>
            <a:endParaRPr lang="en-US" altLang="zh-TW" sz="3600" dirty="0">
              <a:solidFill>
                <a:srgbClr val="FFFFFF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四旬期第一主日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1200"/>
              </a:spcAft>
              <a:buNone/>
            </a:pPr>
            <a:r>
              <a:rPr lang="zh-TW" altLang="en-US" sz="6600" dirty="0">
                <a:solidFill>
                  <a:schemeClr val="bg1"/>
                </a:solidFill>
                <a:ea typeface="華康儷中黑" pitchFamily="49" charset="-120"/>
              </a:rPr>
              <a:t>如何抗拒誘惑？</a:t>
            </a:r>
            <a:endParaRPr lang="en-US" altLang="zh-TW" sz="6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360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申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26:4-10; 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羅</a:t>
            </a:r>
            <a:r>
              <a:rPr lang="en-US" altLang="zh-HK" dirty="0">
                <a:solidFill>
                  <a:schemeClr val="bg1"/>
                </a:solidFill>
                <a:ea typeface="華康儷中黑" pitchFamily="49" charset="-120"/>
              </a:rPr>
              <a:t>10:8-13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; 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路</a:t>
            </a:r>
            <a:r>
              <a:rPr lang="en-US" altLang="zh-HK" dirty="0">
                <a:solidFill>
                  <a:schemeClr val="bg1"/>
                </a:solidFill>
                <a:ea typeface="華康儷中黑" pitchFamily="49" charset="-120"/>
              </a:rPr>
              <a:t>4:1-13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是解釋天主聖言</a:t>
            </a:r>
            <a:r>
              <a:rPr lang="en-US" altLang="zh-TW" sz="2800" dirty="0">
                <a:solidFill>
                  <a:schemeClr val="bg1"/>
                </a:solidFill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ea typeface="華康粗黑體" pitchFamily="49" charset="-120"/>
              </a:rPr>
              <a:t>指導人類的生命</a:t>
            </a:r>
            <a:endParaRPr lang="en-US" altLang="zh-TW" sz="2800" dirty="0">
              <a:solidFill>
                <a:schemeClr val="bg1"/>
              </a:solidFill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是為天主的話作證</a:t>
            </a:r>
            <a:r>
              <a:rPr lang="en-US" altLang="zh-TW" sz="2800" dirty="0">
                <a:solidFill>
                  <a:schemeClr val="bg1"/>
                </a:solidFill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證明這話是</a:t>
            </a:r>
            <a:r>
              <a:rPr lang="zh-TW" altLang="en-US" sz="2800" dirty="0">
                <a:solidFill>
                  <a:srgbClr val="00FF00"/>
                </a:solidFill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ea typeface="華康粗黑體" pitchFamily="49" charset="-120"/>
              </a:rPr>
              <a:t>可行的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785992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我的祖先原是個飄泊的阿蘭人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請看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我現在把從你賜給我的土地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所出產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初熟的收穫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帶來了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並沒有猶太人與希臘人的區別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因為眾人都有同一的主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他對一切呼號他的人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都一律厚待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你如果是天主子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就命令這塊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石頭變成餅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吧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195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這一切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權勢及其榮華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我都要給你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你如果朝拜我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這一切都是你的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從這裡跳下去吧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因為經上記載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:『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他為你吩咐了自己的天使保護你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.』</a:t>
            </a:r>
            <a:endParaRPr lang="zh-HK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4320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785992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我的祖先原是個飄泊的阿蘭人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請看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我現在把從你賜給我的土地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所出產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初熟的收穫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帶來了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sz="2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憶苦思甜</a:t>
            </a:r>
            <a:r>
              <a:rPr lang="en-US" altLang="zh-TW" sz="2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en-US" altLang="zh-TW" sz="2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抗誘第一式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有主萬事足</a:t>
            </a:r>
            <a:endParaRPr lang="en-US" altLang="zh-TW" sz="4000" dirty="0">
              <a:solidFill>
                <a:srgbClr val="0000FF"/>
              </a:solidFill>
              <a:highlight>
                <a:srgbClr val="00FFFF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en-US" altLang="zh-TW" sz="54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我的萬有</a:t>
            </a:r>
            <a:r>
              <a:rPr lang="en-US" altLang="zh-TW" dirty="0">
                <a:solidFill>
                  <a:srgbClr val="FFFF00"/>
                </a:solidFill>
              </a:rPr>
              <a:t> Deus Meus et Omnia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主乃我良牧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所需百無憂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上主是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…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我實在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主賜土地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我們只是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管家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不偷不搶不貪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報答天主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好好耕耘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回饋天主及他所創造的世界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統計學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分享萬元之快樂指數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022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785992"/>
          </a:xfrm>
        </p:spPr>
        <p:txBody>
          <a:bodyPr/>
          <a:lstStyle/>
          <a:p>
            <a:pPr marL="360000" indent="-457200" algn="l"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其實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並沒有猶太人與希臘人的區別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因為眾人都有同一的主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他對一切呼號他的人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都一律厚待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抗誘第二式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天下一家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恩賜共享的世界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分享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  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掠奪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生命成祭品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時間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金錢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才能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愛心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覺悟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富貴到頭皆夢幻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英雄彈指又山丘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   Sic transit gloria mundi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神貧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助人為快樂之本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比受助者更快樂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</p:txBody>
      </p:sp>
      <p:sp>
        <p:nvSpPr>
          <p:cNvPr id="4" name="不等於 3">
            <a:extLst>
              <a:ext uri="{FF2B5EF4-FFF2-40B4-BE49-F238E27FC236}">
                <a16:creationId xmlns:a16="http://schemas.microsoft.com/office/drawing/2014/main" id="{ABD30988-A18D-4FFC-82DB-41EE7BD3E892}"/>
              </a:ext>
            </a:extLst>
          </p:cNvPr>
          <p:cNvSpPr/>
          <p:nvPr/>
        </p:nvSpPr>
        <p:spPr>
          <a:xfrm>
            <a:off x="2081864" y="2893128"/>
            <a:ext cx="360040" cy="288032"/>
          </a:xfrm>
          <a:prstGeom prst="mathNotEqual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55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785992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你如果是天主子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就命令這塊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石頭變成餅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吧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這一切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權勢及其榮華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我都要給你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你如果朝拜我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這一切都是你的。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從這裡跳下去吧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因為經上記載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:『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他為你吩咐了自己的天使保護你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.』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抗誘第三式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天主聖言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把誘惑推出門外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1.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生活也靠天主聖言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生命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更豐盛生命之言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2.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朝拜唯一天主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於萬有之上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( </a:t>
            </a:r>
            <a:r>
              <a:rPr lang="en-US" altLang="zh-TW" sz="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鏡花水月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3.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不要試探天主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盡人力而聽天命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莫非命也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知命者不立於危墻之下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孟子</a:t>
            </a:r>
            <a:endParaRPr lang="en-US" altLang="zh-TW" sz="2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361950" algn="l">
              <a:spcAft>
                <a:spcPts val="600"/>
              </a:spcAft>
            </a:pPr>
            <a:endParaRPr lang="zh-HK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2" name="不等於 1">
            <a:extLst>
              <a:ext uri="{FF2B5EF4-FFF2-40B4-BE49-F238E27FC236}">
                <a16:creationId xmlns:a16="http://schemas.microsoft.com/office/drawing/2014/main" id="{1BD576DF-F1CE-479D-8066-13758219DE1D}"/>
              </a:ext>
            </a:extLst>
          </p:cNvPr>
          <p:cNvSpPr/>
          <p:nvPr/>
        </p:nvSpPr>
        <p:spPr>
          <a:xfrm>
            <a:off x="5940152" y="4591176"/>
            <a:ext cx="360040" cy="288032"/>
          </a:xfrm>
          <a:prstGeom prst="mathNotEqual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7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568E21-0251-48BD-BBEC-2F3C19B9A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天主這樣愛了世界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若</a:t>
            </a:r>
            <a:r>
              <a:rPr lang="en-US" altLang="zh-TW" sz="2800" dirty="0">
                <a:ea typeface="華康儷中黑" panose="020B0509000000000000" pitchFamily="49" charset="-120"/>
              </a:rPr>
              <a:t>3:16)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和世上所有的人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但他對世界和對人類都有不同的祝福方式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如果我們不和天主合作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他的祝福便無法實現。</a:t>
            </a:r>
          </a:p>
          <a:p>
            <a:r>
              <a:rPr lang="zh-TW" altLang="en-US" sz="4200" dirty="0">
                <a:ea typeface="華康儷中黑" panose="020B0509000000000000" pitchFamily="49" charset="-120"/>
              </a:rPr>
              <a:t>“</a:t>
            </a:r>
            <a:r>
              <a:rPr lang="en-US" altLang="zh-TW" sz="4200" dirty="0">
                <a:ea typeface="華康儷中黑" panose="020B0509000000000000" pitchFamily="49" charset="-120"/>
              </a:rPr>
              <a:t>For God so loved the world” and all His people. However, His way of blessing mankind varies. </a:t>
            </a:r>
            <a:r>
              <a:rPr lang="en-US" altLang="zh-TW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If we do not cooperate with God, His blessings will not become a reality</a:t>
            </a:r>
            <a:r>
              <a:rPr lang="en-US" altLang="zh-TW" sz="42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220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568E21-0251-48BD-BBEC-2F3C19B9A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dirty="0">
                <a:ea typeface="華康儷中黑" panose="020B0509000000000000" pitchFamily="49" charset="-120"/>
              </a:rPr>
              <a:t> 例如</a:t>
            </a:r>
            <a:r>
              <a:rPr lang="en-US" altLang="zh-TW" dirty="0">
                <a:ea typeface="華康儷中黑" panose="020B0509000000000000" pitchFamily="49" charset="-120"/>
              </a:rPr>
              <a:t>:</a:t>
            </a:r>
            <a:r>
              <a:rPr lang="zh-TW" altLang="en-US" dirty="0">
                <a:ea typeface="華康儷中黑" panose="020B0509000000000000" pitchFamily="49" charset="-120"/>
              </a:rPr>
              <a:t>天主給哥哥聰明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這是天主祝福哥哥的方式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  <a:r>
              <a:rPr lang="zh-TW" altLang="en-US" dirty="0">
                <a:ea typeface="華康儷中黑" panose="020B0509000000000000" pitchFamily="49" charset="-120"/>
              </a:rPr>
              <a:t>天主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沒有給弟弟聰明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但卻讓這個聰明的哥哥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zh-TW" altLang="en-US" dirty="0">
                <a:ea typeface="華康儷中黑" panose="020B0509000000000000" pitchFamily="49" charset="-120"/>
              </a:rPr>
              <a:t>去愛護和幫助這個不聰明的弟弟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使弟弟同樣快樂和成功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  <a:r>
              <a:rPr lang="zh-TW" altLang="en-US" dirty="0">
                <a:ea typeface="華康儷中黑" panose="020B0509000000000000" pitchFamily="49" charset="-120"/>
              </a:rPr>
              <a:t>於是天主給弟弟的祝福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zh-TW" altLang="en-US" dirty="0">
                <a:ea typeface="華康儷中黑" panose="020B0509000000000000" pitchFamily="49" charset="-120"/>
              </a:rPr>
              <a:t>就是「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賜給他一個好哥哥</a:t>
            </a:r>
            <a:r>
              <a:rPr lang="zh-TW" altLang="en-US" dirty="0">
                <a:ea typeface="華康儷中黑" panose="020B0509000000000000" pitchFamily="49" charset="-120"/>
              </a:rPr>
              <a:t>」</a:t>
            </a:r>
          </a:p>
          <a:p>
            <a:pPr>
              <a:lnSpc>
                <a:spcPts val="3800"/>
              </a:lnSpc>
            </a:pPr>
            <a:r>
              <a:rPr lang="en-US" altLang="zh-TW" sz="3400" dirty="0">
                <a:ea typeface="華康儷中黑" panose="020B0509000000000000" pitchFamily="49" charset="-120"/>
              </a:rPr>
              <a:t>Take for example: God made an </a:t>
            </a:r>
            <a:r>
              <a:rPr lang="en-US" altLang="zh-TW" sz="3400" dirty="0">
                <a:solidFill>
                  <a:srgbClr val="0000FF"/>
                </a:solidFill>
                <a:ea typeface="華康儷中黑" panose="020B0509000000000000" pitchFamily="49" charset="-120"/>
              </a:rPr>
              <a:t>elder brother intelligent</a:t>
            </a:r>
            <a:r>
              <a:rPr lang="en-US" altLang="zh-TW" sz="3400" dirty="0">
                <a:ea typeface="華康儷中黑" panose="020B0509000000000000" pitchFamily="49" charset="-120"/>
              </a:rPr>
              <a:t>. This is His way of blessing the elder brother. God </a:t>
            </a:r>
            <a:r>
              <a:rPr lang="en-US" altLang="zh-TW" sz="3400" dirty="0">
                <a:solidFill>
                  <a:srgbClr val="0000FF"/>
                </a:solidFill>
                <a:ea typeface="華康儷中黑" panose="020B0509000000000000" pitchFamily="49" charset="-120"/>
              </a:rPr>
              <a:t>did not make his younger brother as bright</a:t>
            </a:r>
            <a:r>
              <a:rPr lang="en-US" altLang="zh-TW" sz="3400" dirty="0">
                <a:ea typeface="華康儷中黑" panose="020B0509000000000000" pitchFamily="49" charset="-120"/>
              </a:rPr>
              <a:t>, but He uses the elder brother to love and help his less able sibling, </a:t>
            </a:r>
            <a:r>
              <a:rPr lang="en-US" altLang="zh-TW" sz="3400" spc="-100" dirty="0">
                <a:ea typeface="華康儷中黑" panose="020B0509000000000000" pitchFamily="49" charset="-120"/>
              </a:rPr>
              <a:t>so that the </a:t>
            </a:r>
            <a:r>
              <a:rPr lang="en-US" altLang="zh-TW" sz="3400" dirty="0">
                <a:ea typeface="華康儷中黑" panose="020B0509000000000000" pitchFamily="49" charset="-120"/>
              </a:rPr>
              <a:t>younger sibling can be equally happy and </a:t>
            </a:r>
            <a:r>
              <a:rPr lang="en-US" altLang="zh-TW" sz="3400" spc="-100" dirty="0">
                <a:ea typeface="華康儷中黑" panose="020B0509000000000000" pitchFamily="49" charset="-120"/>
              </a:rPr>
              <a:t>successful. Hence, God’s blessing to the younger brother is </a:t>
            </a:r>
            <a:r>
              <a:rPr lang="en-US" altLang="zh-TW" sz="3400" dirty="0">
                <a:ea typeface="華康儷中黑" panose="020B0509000000000000" pitchFamily="49" charset="-120"/>
              </a:rPr>
              <a:t>to </a:t>
            </a:r>
            <a:r>
              <a:rPr lang="en-US" altLang="zh-TW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“give him a good elder brother”.</a:t>
            </a:r>
            <a:endParaRPr lang="zh-TW" altLang="en-US" sz="3400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2843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568E21-0251-48BD-BBEC-2F3C19B9A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 同樣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天主可以把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肥沃</a:t>
            </a:r>
            <a:r>
              <a:rPr lang="zh-TW" altLang="en-US" sz="3600" dirty="0">
                <a:ea typeface="華康儷中黑" panose="020B0509000000000000" pitchFamily="49" charset="-120"/>
              </a:rPr>
              <a:t>的土地賜給某些國家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而讓另一些國家土地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貧瘠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這並非天主不公平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因為天主要人作世界的「管家」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人人都應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恩賜共享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達到「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多收的沒有剩餘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少收的也沒有不足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格後</a:t>
            </a:r>
            <a:r>
              <a:rPr lang="en-US" altLang="zh-TW" sz="2800" dirty="0">
                <a:ea typeface="華康儷中黑" panose="020B0509000000000000" pitchFamily="49" charset="-120"/>
              </a:rPr>
              <a:t>8:15)</a:t>
            </a:r>
            <a:r>
              <a:rPr lang="zh-TW" altLang="en-US" sz="3600" dirty="0">
                <a:ea typeface="華康儷中黑" panose="020B0509000000000000" pitchFamily="49" charset="-120"/>
              </a:rPr>
              <a:t>的境界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900"/>
              </a:lnSpc>
            </a:pPr>
            <a:r>
              <a:rPr lang="en-US" altLang="zh-TW" sz="3600" dirty="0">
                <a:ea typeface="華康儷中黑" panose="020B0509000000000000" pitchFamily="49" charset="-120"/>
              </a:rPr>
              <a:t>Similarly, God can give fertile lands to some countries, and barren lands to others. God is not unfair. Instead, He wants human beings to be stewards of the world, to “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share blessings</a:t>
            </a:r>
            <a:r>
              <a:rPr lang="en-US" altLang="zh-TW" sz="3600" dirty="0">
                <a:ea typeface="華康儷中黑" panose="020B0509000000000000" pitchFamily="49" charset="-120"/>
              </a:rPr>
              <a:t>”, so that “whoever had much did not have more, and whoever had little did not have less.”</a:t>
            </a:r>
            <a:r>
              <a:rPr lang="en-US" altLang="zh-TW" sz="2800" spc="-150" dirty="0">
                <a:ea typeface="華康儷中黑" panose="020B0509000000000000" pitchFamily="49" charset="-120"/>
              </a:rPr>
              <a:t>(2 Cor 8:15)</a:t>
            </a:r>
            <a:endParaRPr lang="zh-TW" altLang="en-US" sz="2800" spc="-15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7102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568E21-0251-48BD-BBEC-2F3C19B9A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誰不按天主的計劃去創造一個安和樂利的世界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誰不願意把自己和自己的所有去與人分享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就是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破壞天主普愛世人的計劃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200" dirty="0">
                <a:ea typeface="華康儷中黑" panose="020B0509000000000000" pitchFamily="49" charset="-120"/>
              </a:rPr>
              <a:t>He who is not willing to share himself and all that he has with others according to God’s plans to build a stable, amicable, happy and wealthy world, </a:t>
            </a:r>
            <a:r>
              <a:rPr lang="en-US" altLang="zh-TW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disrupts God’s plans </a:t>
            </a:r>
            <a:r>
              <a:rPr lang="en-US" altLang="zh-TW" sz="4200" dirty="0">
                <a:solidFill>
                  <a:srgbClr val="0000FF"/>
                </a:solidFill>
                <a:ea typeface="華康儷中黑" panose="020B0509000000000000" pitchFamily="49" charset="-120"/>
              </a:rPr>
              <a:t>of bringing universal love to mankind</a:t>
            </a:r>
            <a:r>
              <a:rPr lang="en-US" altLang="zh-TW" sz="42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2846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568E21-0251-48BD-BBEC-2F3C19B9A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indent="152400">
              <a:lnSpc>
                <a:spcPct val="115000"/>
              </a:lnSpc>
            </a:pP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因為我們不願按天主的計畫</a:t>
            </a:r>
            <a:br>
              <a:rPr lang="en-US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</a:br>
            <a:r>
              <a:rPr lang="zh-TW" altLang="zh-TW" sz="2800" dirty="0">
                <a:effectLst/>
                <a:ea typeface="華康儷中黑" panose="020B0509000000000000" pitchFamily="49" charset="-120"/>
              </a:rPr>
              <a:t>——</a:t>
            </a: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恩賜共享</a:t>
            </a:r>
            <a:r>
              <a:rPr lang="zh-TW" altLang="zh-TW" sz="2800" dirty="0">
                <a:effectLst/>
                <a:ea typeface="華康儷中黑" panose="020B0509000000000000" pitchFamily="49" charset="-120"/>
              </a:rPr>
              <a:t>——</a:t>
            </a: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去待人處世</a:t>
            </a:r>
            <a:r>
              <a:rPr lang="en-US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所以世界才有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貧富懸殊</a:t>
            </a: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和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由此產生的各種不幸</a:t>
            </a:r>
            <a:endParaRPr lang="zh-TW" altLang="zh-TW" sz="4000" dirty="0">
              <a:solidFill>
                <a:srgbClr val="FF0000"/>
              </a:solidFill>
              <a:effectLst/>
              <a:ea typeface="華康儷中黑" panose="020B0509000000000000" pitchFamily="49" charset="-120"/>
            </a:endParaRPr>
          </a:p>
          <a:p>
            <a:pPr indent="152400">
              <a:lnSpc>
                <a:spcPts val="4800"/>
              </a:lnSpc>
            </a:pPr>
            <a:r>
              <a:rPr lang="zh-TW" altLang="zh-TW" sz="4200" dirty="0">
                <a:effectLst/>
                <a:ea typeface="華康儷中黑" panose="020B0509000000000000" pitchFamily="49" charset="-120"/>
              </a:rPr>
              <a:t>Because of our unwillingness to follow God</a:t>
            </a:r>
            <a:r>
              <a:rPr lang="en-US" altLang="zh-TW" sz="4200" dirty="0">
                <a:effectLst/>
                <a:ea typeface="華康儷中黑" panose="020B0509000000000000" pitchFamily="49" charset="-120"/>
              </a:rPr>
              <a:t>’</a:t>
            </a:r>
            <a:r>
              <a:rPr lang="zh-TW" altLang="zh-TW" sz="4200" dirty="0">
                <a:effectLst/>
                <a:ea typeface="華康儷中黑" panose="020B0509000000000000" pitchFamily="49" charset="-120"/>
              </a:rPr>
              <a:t>s plan </a:t>
            </a:r>
            <a:r>
              <a:rPr lang="en-US" altLang="zh-TW" sz="4200" dirty="0">
                <a:effectLst/>
                <a:ea typeface="華康儷中黑" panose="020B0509000000000000" pitchFamily="49" charset="-120"/>
              </a:rPr>
              <a:t>– “</a:t>
            </a:r>
            <a:r>
              <a:rPr lang="zh-TW" altLang="zh-TW" sz="4200" dirty="0">
                <a:effectLst/>
                <a:ea typeface="華康儷中黑" panose="020B0509000000000000" pitchFamily="49" charset="-120"/>
              </a:rPr>
              <a:t>share our blessings</a:t>
            </a:r>
            <a:r>
              <a:rPr lang="en-US" altLang="zh-TW" sz="4200" dirty="0">
                <a:effectLst/>
                <a:ea typeface="華康儷中黑" panose="020B0509000000000000" pitchFamily="49" charset="-120"/>
              </a:rPr>
              <a:t>”</a:t>
            </a:r>
            <a:r>
              <a:rPr lang="zh-TW" altLang="zh-TW" sz="4200" dirty="0">
                <a:effectLst/>
                <a:ea typeface="華康儷中黑" panose="020B0509000000000000" pitchFamily="49" charset="-120"/>
              </a:rPr>
              <a:t> </a:t>
            </a:r>
            <a:r>
              <a:rPr lang="en-US" altLang="zh-TW" sz="4200" dirty="0">
                <a:effectLst/>
                <a:ea typeface="華康儷中黑" panose="020B0509000000000000" pitchFamily="49" charset="-120"/>
              </a:rPr>
              <a:t>–</a:t>
            </a:r>
            <a:r>
              <a:rPr lang="zh-TW" altLang="zh-TW" sz="4200" dirty="0">
                <a:effectLst/>
                <a:ea typeface="華康儷中黑" panose="020B0509000000000000" pitchFamily="49" charset="-120"/>
              </a:rPr>
              <a:t> in all our dealings, </a:t>
            </a:r>
            <a:r>
              <a:rPr lang="zh-TW" altLang="zh-TW" sz="4200" dirty="0">
                <a:solidFill>
                  <a:srgbClr val="0000FF"/>
                </a:solidFill>
                <a:effectLst/>
                <a:ea typeface="華康儷中黑" panose="020B0509000000000000" pitchFamily="49" charset="-120"/>
              </a:rPr>
              <a:t>great disparity arises between the haves and the have-nots</a:t>
            </a:r>
            <a:r>
              <a:rPr lang="zh-TW" altLang="zh-TW" sz="4200" dirty="0">
                <a:effectLst/>
                <a:ea typeface="華康儷中黑" panose="020B0509000000000000" pitchFamily="49" charset="-120"/>
              </a:rPr>
              <a:t>, </a:t>
            </a:r>
            <a:r>
              <a:rPr lang="zh-TW" altLang="zh-TW" sz="42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resulting in all kinds of miseries and misfortunes</a:t>
            </a:r>
            <a:r>
              <a:rPr lang="zh-TW" altLang="zh-TW" sz="4200" dirty="0">
                <a:effectLst/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432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1400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恭讀申命紀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26:4-10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梅瑟曉諭以色列子民說：「司祭由你手中，接過滿載初果的籃子，放在上主、你天主的祭壇前；然後你就在上主、你天主面前，聲明說：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我的祖先原是個飄泊的阿蘭人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，南下埃及，同少數家人寄居在那裡，竟成了一個強大有力、人口眾多的民族。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埃及人虐待我們，壓迫我們，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2F5492E-CE85-4FD2-9023-AA7822410237}"/>
              </a:ext>
            </a:extLst>
          </p:cNvPr>
          <p:cNvSpPr txBox="1"/>
          <p:nvPr/>
        </p:nvSpPr>
        <p:spPr>
          <a:xfrm>
            <a:off x="7308725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568E21-0251-48BD-BBEC-2F3C19B9A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如果我們真要感謝天主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我們就要以「恩賜共享」的方式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慷慨地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和人分享我們的生命</a:t>
            </a:r>
            <a:r>
              <a:rPr lang="en-US" altLang="zh-TW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和我們的時間</a:t>
            </a:r>
            <a:r>
              <a:rPr lang="en-US" altLang="zh-TW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金錢</a:t>
            </a:r>
            <a:r>
              <a:rPr lang="en-US" altLang="zh-TW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才能和愛心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讓一切人都有感謝天主的理由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並讓天主受到光榮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400"/>
              </a:lnSpc>
            </a:pPr>
            <a:r>
              <a:rPr lang="en-US" altLang="zh-TW" sz="4000" dirty="0"/>
              <a:t>If we truly want to be thankful to God, we should “share our blessings” through generously imparting our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</a:rPr>
              <a:t>life</a:t>
            </a:r>
            <a:r>
              <a:rPr lang="en-US" altLang="zh-TW" sz="4000" dirty="0"/>
              <a:t>, our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</a:rPr>
              <a:t>time</a:t>
            </a:r>
            <a:r>
              <a:rPr lang="en-US" altLang="zh-TW" sz="4000" dirty="0"/>
              <a:t>, our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</a:rPr>
              <a:t>money</a:t>
            </a:r>
            <a:r>
              <a:rPr lang="en-US" altLang="zh-TW" sz="4000" dirty="0"/>
              <a:t>, our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</a:rPr>
              <a:t>talents</a:t>
            </a:r>
            <a:r>
              <a:rPr lang="en-US" altLang="zh-TW" sz="4000" dirty="0"/>
              <a:t> and our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</a:rPr>
              <a:t>love</a:t>
            </a:r>
            <a:r>
              <a:rPr lang="en-US" altLang="zh-TW" sz="4000" dirty="0"/>
              <a:t>, so that others have reasons to be grateful to God </a:t>
            </a:r>
            <a:br>
              <a:rPr lang="en-US" altLang="zh-TW" sz="4000" dirty="0"/>
            </a:br>
            <a:r>
              <a:rPr lang="en-US" altLang="zh-TW" sz="4000" dirty="0"/>
              <a:t>and give glory to Him.</a:t>
            </a:r>
          </a:p>
        </p:txBody>
      </p:sp>
    </p:spTree>
    <p:extLst>
      <p:ext uri="{BB962C8B-B14F-4D97-AF65-F5344CB8AC3E}">
        <p14:creationId xmlns:p14="http://schemas.microsoft.com/office/powerpoint/2010/main" val="148171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568E21-0251-48BD-BBEC-2F3C19B9A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indent="152400">
              <a:lnSpc>
                <a:spcPct val="115000"/>
              </a:lnSpc>
            </a:pPr>
            <a:r>
              <a:rPr lang="zh-TW" altLang="zh-TW" sz="34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要抗拒今天福音說的</a:t>
            </a:r>
            <a:r>
              <a:rPr lang="zh-TW" altLang="zh-TW" sz="3400" dirty="0">
                <a:solidFill>
                  <a:srgbClr val="FF0000"/>
                </a:solidFill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三大誘惑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4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即物質至上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4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權勢及其榮華的利慾薰心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4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妄想只靠天主便獲得一切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4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只有一個方法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:</a:t>
            </a:r>
            <a:r>
              <a:rPr lang="zh-TW" altLang="zh-TW" sz="34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找到生命與快樂之源的天主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4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一位</a:t>
            </a:r>
            <a:r>
              <a:rPr lang="zh-TW" altLang="zh-TW" sz="34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新細明體" panose="02020500000000000000" pitchFamily="18" charset="-120"/>
              </a:rPr>
              <a:t>超越</a:t>
            </a:r>
            <a:r>
              <a:rPr lang="zh-TW" altLang="zh-TW" sz="2800" dirty="0">
                <a:effectLst/>
                <a:ea typeface="華康儷中黑" panose="020B0509000000000000" pitchFamily="49" charset="-120"/>
              </a:rPr>
              <a:t>(transcendent)</a:t>
            </a:r>
            <a:r>
              <a:rPr lang="zh-TW" altLang="zh-TW" sz="34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而</a:t>
            </a:r>
            <a:r>
              <a:rPr lang="zh-TW" altLang="zh-TW" sz="34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新細明體" panose="02020500000000000000" pitchFamily="18" charset="-120"/>
              </a:rPr>
              <a:t>內在</a:t>
            </a:r>
            <a:r>
              <a:rPr lang="zh-TW" altLang="zh-TW" sz="2800" dirty="0">
                <a:effectLst/>
                <a:ea typeface="華康儷中黑" panose="020B0509000000000000" pitchFamily="49" charset="-120"/>
              </a:rPr>
              <a:t>(immanent)</a:t>
            </a:r>
            <a:r>
              <a:rPr lang="zh-TW" altLang="zh-TW" sz="34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的</a:t>
            </a:r>
            <a:r>
              <a:rPr lang="zh-TW" altLang="zh-TW" sz="34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新細明體" panose="02020500000000000000" pitchFamily="18" charset="-120"/>
              </a:rPr>
              <a:t>天主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.</a:t>
            </a:r>
          </a:p>
          <a:p>
            <a:pPr indent="152400">
              <a:lnSpc>
                <a:spcPct val="115000"/>
              </a:lnSpc>
            </a:pPr>
            <a:r>
              <a:rPr lang="zh-TW" altLang="zh-TW" sz="3400" dirty="0">
                <a:effectLst/>
                <a:ea typeface="華康儷中黑" panose="020B0509000000000000" pitchFamily="49" charset="-120"/>
              </a:rPr>
              <a:t>Today</a:t>
            </a:r>
            <a:r>
              <a:rPr lang="en-US" altLang="zh-TW" sz="3400" dirty="0">
                <a:effectLst/>
                <a:ea typeface="華康儷中黑" panose="020B0509000000000000" pitchFamily="49" charset="-120"/>
              </a:rPr>
              <a:t>’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s Gospel reminds us </a:t>
            </a:r>
            <a:r>
              <a:rPr lang="zh-TW" altLang="zh-TW" sz="3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to resist the three temptations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: of </a:t>
            </a:r>
            <a:r>
              <a:rPr lang="zh-TW" altLang="zh-TW" sz="34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儷中黑" panose="020B0509000000000000" pitchFamily="49" charset="-120"/>
              </a:rPr>
              <a:t>materialism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, of a craving for </a:t>
            </a:r>
            <a:r>
              <a:rPr lang="zh-TW" altLang="zh-TW" sz="34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儷中黑" panose="020B0509000000000000" pitchFamily="49" charset="-120"/>
              </a:rPr>
              <a:t>power and wealth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, and of a </a:t>
            </a:r>
            <a:r>
              <a:rPr lang="zh-TW" altLang="zh-TW" sz="34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儷中黑" panose="020B0509000000000000" pitchFamily="49" charset="-120"/>
              </a:rPr>
              <a:t>foolish reliance 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on God without exerting any effort on our part. </a:t>
            </a:r>
            <a:r>
              <a:rPr lang="zh-TW" altLang="zh-TW" sz="3400" spc="-80" dirty="0">
                <a:effectLst/>
                <a:ea typeface="華康儷中黑" panose="020B0509000000000000" pitchFamily="49" charset="-120"/>
              </a:rPr>
              <a:t>Instead, to seek the </a:t>
            </a:r>
            <a:r>
              <a:rPr lang="zh-TW" altLang="zh-TW" sz="3400" spc="-8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transcendent </a:t>
            </a:r>
            <a:r>
              <a:rPr lang="zh-TW" altLang="zh-TW" sz="3400" spc="-80" dirty="0"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and</a:t>
            </a:r>
            <a:r>
              <a:rPr lang="zh-TW" altLang="zh-TW" sz="3400" spc="-8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 immanent </a:t>
            </a:r>
            <a:r>
              <a:rPr lang="zh-TW" altLang="zh-TW" sz="3400" spc="-80" dirty="0">
                <a:effectLst/>
                <a:ea typeface="華康儷中黑" panose="020B0509000000000000" pitchFamily="49" charset="-120"/>
              </a:rPr>
              <a:t>God 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who is the source of life and happiness</a:t>
            </a:r>
            <a:r>
              <a:rPr lang="zh-TW" altLang="zh-TW" sz="3400" spc="-80" dirty="0">
                <a:effectLst/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8817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568E21-0251-48BD-BBEC-2F3C19B9A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algn="l"/>
            <a:r>
              <a:rPr lang="zh-TW" altLang="en-US" sz="3600" dirty="0">
                <a:ea typeface="華康儷中黑" panose="020B0509000000000000" pitchFamily="49" charset="-120"/>
              </a:rPr>
              <a:t>這位天主超越一切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卻與我們同在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他無所不在卻在我們心中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他的誡命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全都是為了豐富我們今生和來世的生命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所以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「欽崇一天主在萬有之上」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是我們戰勝三大誘惑的重要力量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 This God 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transcends</a:t>
            </a:r>
            <a:r>
              <a:rPr lang="en-US" altLang="zh-TW" sz="3600" dirty="0">
                <a:ea typeface="華康儷中黑" panose="020B0509000000000000" pitchFamily="49" charset="-120"/>
              </a:rPr>
              <a:t> all things, yet is with us; He is 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omnipresent</a:t>
            </a:r>
            <a:r>
              <a:rPr lang="en-US" altLang="zh-TW" sz="3600" dirty="0">
                <a:ea typeface="華康儷中黑" panose="020B0509000000000000" pitchFamily="49" charset="-120"/>
              </a:rPr>
              <a:t>, yet dwelling within us; all His 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commandments</a:t>
            </a:r>
            <a:r>
              <a:rPr lang="en-US" altLang="zh-TW" sz="3600" dirty="0">
                <a:ea typeface="華康儷中黑" panose="020B0509000000000000" pitchFamily="49" charset="-120"/>
              </a:rPr>
              <a:t> are meant to enrich this life on earth and the life to come. So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loving God above all 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is an important 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source of strength 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for us to </a:t>
            </a:r>
            <a:b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overcome the three temptations</a:t>
            </a:r>
            <a:r>
              <a:rPr lang="en-US" altLang="zh-TW" sz="3600" dirty="0">
                <a:ea typeface="華康儷中黑" panose="020B0509000000000000" pitchFamily="49" charset="-120"/>
              </a:rPr>
              <a:t>.*</a:t>
            </a:r>
          </a:p>
        </p:txBody>
      </p:sp>
    </p:spTree>
    <p:extLst>
      <p:ext uri="{BB962C8B-B14F-4D97-AF65-F5344CB8AC3E}">
        <p14:creationId xmlns:p14="http://schemas.microsoft.com/office/powerpoint/2010/main" val="74728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6929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強迫我們做苦工。我們呼號上主、我們祖先的天主；他就俯聽了我們的哀聲，垂視了我們的痛苦、勞役和所受的壓迫。上主以強力的手、伸展的臂、巨大的恐嚇，及神蹟奇事，領我們離開埃及，來到這地方，將這流奶流蜜的土地，賜給了我們。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None/>
            </a:pP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上主，請看！我現在把從你賜給我的土地，所出產初熟的收穫，帶來了。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2F5492E-CE85-4FD2-9023-AA7822410237}"/>
              </a:ext>
            </a:extLst>
          </p:cNvPr>
          <p:cNvSpPr txBox="1"/>
          <p:nvPr/>
        </p:nvSpPr>
        <p:spPr>
          <a:xfrm>
            <a:off x="7308304" y="602128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030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186636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於是，便將這初熟的收穫，放在上主、你天主面前，並俯伏朝拜上主、你的天主。」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2F5492E-CE85-4FD2-9023-AA7822410237}"/>
              </a:ext>
            </a:extLst>
          </p:cNvPr>
          <p:cNvSpPr txBox="1"/>
          <p:nvPr/>
        </p:nvSpPr>
        <p:spPr>
          <a:xfrm>
            <a:off x="7308304" y="602128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294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恭讀聖保祿宗徒致羅馬人書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10:8-13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經上到底說了什麼？她說：「天主的話離你很近，就在你口裡，就在你心中。」這就是指我們關於信仰的宣講。如果你口裡承認耶穌是主，心裡相信天主使他從死者中復活起來，你便可獲得救恩，因為心裡相信，可使人成義；口裡承認，可使人獲得救恩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308304" y="6221225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12110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經上又說：「凡相信他的人，不至於蒙羞。」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其實，並沒有猶太人與希臘人的區別，因為眾人都有同一的主；他對一切呼號他的人，都一律厚待。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的確，「凡呼號上主名號的人，必然獲救。」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668344" y="620803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9968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1710"/>
            <a:ext cx="9144000" cy="6597650"/>
          </a:xfrm>
        </p:spPr>
        <p:txBody>
          <a:bodyPr/>
          <a:lstStyle/>
          <a:p>
            <a:pPr marL="0" indent="0" algn="just" eaLnBrk="1">
              <a:spcBef>
                <a:spcPts val="18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4:1-13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那時候，耶穌充滿聖神，離開約但河，就被聖神引入荒野，四十天之久，受魔鬼試探。耶穌在那段日子，什麼也沒有吃；過了那段日子，就餓了。魔鬼對耶穌說：「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你如果是天主子，就命令這塊石頭變成餅吧！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耶穌回答說：「經上記載：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人生活不只靠餅。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386"/>
            <a:ext cx="9144000" cy="633095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魔鬼引耶穌到高處，頃刻間把普世萬國指給耶穌看，並對耶穌說：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這一切權勢及其榮華，我都要給你，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因為這一切都已全交給了我；我願意把它給誰，就給誰。所以，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你如果朝拜我，這一切都是你的。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耶穌回答說：「經上記載：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你要朝拜上主，你的天主；唯獨奉侍他。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魔鬼又引耶穌到耶路撒冷，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09123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17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3095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把他放在聖殿頂上，向他說：「你如果是天主子，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從這裡跳下去吧！因為經上記載：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他為你吩咐了自己的天使保護你；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他們要用手托著你，免得你的腳踫在石頭上。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耶穌回答說：「經上說：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不可試探上主，你的天主。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魔鬼用盡了各種試探後，就離開了耶穌，再等時機。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09123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15742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10075</TotalTime>
  <Words>2177</Words>
  <Application>Microsoft Office PowerPoint</Application>
  <PresentationFormat>如螢幕大小 (4:3)</PresentationFormat>
  <Paragraphs>99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23</vt:i4>
      </vt:variant>
    </vt:vector>
  </HeadingPairs>
  <TitlesOfParts>
    <vt:vector size="33" baseType="lpstr"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標楷體</vt:lpstr>
      <vt:lpstr>Arial</vt:lpstr>
      <vt:lpstr>預設簡報設計</vt:lpstr>
      <vt:lpstr>14_預設簡報設計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752</cp:revision>
  <dcterms:created xsi:type="dcterms:W3CDTF">2006-09-26T01:05:23Z</dcterms:created>
  <dcterms:modified xsi:type="dcterms:W3CDTF">2022-02-28T02:32:27Z</dcterms:modified>
</cp:coreProperties>
</file>