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20" r:id="rId3"/>
  </p:sldMasterIdLst>
  <p:notesMasterIdLst>
    <p:notesMasterId r:id="rId28"/>
  </p:notesMasterIdLst>
  <p:handoutMasterIdLst>
    <p:handoutMasterId r:id="rId29"/>
  </p:handoutMasterIdLst>
  <p:sldIdLst>
    <p:sldId id="2236" r:id="rId4"/>
    <p:sldId id="2119" r:id="rId5"/>
    <p:sldId id="2120" r:id="rId6"/>
    <p:sldId id="2122" r:id="rId7"/>
    <p:sldId id="2123" r:id="rId8"/>
    <p:sldId id="2134" r:id="rId9"/>
    <p:sldId id="2140" r:id="rId10"/>
    <p:sldId id="2096" r:id="rId11"/>
    <p:sldId id="2217" r:id="rId12"/>
    <p:sldId id="2218" r:id="rId13"/>
    <p:sldId id="2219" r:id="rId14"/>
    <p:sldId id="2221" r:id="rId15"/>
    <p:sldId id="2235" r:id="rId16"/>
    <p:sldId id="2234" r:id="rId17"/>
    <p:sldId id="2222" r:id="rId18"/>
    <p:sldId id="2223" r:id="rId19"/>
    <p:sldId id="2224" r:id="rId20"/>
    <p:sldId id="2225" r:id="rId21"/>
    <p:sldId id="2226" r:id="rId22"/>
    <p:sldId id="2227" r:id="rId23"/>
    <p:sldId id="2228" r:id="rId24"/>
    <p:sldId id="2229" r:id="rId25"/>
    <p:sldId id="2230" r:id="rId26"/>
    <p:sldId id="1892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426" autoAdjust="0"/>
    <p:restoredTop sz="93315" autoAdjust="0"/>
  </p:normalViewPr>
  <p:slideViewPr>
    <p:cSldViewPr>
      <p:cViewPr>
        <p:scale>
          <a:sx n="50" d="100"/>
          <a:sy n="50" d="100"/>
        </p:scale>
        <p:origin x="1524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4222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19869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6470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88189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11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74311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6568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39070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9713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75402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7496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64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21" r:id="rId1"/>
    <p:sldLayoutId id="2147490022" r:id="rId2"/>
    <p:sldLayoutId id="2147490023" r:id="rId3"/>
    <p:sldLayoutId id="2147490024" r:id="rId4"/>
    <p:sldLayoutId id="2147490025" r:id="rId5"/>
    <p:sldLayoutId id="2147490026" r:id="rId6"/>
    <p:sldLayoutId id="2147490027" r:id="rId7"/>
    <p:sldLayoutId id="2147490028" r:id="rId8"/>
    <p:sldLayoutId id="2147490029" r:id="rId9"/>
    <p:sldLayoutId id="2147490030" r:id="rId10"/>
    <p:sldLayoutId id="2147490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天主和我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們</a:t>
            </a: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立約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4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基督曾一次</a:t>
            </a:r>
            <a:r>
              <a:rPr lang="zh-TW" altLang="en-US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為罪而死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且是義人代替不義的人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為將我們領到天主面前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 聖洗並不是滌除肉體的污穢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而是要求對天主有一顆</a:t>
            </a:r>
            <a:r>
              <a:rPr lang="zh-TW" altLang="en-US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純潔的良心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天人共融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人神相通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愛的擴散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和諧的人生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信仰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胸襟</a:t>
            </a:r>
            <a:r>
              <a:rPr lang="zh-TW" altLang="en-US" sz="4000" dirty="0">
                <a:ea typeface="華康粗黑體" panose="020B0709000000000000" pitchFamily="49" charset="-120"/>
              </a:rPr>
              <a:t>的廣和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視野</a:t>
            </a:r>
            <a:r>
              <a:rPr lang="zh-TW" altLang="en-US" sz="4000" dirty="0">
                <a:ea typeface="華康粗黑體" panose="020B0709000000000000" pitchFamily="49" charset="-120"/>
              </a:rPr>
              <a:t>的遠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大同的世界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天國的臨現</a:t>
            </a:r>
            <a:endParaRPr lang="en-US" altLang="zh-TW" sz="4000" dirty="0"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個人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全人的發展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而不只為上天堂</a:t>
            </a:r>
            <a:endParaRPr lang="en-US" altLang="zh-TW" sz="4000" dirty="0"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為別人</a:t>
            </a:r>
            <a:r>
              <a:rPr lang="zh-TW" altLang="en-US" sz="3800" dirty="0">
                <a:ea typeface="華康粗黑體" panose="020B0709000000000000" pitchFamily="49" charset="-120"/>
              </a:rPr>
              <a:t>而不是利用別人</a:t>
            </a:r>
            <a:r>
              <a:rPr lang="en-US" altLang="zh-TW" sz="3800" dirty="0">
                <a:ea typeface="華康粗黑體" panose="020B0709000000000000" pitchFamily="49" charset="-120"/>
              </a:rPr>
              <a:t>;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徹底打破自我中心</a:t>
            </a:r>
            <a:endParaRPr lang="en-US" altLang="zh-TW" sz="3800" dirty="0">
              <a:solidFill>
                <a:srgbClr val="FFFF00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489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耶穌在曠野裡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四十天之久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受撒旦試探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之後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宣講福音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說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「時期已滿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天主的國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臨近了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悔改</a:t>
            </a:r>
            <a:r>
              <a:rPr lang="en-US" altLang="zh-TW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信從福音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吧</a:t>
            </a:r>
            <a:r>
              <a:rPr lang="en-US" altLang="zh-TW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</a:t>
            </a:r>
            <a:endParaRPr lang="en-US" altLang="zh-TW" sz="40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天國</a:t>
            </a:r>
            <a:r>
              <a:rPr lang="zh-TW" altLang="en-US" sz="4000" dirty="0">
                <a:ea typeface="華康粗黑體" panose="020B0709000000000000" pitchFamily="49" charset="-120"/>
              </a:rPr>
              <a:t>臨近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天主來到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虛而待物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以虛集道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悔改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ea typeface="華康粗黑體" panose="020B0709000000000000" pitchFamily="49" charset="-120"/>
              </a:rPr>
              <a:t>個人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團體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教會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國家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人類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全部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從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歷史的錯誤道路</a:t>
            </a:r>
            <a:r>
              <a:rPr lang="zh-TW" altLang="en-US" sz="4000" dirty="0">
                <a:ea typeface="華康粗黑體" panose="020B0709000000000000" pitchFamily="49" charset="-120"/>
              </a:rPr>
              <a:t>走出生天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ea typeface="華康粗黑體" panose="020B0709000000000000" pitchFamily="49" charset="-120"/>
              </a:rPr>
              <a:t>獨佔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共享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600" dirty="0">
                <a:ea typeface="華康粗黑體" panose="020B0709000000000000" pitchFamily="49" charset="-120"/>
                <a:sym typeface="Wingdings" panose="05000000000000000000" pitchFamily="2" charset="2"/>
              </a:rPr>
              <a:t>互相防衛</a:t>
            </a:r>
            <a:r>
              <a:rPr lang="en-US" altLang="zh-TW" sz="3600" dirty="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ea typeface="華康粗黑體" panose="020B0709000000000000" pitchFamily="49" charset="-120"/>
                <a:sym typeface="Wingdings" panose="05000000000000000000" pitchFamily="2" charset="2"/>
              </a:rPr>
              <a:t>共同安全</a:t>
            </a:r>
            <a:r>
              <a:rPr lang="en-US" altLang="zh-TW" sz="3600" dirty="0">
                <a:ea typeface="華康粗黑體" panose="020B07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互相肯定</a:t>
            </a:r>
            <a:r>
              <a:rPr lang="en-US" altLang="zh-TW" sz="3600" dirty="0"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欣賞</a:t>
            </a:r>
            <a:r>
              <a:rPr lang="en-US" altLang="zh-TW" sz="3600" dirty="0"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學習</a:t>
            </a:r>
            <a:endParaRPr lang="en-US" altLang="zh-TW" sz="3600" dirty="0"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承認錯誤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不斷更新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是天主教的本質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每台彌撒的開始就是悔罪禮</a:t>
            </a:r>
          </a:p>
        </p:txBody>
      </p:sp>
    </p:spTree>
    <p:extLst>
      <p:ext uri="{BB962C8B-B14F-4D97-AF65-F5344CB8AC3E}">
        <p14:creationId xmlns:p14="http://schemas.microsoft.com/office/powerpoint/2010/main" val="9506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zh-TW" altLang="en-US" sz="6600" dirty="0">
                <a:ea typeface="華康儷中黑(P)" panose="020B0500000000000000" pitchFamily="34" charset="-120"/>
              </a:rPr>
              <a:t>      </a:t>
            </a:r>
            <a:r>
              <a:rPr lang="zh-TW" altLang="en-US" sz="6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天國</a:t>
            </a:r>
            <a:endParaRPr lang="en-US" altLang="zh-TW" sz="66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 algn="l">
              <a:spcBef>
                <a:spcPts val="0"/>
              </a:spcBef>
            </a:pPr>
            <a:r>
              <a:rPr lang="zh-TW" altLang="en-US" sz="6600" dirty="0">
                <a:ea typeface="華康儷中黑(P)" panose="020B0500000000000000" pitchFamily="34" charset="-120"/>
              </a:rPr>
              <a:t>             </a:t>
            </a:r>
            <a:r>
              <a:rPr lang="zh-TW" altLang="en-US" sz="6600" dirty="0">
                <a:solidFill>
                  <a:srgbClr val="0000FF"/>
                </a:solidFill>
                <a:ea typeface="華康儷中黑(P)" panose="020B0500000000000000" pitchFamily="34" charset="-120"/>
              </a:rPr>
              <a:t>宗教</a:t>
            </a:r>
            <a:endParaRPr lang="en-US" altLang="zh-TW" sz="6600" dirty="0">
              <a:solidFill>
                <a:srgbClr val="0000FF"/>
              </a:solidFill>
              <a:ea typeface="華康儷中黑(P)" panose="020B0500000000000000" pitchFamily="34" charset="-12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6600" dirty="0">
                <a:ea typeface="華康儷中黑(P)" panose="020B0500000000000000" pitchFamily="34" charset="-120"/>
              </a:rPr>
              <a:t>                    天主教</a:t>
            </a:r>
          </a:p>
          <a:p>
            <a:pPr>
              <a:spcBef>
                <a:spcPts val="0"/>
              </a:spcBef>
            </a:pPr>
            <a:r>
              <a:rPr lang="en-US" altLang="zh-TW" sz="6600" dirty="0">
                <a:solidFill>
                  <a:srgbClr val="FF0000"/>
                </a:solidFill>
                <a:ea typeface="華康儷中黑(P)" panose="020B0500000000000000" pitchFamily="34" charset="-120"/>
              </a:rPr>
              <a:t>Kingdom of God </a:t>
            </a:r>
          </a:p>
          <a:p>
            <a:pPr>
              <a:spcBef>
                <a:spcPts val="0"/>
              </a:spcBef>
            </a:pPr>
            <a:r>
              <a:rPr lang="en-US" altLang="zh-TW" sz="6600" dirty="0">
                <a:solidFill>
                  <a:srgbClr val="0000FF"/>
                </a:solidFill>
                <a:ea typeface="華康儷中黑(P)" panose="020B0500000000000000" pitchFamily="34" charset="-120"/>
              </a:rPr>
              <a:t>Religion</a:t>
            </a:r>
            <a:r>
              <a:rPr lang="en-US" altLang="zh-TW" sz="6600" dirty="0">
                <a:ea typeface="華康儷中黑(P)" panose="020B0500000000000000" pitchFamily="34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6600" dirty="0">
                <a:ea typeface="華康儷中黑(P)" panose="020B0500000000000000" pitchFamily="34" charset="-120"/>
              </a:rPr>
              <a:t>Catholicism</a:t>
            </a:r>
          </a:p>
          <a:p>
            <a:pPr>
              <a:spcBef>
                <a:spcPts val="0"/>
              </a:spcBef>
            </a:pPr>
            <a:endParaRPr lang="zh-TW" altLang="en-US" sz="6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9159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ea typeface="華康儷中黑(P)" panose="020B0500000000000000" pitchFamily="34" charset="-120"/>
              </a:rPr>
              <a:t>耶穌來到世上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不是要建立另一個宗教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而是要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建立天國</a:t>
            </a:r>
            <a:r>
              <a:rPr lang="en-US" altLang="zh-TW" sz="3800" dirty="0">
                <a:ea typeface="華康儷中黑(P)" panose="020B0500000000000000" pitchFamily="34" charset="-120"/>
              </a:rPr>
              <a:t>;</a:t>
            </a:r>
            <a:r>
              <a:rPr lang="zh-TW" altLang="en-US" sz="3800" dirty="0">
                <a:ea typeface="華康儷中黑(P)" panose="020B0500000000000000" pitchFamily="34" charset="-120"/>
              </a:rPr>
              <a:t>所以四本福音全部都是在講天國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 天國</a:t>
            </a:r>
            <a:r>
              <a:rPr lang="en-US" altLang="zh-TW" sz="3800" dirty="0">
                <a:ea typeface="華康儷中黑(P)" panose="020B0500000000000000" pitchFamily="34" charset="-120"/>
              </a:rPr>
              <a:t>;</a:t>
            </a:r>
            <a:r>
              <a:rPr lang="zh-TW" altLang="en-US" sz="3800" dirty="0">
                <a:ea typeface="華康儷中黑(P)" panose="020B0500000000000000" pitchFamily="34" charset="-120"/>
              </a:rPr>
              <a:t>只有</a:t>
            </a: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瑪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16:18</a:t>
            </a:r>
            <a:r>
              <a:rPr lang="zh-TW" altLang="en-US" sz="3800" dirty="0">
                <a:ea typeface="華康儷中黑(P)" panose="020B0500000000000000" pitchFamily="34" charset="-120"/>
              </a:rPr>
              <a:t>一處講「教會」</a:t>
            </a:r>
            <a:r>
              <a:rPr lang="en-US" altLang="zh-TW" sz="3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(P)" panose="020B0500000000000000" pitchFamily="34" charset="-120"/>
              </a:rPr>
              <a:t>Jesus came into the world not to establish yet another religion but to establish the Kingdom of God. Hence, </a:t>
            </a:r>
            <a:r>
              <a:rPr lang="en-US" altLang="zh-TW" sz="3800" dirty="0">
                <a:highlight>
                  <a:srgbClr val="FFFF00"/>
                </a:highlight>
                <a:ea typeface="華康儷中黑(P)" panose="020B0500000000000000" pitchFamily="34" charset="-120"/>
              </a:rPr>
              <a:t>all four Gospels were primarily 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focused on the Kingdom of God</a:t>
            </a:r>
            <a:r>
              <a:rPr lang="en-US" altLang="zh-TW" sz="3800" dirty="0">
                <a:ea typeface="華康儷中黑(P)" panose="020B0500000000000000" pitchFamily="34" charset="-120"/>
              </a:rPr>
              <a:t>, repeatedly emphasizing its significance. Only in 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Matthew 16:18 </a:t>
            </a:r>
            <a:r>
              <a:rPr lang="en-US" altLang="zh-TW" sz="3800" dirty="0">
                <a:ea typeface="華康儷中黑(P)" panose="020B0500000000000000" pitchFamily="34" charset="-120"/>
              </a:rPr>
              <a:t>did the Bible mention about the “Church”.</a:t>
            </a:r>
          </a:p>
        </p:txBody>
      </p:sp>
    </p:spTree>
    <p:extLst>
      <p:ext uri="{BB962C8B-B14F-4D97-AF65-F5344CB8AC3E}">
        <p14:creationId xmlns:p14="http://schemas.microsoft.com/office/powerpoint/2010/main" val="2588507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200" dirty="0">
                <a:ea typeface="華康儷中黑(P)" panose="020B0500000000000000" pitchFamily="34" charset="-120"/>
              </a:rPr>
              <a:t>顯然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天主教會不是一般的宗教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而是一個回應耶穌的召喚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ea typeface="華康儷中黑(P)" panose="020B0500000000000000" pitchFamily="34" charset="-120"/>
              </a:rPr>
              <a:t>要和耶穌一起共建天國的團體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It is evident that the Catholic Church is </a:t>
            </a: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not an average commonplace religion</a:t>
            </a:r>
            <a:r>
              <a:rPr lang="en-US" altLang="zh-TW" sz="4200" dirty="0">
                <a:ea typeface="華康儷中黑(P)" panose="020B0500000000000000" pitchFamily="34" charset="-120"/>
              </a:rPr>
              <a:t>, but rather a formation of followers who responded to the 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call of Jesus into a community to </a:t>
            </a:r>
          </a:p>
          <a:p>
            <a:pPr>
              <a:spcBef>
                <a:spcPts val="0"/>
              </a:spcBef>
            </a:pPr>
            <a:r>
              <a:rPr lang="en-US" altLang="zh-TW" sz="42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co-build the Kingdom of God with Him.</a:t>
            </a:r>
          </a:p>
        </p:txBody>
      </p:sp>
    </p:spTree>
    <p:extLst>
      <p:ext uri="{BB962C8B-B14F-4D97-AF65-F5344CB8AC3E}">
        <p14:creationId xmlns:p14="http://schemas.microsoft.com/office/powerpoint/2010/main" val="3241433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天主教和其它宗教一樣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有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禮儀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教義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和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教規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但我們不能簡單的說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天主教不過也是一個宗教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教人敬拜神明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行善避惡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今生蒙福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來世得救</a:t>
            </a:r>
            <a:r>
              <a:rPr lang="zh-TW" altLang="en-US" sz="4000" dirty="0">
                <a:ea typeface="華康儷中黑(P)" panose="020B0500000000000000" pitchFamily="34" charset="-120"/>
              </a:rPr>
              <a:t> 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Like other religions, Catholicism also has rituals, doctrines, and regulations.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But we cannot simply say that Catholicism is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just another religion </a:t>
            </a:r>
            <a:r>
              <a:rPr lang="en-US" altLang="zh-TW" sz="3600" dirty="0">
                <a:ea typeface="華康儷中黑(P)" panose="020B0500000000000000" pitchFamily="34" charset="-120"/>
              </a:rPr>
              <a:t>that teaches people to worship deities, do good, avoid evil,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seek blessings in this life,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and attain salvation in the afterlife. </a:t>
            </a:r>
          </a:p>
        </p:txBody>
      </p:sp>
    </p:spTree>
    <p:extLst>
      <p:ext uri="{BB962C8B-B14F-4D97-AF65-F5344CB8AC3E}">
        <p14:creationId xmlns:p14="http://schemas.microsoft.com/office/powerpoint/2010/main" val="1917722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單看今天伯多祿的話</a:t>
            </a:r>
            <a:r>
              <a:rPr lang="en-US" altLang="zh-TW" sz="3600" dirty="0"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ea typeface="華康儷中黑(P)" panose="020B0500000000000000" pitchFamily="34" charset="-120"/>
              </a:rPr>
              <a:t>「聖洗並不是滌除肉體的污穢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而是要求對天主有一顆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純潔的良心</a:t>
            </a:r>
            <a:r>
              <a:rPr lang="zh-TW" altLang="en-US" sz="3600" dirty="0">
                <a:ea typeface="華康儷中黑(P)" panose="020B0500000000000000" pitchFamily="34" charset="-120"/>
              </a:rPr>
              <a:t>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就可知道連聖洗聖事都要求身心靈的聖潔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和普通宗教有點不一樣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In today’s reading, Peter said, "Baptism is not the removal of filth from the body, but an appeal to God for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clear conscience</a:t>
            </a:r>
            <a:r>
              <a:rPr lang="en-US" altLang="zh-TW" sz="3600" dirty="0">
                <a:ea typeface="華康儷中黑(P)" panose="020B0500000000000000" pitchFamily="34" charset="-120"/>
              </a:rPr>
              <a:t>" </a:t>
            </a:r>
          </a:p>
          <a:p>
            <a:pPr>
              <a:spcBef>
                <a:spcPts val="0"/>
              </a:spcBef>
            </a:pPr>
            <a:r>
              <a:rPr lang="en-US" altLang="zh-TW" sz="2800" dirty="0">
                <a:ea typeface="華康儷中黑(P)" panose="020B0500000000000000" pitchFamily="34" charset="-120"/>
              </a:rPr>
              <a:t>(1 Peter 3:21)</a:t>
            </a:r>
            <a:r>
              <a:rPr lang="en-US" altLang="zh-TW" sz="3600" dirty="0">
                <a:ea typeface="華康儷中黑(P)" panose="020B0500000000000000" pitchFamily="34" charset="-120"/>
              </a:rPr>
              <a:t>. This confirms to us that the sacrament of Baptism also reinforces the need for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holiness of body, mind, and spirit</a:t>
            </a:r>
            <a:r>
              <a:rPr lang="en-US" altLang="zh-TW" sz="3600" dirty="0">
                <a:ea typeface="華康儷中黑(P)" panose="020B0500000000000000" pitchFamily="34" charset="-120"/>
              </a:rPr>
              <a:t>, which sets it apart from ordinary religions.</a:t>
            </a:r>
          </a:p>
        </p:txBody>
      </p:sp>
    </p:spTree>
    <p:extLst>
      <p:ext uri="{BB962C8B-B14F-4D97-AF65-F5344CB8AC3E}">
        <p14:creationId xmlns:p14="http://schemas.microsoft.com/office/powerpoint/2010/main" val="3126627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人神的契約</a:t>
            </a:r>
            <a:r>
              <a:rPr lang="zh-TW" altLang="en-US" sz="4000" dirty="0">
                <a:ea typeface="華康儷中黑(P)" panose="020B0500000000000000" pitchFamily="34" charset="-120"/>
              </a:rPr>
              <a:t>也不是在教堂那麼小的一個範圍裡簽定的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天人間的約是「虹霓」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寫在人人都看得到的天上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它是一個天主和全人類訂立的盟約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The covenant between God and humanity is not restricted to the confines of the Church. The "covenant" between Heaven and Earth is symbolized by the </a:t>
            </a:r>
            <a:r>
              <a:rPr lang="en-US" altLang="zh-TW" sz="3600" b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rainbow</a:t>
            </a:r>
            <a:r>
              <a:rPr lang="en-US" altLang="zh-TW" sz="3600" dirty="0">
                <a:ea typeface="華康儷中黑(P)" panose="020B0500000000000000" pitchFamily="34" charset="-120"/>
              </a:rPr>
              <a:t>, which is written across the visible sky for all to see.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It is a covenant God made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with all of humanity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4077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我們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不是要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「守」</a:t>
            </a:r>
            <a:r>
              <a:rPr lang="zh-TW" altLang="en-US" sz="4000" dirty="0">
                <a:ea typeface="華康儷中黑(P)" panose="020B0500000000000000" pitchFamily="34" charset="-120"/>
              </a:rPr>
              <a:t>十誡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而是要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「由」</a:t>
            </a:r>
            <a:r>
              <a:rPr lang="zh-TW" altLang="en-US" sz="4000" dirty="0">
                <a:ea typeface="華康儷中黑(P)" panose="020B0500000000000000" pitchFamily="34" charset="-120"/>
              </a:rPr>
              <a:t>十誡行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不是要被迫按十誡過沒有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自由的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苦日子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而是要學到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愛上十誡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We are not called to merely "observe" the Ten Commandments, but to live them out. We are not compelled to live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life devoid of freedom, shackled by the commandments</a:t>
            </a:r>
            <a:r>
              <a:rPr lang="en-US" altLang="zh-TW" sz="4000" dirty="0">
                <a:ea typeface="華康儷中黑(P)" panose="020B0500000000000000" pitchFamily="34" charset="-120"/>
              </a:rPr>
              <a:t>, but rather about learning to embrace and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love the Ten Commandments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2004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(P)" panose="020B0500000000000000" pitchFamily="34" charset="-120"/>
              </a:rPr>
              <a:t>我們按十誡的四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五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六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七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八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九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十誡去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做人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並在一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二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三誡中獲得靈感和力量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去做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賢人和聖人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所以人人都必須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也能夠成聖成賢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We are to strive to live according to commandment number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four, five, six, seven, eight, nine </a:t>
            </a:r>
            <a:r>
              <a:rPr lang="en-US" altLang="zh-TW" sz="3600" dirty="0">
                <a:ea typeface="華康儷中黑(P)" panose="020B0500000000000000" pitchFamily="34" charset="-120"/>
              </a:rPr>
              <a:t>and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 ten</a:t>
            </a:r>
            <a:r>
              <a:rPr lang="en-US" altLang="zh-TW" sz="3600" dirty="0">
                <a:ea typeface="華康儷中黑(P)" panose="020B0500000000000000" pitchFamily="34" charset="-120"/>
              </a:rPr>
              <a:t>, and from the 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first</a:t>
            </a:r>
            <a:r>
              <a:rPr lang="en-US" altLang="zh-TW" sz="3600" dirty="0">
                <a:ea typeface="華康儷中黑(P)" panose="020B0500000000000000" pitchFamily="34" charset="-120"/>
              </a:rPr>
              <a:t>, 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second</a:t>
            </a:r>
            <a:r>
              <a:rPr lang="en-US" altLang="zh-TW" sz="3600" dirty="0">
                <a:ea typeface="華康儷中黑(P)" panose="020B0500000000000000" pitchFamily="34" charset="-120"/>
              </a:rPr>
              <a:t>, and 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third</a:t>
            </a:r>
            <a:r>
              <a:rPr lang="en-US" altLang="zh-TW" sz="3600" dirty="0">
                <a:ea typeface="華康儷中黑(P)" panose="020B0500000000000000" pitchFamily="34" charset="-120"/>
              </a:rPr>
              <a:t> commandments to find the inspiration and strength to become virtuous and holy. Therefore, everyone is called and everyone is capable of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becoming </a:t>
            </a:r>
            <a:r>
              <a:rPr lang="en-US" altLang="zh-TW" sz="3600" b="1" dirty="0">
                <a:solidFill>
                  <a:srgbClr val="FF0000"/>
                </a:solidFill>
                <a:ea typeface="華康儷中黑(P)" panose="020B0500000000000000" pitchFamily="34" charset="-120"/>
              </a:rPr>
              <a:t>saints and sages</a:t>
            </a:r>
            <a:r>
              <a:rPr lang="en-US" altLang="zh-TW" sz="3600" dirty="0">
                <a:ea typeface="華康儷中黑(P)" panose="020B0500000000000000" pitchFamily="34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683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9:8-15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對諾厄和他的兒子說：「看，我現在與你們，及你們未來的後裔立約，並同與你們一起的所有生物：飛鳥、牲畜和地上所有野獸，即凡由方舟出來的地上所有生物立約。我與你們立約：凡有血肉的，以後決不再受洪水湮滅，再沒有洪水來毀滅大地。」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(P)" panose="020B0500000000000000" pitchFamily="34" charset="-120"/>
              </a:rPr>
              <a:t>即是要</a:t>
            </a:r>
            <a:r>
              <a:rPr lang="zh-TW" altLang="en-US" sz="44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以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主</a:t>
            </a:r>
            <a:r>
              <a:rPr lang="zh-TW" altLang="en-US" sz="44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為基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以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人</a:t>
            </a:r>
            <a:r>
              <a:rPr lang="zh-TW" altLang="en-US" sz="44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為本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;</a:t>
            </a:r>
            <a:r>
              <a:rPr lang="zh-TW" altLang="en-US" sz="4400" dirty="0">
                <a:ea typeface="華康儷中黑(P)" panose="020B0500000000000000" pitchFamily="34" charset="-120"/>
              </a:rPr>
              <a:t>用大公的語言來說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即是</a:t>
            </a:r>
            <a:r>
              <a:rPr lang="zh-TW" altLang="en-US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以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愛</a:t>
            </a:r>
            <a:r>
              <a:rPr lang="zh-TW" altLang="en-US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為基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以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人</a:t>
            </a:r>
            <a:r>
              <a:rPr lang="zh-TW" altLang="en-US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為本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spc="300" dirty="0">
                <a:ea typeface="華康儷中黑(P)" panose="020B0500000000000000" pitchFamily="34" charset="-120"/>
              </a:rPr>
              <a:t>因為天主就是愛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It is about “</a:t>
            </a: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placing God as the foundation and prioritizing people.</a:t>
            </a:r>
            <a:r>
              <a:rPr lang="en-US" altLang="zh-TW" sz="4200" dirty="0">
                <a:ea typeface="華康儷中黑(P)" panose="020B0500000000000000" pitchFamily="34" charset="-120"/>
              </a:rPr>
              <a:t>” 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200" dirty="0">
                <a:ea typeface="華康儷中黑(P)" panose="020B0500000000000000" pitchFamily="34" charset="-120"/>
              </a:rPr>
              <a:t>In other words, we are to love our fellowmen on the basis of loving our God. Put simply, </a:t>
            </a:r>
            <a:r>
              <a:rPr lang="en-US" altLang="zh-TW" sz="42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God is love </a:t>
            </a:r>
            <a:r>
              <a:rPr lang="en-US" altLang="zh-TW" sz="4200" dirty="0">
                <a:ea typeface="華康儷中黑(P)" panose="020B0500000000000000" pitchFamily="34" charset="-120"/>
              </a:rPr>
              <a:t>and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200" dirty="0">
                <a:highlight>
                  <a:srgbClr val="FFFF00"/>
                </a:highlight>
                <a:ea typeface="華康儷中黑(P)" panose="020B0500000000000000" pitchFamily="34" charset="-120"/>
              </a:rPr>
              <a:t>love is the foundation upon which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200" dirty="0">
                <a:highlight>
                  <a:srgbClr val="FFFF00"/>
                </a:highlight>
                <a:ea typeface="華康儷中黑(P)" panose="020B0500000000000000" pitchFamily="34" charset="-120"/>
              </a:rPr>
              <a:t>all rests.</a:t>
            </a:r>
          </a:p>
        </p:txBody>
      </p:sp>
    </p:spTree>
    <p:extLst>
      <p:ext uri="{BB962C8B-B14F-4D97-AF65-F5344CB8AC3E}">
        <p14:creationId xmlns:p14="http://schemas.microsoft.com/office/powerpoint/2010/main" val="3341735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做人的目的是愛主愛人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實踐起來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就是要</a:t>
            </a:r>
            <a:r>
              <a:rPr lang="zh-TW" altLang="en-US" sz="44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在主內學習愛人</a:t>
            </a:r>
            <a:r>
              <a:rPr lang="en-US" altLang="zh-TW" sz="44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並在愛人時愛主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The purpose of being human is to love God and love others. In practice, it means learning to love others within the context of our relationship with God and </a:t>
            </a:r>
            <a:r>
              <a:rPr lang="en-US" altLang="zh-TW" sz="4400" b="1" dirty="0">
                <a:solidFill>
                  <a:srgbClr val="FF0000"/>
                </a:solidFill>
                <a:ea typeface="華康儷中黑(P)" panose="020B0500000000000000" pitchFamily="34" charset="-120"/>
              </a:rPr>
              <a:t>loving God through our love for others.</a:t>
            </a:r>
          </a:p>
        </p:txBody>
      </p:sp>
    </p:spTree>
    <p:extLst>
      <p:ext uri="{BB962C8B-B14F-4D97-AF65-F5344CB8AC3E}">
        <p14:creationId xmlns:p14="http://schemas.microsoft.com/office/powerpoint/2010/main" val="3973514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如果我們真的有口有心的唸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天主經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第一句「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我們的天父</a:t>
            </a:r>
            <a:r>
              <a:rPr lang="zh-TW" altLang="en-US" sz="4000" dirty="0">
                <a:ea typeface="華康儷中黑(P)" panose="020B0500000000000000" pitchFamily="34" charset="-120"/>
              </a:rPr>
              <a:t>」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就指出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因為天主愛一切人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所以如果他真的是我們眾人的父親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我們彼此便都是兄弟姊妹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If we pray the Lord's Prayer with true sincerity of the heart, the first line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"Our Father" points out that God loves all people;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He is the Father of all of us</a:t>
            </a:r>
            <a:r>
              <a:rPr lang="en-US" altLang="zh-TW" sz="4000" dirty="0">
                <a:ea typeface="華康儷中黑(P)" panose="020B0500000000000000" pitchFamily="34" charset="-120"/>
              </a:rPr>
              <a:t>, and we are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brothers and sisters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one another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4813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C09331-7A74-41BE-9E36-B3F4D5865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zh-TW" sz="48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這便是天國</a:t>
            </a:r>
            <a:r>
              <a:rPr lang="en-US" altLang="zh-TW" sz="48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:</a:t>
            </a:r>
            <a:r>
              <a:rPr lang="zh-TW" altLang="zh-TW" sz="48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「時期已滿</a:t>
            </a:r>
            <a:r>
              <a:rPr lang="en-US" altLang="zh-TW" sz="48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48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天主的國臨近了</a:t>
            </a:r>
            <a:r>
              <a:rPr lang="en-US" altLang="zh-TW" sz="48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48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你們悔改</a:t>
            </a:r>
            <a:r>
              <a:rPr lang="en-US" altLang="zh-TW" sz="48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,</a:t>
            </a:r>
            <a:r>
              <a:rPr lang="zh-TW" altLang="zh-TW" sz="48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信從福音吧</a:t>
            </a:r>
            <a:r>
              <a:rPr lang="en-US" altLang="zh-TW" sz="48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!</a:t>
            </a:r>
            <a:r>
              <a:rPr lang="zh-TW" altLang="zh-TW" sz="48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8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This is the essence of the Kingdom of God: "The time is fulfilled, and the </a:t>
            </a:r>
            <a:r>
              <a:rPr lang="en-US" altLang="zh-TW" sz="48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Times New Roman" panose="02020603050405020304" pitchFamily="18" charset="0"/>
              </a:rPr>
              <a:t>Kingdom of God</a:t>
            </a:r>
            <a:r>
              <a:rPr lang="en-US" altLang="zh-TW" sz="48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 is at hand; </a:t>
            </a:r>
            <a:r>
              <a:rPr lang="en-US" altLang="zh-TW" sz="48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repent and </a:t>
            </a:r>
          </a:p>
          <a:p>
            <a:pPr>
              <a:spcBef>
                <a:spcPts val="0"/>
              </a:spcBef>
            </a:pPr>
            <a:r>
              <a:rPr lang="en-US" altLang="zh-TW" sz="48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believe in the Gospel</a:t>
            </a:r>
            <a:r>
              <a:rPr lang="en-US" altLang="zh-TW" sz="48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!"</a:t>
            </a:r>
            <a:endParaRPr lang="zh-TW" altLang="zh-TW" sz="48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ABB1FE6-78EC-4DAA-87F0-AF54107AFDE5}"/>
              </a:ext>
            </a:extLst>
          </p:cNvPr>
          <p:cNvSpPr txBox="1"/>
          <p:nvPr/>
        </p:nvSpPr>
        <p:spPr>
          <a:xfrm>
            <a:off x="5292080" y="6165304"/>
            <a:ext cx="3672408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94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這是我與你們，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及同你們一起的所有生物，立約的永遠標記：我把虹霓放在雲間，作我與大地立約的標記。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幾時我興雲遮蓋大地，雲中要出現虹霓，那時，我便想起我與你們，及各種屬血肉的生物，所立的盟約，這樣，水就不會再成為洪水，毀滅所有血肉的生物。」 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恭讀聖伯多祿前書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3:18-22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親愛的弟兄姊妹：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基督曾一次為罪而死，且是義人代替不義的人，為將我們領到天主面前；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就肉身來說，他固然被處死了；但就神魂來說，他卻復活了。他藉這神魂，曾去給那些在獄中的靈魂宣講；這些靈魂從前在諾厄建造方舟的時日、天主耐心期待之時，原是不信的人。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當時賴方舟，經過水，而得救的不多，只有八個生靈。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這水所預表的聖洗，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現在賴耶穌基督的復活，拯救了你們，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並不是滌除肉體的污穢，而是要求對天主有一顆純潔的良心。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至於耶穌基督，他升了天，坐在天主的右邊；眾天使、掌權者和異能者，都屈伏在他權下。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1:12-15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那時候，聖神催促耶穌到曠野去。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耶穌在曠野裡，四十天之久，受撒旦的試探，與野獸在一起，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並有天使服事他。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若翰被監禁後，耶穌來到加里肋亞，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宣講天主的福音，說：「時期已滿，天主的國臨近了，你們悔改，信從福音吧！」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kumimoji="1" lang="en-US" altLang="zh-HK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HK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kumimoji="1" lang="en-US" altLang="zh-HK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天主和我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們</a:t>
            </a: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立約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20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這是我與你們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及同你們一起的所有生物</a:t>
            </a:r>
            <a:r>
              <a:rPr lang="zh-TW" altLang="en-US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立約的永遠標記</a:t>
            </a:r>
            <a:r>
              <a:rPr lang="en-US" altLang="zh-TW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虹霓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基督曾一次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為罪而死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ea typeface="華康粗黑體" panose="020B0709000000000000" pitchFamily="49" charset="-120"/>
              </a:rPr>
              <a:t>且是義人代替不義的人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ea typeface="華康粗黑體" panose="020B0709000000000000" pitchFamily="49" charset="-120"/>
              </a:rPr>
              <a:t>為將我們領到天主面前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 聖洗並不是滌除肉體的污穢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而是要求對天主有一顆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純潔的良心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耶穌在曠野裡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四十天之久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受撒旦試探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之後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宣講福音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說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ea typeface="華康粗黑體" panose="020B0709000000000000" pitchFamily="49" charset="-120"/>
              </a:rPr>
              <a:t>「時期已滿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天主的國</a:t>
            </a:r>
            <a:r>
              <a:rPr lang="zh-TW" altLang="en-US" sz="4000" dirty="0">
                <a:ea typeface="華康粗黑體" panose="020B0709000000000000" pitchFamily="49" charset="-120"/>
              </a:rPr>
              <a:t>臨近了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悔改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信從福音</a:t>
            </a:r>
            <a:r>
              <a:rPr lang="zh-TW" altLang="en-US" sz="4000" dirty="0">
                <a:ea typeface="華康粗黑體" panose="020B0709000000000000" pitchFamily="49" charset="-120"/>
              </a:rPr>
              <a:t>吧</a:t>
            </a:r>
            <a:r>
              <a:rPr lang="en-US" altLang="zh-TW" sz="4000" dirty="0">
                <a:ea typeface="華康粗黑體" panose="020B0709000000000000" pitchFamily="49" charset="-120"/>
              </a:rPr>
              <a:t>!</a:t>
            </a:r>
            <a:r>
              <a:rPr lang="zh-TW" altLang="en-US" sz="4000" dirty="0">
                <a:ea typeface="華康粗黑體" panose="020B0709000000000000" pitchFamily="49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這是我與你們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及同你們一起的</a:t>
            </a:r>
            <a:r>
              <a:rPr lang="zh-TW" altLang="en-US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所有生物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立約的永遠標記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我把虹霓放在雲間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作我與</a:t>
            </a:r>
            <a:r>
              <a:rPr lang="zh-TW" altLang="en-US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大地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立約的標記</a:t>
            </a:r>
            <a:r>
              <a:rPr lang="en-US" altLang="zh-TW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虹霓</a:t>
            </a:r>
            <a:r>
              <a:rPr lang="en-US" altLang="zh-TW" sz="4000" dirty="0">
                <a:ea typeface="華康粗黑體" panose="020B0709000000000000" pitchFamily="49" charset="-120"/>
              </a:rPr>
              <a:t>: </a:t>
            </a:r>
            <a:r>
              <a:rPr lang="zh-TW" altLang="en-US" sz="4000" dirty="0">
                <a:ea typeface="華康粗黑體" panose="020B0709000000000000" pitchFamily="49" charset="-120"/>
              </a:rPr>
              <a:t>人人抬頭都可見到的標記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普遍而永恆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超越</a:t>
            </a:r>
            <a:r>
              <a:rPr lang="zh-TW" altLang="en-US" sz="4000" dirty="0">
                <a:ea typeface="華康粗黑體" panose="020B0709000000000000" pitchFamily="49" charset="-120"/>
              </a:rPr>
              <a:t>時間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地域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國家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文化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和宗教</a:t>
            </a:r>
            <a:endParaRPr lang="en-US" altLang="zh-TW" sz="4000" dirty="0"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你們</a:t>
            </a:r>
            <a:r>
              <a:rPr lang="en-US" altLang="zh-TW" sz="4000" dirty="0">
                <a:ea typeface="華康粗黑體" panose="020B0709000000000000" pitchFamily="49" charset="-120"/>
              </a:rPr>
              <a:t>: </a:t>
            </a:r>
            <a:r>
              <a:rPr lang="zh-TW" altLang="en-US" sz="4000" dirty="0">
                <a:ea typeface="華康粗黑體" panose="020B0709000000000000" pitchFamily="49" charset="-120"/>
              </a:rPr>
              <a:t>所有人</a:t>
            </a:r>
            <a:endParaRPr lang="en-US" altLang="zh-TW" sz="4000" dirty="0"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所有生物</a:t>
            </a:r>
            <a:r>
              <a:rPr lang="en-US" altLang="zh-TW" sz="4000" dirty="0">
                <a:ea typeface="華康粗黑體" panose="020B0709000000000000" pitchFamily="49" charset="-120"/>
              </a:rPr>
              <a:t>: </a:t>
            </a:r>
            <a:r>
              <a:rPr lang="zh-TW" altLang="en-US" sz="4000" dirty="0">
                <a:ea typeface="華康粗黑體" panose="020B0709000000000000" pitchFamily="49" charset="-120"/>
              </a:rPr>
              <a:t>親親而仁民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仁民而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愛物</a:t>
            </a:r>
            <a:endParaRPr lang="en-US" altLang="zh-TW" sz="4000" dirty="0"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大地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天地人和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不是罵人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批鬥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做反對派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    </a:t>
            </a:r>
            <a:r>
              <a:rPr lang="en-US" altLang="zh-TW" sz="3400" dirty="0">
                <a:solidFill>
                  <a:srgbClr val="0000FF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3400" dirty="0">
                <a:solidFill>
                  <a:srgbClr val="0000FF"/>
                </a:solidFill>
                <a:ea typeface="華康粗黑體" panose="020B0709000000000000" pitchFamily="49" charset="-120"/>
              </a:rPr>
              <a:t>公教報曾有文章題為</a:t>
            </a:r>
            <a:r>
              <a:rPr lang="en-US" altLang="zh-TW" sz="3400" dirty="0">
                <a:solidFill>
                  <a:srgbClr val="0000FF"/>
                </a:solidFill>
                <a:ea typeface="華康粗黑體" panose="020B0709000000000000" pitchFamily="49" charset="-120"/>
              </a:rPr>
              <a:t>: </a:t>
            </a:r>
            <a:r>
              <a:rPr lang="zh-TW" altLang="en-US" sz="3400" dirty="0">
                <a:solidFill>
                  <a:srgbClr val="FF0000"/>
                </a:solidFill>
                <a:ea typeface="華康粗黑體" panose="020B0709000000000000" pitchFamily="49" charset="-120"/>
              </a:rPr>
              <a:t>教會要做永遠反對派</a:t>
            </a:r>
            <a:r>
              <a:rPr lang="en-US" altLang="zh-TW" sz="3400" dirty="0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400" dirty="0">
                <a:solidFill>
                  <a:srgbClr val="0000FF"/>
                </a:solidFill>
                <a:ea typeface="華康粗黑體" panose="020B0709000000000000" pitchFamily="49" charset="-120"/>
              </a:rPr>
              <a:t>      讓選舉和言論自由都成為</a:t>
            </a:r>
            <a:r>
              <a:rPr lang="zh-TW" altLang="en-US" sz="3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顏色革命</a:t>
            </a:r>
            <a:r>
              <a:rPr lang="zh-TW" altLang="en-US" sz="3400" dirty="0">
                <a:solidFill>
                  <a:srgbClr val="0000FF"/>
                </a:solidFill>
                <a:ea typeface="華康粗黑體" panose="020B0709000000000000" pitchFamily="49" charset="-120"/>
              </a:rPr>
              <a:t>的工具</a:t>
            </a:r>
            <a:r>
              <a:rPr lang="en-US" altLang="zh-TW" sz="3400" dirty="0">
                <a:solidFill>
                  <a:srgbClr val="0000FF"/>
                </a:solidFill>
                <a:ea typeface="華康粗黑體" panose="020B07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27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31609</TotalTime>
  <Words>1963</Words>
  <Application>Microsoft Office PowerPoint</Application>
  <PresentationFormat>如螢幕大小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9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華康儷中黑(P)</vt:lpstr>
      <vt:lpstr>新細明體</vt:lpstr>
      <vt:lpstr>Arial</vt:lpstr>
      <vt:lpstr>Calibri</vt:lpstr>
      <vt:lpstr>Times New Roman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1736</cp:revision>
  <dcterms:created xsi:type="dcterms:W3CDTF">2006-09-26T01:05:23Z</dcterms:created>
  <dcterms:modified xsi:type="dcterms:W3CDTF">2024-02-14T07:38:01Z</dcterms:modified>
</cp:coreProperties>
</file>