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1"/>
  </p:notesMasterIdLst>
  <p:handoutMasterIdLst>
    <p:handoutMasterId r:id="rId32"/>
  </p:handoutMasterIdLst>
  <p:sldIdLst>
    <p:sldId id="2340" r:id="rId4"/>
    <p:sldId id="2119" r:id="rId5"/>
    <p:sldId id="2120" r:id="rId6"/>
    <p:sldId id="2122" r:id="rId7"/>
    <p:sldId id="2125" r:id="rId8"/>
    <p:sldId id="2126" r:id="rId9"/>
    <p:sldId id="2337" r:id="rId10"/>
    <p:sldId id="2338" r:id="rId11"/>
    <p:sldId id="2339" r:id="rId12"/>
    <p:sldId id="2096" r:id="rId13"/>
    <p:sldId id="2342" r:id="rId14"/>
    <p:sldId id="2359" r:id="rId15"/>
    <p:sldId id="2343" r:id="rId16"/>
    <p:sldId id="2358" r:id="rId17"/>
    <p:sldId id="2344" r:id="rId18"/>
    <p:sldId id="2345" r:id="rId19"/>
    <p:sldId id="2346" r:id="rId20"/>
    <p:sldId id="2347" r:id="rId21"/>
    <p:sldId id="2348" r:id="rId22"/>
    <p:sldId id="2360" r:id="rId23"/>
    <p:sldId id="2361" r:id="rId24"/>
    <p:sldId id="2362" r:id="rId25"/>
    <p:sldId id="2363" r:id="rId26"/>
    <p:sldId id="2364" r:id="rId27"/>
    <p:sldId id="2365" r:id="rId28"/>
    <p:sldId id="2366" r:id="rId29"/>
    <p:sldId id="2367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00FF"/>
    <a:srgbClr val="FF66FF"/>
    <a:srgbClr val="00FF00"/>
    <a:srgbClr val="FFFFFF"/>
    <a:srgbClr val="FF99FF"/>
    <a:srgbClr val="660066"/>
    <a:srgbClr val="00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984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7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49658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2036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46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1004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572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179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3310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7810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60544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8238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43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611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主顯節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10000" spc="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主顯與顯主</a:t>
            </a:r>
            <a:endParaRPr lang="en-US" altLang="zh-TW" sz="10000" spc="6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spc="-150" dirty="0">
                <a:solidFill>
                  <a:srgbClr val="FF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主顯</a:t>
            </a:r>
            <a:r>
              <a:rPr lang="zh-TW" altLang="en-US" sz="4800" spc="-150" dirty="0">
                <a:solidFill>
                  <a:srgbClr val="00FF00"/>
                </a:solidFill>
                <a:ea typeface="華康粗黑體" panose="020B0709000000000000" pitchFamily="49" charset="-120"/>
              </a:rPr>
              <a:t>給我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800" spc="-150" dirty="0">
                <a:solidFill>
                  <a:srgbClr val="FF66FF"/>
                </a:solidFill>
                <a:ea typeface="華康粗黑體" panose="020B0709000000000000" pitchFamily="49" charset="-120"/>
              </a:rPr>
              <a:t>我給世界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顯主</a:t>
            </a:r>
            <a:r>
              <a:rPr lang="en-US" altLang="zh-TW" sz="4000" spc="-150" dirty="0">
                <a:solidFill>
                  <a:srgbClr val="FFFF00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000" spc="600" dirty="0">
              <a:solidFill>
                <a:srgbClr val="FFFF00"/>
              </a:solidFill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832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起來炫耀吧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萬民要奔赴你的光明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眾王要投奔你升起的光輝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外邦人藉著福音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在基督耶穌內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與猶太人同為承繼人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同為一身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同為恩許的分享人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你猶大白冷啊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你在猶大的郡邑中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決不是最小的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因為將由你出來一位領袖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他將牧養我的百姓以色列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他們走進屋裡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看見嬰孩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和他的母親瑪利亞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就俯伏朝拜了那嬰孩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並給嬰孩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奉獻了禮物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en-US" altLang="zh-TW" sz="40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900" spc="-1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萬民要奔赴你的光明</a:t>
            </a:r>
            <a:r>
              <a:rPr lang="en-US" altLang="zh-TW" sz="39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900" spc="-1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與猶太人同為承繼人</a:t>
            </a:r>
            <a:r>
              <a:rPr lang="en-US" altLang="zh-TW" sz="3900" spc="-15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同為恩許的分享人</a:t>
            </a:r>
            <a:r>
              <a:rPr lang="en-US" altLang="zh-TW" sz="3900" spc="-15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900" spc="-150" dirty="0">
                <a:solidFill>
                  <a:srgbClr val="9900CC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看見嬰孩</a:t>
            </a:r>
            <a:r>
              <a:rPr lang="en-US" altLang="zh-TW" sz="3900" spc="-150" dirty="0">
                <a:solidFill>
                  <a:srgbClr val="99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solidFill>
                  <a:srgbClr val="9900CC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奉獻了禮物</a:t>
            </a:r>
            <a:r>
              <a:rPr lang="en-US" altLang="zh-TW" sz="3900" spc="-150" dirty="0">
                <a:solidFill>
                  <a:srgbClr val="99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我們接受了光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要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光照</a:t>
            </a:r>
            <a:r>
              <a:rPr lang="zh-TW" altLang="en-US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在黑暗中生活的人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外邦人與選民同為恩許的分享人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受</a:t>
            </a:r>
            <a:r>
              <a:rPr lang="en-US" altLang="zh-TW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授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奉獻禮物</a:t>
            </a: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生命</a:t>
            </a:r>
            <a:r>
              <a:rPr lang="zh-TW" altLang="en-US" sz="28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與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所有</a:t>
            </a:r>
            <a:r>
              <a:rPr lang="zh-TW" altLang="en-US" sz="2600" dirty="0">
                <a:solidFill>
                  <a:srgbClr val="9900CC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時間</a:t>
            </a:r>
            <a:r>
              <a:rPr lang="en-US" altLang="zh-TW" sz="2600" dirty="0">
                <a:solidFill>
                  <a:srgbClr val="99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600" dirty="0">
                <a:solidFill>
                  <a:srgbClr val="9900CC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金錢</a:t>
            </a:r>
            <a:r>
              <a:rPr lang="en-US" altLang="zh-TW" sz="2600" dirty="0">
                <a:solidFill>
                  <a:srgbClr val="99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600" dirty="0">
                <a:solidFill>
                  <a:srgbClr val="9900CC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才能</a:t>
            </a:r>
            <a:r>
              <a:rPr lang="en-US" altLang="zh-TW" sz="2600" dirty="0">
                <a:solidFill>
                  <a:srgbClr val="99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600" dirty="0">
                <a:solidFill>
                  <a:srgbClr val="9900CC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愛心</a:t>
            </a:r>
            <a:endParaRPr lang="en-US" altLang="zh-TW" sz="2600" dirty="0">
              <a:solidFill>
                <a:srgbClr val="99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主顯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給我們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</a:t>
            </a:r>
            <a:r>
              <a:rPr lang="zh-TW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顯主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給世界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US" altLang="zh-TW" sz="4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整個天主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及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全部信仰的精神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精華</a:t>
            </a:r>
            <a:endParaRPr lang="en-US" altLang="zh-TW" sz="4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顯露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真容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神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君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師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友</a:t>
            </a:r>
            <a:endParaRPr lang="en-US" altLang="zh-TW" sz="4000" dirty="0">
              <a:solidFill>
                <a:srgbClr val="0000FF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主宰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人生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金律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主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人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物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親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仇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8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2834"/>
            <a:ext cx="9144000" cy="655272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zh-TW" altLang="en-US" sz="3300" dirty="0">
                <a:solidFill>
                  <a:srgbClr val="FF0000"/>
                </a:solidFill>
                <a:ea typeface="華康儷中黑(P)" panose="020B0500000000000000" pitchFamily="34" charset="-120"/>
              </a:rPr>
              <a:t>由「破地獄」看</a:t>
            </a:r>
            <a:r>
              <a:rPr lang="zh-TW" altLang="en-US" sz="3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主顯</a:t>
            </a:r>
            <a:r>
              <a:rPr lang="zh-TW" altLang="en-US" sz="3300" dirty="0">
                <a:solidFill>
                  <a:srgbClr val="FF0000"/>
                </a:solidFill>
                <a:ea typeface="華康儷中黑(P)" panose="020B0500000000000000" pitchFamily="34" charset="-120"/>
              </a:rPr>
              <a:t>與</a:t>
            </a:r>
            <a:r>
              <a:rPr lang="zh-TW" altLang="en-US" sz="3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顯主</a:t>
            </a:r>
            <a:r>
              <a:rPr lang="en-US" altLang="zh-TW" sz="33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300" dirty="0">
                <a:solidFill>
                  <a:srgbClr val="FF0000"/>
                </a:solidFill>
                <a:ea typeface="華康儷中黑(P)" panose="020B0500000000000000" pitchFamily="34" charset="-120"/>
              </a:rPr>
              <a:t>即信仰及福傳內容</a:t>
            </a:r>
            <a:endParaRPr lang="en-US" altLang="zh-TW" sz="33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 indent="3600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dirty="0">
                <a:solidFill>
                  <a:srgbClr val="0000FF"/>
                </a:solidFill>
                <a:ea typeface="華康儷中黑(P)" panose="020B0500000000000000" pitchFamily="34" charset="-120"/>
              </a:rPr>
              <a:t>以下是我回應別人說的破地獄</a:t>
            </a:r>
            <a:r>
              <a:rPr lang="en-US" altLang="zh-TW" dirty="0">
                <a:solidFill>
                  <a:srgbClr val="0000FF"/>
                </a:solidFill>
                <a:ea typeface="華康儷中黑(P)" panose="020B0500000000000000" pitchFamily="34" charset="-120"/>
              </a:rPr>
              <a:t>: 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許多人談破地獄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瀕臨</a:t>
            </a:r>
            <a:r>
              <a:rPr lang="zh-TW" altLang="zh-TW" sz="3900" spc="-60" dirty="0"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失焦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;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中國的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廿四孝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曾被諷為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愚孝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更是失焦之最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. 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破地獄源於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目</a:t>
            </a:r>
            <a:r>
              <a:rPr lang="zh-TW" altLang="en-US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連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救母</a:t>
            </a:r>
            <a:r>
              <a:rPr lang="en-US" altLang="zh-TW" sz="3600" spc="-60" dirty="0"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3600" spc="-60" dirty="0">
                <a:ea typeface="標楷體" panose="03000509000000000000" pitchFamily="65" charset="-120"/>
                <a:cs typeface="Calibri" panose="020F0502020204030204" pitchFamily="34" charset="0"/>
              </a:rPr>
              <a:t>其實還有不少類似故事</a:t>
            </a:r>
            <a:r>
              <a:rPr lang="en-US" altLang="zh-TW" sz="3600" spc="-60" dirty="0"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r>
              <a:rPr lang="en-HK" altLang="zh-TW" sz="3600" spc="-6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講的是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孝子和</a:t>
            </a:r>
            <a:r>
              <a:rPr lang="zh-TW" altLang="zh-TW" sz="3900" spc="-6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孝心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en-US" sz="4000" spc="-60" dirty="0">
                <a:effectLst/>
                <a:ea typeface="標楷體" panose="03000509000000000000" pitchFamily="65" charset="-120"/>
              </a:rPr>
              <a:t>重點</a:t>
            </a:r>
            <a:br>
              <a:rPr lang="en-HK" altLang="zh-TW" sz="4000" spc="-60" dirty="0">
                <a:effectLst/>
                <a:ea typeface="標楷體" panose="03000509000000000000" pitchFamily="65" charset="-120"/>
              </a:rPr>
            </a:b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不是</a:t>
            </a:r>
            <a:r>
              <a:rPr lang="zh-TW" altLang="zh-TW" sz="39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孝子破地獄的</a:t>
            </a:r>
            <a:r>
              <a:rPr lang="zh-TW" altLang="zh-TW" sz="3900" spc="-6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行為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. </a:t>
            </a:r>
          </a:p>
          <a:p>
            <a:pPr indent="360000" algn="l">
              <a:spcBef>
                <a:spcPts val="0"/>
              </a:spcBef>
            </a:pPr>
            <a:r>
              <a:rPr lang="zh-TW" altLang="en-US" sz="3900" spc="-6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孝心永恆</a:t>
            </a:r>
            <a:r>
              <a:rPr lang="en-US" altLang="zh-TW" sz="3900" spc="-6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900" spc="-6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孝行多元</a:t>
            </a:r>
            <a:r>
              <a:rPr lang="en-US" altLang="zh-TW" sz="4000" spc="-60" dirty="0">
                <a:effectLst/>
                <a:ea typeface="標楷體" panose="03000509000000000000" pitchFamily="65" charset="-120"/>
              </a:rPr>
              <a:t>. 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康熙帝</a:t>
            </a:r>
            <a:r>
              <a:rPr lang="zh-TW" altLang="zh-TW" sz="4000" spc="-60" dirty="0">
                <a:solidFill>
                  <a:srgbClr val="FF0000"/>
                </a:solidFill>
                <a:ea typeface="華康儷中黑" panose="020B0509000000000000" pitchFamily="49" charset="-120"/>
                <a:cs typeface="Calibri" panose="020F0502020204030204" pitchFamily="34" charset="0"/>
              </a:rPr>
              <a:t>以孝治天下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zh-TW" sz="4000" spc="-15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天主教講的也是</a:t>
            </a:r>
            <a:r>
              <a:rPr lang="zh-TW" altLang="zh-TW" sz="4000" spc="-150" dirty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行為背後的精神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.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例如</a:t>
            </a:r>
            <a:r>
              <a:rPr lang="zh-TW" altLang="zh-TW" sz="3900" spc="-6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人而不仁</a:t>
            </a:r>
            <a:r>
              <a:rPr lang="en-HK" altLang="zh-TW" sz="3900" spc="-6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zh-TW" sz="3900" spc="-6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如禮何</a:t>
            </a:r>
            <a:r>
              <a:rPr lang="en-HK" altLang="zh-TW" sz="3900" spc="-6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</a:rPr>
              <a:t>?</a:t>
            </a:r>
            <a:r>
              <a:rPr lang="zh-TW" altLang="zh-TW" sz="4000" spc="-6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即</a:t>
            </a:r>
            <a:r>
              <a:rPr lang="zh-TW" altLang="zh-TW" sz="4000" spc="-60" dirty="0">
                <a:effectLst/>
                <a:highlight>
                  <a:srgbClr val="FFFF00"/>
                </a:highlight>
                <a:ea typeface="標楷體" panose="03000509000000000000" pitchFamily="65" charset="-120"/>
                <a:cs typeface="Calibri" panose="020F0502020204030204" pitchFamily="34" charset="0"/>
              </a:rPr>
              <a:t>禮儀要培養道德自覺</a:t>
            </a:r>
            <a:r>
              <a:rPr lang="en-HK" altLang="zh-TW" sz="4000" spc="-60" dirty="0">
                <a:effectLst/>
                <a:ea typeface="標楷體" panose="03000509000000000000" pitchFamily="65" charset="-120"/>
              </a:rPr>
              <a:t>;</a:t>
            </a:r>
            <a:r>
              <a:rPr lang="zh-TW" altLang="zh-TW" sz="4000" spc="-30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如果沒有仁</a:t>
            </a:r>
            <a:r>
              <a:rPr lang="zh-TW" altLang="en-US" sz="4000" spc="-30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民</a:t>
            </a:r>
            <a:r>
              <a:rPr lang="zh-TW" altLang="zh-TW" sz="4000" spc="-30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愛物之心</a:t>
            </a:r>
            <a:r>
              <a:rPr lang="en-HK" altLang="zh-TW" sz="4000" spc="-300" dirty="0">
                <a:effectLst/>
                <a:ea typeface="標楷體" panose="03000509000000000000" pitchFamily="65" charset="-120"/>
              </a:rPr>
              <a:t>,</a:t>
            </a:r>
            <a:r>
              <a:rPr lang="zh-TW" altLang="zh-TW" sz="4000" spc="-300" dirty="0">
                <a:effectLst/>
                <a:ea typeface="標楷體" panose="03000509000000000000" pitchFamily="65" charset="-120"/>
                <a:cs typeface="Calibri" panose="020F0502020204030204" pitchFamily="34" charset="0"/>
              </a:rPr>
              <a:t>一切都是徒託空言</a:t>
            </a:r>
            <a:r>
              <a:rPr lang="en-HK" altLang="zh-TW" sz="3800" spc="-300" dirty="0">
                <a:effectLst/>
                <a:ea typeface="標楷體" panose="03000509000000000000" pitchFamily="65" charset="-120"/>
              </a:rPr>
              <a:t>.</a:t>
            </a:r>
            <a:endParaRPr lang="en-US" altLang="zh-TW" sz="3800" spc="-3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830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algn="l">
              <a:lnSpc>
                <a:spcPts val="5200"/>
              </a:lnSpc>
              <a:spcBef>
                <a:spcPts val="0"/>
              </a:spcBef>
            </a:pP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道教原有</a:t>
            </a:r>
            <a:r>
              <a:rPr lang="zh-TW" altLang="zh-TW" sz="4000" spc="-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「七老八十高壽者</a:t>
            </a:r>
            <a:r>
              <a:rPr lang="en-US" altLang="zh-TW" sz="4000" spc="-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zh-TW" sz="4000" spc="-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代表他今世積善德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縱有小過也</a:t>
            </a:r>
            <a:r>
              <a:rPr lang="zh-TW" altLang="zh-TW" sz="4000" spc="-6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毋需破地獄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」</a:t>
            </a:r>
            <a:r>
              <a:rPr lang="en-US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.</a:t>
            </a:r>
          </a:p>
          <a:p>
            <a:pPr algn="l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希望喜歡</a:t>
            </a:r>
            <a:r>
              <a:rPr lang="zh-TW" altLang="en-US" sz="4000" spc="-60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「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破地獄</a:t>
            </a:r>
            <a:r>
              <a:rPr lang="zh-TW" altLang="en-US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」電影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的人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一生做孝子賢孫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不要愛寵物多過愛父母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,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更不要出現</a:t>
            </a:r>
            <a:r>
              <a:rPr lang="zh-TW" altLang="zh-TW" sz="40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久病牀前無孝子</a:t>
            </a:r>
            <a:r>
              <a:rPr lang="zh-TW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的悲慘現象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.</a:t>
            </a:r>
            <a:r>
              <a:rPr lang="en-HK" altLang="zh-TW" sz="4000" spc="-60" dirty="0">
                <a:effectLst/>
                <a:latin typeface="Calibri" panose="020F0502020204030204" pitchFamily="34" charset="0"/>
                <a:ea typeface="華康儷中黑" panose="020B0509000000000000" pitchFamily="49" charset="-120"/>
              </a:rPr>
              <a:t> </a:t>
            </a:r>
          </a:p>
          <a:p>
            <a:pPr algn="l"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飲水思源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 </a:t>
            </a: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大孝終身慕父母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</a:p>
          <a:p>
            <a:pPr algn="l"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父母之恩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昊天罔極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</a:p>
          <a:p>
            <a:pPr algn="l"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大孝尊親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其次不辱</a:t>
            </a:r>
            <a:r>
              <a:rPr lang="en-HK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3900" spc="-6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其下能養</a:t>
            </a:r>
            <a:r>
              <a:rPr lang="zh-TW" altLang="zh-TW" sz="3900" spc="-6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…</a:t>
            </a:r>
            <a:r>
              <a:rPr lang="en-US" altLang="zh-TW" sz="3900" spc="-6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……</a:t>
            </a:r>
            <a:endParaRPr lang="en-US" altLang="zh-TW" sz="3900" spc="-60" dirty="0">
              <a:effectLst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algn="l">
              <a:lnSpc>
                <a:spcPts val="5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                     </a:t>
            </a:r>
            <a:r>
              <a:rPr lang="en-US" altLang="zh-TW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zh-TW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我們</a:t>
            </a:r>
            <a:r>
              <a:rPr lang="zh-TW" altLang="en-US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聽過嗎</a:t>
            </a:r>
            <a:r>
              <a:rPr lang="en-US" altLang="zh-TW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?</a:t>
            </a:r>
            <a:r>
              <a:rPr lang="zh-TW" altLang="en-US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實踐過嗎</a:t>
            </a:r>
            <a:r>
              <a:rPr lang="en-US" altLang="zh-TW" sz="4000" spc="-6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?</a:t>
            </a:r>
            <a:endParaRPr lang="zh-TW" altLang="zh-TW" sz="4000" dirty="0"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algn="l">
              <a:spcBef>
                <a:spcPts val="0"/>
              </a:spcBef>
            </a:pPr>
            <a:endParaRPr lang="en-US" altLang="zh-TW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933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以下都是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顯主</a:t>
            </a:r>
            <a:r>
              <a:rPr lang="en-US" altLang="zh-TW" sz="2400" spc="-15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——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信仰精神</a:t>
            </a:r>
            <a:r>
              <a:rPr lang="en-US" altLang="zh-TW" sz="2400" spc="-15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——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的重點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：</a:t>
            </a:r>
            <a:endParaRPr lang="en-US" altLang="zh-TW" sz="36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1.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格前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1:17</a:t>
            </a:r>
            <a:r>
              <a:rPr lang="zh-TW" altLang="en-US" sz="39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基督派我非為施洗而是傳福音</a:t>
            </a:r>
            <a:endParaRPr lang="en-US" altLang="zh-TW" sz="39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 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瑪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7:24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不是凡說主啊的人就能進天國</a:t>
            </a:r>
            <a:endParaRPr lang="en-US" altLang="zh-TW" sz="40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 algn="just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2.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仁而不仁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如禮何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如樂何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沒有愛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沒有道德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都像保祿羅馬書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13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章所說的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發聲的鑼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連移山的信德都無用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</a:p>
          <a:p>
            <a:pPr marL="360000" indent="-457200" algn="just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3.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道教禮節的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破地獄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這裡不是說那個電影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),</a:t>
            </a:r>
            <a:r>
              <a:rPr lang="zh-TW" altLang="en-US" sz="4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不是講地獄</a:t>
            </a:r>
            <a:r>
              <a:rPr lang="en-US" altLang="zh-TW" sz="4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是講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孝心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/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孝道</a:t>
            </a:r>
            <a:r>
              <a:rPr lang="en-US" altLang="zh-TW" sz="4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marL="360000" indent="-457200" algn="just"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連</a:t>
            </a:r>
            <a:r>
              <a:rPr lang="zh-TW" altLang="en-US" sz="4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慎終追遠</a:t>
            </a:r>
            <a:r>
              <a:rPr lang="zh-TW" altLang="en-US" sz="4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也都要變為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民德歸厚</a:t>
            </a:r>
            <a:r>
              <a:rPr lang="en-US" altLang="zh-TW" sz="4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1866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just">
              <a:spcBef>
                <a:spcPts val="0"/>
              </a:spcBef>
            </a:pP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4.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孝心永恆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孝行不斷變化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說廿四孝是愚孝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或把燒香等當作迷信的人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毀了中國歷來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以孝治天下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的基礎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所以康熙帝才在三百年前的</a:t>
            </a:r>
            <a:r>
              <a:rPr lang="zh-TW" altLang="en-US" sz="4000" dirty="0"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禮儀之爭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中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憤然寫出</a:t>
            </a:r>
            <a:b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「</a:t>
            </a:r>
            <a:r>
              <a:rPr lang="zh-CN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以後不必西洋人在中國行教</a:t>
            </a:r>
            <a:r>
              <a:rPr lang="en-US" altLang="zh-CN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CN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禁止可</a:t>
            </a:r>
            <a:br>
              <a:rPr lang="en-US" altLang="zh-CN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en-US" altLang="zh-CN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 </a:t>
            </a:r>
            <a:r>
              <a:rPr lang="zh-CN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</a:t>
            </a:r>
            <a:r>
              <a:rPr lang="en-US" altLang="zh-CN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CN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免得多事</a:t>
            </a:r>
            <a:r>
              <a:rPr lang="en-US" altLang="zh-CN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」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endParaRPr lang="en-US" altLang="zh-TW" sz="40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 algn="just">
              <a:spcBef>
                <a:spcPts val="0"/>
              </a:spcBef>
            </a:pP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5.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如果梵二在三百年前召開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容許祭祖等表達孝心的習俗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天主教一定能在中國扎根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同時現代化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可惜的是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生命無如果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有些時機如不能掌握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必將一去不復返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0084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6.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見過愛寵物多過愛親人的例子嗎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見過堅持要養寵物至死而出現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久病牀前無孝子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甚至兄弟之間互相推委而不顧家中兩老的人嗎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我們的社會變怎樣了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7.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人們真的怕地獄嗎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信天主無所不在的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不也可能會在暗中犯罪嗎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慎獨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不欺暗室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等理想和智慧之言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誰認真相信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</a:pP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8.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接受主顯的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有責任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把主顯出去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讓世界認識一個包括天上和地下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今生和來世的更豐盛的生命</a:t>
            </a:r>
            <a:r>
              <a:rPr lang="en-US" altLang="zh-TW" sz="37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地獄本不該存在</a:t>
            </a:r>
            <a:r>
              <a:rPr lang="en-US" altLang="zh-TW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也無所謂破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或不破</a:t>
            </a:r>
            <a:r>
              <a:rPr lang="en-US" altLang="zh-TW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因為</a:t>
            </a:r>
            <a:r>
              <a:rPr lang="zh-TW" altLang="en-US" sz="37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聖人不治已病治未病</a:t>
            </a:r>
            <a:r>
              <a:rPr lang="en-US" altLang="zh-TW" sz="37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  <a:r>
              <a:rPr lang="en-US" altLang="zh-TW" sz="24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黃帝內經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endParaRPr lang="zh-TW" altLang="en-US" sz="24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39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主顯給我們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我們要給世界顯主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尤其要給世界介紹一個完美的天主形像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天主教信仰的精華</a:t>
            </a:r>
            <a:r>
              <a:rPr lang="zh-TW" altLang="en-US" sz="4400" dirty="0">
                <a:ea typeface="華康儷中黑(P)" panose="020B0500000000000000" pitchFamily="34" charset="-120"/>
              </a:rPr>
              <a:t>和精采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/>
              <a:t>The Lord has revealed Himself to us, and we must make Him known to the world, especially by introducing to the world </a:t>
            </a:r>
            <a:r>
              <a:rPr lang="en-US" altLang="zh-TW" sz="4400" dirty="0">
                <a:solidFill>
                  <a:srgbClr val="FF0000"/>
                </a:solidFill>
              </a:rPr>
              <a:t>our God </a:t>
            </a:r>
            <a:r>
              <a:rPr lang="en-US" altLang="zh-TW" sz="4400" dirty="0"/>
              <a:t>and the magnificence </a:t>
            </a:r>
          </a:p>
          <a:p>
            <a:pPr>
              <a:spcBef>
                <a:spcPts val="0"/>
              </a:spcBef>
            </a:pPr>
            <a:r>
              <a:rPr lang="en-US" altLang="zh-TW" sz="4400" dirty="0"/>
              <a:t>of the </a:t>
            </a:r>
            <a:r>
              <a:rPr lang="en-US" altLang="zh-TW" sz="4400" dirty="0">
                <a:solidFill>
                  <a:srgbClr val="FF0000"/>
                </a:solidFill>
              </a:rPr>
              <a:t>Catholic faith</a:t>
            </a:r>
            <a:r>
              <a:rPr lang="en-US" altLang="zh-TW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221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顯露天主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真容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 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神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君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父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師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亦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友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主宰人生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金律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 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</a:t>
            </a:r>
            <a:r>
              <a:rPr lang="zh-TW" altLang="en-US" sz="4000" dirty="0">
                <a:solidFill>
                  <a:srgbClr val="FF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主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</a:t>
            </a:r>
            <a:r>
              <a:rPr lang="zh-TW" altLang="en-US" sz="4000" dirty="0">
                <a:solidFill>
                  <a:srgbClr val="FF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</a:t>
            </a:r>
            <a:r>
              <a:rPr lang="zh-TW" altLang="en-US" sz="4000" dirty="0">
                <a:solidFill>
                  <a:srgbClr val="FF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物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</a:t>
            </a:r>
            <a:r>
              <a:rPr lang="zh-TW" altLang="en-US" sz="4000" dirty="0">
                <a:solidFill>
                  <a:srgbClr val="FF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親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</a:t>
            </a:r>
            <a:r>
              <a:rPr lang="zh-TW" altLang="en-US" sz="4000" dirty="0">
                <a:solidFill>
                  <a:srgbClr val="FF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仇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</a:rPr>
              <a:t>Revealing the true nature of our God: </a:t>
            </a:r>
            <a:r>
              <a:rPr lang="en-US" altLang="zh-TW" sz="4000" dirty="0"/>
              <a:t>who is </a:t>
            </a:r>
            <a:r>
              <a:rPr lang="en-US" altLang="zh-TW" sz="4000" dirty="0">
                <a:solidFill>
                  <a:srgbClr val="0000FF"/>
                </a:solidFill>
              </a:rPr>
              <a:t>God</a:t>
            </a:r>
            <a:r>
              <a:rPr lang="en-US" altLang="zh-TW" sz="4000" dirty="0"/>
              <a:t>, also </a:t>
            </a:r>
            <a:r>
              <a:rPr lang="en-US" altLang="zh-TW" sz="4000" dirty="0">
                <a:solidFill>
                  <a:srgbClr val="0000FF"/>
                </a:solidFill>
              </a:rPr>
              <a:t>King</a:t>
            </a:r>
            <a:r>
              <a:rPr lang="en-US" altLang="zh-TW" sz="4000" dirty="0"/>
              <a:t>, </a:t>
            </a:r>
            <a:r>
              <a:rPr lang="en-US" altLang="zh-TW" sz="4000" dirty="0">
                <a:solidFill>
                  <a:srgbClr val="0000FF"/>
                </a:solidFill>
              </a:rPr>
              <a:t>Father</a:t>
            </a:r>
            <a:r>
              <a:rPr lang="en-US" altLang="zh-TW" sz="4000" dirty="0"/>
              <a:t>,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sz="4000" dirty="0">
                <a:solidFill>
                  <a:srgbClr val="0000FF"/>
                </a:solidFill>
              </a:rPr>
              <a:t>Teacher</a:t>
            </a:r>
            <a:r>
              <a:rPr lang="en-US" altLang="zh-TW" sz="4000" dirty="0"/>
              <a:t>, and </a:t>
            </a:r>
            <a:r>
              <a:rPr lang="en-US" altLang="zh-TW" sz="4000" dirty="0">
                <a:solidFill>
                  <a:srgbClr val="0000FF"/>
                </a:solidFill>
              </a:rPr>
              <a:t>Friend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</a:rPr>
              <a:t>The golden rule of life: </a:t>
            </a:r>
          </a:p>
          <a:p>
            <a:pPr>
              <a:spcBef>
                <a:spcPts val="0"/>
              </a:spcBef>
            </a:pPr>
            <a:r>
              <a:rPr lang="en-US" altLang="zh-TW" sz="4000" dirty="0"/>
              <a:t>to Love </a:t>
            </a:r>
            <a:r>
              <a:rPr lang="en-US" altLang="zh-TW" sz="4000" dirty="0">
                <a:solidFill>
                  <a:srgbClr val="0000FF"/>
                </a:solidFill>
              </a:rPr>
              <a:t>God</a:t>
            </a:r>
            <a:r>
              <a:rPr lang="en-US" altLang="zh-TW" sz="4000" dirty="0"/>
              <a:t>, </a:t>
            </a:r>
            <a:r>
              <a:rPr lang="en-US" altLang="zh-TW" sz="4000" dirty="0">
                <a:solidFill>
                  <a:srgbClr val="0000FF"/>
                </a:solidFill>
              </a:rPr>
              <a:t>humanity</a:t>
            </a:r>
            <a:r>
              <a:rPr lang="en-US" altLang="zh-TW" sz="4000" dirty="0"/>
              <a:t>, all </a:t>
            </a:r>
            <a:r>
              <a:rPr lang="en-US" altLang="zh-TW" sz="4000" dirty="0">
                <a:solidFill>
                  <a:srgbClr val="0000FF"/>
                </a:solidFill>
              </a:rPr>
              <a:t>creation</a:t>
            </a:r>
            <a:r>
              <a:rPr lang="en-US" altLang="zh-TW" sz="4000" dirty="0"/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000" dirty="0"/>
              <a:t>our </a:t>
            </a:r>
            <a:r>
              <a:rPr lang="en-US" altLang="zh-TW" sz="4000" dirty="0">
                <a:solidFill>
                  <a:srgbClr val="0000FF"/>
                </a:solidFill>
              </a:rPr>
              <a:t>beloved ones</a:t>
            </a:r>
            <a:r>
              <a:rPr lang="en-US" altLang="zh-TW" sz="4000" dirty="0"/>
              <a:t>, and our </a:t>
            </a:r>
            <a:r>
              <a:rPr lang="en-US" altLang="zh-TW" sz="4000" dirty="0">
                <a:solidFill>
                  <a:srgbClr val="0000FF"/>
                </a:solidFill>
              </a:rPr>
              <a:t>enemies</a:t>
            </a:r>
            <a:r>
              <a:rPr lang="en-US" altLang="zh-TW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429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今天許多人談破地獄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卻不知道破地獄講的是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孝子</a:t>
            </a:r>
            <a:r>
              <a:rPr lang="zh-TW" altLang="en-US" sz="3600" dirty="0">
                <a:ea typeface="華康儷中黑(P)" panose="020B0500000000000000" pitchFamily="34" charset="-120"/>
              </a:rPr>
              <a:t>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孝心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不是談破地獄的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行為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孝心永恆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孝行千變萬化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慎終追遠</a:t>
            </a:r>
            <a:r>
              <a:rPr lang="zh-TW" altLang="en-US" sz="3600" dirty="0">
                <a:ea typeface="華康儷中黑(P)" panose="020B0500000000000000" pitchFamily="34" charset="-120"/>
              </a:rPr>
              <a:t>雖有很多方式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目標卻是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民德歸厚</a:t>
            </a:r>
            <a:r>
              <a:rPr lang="en-US" altLang="zh-TW" sz="3600" dirty="0">
                <a:ea typeface="華康儷中黑(P)" panose="020B0500000000000000" pitchFamily="34" charset="-120"/>
              </a:rPr>
              <a:t>.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400" spc="-100" dirty="0">
                <a:ea typeface="華康儷中黑(P)" panose="020B0500000000000000" pitchFamily="34" charset="-120"/>
              </a:rPr>
              <a:t>Recently, many people have commented on a movie called ‘A Breakout from Hell’ without realizing that the underlying message is about </a:t>
            </a:r>
            <a:r>
              <a:rPr lang="en-US" altLang="zh-TW" sz="34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filial piety</a:t>
            </a:r>
            <a:r>
              <a:rPr lang="en-US" altLang="zh-TW" sz="3400" spc="-100" dirty="0">
                <a:ea typeface="華康儷中黑(P)" panose="020B0500000000000000" pitchFamily="34" charset="-120"/>
              </a:rPr>
              <a:t>, </a:t>
            </a:r>
            <a:r>
              <a:rPr lang="en-US" altLang="zh-TW" sz="3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not the actions </a:t>
            </a:r>
            <a:r>
              <a:rPr lang="en-US" altLang="zh-TW" sz="3400" spc="-100" dirty="0">
                <a:ea typeface="華康儷中黑(P)" panose="020B0500000000000000" pitchFamily="34" charset="-120"/>
              </a:rPr>
              <a:t>associated with ‘breaking the hell’. Filial piety is eternal, and can take many forms. Although there are many ways to honor the deceased, the ultimate goal is to </a:t>
            </a:r>
            <a:r>
              <a:rPr lang="en-US" altLang="zh-TW" sz="34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cultivate deep moral character among the people.</a:t>
            </a:r>
            <a:endParaRPr lang="zh-TW" altLang="en-US" sz="3400" spc="-100" dirty="0">
              <a:solidFill>
                <a:srgbClr val="FF0000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288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5527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60:1-6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耶路撒冷啊！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起來炫耀吧！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因為你的光明，已經來到；上主的榮耀，已經照耀在你身上。看啊！黑暗籠罩著大地，陰雲遮蔽著萬民；但上主卻照耀著你，他的榮耀，要彰顯在你的身上。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萬民要奔赴你的光明；眾王要投奔你升起的光輝。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舉目向四方觀望吧！他們都聚集來到你這裡；你的眾子，要從遠方而來，你的女兒，要被抱回來。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康熙帝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以孝治天下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天主教講的也是信仰行為背後的精神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例如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人而不仁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如禮何</a:t>
            </a:r>
            <a:r>
              <a:rPr lang="en-US" altLang="zh-TW" sz="3600" dirty="0"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即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禮儀要培養道德自覺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(P)" panose="020B0500000000000000" pitchFamily="34" charset="-120"/>
              </a:rPr>
              <a:t>如果沒有仁民愛物之心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都是徒託空言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Emperor Kangxi had used filial piety to govern the country which in essence is the same motivator of our Catholic faith. For example,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'If a person lacks benevolence, what is the purpose of rituals?'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This means that though rituals could be perfect and beautiful, without a heartful of compassion for humanity and for creation, all are mere empty words.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1768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4016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道教相信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高壽者代表他今世積善德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縱有小過也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毋需破地獄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喜歡破地獄電影的人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也應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一生做孝子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不要愛寵物多過愛父母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更不要做出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久病牀前無孝子</a:t>
            </a:r>
            <a:r>
              <a:rPr lang="zh-TW" altLang="en-US" sz="3600" dirty="0">
                <a:ea typeface="華康儷中黑(P)" panose="020B0500000000000000" pitchFamily="34" charset="-120"/>
              </a:rPr>
              <a:t>的荒唐事</a:t>
            </a:r>
            <a:r>
              <a:rPr lang="en-US" altLang="zh-TW" sz="3600" dirty="0">
                <a:ea typeface="華康儷中黑(P)" panose="020B0500000000000000" pitchFamily="34" charset="-120"/>
              </a:rPr>
              <a:t>. 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3600" spc="-120" dirty="0">
                <a:ea typeface="華康儷中黑(P)" panose="020B0500000000000000" pitchFamily="34" charset="-120"/>
              </a:rPr>
              <a:t>Taoism believes that </a:t>
            </a:r>
            <a:r>
              <a:rPr lang="en-US" altLang="zh-TW" sz="3600" spc="-120" dirty="0">
                <a:solidFill>
                  <a:srgbClr val="0000FF"/>
                </a:solidFill>
                <a:ea typeface="華康儷中黑(P)" panose="020B0500000000000000" pitchFamily="34" charset="-120"/>
              </a:rPr>
              <a:t>'those who live long, earn longevity by doing good deeds and being virtuous in this life; even with minor faults, they </a:t>
            </a:r>
            <a:r>
              <a:rPr lang="en-US" altLang="zh-TW" sz="3600" spc="-12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need not </a:t>
            </a:r>
            <a:r>
              <a:rPr lang="en-US" altLang="zh-TW" sz="3600" spc="-120" dirty="0">
                <a:solidFill>
                  <a:srgbClr val="0000FF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‘break out from hell</a:t>
            </a:r>
            <a:r>
              <a:rPr lang="en-US" altLang="zh-TW" sz="3600" spc="-120" dirty="0">
                <a:solidFill>
                  <a:srgbClr val="0000FF"/>
                </a:solidFill>
                <a:ea typeface="華康儷中黑(P)" panose="020B0500000000000000" pitchFamily="34" charset="-120"/>
              </a:rPr>
              <a:t>.' </a:t>
            </a:r>
            <a:r>
              <a:rPr lang="en-US" altLang="zh-TW" sz="3600" spc="-120" dirty="0">
                <a:ea typeface="華康儷中黑(P)" panose="020B0500000000000000" pitchFamily="34" charset="-120"/>
              </a:rPr>
              <a:t>Those who enjoyed this movie should also </a:t>
            </a:r>
            <a:r>
              <a:rPr lang="en-US" altLang="zh-TW" sz="3600" spc="-120" dirty="0">
                <a:solidFill>
                  <a:srgbClr val="FF0000"/>
                </a:solidFill>
                <a:ea typeface="華康儷中黑(P)" panose="020B0500000000000000" pitchFamily="34" charset="-120"/>
              </a:rPr>
              <a:t>strive to be filial throughout their lives</a:t>
            </a:r>
            <a:r>
              <a:rPr lang="en-US" altLang="zh-TW" sz="3600" spc="-120" dirty="0">
                <a:ea typeface="華康儷中黑(P)" panose="020B0500000000000000" pitchFamily="34" charset="-120"/>
              </a:rPr>
              <a:t>, </a:t>
            </a:r>
            <a:r>
              <a:rPr lang="en-US" altLang="zh-TW" sz="3600" spc="-12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not loving pets more than their parents</a:t>
            </a:r>
            <a:r>
              <a:rPr lang="en-US" altLang="zh-TW" sz="3600" spc="-120" dirty="0">
                <a:ea typeface="華康儷中黑(P)" panose="020B0500000000000000" pitchFamily="34" charset="-120"/>
              </a:rPr>
              <a:t>, and avoiding the pitfall of being unfilial when parents develop 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3600" spc="-120" dirty="0">
                <a:ea typeface="華康儷中黑(P)" panose="020B0500000000000000" pitchFamily="34" charset="-120"/>
              </a:rPr>
              <a:t>prolonged illnesses in their old age. 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714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孝心永恆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孝行多元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說廿四孝是愚孝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或把燒香等當作迷信的人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毀了中國歷來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以孝治天下的基礎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Filial piety is an enduring virtue with many means of expressions. Criticizing those devotedly filial (</a:t>
            </a:r>
            <a:r>
              <a:rPr lang="en-US" altLang="zh-TW" dirty="0">
                <a:ea typeface="華康儷中黑(P)" panose="020B0500000000000000" pitchFamily="34" charset="-120"/>
              </a:rPr>
              <a:t>quantified in Chinese as ‘24 filial’</a:t>
            </a:r>
            <a:r>
              <a:rPr lang="en-US" altLang="zh-TW" sz="3600" dirty="0">
                <a:ea typeface="華康儷中黑(P)" panose="020B0500000000000000" pitchFamily="34" charset="-120"/>
              </a:rPr>
              <a:t>) as foolish or dismissing practices like 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burning incense as superstitions </a:t>
            </a:r>
            <a:r>
              <a:rPr lang="en-US" altLang="zh-TW" sz="3600" dirty="0">
                <a:ea typeface="華康儷中黑(P)" panose="020B0500000000000000" pitchFamily="34" charset="-120"/>
              </a:rPr>
              <a:t>undermines the historical foundation of governance in China, which has traditionally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relied on filial piety as a cornerstone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438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所以康熙帝才在三百年前的禮儀之爭中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憤然對不許祭祖的傳教士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批示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以後不必西洋人在中國行教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禁止可也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免得多事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Hence, three centuries ago, Emperor Kangxi became angry with missionaries who forbade the rite of ‘ancestor worship’. He decreed that, “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 Westerners shall be allowed to preach in China; they are banned to avoid further conflicts</a:t>
            </a:r>
            <a:r>
              <a:rPr lang="en-US" altLang="zh-TW" sz="4000" dirty="0">
                <a:ea typeface="華康儷中黑(P)" panose="020B0500000000000000" pitchFamily="34" charset="-12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76602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如果梵二在三百年前召開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容許祭祖等表達孝心的習俗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天主教一定能在中國扎根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可惜的是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生命無如果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有些時機如不能掌握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必將一去不復返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I believe that had the Second Vatican Council been held three hundred years ago and allowed customs such as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ancestor worship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express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filial piety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Catholicism would have taken root in China. Unfortunately,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life has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 'if’s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; some opportunities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(Kairos moment)</a:t>
            </a:r>
            <a:r>
              <a:rPr lang="en-US" altLang="zh-TW" spc="-100" dirty="0">
                <a:ea typeface="華康儷中黑(P)" panose="020B0500000000000000" pitchFamily="34" charset="-120"/>
              </a:rPr>
              <a:t>,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if not seized, will never return.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449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見過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愛寵物多過愛親人</a:t>
            </a:r>
            <a:r>
              <a:rPr lang="zh-TW" altLang="en-US" sz="4000" dirty="0">
                <a:ea typeface="華康儷中黑(P)" panose="020B0500000000000000" pitchFamily="34" charset="-120"/>
              </a:rPr>
              <a:t>的例子嗎</a:t>
            </a:r>
            <a:r>
              <a:rPr lang="en-US" altLang="zh-TW" sz="4000" dirty="0">
                <a:ea typeface="華康儷中黑(P)" panose="020B0500000000000000" pitchFamily="34" charset="-120"/>
              </a:rPr>
              <a:t>?</a:t>
            </a:r>
            <a:r>
              <a:rPr lang="zh-TW" altLang="en-US" sz="4000" dirty="0">
                <a:ea typeface="華康儷中黑(P)" panose="020B0500000000000000" pitchFamily="34" charset="-120"/>
              </a:rPr>
              <a:t>堅持要養寵物至死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卻出現兄弟姊妹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互相推託不照顧父母</a:t>
            </a:r>
            <a:r>
              <a:rPr lang="zh-TW" altLang="en-US" sz="4000" dirty="0">
                <a:ea typeface="華康儷中黑(P)" panose="020B0500000000000000" pitchFamily="34" charset="-120"/>
              </a:rPr>
              <a:t>的怪事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我們的社會為什麼會這樣</a:t>
            </a:r>
            <a:r>
              <a:rPr lang="en-US" altLang="zh-TW" sz="4000" dirty="0">
                <a:ea typeface="華康儷中黑(P)" panose="020B0500000000000000" pitchFamily="34" charset="-120"/>
              </a:rPr>
              <a:t>?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Have you come across people who love their pets more than family? They insist on caring for their pets until death, yet we witness strange situations where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siblings shun their responsibilities to care for their parents. </a:t>
            </a:r>
            <a:r>
              <a:rPr lang="en-US" altLang="zh-TW" sz="4000" dirty="0">
                <a:ea typeface="華康儷中黑(P)" panose="020B0500000000000000" pitchFamily="34" charset="-120"/>
              </a:rPr>
              <a:t>Why is our society like this?</a:t>
            </a:r>
          </a:p>
        </p:txBody>
      </p:sp>
    </p:spTree>
    <p:extLst>
      <p:ext uri="{BB962C8B-B14F-4D97-AF65-F5344CB8AC3E}">
        <p14:creationId xmlns:p14="http://schemas.microsoft.com/office/powerpoint/2010/main" val="958430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FC00D39-4F52-4249-852C-579B3C223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7859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接受主顯的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有責任去顯主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讓世界認識一個包括天上地下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今生來世的更豐盛的生命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地獄本可不存在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也無所謂破或不破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因為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聖人不治已病治未病</a:t>
            </a:r>
            <a:r>
              <a:rPr lang="en-US" altLang="zh-TW" sz="2800" dirty="0">
                <a:ea typeface="華康儷中黑(P)" panose="020B0500000000000000" pitchFamily="34" charset="-120"/>
              </a:rPr>
              <a:t>!(</a:t>
            </a:r>
            <a:r>
              <a:rPr lang="zh-TW" altLang="en-US" sz="2800" dirty="0">
                <a:ea typeface="華康儷中黑(P)" panose="020B0500000000000000" pitchFamily="34" charset="-120"/>
              </a:rPr>
              <a:t>黃帝內經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Those who accept the Epiphany of the Lord have the responsibility to reveal Him, allowing the world to understand a more abundant life that encompasses both heaven and earth, this life and the next.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Hell need not exist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, nor is there any significance in breaking or not breaking it,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because a sage treats not the ill, but rather </a:t>
            </a:r>
            <a:r>
              <a:rPr lang="en-US" altLang="zh-TW" sz="3600" spc="-100" dirty="0">
                <a:solidFill>
                  <a:schemeClr val="bg1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prevents illness before it occurs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! </a:t>
            </a:r>
            <a:endParaRPr lang="en-US" altLang="zh-TW" sz="2400" spc="-100" dirty="0">
              <a:ea typeface="華康儷中黑(P)" panose="020B0500000000000000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10FC76-6B0C-4AA9-92D0-7FB3B5737289}"/>
              </a:ext>
            </a:extLst>
          </p:cNvPr>
          <p:cNvSpPr txBox="1"/>
          <p:nvPr/>
        </p:nvSpPr>
        <p:spPr>
          <a:xfrm>
            <a:off x="6660232" y="6341258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916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願新生的救主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你見到這情形，必要喜形於色，你的心靈，必要興奮愉快，因為，海洋的珍寶，都要歸於你，萬民的財富，都要歸你所有。成群結隊的駱駝，以及米德楊和厄法的獨峰駝，要齊集在你境內；牠們從舍巴，滿載黃金和乳香而來，宣揚上主的榮耀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D3F13EA-6E1D-4F43-924D-0CFFF96F7CC3}"/>
              </a:ext>
            </a:extLst>
          </p:cNvPr>
          <p:cNvSpPr txBox="1"/>
          <p:nvPr/>
        </p:nvSpPr>
        <p:spPr>
          <a:xfrm>
            <a:off x="1331640" y="5302949"/>
            <a:ext cx="6190308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</a:t>
            </a:r>
            <a:r>
              <a:rPr kumimoji="1" lang="zh-TW" altLang="en-US" sz="16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28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默想上主</a:t>
            </a:r>
            <a:r>
              <a:rPr kumimoji="1" lang="zh-TW" altLang="en-US" sz="3600" b="1" i="0" u="none" strike="noStrike" kern="1200" cap="none" spc="-1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8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3600" b="1" i="0" u="none" strike="noStrike" kern="1200" cap="none" spc="-1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8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3:2-3,5-6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弟兄姊妹們：想你們必聽說過，天主為了你們，以恩寵賜與我的職分；就是藉著啟示，使我得知他的奧秘；這奧秘在以前的世代，沒有告訴過任何人，現在卻藉聖神，啟示給他的聖宗徒和先知；這奧秘就是：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外邦人藉著福音，在基督耶穌內，與猶太人同為承繼人，同為一身，同為恩許的分享人。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86BA51-3DD7-4BC9-8226-D417F4CA1156}"/>
              </a:ext>
            </a:extLst>
          </p:cNvPr>
          <p:cNvSpPr txBox="1"/>
          <p:nvPr/>
        </p:nvSpPr>
        <p:spPr>
          <a:xfrm>
            <a:off x="2915816" y="6063679"/>
            <a:ext cx="4320480" cy="461665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 默想上主</a:t>
            </a:r>
            <a:r>
              <a:rPr kumimoji="1" lang="zh-TW" altLang="en-US" sz="2400" b="1" i="0" u="none" strike="noStrike" kern="1200" cap="none" spc="-1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2400" b="1" i="0" u="none" strike="noStrike" kern="1200" cap="none" spc="-1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30324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恭讀聖瑪竇福音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2:1-12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當黑落德為王時，耶穌誕生在猶大的白冷。看，有賢士從東方來到耶路撒冷，說：「剛誕生的猶太人君王在那裡？我們在東方見到了他的星，特來朝拜他。」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黑落德王聽見了，就驚慌起來；全耶路撒冷也同他一起驚慌。黑落德王便召集了眾司祭長和民間的經師，仔細考問他們：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884368" y="6391245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「默西亞應當生在那裡？」他們對他說：「在猶大的白冷，因為先知曾這樣記載：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你猶大白冷啊！你在猶大的郡邑中，決不是最小的，因為將由你出來一位領袖；他將牧養我的百姓以色列。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於是，黑落德暗暗把賢士叫來，仔細詢問他們那星出現的時間；然後打發他們往白冷去，說：「你們去仔細尋訪那嬰孩，幾時找到了，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596336" y="6174492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marR="0" lvl="0" indent="0" algn="just" defTabSz="914400" rtl="0" eaLnBrk="1" fontAlgn="base" latinLnBrk="0" hangingPunct="0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就向我報告，好讓我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也去朝拜他。」 賢士聽了王的話，就走了。</a:t>
            </a:r>
          </a:p>
          <a:p>
            <a:pPr marL="0" marR="0" lvl="0" indent="0" algn="just" defTabSz="914400" rtl="0" eaLnBrk="1" fontAlgn="base" latinLnBrk="0" hangingPunct="0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看，他們在東方所見的那星，走在他們前面，直至來到嬰孩所在的地方，就停在上面。他們一見到那星，極其高興歡喜。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他們走進屋裡，看見嬰孩和他的母親瑪利亞，就俯伏朝拜了那嬰孩，並打開自己的寶匣，給嬰孩奉獻了禮物，即黃金、乳香和沒藥。</a:t>
            </a:r>
          </a:p>
          <a:p>
            <a:pPr marL="0" marR="0" lvl="0" indent="0" algn="just" defTabSz="914400" rtl="0" eaLnBrk="1" fontAlgn="base" latinLnBrk="0" hangingPunct="0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7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marR="0" lvl="0" indent="0" algn="just" defTabSz="914400" rtl="0" eaLnBrk="1" fontAlgn="base" latinLnBrk="0" hangingPunct="0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賢士在夢中得到指示，不要回到黑落德那裡，就由另一條路，返回自己的地方。</a:t>
            </a:r>
            <a:r>
              <a:rPr kumimoji="1" lang="en-US" altLang="zh-HK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HK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kumimoji="1" lang="en-US" altLang="zh-HK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4/4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60115A6-36C6-4087-9A34-66C384DC718E}"/>
              </a:ext>
            </a:extLst>
          </p:cNvPr>
          <p:cNvSpPr txBox="1"/>
          <p:nvPr/>
        </p:nvSpPr>
        <p:spPr>
          <a:xfrm>
            <a:off x="1619672" y="4150821"/>
            <a:ext cx="5688632" cy="646331"/>
          </a:xfrm>
          <a:prstGeom prst="rect">
            <a:avLst/>
          </a:prstGeom>
          <a:solidFill>
            <a:srgbClr val="FF0000"/>
          </a:solidFill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請靜默片刻</a:t>
            </a:r>
            <a:r>
              <a:rPr kumimoji="1" lang="zh-TW" altLang="en-US" sz="16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28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默想上主</a:t>
            </a:r>
            <a:r>
              <a:rPr kumimoji="1" lang="zh-TW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今天</a:t>
            </a:r>
            <a:r>
              <a:rPr kumimoji="1" lang="zh-TW" altLang="en-US" sz="28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向</a:t>
            </a:r>
            <a:r>
              <a:rPr kumimoji="1" lang="zh-TW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</a:t>
            </a:r>
            <a:r>
              <a:rPr kumimoji="1" lang="zh-TW" altLang="en-US" sz="2800" b="0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58408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主顯節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10000" spc="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主顯與顯主</a:t>
            </a:r>
            <a:endParaRPr lang="en-US" altLang="zh-TW" sz="10000" spc="6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spc="-150" dirty="0">
                <a:solidFill>
                  <a:srgbClr val="FF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主顯</a:t>
            </a:r>
            <a:r>
              <a:rPr lang="zh-TW" altLang="en-US" sz="4800" spc="-150" dirty="0">
                <a:solidFill>
                  <a:srgbClr val="00FF00"/>
                </a:solidFill>
                <a:ea typeface="華康粗黑體" panose="020B0709000000000000" pitchFamily="49" charset="-120"/>
              </a:rPr>
              <a:t>給我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800" spc="-150" dirty="0">
                <a:solidFill>
                  <a:srgbClr val="FF66FF"/>
                </a:solidFill>
                <a:ea typeface="華康粗黑體" panose="020B0709000000000000" pitchFamily="49" charset="-120"/>
              </a:rPr>
              <a:t>我給世界</a:t>
            </a:r>
            <a:r>
              <a:rPr lang="zh-TW" altLang="en-US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顯主</a:t>
            </a:r>
            <a:r>
              <a:rPr lang="en-US" altLang="zh-TW" sz="4000" spc="-150" dirty="0">
                <a:solidFill>
                  <a:srgbClr val="FFFF00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000" spc="600" dirty="0">
              <a:solidFill>
                <a:srgbClr val="FFFF00"/>
              </a:solidFill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288406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32205</TotalTime>
  <Words>2675</Words>
  <Application>Microsoft Office PowerPoint</Application>
  <PresentationFormat>如螢幕大小 (4:3)</PresentationFormat>
  <Paragraphs>122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42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1767</cp:revision>
  <dcterms:created xsi:type="dcterms:W3CDTF">2006-09-26T01:05:23Z</dcterms:created>
  <dcterms:modified xsi:type="dcterms:W3CDTF">2024-12-30T04:42:13Z</dcterms:modified>
</cp:coreProperties>
</file>