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32" r:id="rId3"/>
  </p:sldMasterIdLst>
  <p:notesMasterIdLst>
    <p:notesMasterId r:id="rId32"/>
  </p:notesMasterIdLst>
  <p:handoutMasterIdLst>
    <p:handoutMasterId r:id="rId33"/>
  </p:handoutMasterIdLst>
  <p:sldIdLst>
    <p:sldId id="1974" r:id="rId4"/>
    <p:sldId id="2119" r:id="rId5"/>
    <p:sldId id="2120" r:id="rId6"/>
    <p:sldId id="2122" r:id="rId7"/>
    <p:sldId id="2125" r:id="rId8"/>
    <p:sldId id="2126" r:id="rId9"/>
    <p:sldId id="2129" r:id="rId10"/>
    <p:sldId id="2130" r:id="rId11"/>
    <p:sldId id="2128" r:id="rId12"/>
    <p:sldId id="2216" r:id="rId13"/>
    <p:sldId id="2218" r:id="rId14"/>
    <p:sldId id="2223" r:id="rId15"/>
    <p:sldId id="2224" r:id="rId16"/>
    <p:sldId id="2103" r:id="rId17"/>
    <p:sldId id="2220" r:id="rId18"/>
    <p:sldId id="2226" r:id="rId19"/>
    <p:sldId id="2227" r:id="rId20"/>
    <p:sldId id="2228" r:id="rId21"/>
    <p:sldId id="2229" r:id="rId22"/>
    <p:sldId id="2230" r:id="rId23"/>
    <p:sldId id="2231" r:id="rId24"/>
    <p:sldId id="2232" r:id="rId25"/>
    <p:sldId id="2233" r:id="rId26"/>
    <p:sldId id="2234" r:id="rId27"/>
    <p:sldId id="2235" r:id="rId28"/>
    <p:sldId id="2236" r:id="rId29"/>
    <p:sldId id="2237" r:id="rId30"/>
    <p:sldId id="1892" r:id="rId3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3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FFFF"/>
    <a:srgbClr val="FF99FF"/>
    <a:srgbClr val="FF66FF"/>
    <a:srgbClr val="FF00FF"/>
    <a:srgbClr val="660066"/>
    <a:srgbClr val="9900CC"/>
    <a:srgbClr val="00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951" autoAdjust="0"/>
    <p:restoredTop sz="93315" autoAdjust="0"/>
  </p:normalViewPr>
  <p:slideViewPr>
    <p:cSldViewPr>
      <p:cViewPr>
        <p:scale>
          <a:sx n="40" d="100"/>
          <a:sy n="40" d="100"/>
        </p:scale>
        <p:origin x="176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4999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37810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4807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11962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9056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85560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53712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47002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722494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36880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013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3165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33" r:id="rId1"/>
    <p:sldLayoutId id="2147490034" r:id="rId2"/>
    <p:sldLayoutId id="2147490035" r:id="rId3"/>
    <p:sldLayoutId id="2147490036" r:id="rId4"/>
    <p:sldLayoutId id="2147490037" r:id="rId5"/>
    <p:sldLayoutId id="2147490038" r:id="rId6"/>
    <p:sldLayoutId id="2147490039" r:id="rId7"/>
    <p:sldLayoutId id="2147490040" r:id="rId8"/>
    <p:sldLayoutId id="2147490041" r:id="rId9"/>
    <p:sldLayoutId id="2147490042" r:id="rId10"/>
    <p:sldLayoutId id="2147490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主顯節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主顯一時</a:t>
            </a:r>
            <a:r>
              <a:rPr lang="en-US" altLang="zh-TW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en-US" altLang="zh-TW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生命一世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just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起來炫耀吧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因為你的光明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已經來到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上主的榮耀</a:t>
            </a: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已經照耀在你身上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看啊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黑暗籠罩著大地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但上主卻照耀著你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lvl="0" algn="just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藉著啟示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使我得知他的奧秘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這奧秘就是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外邦人藉著福音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在基督耶穌內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與猶太人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同為承繼人</a:t>
            </a: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同為一身</a:t>
            </a: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en-US" sz="40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lvl="0" algn="just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你猶大白冷啊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你在猶大的郡邑中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決不是最小的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因為將由你出來一位領袖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他將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牧養我的百姓以色列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en-US" sz="40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070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just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起來炫耀吧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因為你的光明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已經來到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上主的榮耀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已經照耀在你身上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看啊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黑暗籠罩著大地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但上主卻照耀著你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上主的榮耀在你身上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天主受享榮福於天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良人受享太平於地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en-US" altLang="zh-TW" dirty="0">
                <a:ea typeface="華康儷中黑" panose="020B0509000000000000" pitchFamily="49" charset="-120"/>
              </a:rPr>
              <a:t>(Et in terra pax </a:t>
            </a:r>
            <a:r>
              <a:rPr lang="en-US" altLang="zh-TW" dirty="0" err="1">
                <a:ea typeface="華康儷中黑" panose="020B0509000000000000" pitchFamily="49" charset="-120"/>
              </a:rPr>
              <a:t>hominibus</a:t>
            </a:r>
            <a:r>
              <a:rPr lang="en-US" altLang="zh-TW" dirty="0">
                <a:ea typeface="華康儷中黑" panose="020B0509000000000000" pitchFamily="49" charset="-120"/>
              </a:rPr>
              <a:t> </a:t>
            </a:r>
            <a:r>
              <a:rPr lang="en-US" altLang="zh-TW" dirty="0" err="1">
                <a:ea typeface="華康儷中黑" panose="020B0509000000000000" pitchFamily="49" charset="-120"/>
              </a:rPr>
              <a:t>bonae</a:t>
            </a:r>
            <a:r>
              <a:rPr lang="en-US" altLang="zh-TW" dirty="0">
                <a:ea typeface="華康儷中黑" panose="020B0509000000000000" pitchFamily="49" charset="-120"/>
              </a:rPr>
              <a:t> </a:t>
            </a:r>
            <a:r>
              <a:rPr lang="en-US" altLang="zh-TW" dirty="0" err="1">
                <a:ea typeface="華康儷中黑" panose="020B0509000000000000" pitchFamily="49" charset="-120"/>
              </a:rPr>
              <a:t>voluntatis</a:t>
            </a:r>
            <a:r>
              <a:rPr lang="en-US" altLang="zh-TW" dirty="0">
                <a:ea typeface="華康儷中黑" panose="020B0509000000000000" pitchFamily="49" charset="-120"/>
              </a:rPr>
              <a:t>) </a:t>
            </a:r>
            <a:r>
              <a:rPr lang="zh-TW" altLang="en-US" dirty="0">
                <a:ea typeface="華康儷中黑" panose="020B0509000000000000" pitchFamily="49" charset="-120"/>
              </a:rPr>
              <a:t>兩者是一體的兩面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</a:p>
          <a:p>
            <a:pPr lvl="0" eaLnBrk="1">
              <a:spcBef>
                <a:spcPct val="0"/>
              </a:spcBef>
              <a:spcAft>
                <a:spcPts val="1200"/>
              </a:spcAft>
              <a:buNone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黑暗籠罩著大地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: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有人愛黑暗多過愛光明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;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凡作惡的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都憎惡光明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怕自己的行為彰顯出來</a:t>
            </a:r>
            <a:r>
              <a:rPr kumimoji="1" lang="en-US" altLang="zh-TW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(</a:t>
            </a:r>
            <a:r>
              <a:rPr kumimoji="1" lang="zh-TW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若</a:t>
            </a:r>
            <a:r>
              <a:rPr kumimoji="1" lang="en-US" altLang="zh-TW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儷中黑" panose="020B0509000000000000" pitchFamily="49" charset="-120"/>
                <a:cs typeface="+mn-cs"/>
              </a:rPr>
              <a:t>3:19)</a:t>
            </a:r>
          </a:p>
          <a:p>
            <a:pPr lvl="0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倉頡造字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有鬼夜哭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文字開啟民智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免受愚弄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 lvl="0" eaLnBrk="1">
              <a:spcBef>
                <a:spcPct val="0"/>
              </a:spcBef>
              <a:spcAft>
                <a:spcPts val="1200"/>
              </a:spcAft>
              <a:buNone/>
            </a:pPr>
            <a:endParaRPr lang="en-US" altLang="zh-TW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552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1C2DD82-FFF2-40E5-9443-0F134DB71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marL="360000" indent="-457200" algn="l"/>
            <a:r>
              <a:rPr lang="zh-TW" altLang="en-US" sz="3600" dirty="0">
                <a:ea typeface="華康儷中黑" panose="020B0509000000000000" pitchFamily="49" charset="-120"/>
              </a:rPr>
              <a:t>美國總統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艾森豪</a:t>
            </a:r>
            <a:r>
              <a:rPr lang="en-US" altLang="zh-TW" sz="2800" dirty="0">
                <a:ea typeface="華康儷中黑" panose="020B0509000000000000" pitchFamily="49" charset="-120"/>
              </a:rPr>
              <a:t>(Eisenhower)</a:t>
            </a:r>
            <a:r>
              <a:rPr lang="zh-TW" altLang="en-US" sz="3600" dirty="0">
                <a:ea typeface="華康儷中黑" panose="020B0509000000000000" pitchFamily="49" charset="-120"/>
              </a:rPr>
              <a:t>於</a:t>
            </a:r>
            <a:r>
              <a:rPr lang="en-US" altLang="zh-TW" sz="3600" dirty="0">
                <a:ea typeface="華康儷中黑" panose="020B0509000000000000" pitchFamily="49" charset="-120"/>
              </a:rPr>
              <a:t>1961</a:t>
            </a:r>
            <a:r>
              <a:rPr lang="zh-TW" altLang="en-US" sz="3600" dirty="0">
                <a:ea typeface="華康儷中黑" panose="020B0509000000000000" pitchFamily="49" charset="-120"/>
              </a:rPr>
              <a:t>年指出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美國如讓</a:t>
            </a:r>
            <a:r>
              <a:rPr lang="zh-TW" altLang="en-US" sz="3700" dirty="0">
                <a:ea typeface="華康儷中黑" panose="020B0509000000000000" pitchFamily="49" charset="-120"/>
              </a:rPr>
              <a:t>「龐大軍事體制與國防工業連結」</a:t>
            </a:r>
            <a:r>
              <a:rPr lang="en-US" altLang="zh-TW" sz="37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將形成一種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軍工複合體</a:t>
            </a:r>
            <a:r>
              <a:rPr lang="en-US" altLang="zh-TW" sz="2800" dirty="0">
                <a:ea typeface="華康儷中黑" panose="020B0509000000000000" pitchFamily="49" charset="-120"/>
              </a:rPr>
              <a:t>(Complex)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對美國所依賴之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民主政治產生不當影響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教宗聖誕文告</a:t>
            </a:r>
            <a:r>
              <a:rPr lang="zh-TW" altLang="en-US" sz="3600" dirty="0">
                <a:ea typeface="華康儷中黑" panose="020B0509000000000000" pitchFamily="49" charset="-120"/>
              </a:rPr>
              <a:t>呼籲向戰爭說不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零星的第三次世界大戰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沒有籍口的瘋狂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對武器的製造和散佈說不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因它牽動每一場戰爭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只有少數人受益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人民需要的不是炸彈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而是糧食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600" dirty="0">
                <a:ea typeface="華康儷中黑" panose="020B0509000000000000" pitchFamily="49" charset="-120"/>
              </a:rPr>
              <a:t>最近不少人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包括教會中的主教和樞機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都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唱衰教宗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毀滅一個人的人格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是否定他的言論的最徹底方法</a:t>
            </a:r>
            <a:r>
              <a:rPr lang="en-US" altLang="zh-TW" sz="3600" dirty="0">
                <a:ea typeface="華康儷中黑" panose="020B0509000000000000" pitchFamily="49" charset="-120"/>
              </a:rPr>
              <a:t>!</a:t>
            </a:r>
            <a:endParaRPr lang="zh-TW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993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36513A7-A39A-4653-9E28-939E00DC1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algn="just">
              <a:lnSpc>
                <a:spcPts val="4500"/>
              </a:lnSpc>
            </a:pP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我也曾經吃過這種虧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在香港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愛國</a:t>
            </a:r>
            <a:r>
              <a:rPr lang="zh-TW" altLang="en-US" sz="3600" dirty="0">
                <a:ea typeface="華康儷中黑" panose="020B0509000000000000" pitchFamily="49" charset="-120"/>
              </a:rPr>
              <a:t>曾是一個負面的標籤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我卻認為愛國是第四誡的要求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但我愛的是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中國的人民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土地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文化和歷史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正顏楷體W7(P)" panose="03000700000000000000" pitchFamily="66" charset="-120"/>
              </a:rPr>
              <a:t>但仍有人惡意把我的愛國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由愛國變到親中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由親中到</a:t>
            </a:r>
            <a:r>
              <a:rPr lang="zh-TW" altLang="en-US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親共</a:t>
            </a:r>
            <a:r>
              <a:rPr lang="zh-TW" altLang="en-US" sz="3600" dirty="0">
                <a:ea typeface="華康正顏楷體W7(P)" panose="03000700000000000000" pitchFamily="66" charset="-120"/>
              </a:rPr>
              <a:t>甚至</a:t>
            </a:r>
            <a:r>
              <a:rPr lang="en-US" altLang="zh-TW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X</a:t>
            </a:r>
            <a:r>
              <a:rPr lang="zh-TW" altLang="en-US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共</a:t>
            </a:r>
            <a:r>
              <a:rPr lang="en-US" altLang="zh-TW" dirty="0">
                <a:ea typeface="華康正顏楷體W7(P)" panose="03000700000000000000" pitchFamily="66" charset="-120"/>
              </a:rPr>
              <a:t>(</a:t>
            </a:r>
            <a:r>
              <a:rPr lang="zh-TW" altLang="en-US" dirty="0">
                <a:ea typeface="華康正顏楷體W7(P)" panose="03000700000000000000" pitchFamily="66" charset="-120"/>
              </a:rPr>
              <a:t>太俗</a:t>
            </a:r>
            <a:r>
              <a:rPr lang="en-US" altLang="zh-TW" dirty="0">
                <a:ea typeface="華康正顏楷體W7(P)" panose="03000700000000000000" pitchFamily="66" charset="-120"/>
              </a:rPr>
              <a:t>,</a:t>
            </a:r>
            <a:r>
              <a:rPr lang="zh-TW" altLang="en-US" dirty="0">
                <a:ea typeface="華康正顏楷體W7(P)" panose="03000700000000000000" pitchFamily="66" charset="-120"/>
              </a:rPr>
              <a:t>不便明言</a:t>
            </a:r>
            <a:r>
              <a:rPr lang="en-US" altLang="zh-TW" dirty="0">
                <a:ea typeface="華康正顏楷體W7(P)" panose="03000700000000000000" pitchFamily="66" charset="-120"/>
              </a:rPr>
              <a:t>).</a:t>
            </a:r>
            <a:r>
              <a:rPr lang="zh-TW" altLang="en-US" sz="3600" dirty="0">
                <a:ea typeface="華康儷中黑" panose="020B0509000000000000" pitchFamily="49" charset="-120"/>
              </a:rPr>
              <a:t>教區的天主教報紙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讀者來信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r>
              <a:rPr lang="zh-TW" altLang="en-US" sz="3600" dirty="0">
                <a:ea typeface="華康儷中黑" panose="020B0509000000000000" pitchFamily="49" charset="-120"/>
              </a:rPr>
              <a:t>甚至於</a:t>
            </a:r>
            <a:r>
              <a:rPr lang="en-US" altLang="zh-TW" sz="3600" dirty="0">
                <a:ea typeface="華康儷中黑" panose="020B0509000000000000" pitchFamily="49" charset="-120"/>
              </a:rPr>
              <a:t>2010</a:t>
            </a:r>
            <a:r>
              <a:rPr lang="zh-TW" altLang="en-US" sz="3600" dirty="0">
                <a:ea typeface="華康儷中黑" panose="020B0509000000000000" pitchFamily="49" charset="-120"/>
              </a:rPr>
              <a:t>年把我形容為「崇拜馬毛超過朝拜天主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 道理都是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糖衣毒藥</a:t>
            </a:r>
            <a:r>
              <a:rPr lang="zh-TW" altLang="en-US" sz="3600" dirty="0">
                <a:ea typeface="華康儷中黑" panose="020B0509000000000000" pitchFamily="49" charset="-120"/>
              </a:rPr>
              <a:t>去荼毒入世未深的教友」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甚至直稱我是「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妖孽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鞭打耶穌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正顏楷體W7(P)" panose="03000700000000000000" pitchFamily="66" charset="-120"/>
              </a:rPr>
              <a:t>另有文章更毀謗我「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分裂教會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反對胡樞機</a:t>
            </a:r>
            <a:r>
              <a:rPr lang="zh-TW" altLang="en-US" sz="3600" dirty="0">
                <a:ea typeface="華康正顏楷體W7(P)" panose="03000700000000000000" pitchFamily="66" charset="-120"/>
              </a:rPr>
              <a:t>」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效果只有一個</a:t>
            </a:r>
            <a:r>
              <a:rPr lang="en-US" altLang="zh-TW" sz="3600" dirty="0">
                <a:ea typeface="華康正顏楷體W7(P)" panose="03000700000000000000" pitchFamily="66" charset="-120"/>
              </a:rPr>
              <a:t>: 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徐沒有人格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所有的言論都是廢話</a:t>
            </a:r>
            <a:r>
              <a:rPr lang="en-US" altLang="zh-TW" sz="3600" dirty="0">
                <a:ea typeface="華康正顏楷體W7(P)" panose="03000700000000000000" pitchFamily="66" charset="-120"/>
              </a:rPr>
              <a:t>.</a:t>
            </a:r>
            <a:endParaRPr lang="zh-TW" altLang="en-US" sz="3600" dirty="0"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725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marL="342900" marR="0" lvl="0" indent="-342900" algn="just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藉著啟示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使我得知他的奧秘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這奧秘就是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外邦人藉著福音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在基督耶穌內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與猶太人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同為承繼人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同為一身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marL="342900" marR="0" lvl="0" indent="-342900" algn="just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           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最重要的啟示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42900" marR="0" lvl="0" indent="-342900" algn="just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             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天國</a:t>
            </a: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大同</a:t>
            </a:r>
            <a:endParaRPr lang="en-US" altLang="zh-TW" sz="40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42900" marR="0" lvl="0" indent="-342900" algn="just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                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</a:t>
            </a:r>
            <a:endParaRPr lang="en-US" altLang="zh-TW" sz="40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42900" marR="0" lvl="0" indent="-342900" algn="just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                 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愛</a:t>
            </a:r>
            <a:endParaRPr lang="en-US" altLang="zh-TW" sz="40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42900" marR="0" lvl="0" indent="-342900" algn="just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                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分享</a:t>
            </a: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</a:t>
            </a:r>
            <a:endParaRPr lang="zh-TW" altLang="en-US" sz="4000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FE561F5-E7CE-4B0A-ACD3-EEE3BD0792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5216818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29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just" eaLnBrk="1">
              <a:spcBef>
                <a:spcPct val="0"/>
              </a:spcBef>
              <a:spcAft>
                <a:spcPts val="4800"/>
              </a:spcAft>
              <a:buNone/>
            </a:pPr>
            <a:r>
              <a:rPr lang="zh-TW" altLang="en-US" sz="4400" dirty="0">
                <a:ea typeface="華康正顏楷體W7(P)" panose="03000700000000000000" pitchFamily="66" charset="-120"/>
              </a:rPr>
              <a:t>你猶大白冷啊</a:t>
            </a:r>
            <a:r>
              <a:rPr lang="en-US" altLang="zh-TW" sz="4400" dirty="0">
                <a:ea typeface="華康正顏楷體W7(P)" panose="03000700000000000000" pitchFamily="66" charset="-120"/>
              </a:rPr>
              <a:t>!</a:t>
            </a:r>
            <a:r>
              <a:rPr lang="zh-TW" altLang="en-US" sz="4400" dirty="0">
                <a:ea typeface="華康正顏楷體W7(P)" panose="03000700000000000000" pitchFamily="66" charset="-120"/>
              </a:rPr>
              <a:t>你在猶大的郡邑中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決不是最小的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因為將由你出來一位領袖</a:t>
            </a:r>
            <a:r>
              <a:rPr lang="en-US" altLang="zh-TW" sz="4400" dirty="0">
                <a:ea typeface="華康正顏楷體W7(P)" panose="03000700000000000000" pitchFamily="66" charset="-120"/>
              </a:rPr>
              <a:t>;</a:t>
            </a:r>
            <a:r>
              <a:rPr lang="zh-TW" altLang="en-US" sz="4400" dirty="0">
                <a:ea typeface="華康正顏楷體W7(P)" panose="03000700000000000000" pitchFamily="66" charset="-120"/>
              </a:rPr>
              <a:t>他將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牧養我的百姓以色列</a:t>
            </a:r>
            <a:r>
              <a:rPr lang="en-US" altLang="zh-TW" sz="4400" dirty="0">
                <a:ea typeface="華康正顏楷體W7(P)" panose="03000700000000000000" pitchFamily="66" charset="-120"/>
              </a:rPr>
              <a:t>.</a:t>
            </a:r>
          </a:p>
          <a:p>
            <a:pPr lvl="0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en-US" sz="4400" spc="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牧養我的百姓</a:t>
            </a:r>
            <a:endParaRPr lang="en-US" altLang="zh-TW" sz="4400" spc="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lvl="0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800" spc="600" dirty="0">
                <a:ea typeface="華康儷中黑" panose="020B0509000000000000" pitchFamily="49" charset="-120"/>
              </a:rPr>
              <a:t>亦</a:t>
            </a:r>
            <a:r>
              <a:rPr lang="zh-TW" altLang="en-US" sz="6000" spc="600" dirty="0">
                <a:solidFill>
                  <a:srgbClr val="FF0000"/>
                </a:solidFill>
                <a:ea typeface="華康儷中黑" panose="020B0509000000000000" pitchFamily="49" charset="-120"/>
              </a:rPr>
              <a:t>神</a:t>
            </a:r>
            <a:r>
              <a:rPr lang="en-US" altLang="zh-TW" sz="6000" spc="600" dirty="0">
                <a:ea typeface="華康儷中黑" panose="020B0509000000000000" pitchFamily="49" charset="-120"/>
              </a:rPr>
              <a:t>,</a:t>
            </a:r>
            <a:r>
              <a:rPr lang="zh-TW" altLang="en-US" sz="4800" spc="600" dirty="0">
                <a:ea typeface="華康儷中黑" panose="020B0509000000000000" pitchFamily="49" charset="-120"/>
              </a:rPr>
              <a:t>亦</a:t>
            </a:r>
            <a:r>
              <a:rPr lang="zh-TW" altLang="en-US" sz="6000" spc="600" dirty="0">
                <a:solidFill>
                  <a:srgbClr val="FF0000"/>
                </a:solidFill>
                <a:ea typeface="華康儷中黑" panose="020B0509000000000000" pitchFamily="49" charset="-120"/>
              </a:rPr>
              <a:t>君</a:t>
            </a:r>
            <a:r>
              <a:rPr lang="en-US" altLang="zh-TW" sz="6000" spc="600" dirty="0">
                <a:ea typeface="華康儷中黑" panose="020B0509000000000000" pitchFamily="49" charset="-120"/>
              </a:rPr>
              <a:t>,</a:t>
            </a:r>
            <a:r>
              <a:rPr lang="zh-TW" altLang="en-US" sz="4800" spc="600" dirty="0">
                <a:ea typeface="華康儷中黑" panose="020B0509000000000000" pitchFamily="49" charset="-120"/>
              </a:rPr>
              <a:t>亦</a:t>
            </a:r>
            <a:r>
              <a:rPr lang="zh-TW" altLang="en-US" sz="6000" spc="600" dirty="0">
                <a:solidFill>
                  <a:srgbClr val="FF0000"/>
                </a:solidFill>
                <a:ea typeface="華康儷中黑" panose="020B0509000000000000" pitchFamily="49" charset="-120"/>
              </a:rPr>
              <a:t>父</a:t>
            </a:r>
            <a:endParaRPr lang="en-US" altLang="zh-TW" sz="6000" spc="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lvl="0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800" spc="600" dirty="0">
                <a:ea typeface="華康儷中黑" panose="020B0509000000000000" pitchFamily="49" charset="-120"/>
              </a:rPr>
              <a:t>亦</a:t>
            </a:r>
            <a:r>
              <a:rPr lang="zh-TW" altLang="en-US" sz="6000" spc="600" dirty="0">
                <a:solidFill>
                  <a:srgbClr val="FF0000"/>
                </a:solidFill>
                <a:ea typeface="華康儷中黑" panose="020B0509000000000000" pitchFamily="49" charset="-120"/>
              </a:rPr>
              <a:t>師</a:t>
            </a:r>
            <a:r>
              <a:rPr lang="en-US" altLang="zh-TW" sz="6000" spc="600" dirty="0">
                <a:ea typeface="華康儷中黑" panose="020B0509000000000000" pitchFamily="49" charset="-120"/>
              </a:rPr>
              <a:t>,</a:t>
            </a:r>
            <a:r>
              <a:rPr lang="zh-TW" altLang="en-US" sz="4800" spc="600" dirty="0">
                <a:ea typeface="華康儷中黑" panose="020B0509000000000000" pitchFamily="49" charset="-120"/>
              </a:rPr>
              <a:t>亦</a:t>
            </a:r>
            <a:r>
              <a:rPr lang="zh-TW" altLang="en-US" sz="6000" spc="600" dirty="0">
                <a:solidFill>
                  <a:srgbClr val="FF0000"/>
                </a:solidFill>
                <a:ea typeface="華康儷中黑" panose="020B0509000000000000" pitchFamily="49" charset="-120"/>
              </a:rPr>
              <a:t>友</a:t>
            </a:r>
            <a:r>
              <a:rPr lang="en-US" altLang="zh-TW" sz="6000" spc="600" dirty="0">
                <a:ea typeface="華康儷中黑" panose="020B0509000000000000" pitchFamily="49" charset="-120"/>
              </a:rPr>
              <a:t>,</a:t>
            </a:r>
            <a:r>
              <a:rPr lang="zh-TW" altLang="en-US" sz="4800" spc="600" dirty="0">
                <a:ea typeface="華康儷中黑" panose="020B0509000000000000" pitchFamily="49" charset="-120"/>
              </a:rPr>
              <a:t>亦</a:t>
            </a:r>
            <a:r>
              <a:rPr lang="zh-TW" altLang="en-US" sz="6000" spc="600" dirty="0">
                <a:solidFill>
                  <a:srgbClr val="FF0000"/>
                </a:solidFill>
                <a:ea typeface="華康儷中黑" panose="020B0509000000000000" pitchFamily="49" charset="-120"/>
              </a:rPr>
              <a:t>善牧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AB2CEC-A311-4DDD-B462-A86C66B69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08919"/>
            <a:ext cx="2664296" cy="31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873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主顯節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是一個大奇蹟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賢士被異星引導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到了遙遠的東方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只為親見救主的真容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他們都得償所願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又平安回國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但後來呢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Epiphany is a great miracle. Guided by a star, the Magi (Wisemen) travelled to the distant East just to see the true face of the Savior. Their one wish was granted and they returned.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But what happened after that?</a:t>
            </a:r>
          </a:p>
        </p:txBody>
      </p:sp>
    </p:spTree>
    <p:extLst>
      <p:ext uri="{BB962C8B-B14F-4D97-AF65-F5344CB8AC3E}">
        <p14:creationId xmlns:p14="http://schemas.microsoft.com/office/powerpoint/2010/main" val="3516353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十二位宗徒跟隨耶穌三年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見過耶穌的各種奇蹟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當中的伯多祿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更見過耶穌顯聖容但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這位第一任教宗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竟然三次否認耶穌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Jesus's twelve apostles followed him for three years and witnessed His various miracles; Peter, the “elder” (</a:t>
            </a:r>
            <a:r>
              <a:rPr lang="en-US" altLang="zh-TW" sz="4000" i="1" dirty="0">
                <a:ea typeface="華康儷中黑" panose="020B0509000000000000" pitchFamily="49" charset="-120"/>
              </a:rPr>
              <a:t>primus inter pares</a:t>
            </a:r>
            <a:r>
              <a:rPr lang="en-US" altLang="zh-TW" sz="4000" dirty="0">
                <a:ea typeface="華康儷中黑" panose="020B0509000000000000" pitchFamily="49" charset="-120"/>
              </a:rPr>
              <a:t>: first among equals), even witnessed Jesus's transfiguration; yet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the same Peter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the first Pope, denied Jesus three times.</a:t>
            </a:r>
          </a:p>
        </p:txBody>
      </p:sp>
    </p:spTree>
    <p:extLst>
      <p:ext uri="{BB962C8B-B14F-4D97-AF65-F5344CB8AC3E}">
        <p14:creationId xmlns:p14="http://schemas.microsoft.com/office/powerpoint/2010/main" val="688766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精彩的課程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片刻的感動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很好的退省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甚至驚天動地的大奇蹟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包括過紅海</a:t>
            </a:r>
            <a:r>
              <a:rPr lang="en-US" altLang="zh-TW" sz="4400" dirty="0">
                <a:ea typeface="華康儷中黑" panose="020B0509000000000000" pitchFamily="49" charset="-120"/>
              </a:rPr>
              <a:t>,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完了就完了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Wonderful courses, fleeting moments of inspiration, profound introspection and retrospection, along with miracles of pivotal enormity such as crossing the Red Sea,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when it was over, it was over</a:t>
            </a:r>
            <a:r>
              <a:rPr lang="en-US" altLang="zh-TW" sz="44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8073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我們是否真的如蘇軾所說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人生到處應何似</a:t>
            </a:r>
            <a:r>
              <a:rPr lang="en-US" altLang="zh-TW" sz="40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應似飛鴻踏雪泥</a:t>
            </a:r>
            <a:r>
              <a:rPr lang="en-US" altLang="zh-TW" sz="40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泥上偶然留指爪</a:t>
            </a:r>
            <a:r>
              <a:rPr lang="en-US" altLang="zh-TW" sz="40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鴻飛哪復計東西</a:t>
            </a:r>
            <a:r>
              <a:rPr lang="en-US" altLang="zh-TW" sz="40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endParaRPr lang="zh-TW" altLang="en-US" sz="4000" spc="3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Are we all as what </a:t>
            </a:r>
            <a:r>
              <a:rPr lang="en-US" altLang="zh-TW" sz="4000" dirty="0" err="1">
                <a:ea typeface="華康儷中黑" panose="020B0509000000000000" pitchFamily="49" charset="-120"/>
              </a:rPr>
              <a:t>Su</a:t>
            </a:r>
            <a:r>
              <a:rPr lang="en-US" altLang="zh-TW" sz="4000" dirty="0">
                <a:ea typeface="華康儷中黑" panose="020B0509000000000000" pitchFamily="49" charset="-120"/>
              </a:rPr>
              <a:t> Shi said: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To what can human life be likened ?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Perhaps to a wild goose’s foot print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in the snow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claw’s imprint is merely incidental.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But the bird cares not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and continues to fly hither and thither.</a:t>
            </a:r>
          </a:p>
        </p:txBody>
      </p:sp>
    </p:spTree>
    <p:extLst>
      <p:ext uri="{BB962C8B-B14F-4D97-AF65-F5344CB8AC3E}">
        <p14:creationId xmlns:p14="http://schemas.microsoft.com/office/powerpoint/2010/main" val="291379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60:1-6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耶路撒冷啊！起來炫耀吧！因為你的光明，已經來到；上主的榮耀，已經照耀在你身上。看啊！黑暗籠罩著大地，陰雲遮蔽著萬民；但上主卻照耀著你，他的榮耀，要彰顯在你的身上。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萬民要奔赴你的光明；眾王要投奔你升起的光輝。舉目向四方觀望吧！他們都聚集來到你這裡；你的眾子，要從遠方而來，你的女兒，要被抱回來。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我自己歷經六年小修院</a:t>
            </a:r>
            <a:r>
              <a:rPr lang="en-US" altLang="zh-TW" sz="4000" dirty="0"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ea typeface="華康儷中黑" panose="020B0509000000000000" pitchFamily="49" charset="-120"/>
              </a:rPr>
              <a:t>相當於一個完整的中學課程</a:t>
            </a:r>
            <a:r>
              <a:rPr lang="en-US" altLang="zh-TW" sz="4000" dirty="0">
                <a:ea typeface="華康儷中黑" panose="020B0509000000000000" pitchFamily="49" charset="-120"/>
              </a:rPr>
              <a:t>),</a:t>
            </a:r>
            <a:r>
              <a:rPr lang="zh-TW" altLang="en-US" sz="4000" dirty="0">
                <a:ea typeface="華康儷中黑" panose="020B0509000000000000" pitchFamily="49" charset="-120"/>
              </a:rPr>
              <a:t>三年哲學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四年神學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但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同班的十一人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只剩我一人升神父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 myself attended six years of a minor seminary (equivalent to a complete secondary school curriculum), followed by three years of philosophy, four years of theology. However, out of the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eleven classmates,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 was the only one ordained a priest.</a:t>
            </a:r>
          </a:p>
        </p:txBody>
      </p:sp>
    </p:spTree>
    <p:extLst>
      <p:ext uri="{BB962C8B-B14F-4D97-AF65-F5344CB8AC3E}">
        <p14:creationId xmlns:p14="http://schemas.microsoft.com/office/powerpoint/2010/main" val="37105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前後還有十多位同學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雖然升了神父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卻沒有完成神父的終身使命而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中途</a:t>
            </a:r>
            <a:b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離開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也許是天主對他們另有所託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Before and after me, there were over ten classmates, who despite being ordained,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did not fulfil their priestly mission and left midway. </a:t>
            </a:r>
            <a:r>
              <a:rPr lang="en-US" altLang="zh-TW" sz="4400" dirty="0">
                <a:ea typeface="華康儷中黑" panose="020B0509000000000000" pitchFamily="49" charset="-120"/>
              </a:rPr>
              <a:t>Perhaps God had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different callings for them.</a:t>
            </a:r>
          </a:p>
        </p:txBody>
      </p:sp>
    </p:spTree>
    <p:extLst>
      <p:ext uri="{BB962C8B-B14F-4D97-AF65-F5344CB8AC3E}">
        <p14:creationId xmlns:p14="http://schemas.microsoft.com/office/powerpoint/2010/main" val="3453805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主顯一時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生命一世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慕道班是一時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走聖召路的修道也是一時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但要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一輩子都不忘初心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並不容易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Epiphany is a brief event; so is a catechumen class; similarly, a religious vocation. But living a meaningful life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is an exercise of a lifetime.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Hence to pursue and maintain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the same aspiration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as at the outset is not easy.</a:t>
            </a:r>
          </a:p>
        </p:txBody>
      </p:sp>
    </p:spTree>
    <p:extLst>
      <p:ext uri="{BB962C8B-B14F-4D97-AF65-F5344CB8AC3E}">
        <p14:creationId xmlns:p14="http://schemas.microsoft.com/office/powerpoint/2010/main" val="2527786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忘掉初心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也許正如我這幾天所說的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是因為我們和天主的關係是 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若有若無</a:t>
            </a:r>
            <a:r>
              <a:rPr lang="en-US" altLang="zh-TW" sz="3800" dirty="0">
                <a:ea typeface="華康儷中黑" panose="020B0509000000000000" pitchFamily="49" charset="-120"/>
              </a:rPr>
              <a:t>, 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時有時無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似有還無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所以很難不產生疑惑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Forgetting the initial aspiration, perhaps as I have mentioned these past few days, is because our relationship with God is sometimes present and sometimes absent, seemingly there and yet not there,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which makes it difficult to avoid 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confusion and doubt.</a:t>
            </a:r>
          </a:p>
        </p:txBody>
      </p:sp>
    </p:spTree>
    <p:extLst>
      <p:ext uri="{BB962C8B-B14F-4D97-AF65-F5344CB8AC3E}">
        <p14:creationId xmlns:p14="http://schemas.microsoft.com/office/powerpoint/2010/main" val="981943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如果若望一書所說的天主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是「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我們聽見過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我們親眼看見過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瞻仰過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以及我們親手摸過的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這樣的天主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我們很難會忘記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If God is what is said in 1 John, that God is “what we have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heard</a:t>
            </a:r>
            <a:r>
              <a:rPr lang="en-US" altLang="zh-TW" sz="4000" dirty="0">
                <a:ea typeface="華康儷中黑" panose="020B0509000000000000" pitchFamily="49" charset="-120"/>
              </a:rPr>
              <a:t>, what we have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seen</a:t>
            </a:r>
            <a:r>
              <a:rPr lang="en-US" altLang="zh-TW" sz="4000" dirty="0">
                <a:ea typeface="華康儷中黑" panose="020B0509000000000000" pitchFamily="49" charset="-120"/>
              </a:rPr>
              <a:t> with our eyes, what we looked upon and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touched</a:t>
            </a:r>
            <a:r>
              <a:rPr lang="en-US" altLang="zh-TW" sz="4000" dirty="0">
                <a:ea typeface="華康儷中黑" panose="020B0509000000000000" pitchFamily="49" charset="-120"/>
              </a:rPr>
              <a:t> with our hands”. Such a God is not someone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we can easily forget.</a:t>
            </a:r>
          </a:p>
        </p:txBody>
      </p:sp>
    </p:spTree>
    <p:extLst>
      <p:ext uri="{BB962C8B-B14F-4D97-AF65-F5344CB8AC3E}">
        <p14:creationId xmlns:p14="http://schemas.microsoft.com/office/powerpoint/2010/main" val="2493148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四百年前的聖依納爵曾鼓勵我們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在萬事萬物中找尋天主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附上的圖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如果大家照著去修鍊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應該可以達到這理想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Four hundred years ago, Saint Ignatius of Loyola encouraged us to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seek God in all things</a:t>
            </a:r>
            <a:r>
              <a:rPr lang="en-US" altLang="zh-TW" sz="4400" dirty="0">
                <a:ea typeface="華康儷中黑" panose="020B0509000000000000" pitchFamily="49" charset="-120"/>
              </a:rPr>
              <a:t>. Attached is the image that, if followed in our spiritual exercises, 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should help us attain this ideal.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2888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聖事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聖經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團體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工作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愛德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大自然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痛苦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七樣加在一起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天主應是我們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親眼看見過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親耳聽見過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親手摸過的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無所不在的天主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800" spc="-100" dirty="0">
                <a:ea typeface="華康儷中黑" panose="020B0509000000000000" pitchFamily="49" charset="-120"/>
              </a:rPr>
              <a:t>Sacrament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 Bible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 Christian community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 works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 charity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 universe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 suffering, all these added together should give us a solid image of God that is “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what we have heard, what we have seen with our eyes, what we looked upon and touched with our hands</a:t>
            </a:r>
            <a:r>
              <a:rPr lang="en-US" altLang="zh-TW" sz="3800" spc="-100" dirty="0">
                <a:ea typeface="華康儷中黑" panose="020B0509000000000000" pitchFamily="49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99051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C323664-B48C-4DD6-9AEA-84F89B0DB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這個圖我在這三年的講道中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曾經提過幾次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大家不妨找找看</a:t>
            </a:r>
            <a:r>
              <a:rPr lang="en-US" altLang="zh-TW" sz="3600" dirty="0">
                <a:ea typeface="華康儷中黑" panose="020B0509000000000000" pitchFamily="49" charset="-120"/>
              </a:rPr>
              <a:t>!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I have mentioned this diagram several times in my sermons over the past three years. 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I encourage everyone 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to take a look and reflect upon it.</a:t>
            </a:r>
          </a:p>
          <a:p>
            <a:pPr>
              <a:spcBef>
                <a:spcPts val="0"/>
              </a:spcBef>
            </a:pPr>
            <a:endParaRPr lang="en-US" altLang="zh-TW" sz="3600" dirty="0"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8F847DE-AD6F-428A-B19A-CAF5301649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4392488" cy="2788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D79D544-CAC5-4A19-8830-382E98A49C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794" y="3356992"/>
            <a:ext cx="4289703" cy="27909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D2EE7243-A808-49EB-8C3B-59A7F04CC82D}"/>
              </a:ext>
            </a:extLst>
          </p:cNvPr>
          <p:cNvSpPr txBox="1"/>
          <p:nvPr/>
        </p:nvSpPr>
        <p:spPr>
          <a:xfrm>
            <a:off x="5364088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07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  <a:endParaRPr lang="zh-TW" altLang="en-US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96" y="22842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那時，你見到這情形，必要喜形於色，你的心靈，必要興奮愉快，因為，海洋的珍寶，都要歸於你，萬民的財富，都要歸你所有。成群結隊的駱駝，以及米德楊和厄法的獨峰駝，要齊集在你境內；牠們從舍巴，滿載黃金和乳香而來，宣揚上主的榮耀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4746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3:2-3,5-6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想你們必聽說過，天主為了你們，以恩寵賜與我的職分；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就是藉著啟示，使我得知他的奧秘；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這奧秘在以前的世代，沒有告訴過任何人，現在卻藉聖神，啟示給他的聖宗徒和先知；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這奧秘就是：外邦人藉著福音，在基督耶穌內，與猶太人同為承繼人，同為一身，同為恩許的分享人。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2:1-12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當黑落德為王時，耶穌誕生在猶大的白冷。看，有賢士從東方來到耶路撒冷，說：「剛誕生的猶太人君王在那裡？我們在東方見到了他的星，特來朝拜他。」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黑落德王聽見了，就驚慌起來；全耶路撒冷也同他一起驚慌。黑落德王便召集了眾司祭長和民間的經師，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26670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仔細考問他們：「默西亞應當生在那裡？」他們對他說：「在猶大的白冷，因為先知曾這樣記載：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你猶大白冷啊！你在猶大的郡邑中，決不是最小的，因為將由你出來一位領袖；他將牧養我的百姓以色列。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於是，黑落德暗暗把賢士叫來，仔細詢問他們那星出現的時間；然後打發他們往白冷去，說：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26670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「你們去仔細尋訪那嬰孩，幾時找到了，就向我報告，好讓我也去朝拜他。」 賢士聽了王的話，就走了。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看，他們在東方所見的那星，走在他們前面，直至來到嬰孩所在的地方，就停在上面。他們一見到那星，極其高興歡喜。他們走進屋裡，看見嬰孩和他的母親瑪利亞，就俯伏朝拜了那嬰孩，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9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並打開自己的寶匣，給嬰孩奉獻了禮物，即黃金、乳香和沒藥。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賢士在夢中得到指示，不要回到黑落德那裡，就由另一條路，返回自己的地方。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4/4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81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主顯節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主顯一時</a:t>
            </a:r>
            <a:r>
              <a:rPr lang="en-US" altLang="zh-TW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生命一世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6336563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31671</TotalTime>
  <Words>2348</Words>
  <Application>Microsoft Office PowerPoint</Application>
  <PresentationFormat>如螢幕大小 (4:3)</PresentationFormat>
  <Paragraphs>122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28</vt:i4>
      </vt:variant>
    </vt:vector>
  </HeadingPairs>
  <TitlesOfParts>
    <vt:vector size="40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Arial</vt:lpstr>
      <vt:lpstr>Calibri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1759</cp:revision>
  <dcterms:created xsi:type="dcterms:W3CDTF">2006-09-26T01:05:23Z</dcterms:created>
  <dcterms:modified xsi:type="dcterms:W3CDTF">2024-01-02T07:59:37Z</dcterms:modified>
</cp:coreProperties>
</file>