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719" r:id="rId2"/>
    <p:sldMasterId id="2147489732" r:id="rId3"/>
  </p:sldMasterIdLst>
  <p:notesMasterIdLst>
    <p:notesMasterId r:id="rId28"/>
  </p:notesMasterIdLst>
  <p:handoutMasterIdLst>
    <p:handoutMasterId r:id="rId29"/>
  </p:handoutMasterIdLst>
  <p:sldIdLst>
    <p:sldId id="1565" r:id="rId4"/>
    <p:sldId id="1610" r:id="rId5"/>
    <p:sldId id="1822" r:id="rId6"/>
    <p:sldId id="1370" r:id="rId7"/>
    <p:sldId id="1612" r:id="rId8"/>
    <p:sldId id="1823" r:id="rId9"/>
    <p:sldId id="1739" r:id="rId10"/>
    <p:sldId id="1842" r:id="rId11"/>
    <p:sldId id="1839" r:id="rId12"/>
    <p:sldId id="1826" r:id="rId13"/>
    <p:sldId id="1827" r:id="rId14"/>
    <p:sldId id="1828" r:id="rId15"/>
    <p:sldId id="1829" r:id="rId16"/>
    <p:sldId id="1755" r:id="rId17"/>
    <p:sldId id="1830" r:id="rId18"/>
    <p:sldId id="1831" r:id="rId19"/>
    <p:sldId id="1841" r:id="rId20"/>
    <p:sldId id="1833" r:id="rId21"/>
    <p:sldId id="1834" r:id="rId22"/>
    <p:sldId id="1835" r:id="rId23"/>
    <p:sldId id="1843" r:id="rId24"/>
    <p:sldId id="1837" r:id="rId25"/>
    <p:sldId id="1844" r:id="rId26"/>
    <p:sldId id="1045" r:id="rId27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xujy2@gmail.com" initials="f" lastIdx="2" clrIdx="0">
    <p:extLst>
      <p:ext uri="{19B8F6BF-5375-455C-9EA6-DF929625EA0E}">
        <p15:presenceInfo xmlns:p15="http://schemas.microsoft.com/office/powerpoint/2012/main" userId="6e7ea2678dc1467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  <a:srgbClr val="FF99FF"/>
    <a:srgbClr val="9900CC"/>
    <a:srgbClr val="FFCC66"/>
    <a:srgbClr val="FF00FF"/>
    <a:srgbClr val="99FF99"/>
    <a:srgbClr val="FFCCFF"/>
    <a:srgbClr val="00CC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3197" autoAdjust="0"/>
    <p:restoredTop sz="94677" autoAdjust="0"/>
  </p:normalViewPr>
  <p:slideViewPr>
    <p:cSldViewPr>
      <p:cViewPr>
        <p:scale>
          <a:sx n="50" d="100"/>
          <a:sy n="50" d="100"/>
        </p:scale>
        <p:origin x="1380" y="3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64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commentAuthors" Target="commentAuthors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BA1B9-80A5-47BB-AE94-5886B4D1D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DDF2D-A4D0-4E59-A260-C7CC2C4F6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C56D1E-4A62-4589-AE93-3790E8064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7E1B0-9EC0-4677-833D-06C393E8CB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13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D06C7-3459-43EE-BDBF-4A89924E2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F6B9E-0B4B-45FB-A864-4197464B7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E811F5-4019-4B4D-B706-8E4410C0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0E81-DFB2-4306-AE9C-4AA3B3243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339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177A2-C34A-44E1-8648-881D74EB1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FB4D50-31FE-48AC-B9FD-C991E35CF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A76EF-E0B2-452E-8251-600643A07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D597-6984-4660-AF26-EA33E11F22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704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9B45A-79A7-423D-BABD-E54649D3D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119C8-36DF-42FA-B727-5DF24DC69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2522-B0B4-4E4B-B3AF-A0D1C692C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1AEA-4D6F-4016-9F83-E47284FC26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852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6C2190-B7D8-47A4-AA3C-03D15275F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175838-B24A-4816-A95E-A1DF8C40B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F39CCB-44A5-42AA-8734-702871C4A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834D-F101-4939-A509-4E033B6A97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518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97AAC2-84E6-484B-BBC1-87E116249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3DA3B7-334A-4D43-9C72-595E81018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D54346-06DF-423C-ADAA-2612E32C8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CC6C-A0CA-4027-990A-46672CBEF5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5630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C324BE-76BA-486B-980E-81AB4E36E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9123F3-9D6B-4447-9C28-A0AAE956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CFF776-9683-47EB-966F-B3733C868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9C79-ACD3-4E88-9933-C98A0DFFF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1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E53CD-C280-4967-84A6-B110BEE9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CDF21-E72A-45C2-A164-7EAFCF851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316F7A-3189-4CE2-8E7B-C35F4AA9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4B45-79D1-4A7D-BDB6-BF1062B4D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534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388CA-0573-45D1-A517-B20DFCB2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9F143-C875-4288-988B-542E2845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82513-1482-442C-BBD3-5B0B7D817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47DF-BC88-40C0-9353-24BDAEA45D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0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8ACC6-807A-49E8-9ECF-13CBA1ACB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BF968-5610-4FA2-B40B-EB7AB4ECF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973E8-C92D-48E3-821D-4C92728F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75DF-0258-4B1E-AE58-D16AB59FAA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0246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7CE2C-C4D3-4296-86BD-3CEC5381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2A1A18-24EE-4687-84FE-BE52AC3A4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EB7C7-8865-4B33-B590-1AD14BA0F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70BC3-87AB-427B-8EB5-B328C34108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5724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21496E-CFB8-41B2-99FF-209219A0C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F5126-36A8-4015-8F44-4312344D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36E4B-755D-4F63-AACA-D6D303B1E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6579-D0D8-41F4-9A27-2FEDCB486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9663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0CDCD5-D5E2-4CE3-A3C6-170DE79472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51A3D-E9ED-4782-AB80-6BD26AE8D8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4DEE6A-62DC-4600-B4DA-68F78EF7E6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B33-66AE-4761-AA9F-3D0EF35FB7A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265244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935400-DEE6-4E73-9D6E-6A352BD7F6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30E48A-0600-4651-822A-0E4D0DF5B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6F01D-6908-4DCB-A59C-B34B94134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898D9-6D34-427B-A175-3F8F79533FE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87264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8C40A9-0042-468A-9DE6-03F7A61E3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CDCFD2-752C-4B66-9D4D-B7234703E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4830C6-23FD-4551-B3E4-4DF5337C46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56AE6-53BA-4AD1-96BE-CBD8E317ED0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904195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7CA4D6-D06E-4ABC-8D20-758F5AD204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47F37-2294-4564-A5FA-B766B8A1A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C5F699-42FA-4199-9AD9-B62E938FA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62906-E67E-42C7-8B51-4369FA01097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62199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9B05F9-768D-4393-9467-5B17D4D79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1315398-8CF6-4C64-BE9F-A1FE8764F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CF6EF85-0F1E-494C-80D7-D262F1847E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2F170-E9EA-47C9-8509-C494A7C34CC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7194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3B0323-734E-434D-8F60-96E47466D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73FDC4-BF83-412F-B448-EA14B4AD4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EAF4A78-349B-4809-AAFD-2A7AA42A1B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8D50-6BC1-4D0C-B3E8-65A44DD2B5F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804866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ED0D9D-BC01-4C03-B58A-4B0908F268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0BAA7C-8985-4094-9D2E-8BEFA24D9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CBB7E63-4B51-4E52-98B6-7E8B4FA45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5ED24-D404-4716-B68D-8AAFA511561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82572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44E71E-EF4F-4270-B795-D022584BF1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8E5FF2-C928-4B5B-A9CB-687DDF46F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3CB962-50E8-40B4-83E3-33DE21473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51CC9-E450-40E6-A421-720701B08DD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933249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B761CC-DB91-45A8-83DC-5DB8A89D5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EEE00F-21D5-41F8-8AB2-81E620C19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2FE92D-4FE3-4280-B8B9-85593F6F59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418ED-E33F-4EB6-8E96-D8D275F85CE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84066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9BEA5C-ED4E-4088-99AB-E033DEB95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999E05-DD48-4FD9-A9EC-BB64F5EF1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CEF0CB-128E-47FF-B9EA-D364BE676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F7B72-E9B7-4954-B531-0F73789373A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981890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5E7087-6D1F-4A21-8AC1-4190A94C3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FBD219-5288-49D2-B322-CED1BBE00B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35C8F1-7D60-4B5F-A09A-007D263376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CF33B-62FF-4DD4-9C7D-5AB8784A8D9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06141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BB812B-2E24-41A0-9A27-78890B390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C79FC5-EE04-4592-BB61-B22F27696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7F321D-9606-4D70-9405-0033F23F51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A29E0-4F27-4F67-9CB5-8C3ED457E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48FAB4-BBDB-45FC-B3DF-03850022C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F2185A-AFE7-44E6-A3AC-0E118F024A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82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20" r:id="rId1"/>
    <p:sldLayoutId id="2147489721" r:id="rId2"/>
    <p:sldLayoutId id="2147489722" r:id="rId3"/>
    <p:sldLayoutId id="2147489723" r:id="rId4"/>
    <p:sldLayoutId id="2147489724" r:id="rId5"/>
    <p:sldLayoutId id="2147489725" r:id="rId6"/>
    <p:sldLayoutId id="2147489726" r:id="rId7"/>
    <p:sldLayoutId id="2147489727" r:id="rId8"/>
    <p:sldLayoutId id="2147489728" r:id="rId9"/>
    <p:sldLayoutId id="2147489729" r:id="rId10"/>
    <p:sldLayoutId id="2147489730" r:id="rId11"/>
    <p:sldLayoutId id="21474897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CE0364B-89B6-410A-AF04-D7953F83B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96969A3-708E-4520-AA31-AF76C044BA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51620" name="Rectangle 4">
            <a:extLst>
              <a:ext uri="{FF2B5EF4-FFF2-40B4-BE49-F238E27FC236}">
                <a16:creationId xmlns:a16="http://schemas.microsoft.com/office/drawing/2014/main" id="{6106F9B8-6907-49FE-A585-93FD51A72C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1" name="Rectangle 5">
            <a:extLst>
              <a:ext uri="{FF2B5EF4-FFF2-40B4-BE49-F238E27FC236}">
                <a16:creationId xmlns:a16="http://schemas.microsoft.com/office/drawing/2014/main" id="{045953EA-AEED-4732-887C-22740B65D2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2" name="Rectangle 6">
            <a:extLst>
              <a:ext uri="{FF2B5EF4-FFF2-40B4-BE49-F238E27FC236}">
                <a16:creationId xmlns:a16="http://schemas.microsoft.com/office/drawing/2014/main" id="{9A583CFA-8946-4F77-8525-73A7DEF2EF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fld id="{E9803CD0-5415-4484-B4EB-F9FFE8CF1DC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2240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33" r:id="rId1"/>
    <p:sldLayoutId id="2147489734" r:id="rId2"/>
    <p:sldLayoutId id="2147489735" r:id="rId3"/>
    <p:sldLayoutId id="2147489736" r:id="rId4"/>
    <p:sldLayoutId id="2147489737" r:id="rId5"/>
    <p:sldLayoutId id="2147489738" r:id="rId6"/>
    <p:sldLayoutId id="2147489739" r:id="rId7"/>
    <p:sldLayoutId id="2147489740" r:id="rId8"/>
    <p:sldLayoutId id="2147489741" r:id="rId9"/>
    <p:sldLayoutId id="2147489742" r:id="rId10"/>
    <p:sldLayoutId id="2147489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60648"/>
            <a:ext cx="9144000" cy="6552728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主顯節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4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ts val="600"/>
              </a:spcBef>
              <a:spcAft>
                <a:spcPts val="1200"/>
              </a:spcAft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zh-TW" altLang="en-US" sz="8800" dirty="0">
                <a:solidFill>
                  <a:srgbClr val="FFFF00"/>
                </a:solidFill>
                <a:ea typeface="華康儷中黑" panose="020B0509000000000000" pitchFamily="49" charset="-120"/>
              </a:rPr>
              <a:t>我要奉獻甚麼</a:t>
            </a:r>
            <a:r>
              <a:rPr lang="en-US" altLang="zh-TW" sz="8800" dirty="0">
                <a:solidFill>
                  <a:srgbClr val="FFFF00"/>
                </a:solidFill>
                <a:ea typeface="華康儷中黑" panose="020B0509000000000000" pitchFamily="49" charset="-120"/>
              </a:rPr>
              <a:t>?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44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4400" dirty="0">
                <a:solidFill>
                  <a:srgbClr val="00FF00"/>
                </a:solidFill>
                <a:ea typeface="華康儷中黑" panose="020B0509000000000000" pitchFamily="49" charset="-120"/>
              </a:rPr>
              <a:t>生命</a:t>
            </a:r>
            <a:r>
              <a:rPr lang="zh-TW" altLang="en-US" sz="44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4400" dirty="0">
                <a:solidFill>
                  <a:srgbClr val="FF99FF"/>
                </a:solidFill>
                <a:ea typeface="華康儷中黑" panose="020B0509000000000000" pitchFamily="49" charset="-120"/>
              </a:rPr>
              <a:t>時間</a:t>
            </a:r>
            <a:r>
              <a:rPr lang="zh-TW" altLang="en-US" sz="44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4400" dirty="0">
                <a:solidFill>
                  <a:srgbClr val="FFCC66"/>
                </a:solidFill>
                <a:ea typeface="華康儷中黑" panose="020B0509000000000000" pitchFamily="49" charset="-120"/>
              </a:rPr>
              <a:t>金錢</a:t>
            </a:r>
            <a:r>
              <a:rPr lang="zh-TW" altLang="en-US" sz="44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4400" dirty="0">
                <a:solidFill>
                  <a:srgbClr val="00FF00"/>
                </a:solidFill>
                <a:ea typeface="華康儷中黑" panose="020B0509000000000000" pitchFamily="49" charset="-120"/>
              </a:rPr>
              <a:t>才能</a:t>
            </a:r>
            <a:r>
              <a:rPr lang="zh-TW" altLang="en-US" sz="44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4400" dirty="0">
                <a:solidFill>
                  <a:srgbClr val="FF99FF"/>
                </a:solidFill>
                <a:ea typeface="華康儷中黑" panose="020B0509000000000000" pitchFamily="49" charset="-120"/>
              </a:rPr>
              <a:t>愛心</a:t>
            </a:r>
            <a:r>
              <a:rPr lang="en-US" altLang="zh-TW" sz="44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3299154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BE9A55AA-F686-4DDF-AC48-BC9FF7119A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32656"/>
            <a:ext cx="9144000" cy="6336704"/>
          </a:xfrm>
        </p:spPr>
        <p:txBody>
          <a:bodyPr/>
          <a:lstStyle/>
          <a:p>
            <a:pPr marL="360000" indent="-457200" algn="l">
              <a:spcAft>
                <a:spcPts val="1200"/>
              </a:spcAft>
            </a:pP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黑暗籠罩著大地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陰雲遮蔽著萬民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800" dirty="0">
                <a:solidFill>
                  <a:srgbClr val="FFFF00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但上主卻照耀著你</a:t>
            </a:r>
            <a:r>
              <a:rPr lang="en-US" altLang="zh-TW" sz="3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他的榮耀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要彰顯在你身上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en-US" sz="3800" dirty="0">
              <a:solidFill>
                <a:schemeClr val="bg1"/>
              </a:solidFill>
              <a:latin typeface="Calibri" panose="020F0502020204030204" pitchFamily="34" charset="0"/>
              <a:ea typeface="華康儷粗宋(P)" panose="02020700000000000000" pitchFamily="18" charset="-120"/>
              <a:cs typeface="Calibri" panose="020F0502020204030204" pitchFamily="34" charset="0"/>
            </a:endParaRPr>
          </a:p>
          <a:p>
            <a:pPr marL="360000" indent="-457200" algn="l">
              <a:spcAft>
                <a:spcPts val="1200"/>
              </a:spcAft>
            </a:pP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藉著啟示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使我</a:t>
            </a:r>
            <a:r>
              <a:rPr lang="zh-TW" altLang="en-US" sz="380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得知他的奧秘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這奧秘就是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外邦人藉著福音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在基督耶穌內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與猶太人同為承繼人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同為一身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同為恩許的分享人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Aft>
                <a:spcPts val="1200"/>
              </a:spcAft>
            </a:pPr>
            <a:r>
              <a:rPr lang="zh-TW" altLang="en-US" sz="375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我們在東方</a:t>
            </a:r>
            <a:r>
              <a:rPr lang="zh-TW" altLang="en-US" sz="375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見到了他的星</a:t>
            </a:r>
            <a:r>
              <a:rPr lang="en-US" altLang="zh-TW" sz="37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75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特來朝拜他</a:t>
            </a:r>
            <a:r>
              <a:rPr lang="en-US" altLang="zh-TW" sz="37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75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他們走進屋裡</a:t>
            </a:r>
            <a:r>
              <a:rPr lang="en-US" altLang="zh-TW" sz="37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75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看見嬰孩和他的母親瑪利亞</a:t>
            </a:r>
            <a:r>
              <a:rPr lang="en-US" altLang="zh-TW" sz="37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75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就俯伏朝拜了那嬰孩</a:t>
            </a:r>
            <a:r>
              <a:rPr lang="en-US" altLang="zh-TW" sz="37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75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並打開自己的寶匣</a:t>
            </a:r>
            <a:r>
              <a:rPr lang="en-US" altLang="zh-TW" sz="37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75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給嬰孩</a:t>
            </a:r>
            <a:r>
              <a:rPr lang="zh-TW" altLang="en-US" sz="375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奉獻了禮物</a:t>
            </a:r>
            <a:r>
              <a:rPr lang="en-US" altLang="zh-TW" sz="37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75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即黃金</a:t>
            </a:r>
            <a:r>
              <a:rPr lang="en-US" altLang="zh-TW" sz="37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75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乳香和沒藥</a:t>
            </a:r>
            <a:r>
              <a:rPr lang="en-US" altLang="zh-TW" sz="37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en-US" sz="375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716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BE9A55AA-F686-4DDF-AC48-BC9FF7119A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480720"/>
          </a:xfrm>
        </p:spPr>
        <p:txBody>
          <a:bodyPr/>
          <a:lstStyle/>
          <a:p>
            <a:pPr marL="360000" indent="-457200" algn="l"/>
            <a:r>
              <a:rPr lang="zh-TW" altLang="en-US" sz="38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黑暗籠罩著大地</a:t>
            </a:r>
            <a:r>
              <a:rPr lang="en-US" altLang="zh-TW" sz="38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陰雲遮蔽著萬民</a:t>
            </a:r>
            <a:r>
              <a:rPr lang="en-US" altLang="zh-TW" sz="38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800" spc="-15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但上主卻照耀著你</a:t>
            </a:r>
            <a:r>
              <a:rPr lang="en-US" altLang="zh-TW" sz="3800" spc="-15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他的榮耀</a:t>
            </a:r>
            <a:r>
              <a:rPr lang="en-US" altLang="zh-TW" sz="38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要彰顯在你身上</a:t>
            </a:r>
            <a:r>
              <a:rPr lang="en-US" altLang="zh-TW" sz="38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Bef>
                <a:spcPts val="600"/>
              </a:spcBef>
            </a:pPr>
            <a:r>
              <a:rPr lang="zh-TW" altLang="en-US" sz="38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倉頡造字有鬼夜哭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意識醒覺十分重要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正確知識驅逐邪說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迷信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雙標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只講</a:t>
            </a:r>
            <a:r>
              <a:rPr lang="zh-TW" altLang="en-US" sz="38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半本聖經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360000" indent="-457200" algn="l">
              <a:lnSpc>
                <a:spcPts val="3800"/>
              </a:lnSpc>
            </a:pP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正確知識和信仰</a:t>
            </a:r>
            <a:r>
              <a:rPr lang="zh-TW" altLang="en-US" sz="38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提昇生命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助人成聖成賢        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not those parts of the Bible that I do not understand that bother me, it is the parts that I do understand.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zh-TW" sz="28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Mark Twain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難</a:t>
            </a:r>
            <a:r>
              <a:rPr lang="en-US" altLang="zh-TW" sz="36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苦</a:t>
            </a:r>
            <a:r>
              <a:rPr lang="en-US" altLang="zh-TW" sz="36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360000" indent="-457200" algn="l">
              <a:lnSpc>
                <a:spcPts val="4100"/>
              </a:lnSpc>
            </a:pP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全體信基督的都按聖經精神生活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天國及大同可期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只選</a:t>
            </a:r>
            <a:r>
              <a:rPr lang="zh-TW" altLang="en-US" sz="3600" dirty="0">
                <a:solidFill>
                  <a:srgbClr val="FFFF00"/>
                </a:solidFill>
                <a:highlight>
                  <a:srgbClr val="FF00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令人舒服的部分</a:t>
            </a:r>
            <a:r>
              <a:rPr lang="en-US" altLang="zh-TW" sz="36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sz="36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心靈雞湯</a:t>
            </a:r>
            <a:r>
              <a:rPr lang="en-US" altLang="zh-TW" sz="36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?)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天國遙不可及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我們需要鼓勵和安慰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也需</a:t>
            </a:r>
            <a:r>
              <a:rPr lang="zh-TW" altLang="en-US" sz="36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挑戰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84273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BE9A55AA-F686-4DDF-AC48-BC9FF7119A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 marL="360000" indent="-457200" algn="l"/>
            <a:r>
              <a:rPr lang="zh-TW" altLang="en-US" sz="38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藉著啟示</a:t>
            </a:r>
            <a:r>
              <a:rPr lang="en-US" altLang="zh-TW" sz="38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8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使我</a:t>
            </a:r>
            <a:r>
              <a:rPr lang="zh-TW" altLang="en-US" sz="3800" spc="-15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得知他的奧秘</a:t>
            </a:r>
            <a:r>
              <a:rPr lang="en-US" altLang="zh-TW" sz="38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;</a:t>
            </a:r>
            <a:r>
              <a:rPr lang="zh-TW" altLang="en-US" sz="38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這奧秘就是</a:t>
            </a:r>
            <a:r>
              <a:rPr lang="en-US" altLang="zh-TW" sz="38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:</a:t>
            </a:r>
            <a:r>
              <a:rPr lang="zh-TW" altLang="en-US" sz="38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外邦人藉著福音</a:t>
            </a:r>
            <a:r>
              <a:rPr lang="en-US" altLang="zh-TW" sz="38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8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在基督耶穌內</a:t>
            </a:r>
            <a:r>
              <a:rPr lang="en-US" altLang="zh-TW" sz="38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8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與猶太人</a:t>
            </a:r>
            <a:r>
              <a:rPr lang="zh-TW" altLang="en-US" sz="3800" spc="-15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同為</a:t>
            </a:r>
            <a:r>
              <a:rPr lang="zh-TW" altLang="en-US" sz="38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承繼人</a:t>
            </a:r>
            <a:r>
              <a:rPr lang="en-US" altLang="zh-TW" sz="38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800" spc="-15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同為</a:t>
            </a:r>
            <a:r>
              <a:rPr lang="zh-TW" altLang="en-US" sz="38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一身</a:t>
            </a:r>
            <a:r>
              <a:rPr lang="en-US" altLang="zh-TW" sz="38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800" spc="-15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同為</a:t>
            </a:r>
            <a:r>
              <a:rPr lang="zh-TW" altLang="en-US" sz="3800" spc="-15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恩許的分享人</a:t>
            </a:r>
            <a:endParaRPr lang="en-US" altLang="zh-TW" sz="3800" spc="-150" dirty="0">
              <a:solidFill>
                <a:schemeClr val="bg1"/>
              </a:solidFill>
              <a:ea typeface="華康正顏楷體W7(P)" panose="03000700000000000000" pitchFamily="66" charset="-120"/>
              <a:cs typeface="華康中黑體" panose="020B0509000000000000" pitchFamily="49" charset="-120"/>
            </a:endParaRPr>
          </a:p>
          <a:p>
            <a:pPr marL="360000" indent="-457200" algn="l"/>
            <a:r>
              <a:rPr lang="zh-TW" altLang="en-US" sz="38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文化靈修</a:t>
            </a:r>
            <a:r>
              <a:rPr lang="en-US" altLang="zh-TW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天不生仲尼</a:t>
            </a:r>
            <a:r>
              <a:rPr lang="en-US" altLang="zh-TW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萬古長如夜</a:t>
            </a:r>
            <a:r>
              <a:rPr lang="en-US" altLang="zh-TW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由文化進聖經</a:t>
            </a:r>
            <a:r>
              <a:rPr lang="en-US" altLang="zh-TW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互相豐富</a:t>
            </a:r>
            <a:r>
              <a:rPr lang="en-US" altLang="zh-TW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38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文化有助認識聖言</a:t>
            </a:r>
            <a:r>
              <a:rPr lang="en-US" altLang="zh-TW" sz="2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sz="28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梵二</a:t>
            </a:r>
            <a:r>
              <a:rPr lang="en-US" altLang="zh-TW" sz="2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  <a:br>
              <a:rPr lang="en-US" altLang="zh-TW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</a:br>
            <a:r>
              <a:rPr lang="en-US" altLang="zh-TW" sz="2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兩文三語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 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肯定</a:t>
            </a:r>
            <a:r>
              <a:rPr lang="zh-TW" altLang="en-US" sz="2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自己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欣賞</a:t>
            </a:r>
            <a:r>
              <a:rPr lang="zh-TW" altLang="en-US" sz="2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別人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學習</a:t>
            </a:r>
            <a:r>
              <a:rPr lang="zh-TW" altLang="en-US" sz="2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別人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豐富</a:t>
            </a:r>
            <a:r>
              <a:rPr lang="zh-TW" altLang="en-US" sz="2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自己</a:t>
            </a:r>
            <a:r>
              <a:rPr lang="en-US" altLang="zh-TW" sz="2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</a:p>
          <a:p>
            <a:pPr marL="360000" indent="-457200" algn="l">
              <a:spcBef>
                <a:spcPts val="600"/>
              </a:spcBef>
            </a:pPr>
            <a:r>
              <a:rPr lang="zh-TW" altLang="en-US" sz="38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生活</a:t>
            </a:r>
            <a:r>
              <a:rPr lang="zh-TW" altLang="en-US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靈修</a:t>
            </a:r>
            <a:r>
              <a:rPr lang="en-US" altLang="zh-TW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en-US" altLang="zh-TW" sz="3400" spc="-1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Gloria Dei, homo </a:t>
            </a:r>
            <a:r>
              <a:rPr lang="en-US" altLang="zh-TW" sz="3400" spc="-100" dirty="0" err="1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vivens</a:t>
            </a:r>
            <a:r>
              <a:rPr lang="en-US" altLang="zh-TW" sz="24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sz="24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用生命愈顯主榮</a:t>
            </a:r>
            <a:r>
              <a:rPr lang="en-US" altLang="zh-TW" sz="24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</a:p>
          <a:p>
            <a:pPr marL="360000" indent="-457200" algn="l">
              <a:spcBef>
                <a:spcPts val="600"/>
              </a:spcBef>
            </a:pPr>
            <a:r>
              <a:rPr lang="zh-TW" altLang="en-US" sz="38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痛苦</a:t>
            </a:r>
            <a:r>
              <a:rPr lang="zh-TW" altLang="en-US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靈修</a:t>
            </a:r>
            <a:r>
              <a:rPr lang="en-US" altLang="zh-TW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背起十字架跟隨主</a:t>
            </a:r>
            <a:r>
              <a:rPr lang="en-US" altLang="zh-TW" sz="24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sz="24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每次苦</a:t>
            </a:r>
            <a:r>
              <a:rPr lang="en-US" altLang="zh-TW" sz="24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24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增益其所不能</a:t>
            </a:r>
            <a:r>
              <a:rPr lang="en-US" altLang="zh-TW" sz="24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</a:p>
          <a:p>
            <a:pPr marL="360000" indent="-457200" algn="l">
              <a:spcBef>
                <a:spcPts val="600"/>
              </a:spcBef>
            </a:pPr>
            <a:r>
              <a:rPr lang="zh-TW" altLang="en-US" sz="38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環保</a:t>
            </a:r>
            <a:r>
              <a:rPr lang="zh-TW" altLang="en-US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靈修</a:t>
            </a:r>
            <a:r>
              <a:rPr lang="en-US" altLang="zh-TW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諸天述說天主的榮耀</a:t>
            </a:r>
            <a:r>
              <a:rPr lang="en-US" altLang="zh-TW" sz="24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sz="24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照相</a:t>
            </a:r>
            <a:r>
              <a:rPr lang="en-US" altLang="zh-TW" sz="24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24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靜觀</a:t>
            </a:r>
            <a:r>
              <a:rPr lang="en-US" altLang="zh-TW" sz="24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24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默想</a:t>
            </a:r>
            <a:r>
              <a:rPr lang="en-US" altLang="zh-TW" sz="24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</a:p>
          <a:p>
            <a:pPr marL="360000" indent="-457200" algn="l">
              <a:spcBef>
                <a:spcPts val="600"/>
              </a:spcBef>
            </a:pPr>
            <a:r>
              <a:rPr lang="zh-TW" altLang="en-US" sz="38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愛人</a:t>
            </a:r>
            <a:r>
              <a:rPr lang="zh-TW" altLang="en-US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靈修</a:t>
            </a:r>
            <a:r>
              <a:rPr lang="en-US" altLang="zh-TW" sz="3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在主內愛人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在愛人時愛主</a:t>
            </a:r>
            <a:r>
              <a:rPr lang="en-US" altLang="zh-TW" sz="2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sz="2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耶穌感同身受</a:t>
            </a:r>
            <a:r>
              <a:rPr lang="en-US" altLang="zh-TW" sz="2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81388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BE9A55AA-F686-4DDF-AC48-BC9FF7119A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 marL="360000" indent="-457200" algn="l">
              <a:lnSpc>
                <a:spcPts val="3800"/>
              </a:lnSpc>
              <a:spcBef>
                <a:spcPts val="0"/>
              </a:spcBef>
              <a:spcAft>
                <a:spcPts val="300"/>
              </a:spcAft>
            </a:pPr>
            <a:r>
              <a:rPr lang="zh-TW" altLang="en-US" sz="36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我們在東方</a:t>
            </a:r>
            <a:r>
              <a:rPr lang="zh-TW" altLang="en-US" sz="3600" spc="-15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見到了他的星</a:t>
            </a:r>
            <a:r>
              <a:rPr lang="en-US" altLang="zh-TW" sz="36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特來朝拜他</a:t>
            </a:r>
            <a:r>
              <a:rPr lang="en-US" altLang="zh-TW" sz="36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6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他們就俯伏朝拜了那嬰孩</a:t>
            </a:r>
            <a:r>
              <a:rPr lang="en-US" altLang="zh-TW" sz="36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並打開自己的寶匣</a:t>
            </a:r>
            <a:r>
              <a:rPr lang="en-US" altLang="zh-TW" sz="36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給嬰孩奉獻了禮物</a:t>
            </a:r>
            <a:r>
              <a:rPr lang="en-US" altLang="zh-TW" sz="36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即黃金</a:t>
            </a:r>
            <a:r>
              <a:rPr lang="en-US" altLang="zh-TW" sz="36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乳香和沒藥</a:t>
            </a:r>
            <a:r>
              <a:rPr lang="en-US" altLang="zh-TW" sz="36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300"/>
              </a:spcAft>
            </a:pPr>
            <a:r>
              <a:rPr lang="zh-TW" altLang="en-US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對比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耶穌復活後無人認得出耶穌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為什麼賢士在貧寒柔弱的嬰兒身上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反而看到默西亞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60000" indent="-457200" algn="l">
              <a:spcBef>
                <a:spcPts val="0"/>
              </a:spcBef>
              <a:spcAft>
                <a:spcPts val="300"/>
              </a:spcAft>
            </a:pPr>
            <a:r>
              <a:rPr lang="zh-TW" altLang="en-US" sz="36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我的星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胡振中</a:t>
            </a: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樞機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36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整全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狄剛</a:t>
            </a: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總主教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36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中</a:t>
            </a:r>
            <a:r>
              <a:rPr lang="zh-TW" altLang="en-US" sz="28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禮儀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,</a:t>
            </a:r>
            <a:b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父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徐麟祥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36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中</a:t>
            </a:r>
            <a:r>
              <a:rPr lang="zh-TW" altLang="en-US" sz="28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文化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),</a:t>
            </a: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母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陳肖珍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36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勤勞節儉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60000" indent="-457200" algn="l">
              <a:spcBef>
                <a:spcPts val="0"/>
              </a:spcBef>
            </a:pPr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以下奉獻</a:t>
            </a:r>
            <a:r>
              <a:rPr lang="en-US" altLang="zh-TW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主最欣賞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自己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度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一個</a:t>
            </a:r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無限向上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的生命</a:t>
            </a:r>
            <a:endParaRPr lang="en-US" altLang="zh-TW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>
              <a:spcBef>
                <a:spcPts val="0"/>
              </a:spcBef>
            </a:pPr>
            <a:r>
              <a:rPr lang="zh-TW" altLang="en-US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時間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: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獻時間為家為堂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為教為國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親子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/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夫妻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多共聚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</a:t>
            </a:r>
          </a:p>
          <a:p>
            <a:pPr marL="360000" indent="-457200" algn="l">
              <a:spcBef>
                <a:spcPts val="0"/>
              </a:spcBef>
            </a:pPr>
            <a:r>
              <a:rPr lang="zh-TW" altLang="en-US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金錢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: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助人為快樂之本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 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樂捐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 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十一捐獻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; givers gain</a:t>
            </a:r>
          </a:p>
          <a:p>
            <a:pPr marL="360000" indent="-457200" algn="l">
              <a:spcBef>
                <a:spcPts val="0"/>
              </a:spcBef>
            </a:pPr>
            <a:r>
              <a:rPr lang="zh-TW" altLang="en-US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才能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: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工作不只為錢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專利不過分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為窮人而發明</a:t>
            </a:r>
            <a:endParaRPr lang="en-US" altLang="zh-TW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marL="360000" indent="-457200" algn="l">
              <a:spcBef>
                <a:spcPts val="0"/>
              </a:spcBef>
            </a:pPr>
            <a:r>
              <a:rPr lang="zh-TW" altLang="en-US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愛心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: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愛人靈修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愛在即主在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表裡一致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親親仁民愛物</a:t>
            </a:r>
            <a:endParaRPr lang="en-US" altLang="zh-TW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404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9D67745-F3BB-4214-82DC-017B16394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你奉獻過什麼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你將會奉獻什麼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>
              <a:spcBef>
                <a:spcPts val="0"/>
              </a:spcBef>
            </a:pP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你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我們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整個教會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整個人類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spcBef>
                <a:spcPts val="0"/>
              </a:spcBef>
            </a:pP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都奉獻過什麼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換一個問法是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天主喜歡我們奉獻什麼</a:t>
            </a:r>
            <a:r>
              <a:rPr lang="en-US" altLang="zh-HK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>
              <a:lnSpc>
                <a:spcPts val="4800"/>
              </a:lnSpc>
              <a:spcBef>
                <a:spcPts val="0"/>
              </a:spcBef>
            </a:pP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have you offered? What will you offer? What have you, I, we, the entire Church, and all humanity offered? </a:t>
            </a:r>
          </a:p>
          <a:p>
            <a:pPr>
              <a:lnSpc>
                <a:spcPts val="4800"/>
              </a:lnSpc>
              <a:spcBef>
                <a:spcPts val="0"/>
              </a:spcBef>
            </a:pP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put it another way: </a:t>
            </a:r>
          </a:p>
          <a:p>
            <a:pPr>
              <a:lnSpc>
                <a:spcPts val="4800"/>
              </a:lnSpc>
              <a:spcBef>
                <a:spcPts val="0"/>
              </a:spcBef>
            </a:pPr>
            <a:r>
              <a:rPr lang="en-US" altLang="zh-TW" sz="4200" kern="1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does God desire from our offerings?</a:t>
            </a:r>
            <a:endParaRPr lang="en-US" altLang="zh-HK" sz="4200" spc="-1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315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9D67745-F3BB-4214-82DC-017B16394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lnSpc>
                <a:spcPts val="5000"/>
              </a:lnSpc>
              <a:spcBef>
                <a:spcPts val="0"/>
              </a:spcBef>
            </a:pPr>
            <a:r>
              <a:rPr lang="zh-HK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康熙帝</a:t>
            </a:r>
            <a:r>
              <a:rPr lang="zh-HK" altLang="en-US" sz="4000" dirty="0">
                <a:ea typeface="華康儷中黑" panose="020B0509000000000000" pitchFamily="49" charset="-120"/>
              </a:rPr>
              <a:t>不是天主教徒</a:t>
            </a:r>
            <a:r>
              <a:rPr lang="en-US" altLang="zh-HK" sz="4000" dirty="0">
                <a:ea typeface="華康儷中黑" panose="020B0509000000000000" pitchFamily="49" charset="-120"/>
              </a:rPr>
              <a:t>,</a:t>
            </a:r>
            <a:r>
              <a:rPr lang="zh-HK" altLang="en-US" sz="4000" dirty="0">
                <a:ea typeface="華康儷中黑" panose="020B0509000000000000" pitchFamily="49" charset="-120"/>
              </a:rPr>
              <a:t>但他曾給北京的</a:t>
            </a:r>
            <a:br>
              <a:rPr lang="en-US" altLang="zh-HK" sz="4000" dirty="0">
                <a:ea typeface="華康儷中黑" panose="020B0509000000000000" pitchFamily="49" charset="-120"/>
              </a:rPr>
            </a:br>
            <a:r>
              <a:rPr lang="zh-HK" altLang="en-US" sz="4000" dirty="0">
                <a:ea typeface="華康儷中黑" panose="020B0509000000000000" pitchFamily="49" charset="-120"/>
              </a:rPr>
              <a:t>北堂</a:t>
            </a:r>
            <a:r>
              <a:rPr lang="en-US" altLang="zh-HK" sz="4000" dirty="0">
                <a:ea typeface="華康儷中黑" panose="020B0509000000000000" pitchFamily="49" charset="-120"/>
              </a:rPr>
              <a:t>,</a:t>
            </a:r>
            <a:r>
              <a:rPr lang="zh-HK" altLang="en-US" sz="4000" dirty="0">
                <a:ea typeface="華康儷中黑" panose="020B0509000000000000" pitchFamily="49" charset="-120"/>
              </a:rPr>
              <a:t>親筆寫了一塊匾額</a:t>
            </a:r>
            <a:r>
              <a:rPr lang="zh-HK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萬有真原</a:t>
            </a:r>
            <a:r>
              <a:rPr lang="en-US" altLang="zh-HK" sz="4000" dirty="0">
                <a:ea typeface="華康儷中黑" panose="020B0509000000000000" pitchFamily="49" charset="-120"/>
              </a:rPr>
              <a:t>,</a:t>
            </a:r>
            <a:br>
              <a:rPr lang="en-US" altLang="zh-HK" sz="4000" dirty="0">
                <a:ea typeface="華康儷中黑" panose="020B0509000000000000" pitchFamily="49" charset="-120"/>
              </a:rPr>
            </a:br>
            <a:r>
              <a:rPr lang="zh-HK" altLang="en-US" sz="4000" dirty="0">
                <a:ea typeface="華康儷中黑" panose="020B0509000000000000" pitchFamily="49" charset="-120"/>
              </a:rPr>
              <a:t>這萬有真原</a:t>
            </a:r>
            <a:r>
              <a:rPr lang="en-US" altLang="zh-HK" sz="4000" dirty="0">
                <a:ea typeface="華康儷中黑" panose="020B0509000000000000" pitchFamily="49" charset="-120"/>
              </a:rPr>
              <a:t>,</a:t>
            </a:r>
            <a:r>
              <a:rPr lang="zh-HK" altLang="en-US" sz="4000" dirty="0">
                <a:ea typeface="華康儷中黑" panose="020B0509000000000000" pitchFamily="49" charset="-120"/>
              </a:rPr>
              <a:t>都高懸在國內外許多教堂中</a:t>
            </a:r>
            <a:r>
              <a:rPr lang="en-US" altLang="zh-HK" sz="4000" dirty="0">
                <a:ea typeface="華康儷中黑" panose="020B0509000000000000" pitchFamily="49" charset="-120"/>
              </a:rPr>
              <a:t>;</a:t>
            </a:r>
          </a:p>
          <a:p>
            <a:pPr>
              <a:lnSpc>
                <a:spcPts val="5000"/>
              </a:lnSpc>
              <a:spcBef>
                <a:spcPts val="0"/>
              </a:spcBef>
              <a:spcAft>
                <a:spcPts val="1200"/>
              </a:spcAft>
            </a:pPr>
            <a:r>
              <a:rPr lang="zh-HK" altLang="en-US" dirty="0">
                <a:ea typeface="華康儷中黑" panose="020B0509000000000000" pitchFamily="49" charset="-120"/>
              </a:rPr>
              <a:t>台灣斗六玫瑰堂</a:t>
            </a:r>
            <a:r>
              <a:rPr lang="en-US" altLang="zh-HK" dirty="0">
                <a:ea typeface="華康儷中黑" panose="020B0509000000000000" pitchFamily="49" charset="-120"/>
              </a:rPr>
              <a:t>,</a:t>
            </a:r>
            <a:r>
              <a:rPr lang="zh-HK" altLang="en-US" dirty="0">
                <a:ea typeface="華康儷中黑" panose="020B0509000000000000" pitchFamily="49" charset="-120"/>
              </a:rPr>
              <a:t>是一個顯著的例子</a:t>
            </a:r>
            <a:r>
              <a:rPr lang="en-US" altLang="zh-HK" dirty="0">
                <a:ea typeface="華康儷中黑" panose="020B0509000000000000" pitchFamily="49" charset="-120"/>
              </a:rPr>
              <a:t>(</a:t>
            </a:r>
            <a:r>
              <a:rPr lang="zh-TW" altLang="en-US" dirty="0">
                <a:ea typeface="華康儷中黑" panose="020B0509000000000000" pitchFamily="49" charset="-120"/>
              </a:rPr>
              <a:t>很有中國味</a:t>
            </a:r>
            <a:r>
              <a:rPr lang="en-US" altLang="zh-TW" dirty="0">
                <a:ea typeface="華康儷中黑" panose="020B0509000000000000" pitchFamily="49" charset="-120"/>
              </a:rPr>
              <a:t>!)</a:t>
            </a:r>
            <a:endParaRPr lang="en-US" altLang="zh-HK" dirty="0">
              <a:ea typeface="華康儷中黑" panose="020B0509000000000000" pitchFamily="49" charset="-120"/>
            </a:endParaRP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3900" kern="1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Emperor Kangxi </a:t>
            </a:r>
            <a:r>
              <a:rPr lang="en-US" altLang="zh-TW" sz="3900" kern="100" spc="-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was not Catholic. However, he personally inscribed and presented a plaque to the North Church in Beijing that read, </a:t>
            </a:r>
            <a:r>
              <a:rPr lang="en-US" altLang="zh-TW" sz="3900" kern="100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The True Source of All Beings</a:t>
            </a:r>
            <a:r>
              <a:rPr lang="en-US" altLang="zh-TW" sz="3900" kern="100" spc="-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. This plaque is prominently displayed in many churches both within China and abroad. </a:t>
            </a:r>
            <a:r>
              <a:rPr lang="en-US" altLang="zh-TW" sz="3600" kern="100" spc="-15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 notable example is the Rosary Church in Douliu, Taiwan—a distinctly Chinese touch.</a:t>
            </a:r>
            <a:endParaRPr lang="zh-TW" altLang="zh-TW" sz="3600" kern="100" spc="-15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0348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9D67745-F3BB-4214-82DC-017B16394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zh-HK" altLang="en-US" sz="3600" dirty="0">
              <a:ea typeface="華康儷中黑" panose="020B0509000000000000" pitchFamily="49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E774DE56-CB09-4659-B60D-C7B73A96E2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3" y="188640"/>
            <a:ext cx="7683527" cy="6585734"/>
          </a:xfrm>
          <a:prstGeom prst="rect">
            <a:avLst/>
          </a:prstGeom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806E7B47-E051-46F2-BB56-EA8EA61E93DA}"/>
              </a:ext>
            </a:extLst>
          </p:cNvPr>
          <p:cNvSpPr txBox="1"/>
          <p:nvPr/>
        </p:nvSpPr>
        <p:spPr>
          <a:xfrm>
            <a:off x="5580112" y="188640"/>
            <a:ext cx="3349692" cy="2062103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zh-TW" altLang="en-US" sz="1900" i="1" dirty="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台灣斗六</a:t>
            </a:r>
            <a:r>
              <a:rPr lang="zh-TW" altLang="en-US" sz="3200" dirty="0">
                <a:solidFill>
                  <a:schemeClr val="bg1"/>
                </a:solidFill>
                <a:latin typeface="華康儷中黑" panose="020B0509000000000000" pitchFamily="49" charset="-120"/>
                <a:ea typeface="金梅毛碑楷" panose="02010609000101010101" pitchFamily="49" charset="-120"/>
              </a:rPr>
              <a:t>天主堂</a:t>
            </a:r>
            <a:r>
              <a:rPr lang="zh-TW" altLang="en-US" sz="1900" i="1" dirty="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有中國味</a:t>
            </a:r>
            <a:endParaRPr lang="en-US" altLang="zh-TW" sz="1900" i="1" dirty="0">
              <a:solidFill>
                <a:schemeClr val="bg1"/>
              </a:solidFill>
              <a:latin typeface="華康儷粗宋(P)" panose="02020700000000000000" pitchFamily="18" charset="-120"/>
              <a:ea typeface="華康儷粗宋(P)" panose="02020700000000000000" pitchFamily="18" charset="-120"/>
            </a:endParaRPr>
          </a:p>
          <a:p>
            <a:pPr algn="ctr"/>
            <a:r>
              <a:rPr lang="zh-TW" altLang="en-US" sz="32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萬有真原</a:t>
            </a:r>
            <a:endParaRPr lang="en-US" altLang="zh-TW" sz="32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/>
            <a:r>
              <a:rPr lang="zh-TW" altLang="en-US" sz="3200" dirty="0">
                <a:solidFill>
                  <a:srgbClr val="FFFF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</a:rPr>
              <a:t>地堂久為初人閉</a:t>
            </a:r>
            <a:endParaRPr lang="en-US" altLang="zh-TW" sz="3200" dirty="0">
              <a:solidFill>
                <a:srgbClr val="FFFF00"/>
              </a:solidFill>
              <a:latin typeface="華康正顏楷體W7" panose="03000709000000000000" pitchFamily="65" charset="-120"/>
              <a:ea typeface="華康正顏楷體W7" panose="03000709000000000000" pitchFamily="65" charset="-120"/>
            </a:endParaRPr>
          </a:p>
          <a:p>
            <a:pPr algn="ctr"/>
            <a:r>
              <a:rPr lang="zh-TW" altLang="en-US" sz="3200" dirty="0">
                <a:solidFill>
                  <a:srgbClr val="FFFF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</a:rPr>
              <a:t>天路新憑聖子通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6A0E398D-4402-488C-A7ED-9514DC68F486}"/>
              </a:ext>
            </a:extLst>
          </p:cNvPr>
          <p:cNvSpPr txBox="1"/>
          <p:nvPr/>
        </p:nvSpPr>
        <p:spPr>
          <a:xfrm>
            <a:off x="7793698" y="2250743"/>
            <a:ext cx="1138773" cy="4490625"/>
          </a:xfrm>
          <a:prstGeom prst="rect">
            <a:avLst/>
          </a:prstGeom>
          <a:solidFill>
            <a:srgbClr val="FF0000"/>
          </a:solidFill>
        </p:spPr>
        <p:txBody>
          <a:bodyPr vert="eaVert" wrap="square" rtlCol="0">
            <a:spAutoFit/>
          </a:bodyPr>
          <a:lstStyle/>
          <a:p>
            <a:pPr algn="ctr"/>
            <a:r>
              <a:rPr lang="zh-TW" altLang="en-US" sz="31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無始無終先作形聲真主宰宣仁宣義聿昭拯濟大權衡</a:t>
            </a:r>
          </a:p>
        </p:txBody>
      </p:sp>
    </p:spTree>
    <p:extLst>
      <p:ext uri="{BB962C8B-B14F-4D97-AF65-F5344CB8AC3E}">
        <p14:creationId xmlns:p14="http://schemas.microsoft.com/office/powerpoint/2010/main" val="25906510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9D67745-F3BB-4214-82DC-017B16394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康熙帝亦曾寫過很多詩詞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送給天主教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其中描寫耶穌的降生和傳道的有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無始無終</a:t>
            </a:r>
            <a:r>
              <a:rPr lang="en-US" altLang="zh-HK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先作形聲真主宰</a:t>
            </a:r>
            <a:r>
              <a:rPr lang="en-US" altLang="zh-HK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宣仁宣義</a:t>
            </a:r>
            <a:r>
              <a:rPr lang="en-US" altLang="zh-HK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聿昭拯濟大權衡</a:t>
            </a:r>
            <a:r>
              <a:rPr lang="en-US" altLang="zh-HK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上聯寫的就是降生奧蹟的「道成肉身」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3900"/>
              </a:lnSpc>
              <a:spcBef>
                <a:spcPts val="0"/>
              </a:spcBef>
            </a:pPr>
            <a:r>
              <a:rPr lang="en-US" altLang="zh-TW" sz="36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Emperor Kangxi also composed numerous poems presented to the Catholic Church. Among them is one depicting Jesus’ </a:t>
            </a:r>
            <a:r>
              <a:rPr lang="en-US" altLang="zh-TW" sz="3600" kern="100" spc="-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birth and ministry</a:t>
            </a:r>
            <a:r>
              <a:rPr lang="en-US" altLang="zh-TW" sz="36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zh-TW" altLang="zh-TW" sz="3600" kern="100" spc="-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  <a:p>
            <a:pPr>
              <a:lnSpc>
                <a:spcPts val="3900"/>
              </a:lnSpc>
              <a:spcBef>
                <a:spcPts val="0"/>
              </a:spcBef>
            </a:pPr>
            <a:r>
              <a:rPr lang="en-US" altLang="zh-TW" sz="36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"</a:t>
            </a:r>
            <a:r>
              <a:rPr lang="en-US" altLang="zh-TW" sz="3600" kern="1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Without beginning or end, He first became form and sound, the true Sovereign; Proclaiming benevolence and righteousness, He reveals the great standard of salvation. </a:t>
            </a:r>
            <a:r>
              <a:rPr lang="en-US" altLang="zh-TW" sz="36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first line speaks of the mystery of “the Word became flesh”.</a:t>
            </a:r>
            <a:endParaRPr lang="zh-TW" altLang="zh-TW" sz="3600" kern="100" spc="-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2785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9D67745-F3BB-4214-82DC-017B16394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HK" altLang="en-US" sz="3800" dirty="0">
                <a:ea typeface="華康儷中黑" panose="020B0509000000000000" pitchFamily="49" charset="-120"/>
              </a:rPr>
              <a:t>下聯</a:t>
            </a:r>
            <a:r>
              <a:rPr lang="zh-HK" altLang="en-US" sz="3800" dirty="0">
                <a:solidFill>
                  <a:srgbClr val="0000FF"/>
                </a:solidFill>
                <a:ea typeface="華康儷中黑" panose="020B0509000000000000" pitchFamily="49" charset="-120"/>
              </a:rPr>
              <a:t>宣仁宣義</a:t>
            </a:r>
            <a:r>
              <a:rPr lang="en-US" altLang="zh-HK" sz="3800" dirty="0">
                <a:ea typeface="華康儷中黑" panose="020B0509000000000000" pitchFamily="49" charset="-120"/>
              </a:rPr>
              <a:t>,</a:t>
            </a:r>
            <a:r>
              <a:rPr lang="zh-HK" altLang="en-US" sz="3800" dirty="0">
                <a:ea typeface="華康儷中黑" panose="020B0509000000000000" pitchFamily="49" charset="-120"/>
              </a:rPr>
              <a:t>指的是耶穌教人如何在今世活一個充滿仁義的生命</a:t>
            </a:r>
            <a:r>
              <a:rPr lang="en-US" altLang="zh-HK" sz="3800" dirty="0">
                <a:ea typeface="華康儷中黑" panose="020B0509000000000000" pitchFamily="49" charset="-120"/>
              </a:rPr>
              <a:t>,</a:t>
            </a:r>
            <a:r>
              <a:rPr lang="zh-HK" altLang="en-US" sz="3800" dirty="0">
                <a:ea typeface="華康儷中黑" panose="020B0509000000000000" pitchFamily="49" charset="-120"/>
              </a:rPr>
              <a:t>以得永生</a:t>
            </a:r>
            <a:r>
              <a:rPr lang="en-US" altLang="zh-HK" sz="3800" dirty="0">
                <a:ea typeface="華康儷中黑" panose="020B0509000000000000" pitchFamily="49" charset="-120"/>
              </a:rPr>
              <a:t>.</a:t>
            </a:r>
            <a:r>
              <a:rPr lang="zh-HK" altLang="en-US" sz="3800" dirty="0">
                <a:ea typeface="華康儷中黑" panose="020B0509000000000000" pitchFamily="49" charset="-120"/>
              </a:rPr>
              <a:t>這正是瑪竇福音說的</a:t>
            </a:r>
            <a:r>
              <a:rPr lang="en-US" altLang="zh-HK" sz="3800" dirty="0">
                <a:ea typeface="華康儷中黑" panose="020B0509000000000000" pitchFamily="49" charset="-120"/>
              </a:rPr>
              <a:t>:</a:t>
            </a:r>
            <a:r>
              <a:rPr lang="zh-HK" altLang="en-US" sz="3800" dirty="0">
                <a:ea typeface="華康儷中黑" panose="020B0509000000000000" pitchFamily="49" charset="-120"/>
              </a:rPr>
              <a:t>領了洗</a:t>
            </a:r>
            <a:r>
              <a:rPr lang="en-US" altLang="zh-HK" sz="3800" dirty="0">
                <a:ea typeface="華康儷中黑" panose="020B0509000000000000" pitchFamily="49" charset="-120"/>
              </a:rPr>
              <a:t>,</a:t>
            </a:r>
            <a:r>
              <a:rPr lang="zh-HK" altLang="en-US" sz="3800" dirty="0">
                <a:ea typeface="華康儷中黑" panose="020B0509000000000000" pitchFamily="49" charset="-120"/>
              </a:rPr>
              <a:t>就要</a:t>
            </a:r>
            <a:br>
              <a:rPr lang="en-US" altLang="zh-HK" sz="3800" dirty="0">
                <a:ea typeface="華康儷中黑" panose="020B0509000000000000" pitchFamily="49" charset="-120"/>
              </a:rPr>
            </a:br>
            <a:r>
              <a:rPr lang="zh-HK" altLang="en-US" sz="3800" dirty="0">
                <a:ea typeface="華康儷中黑" panose="020B0509000000000000" pitchFamily="49" charset="-120"/>
              </a:rPr>
              <a:t>「</a:t>
            </a:r>
            <a:r>
              <a:rPr lang="zh-HK" altLang="en-US" sz="3800" dirty="0">
                <a:solidFill>
                  <a:srgbClr val="FF0000"/>
                </a:solidFill>
                <a:ea typeface="華康儷中黑" panose="020B0509000000000000" pitchFamily="49" charset="-120"/>
              </a:rPr>
              <a:t>遵守耶穌所吩咐一切</a:t>
            </a:r>
            <a:r>
              <a:rPr lang="zh-HK" altLang="en-US" sz="3800" dirty="0">
                <a:ea typeface="華康儷中黑" panose="020B0509000000000000" pitchFamily="49" charset="-120"/>
              </a:rPr>
              <a:t>」</a:t>
            </a:r>
            <a:r>
              <a:rPr lang="en-US" altLang="zh-HK" sz="2800" dirty="0">
                <a:ea typeface="華康儷中黑" panose="020B0509000000000000" pitchFamily="49" charset="-120"/>
              </a:rPr>
              <a:t>(</a:t>
            </a:r>
            <a:r>
              <a:rPr lang="zh-HK" altLang="en-US" sz="2800" dirty="0">
                <a:ea typeface="華康儷中黑" panose="020B0509000000000000" pitchFamily="49" charset="-120"/>
              </a:rPr>
              <a:t>瑪</a:t>
            </a:r>
            <a:r>
              <a:rPr lang="en-US" altLang="zh-HK" sz="2800" dirty="0">
                <a:ea typeface="華康儷中黑" panose="020B0509000000000000" pitchFamily="49" charset="-120"/>
              </a:rPr>
              <a:t>28:20)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38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The second line, </a:t>
            </a:r>
            <a:r>
              <a:rPr lang="en-US" altLang="zh-TW" sz="3800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Proclaiming benevolence and righteousness</a:t>
            </a:r>
            <a:r>
              <a:rPr lang="en-US" altLang="zh-TW" sz="38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, refers to Jesus teaching how to live a life filled with virtue and justice in this world to attain eternal life. This resonates with the Gospel of Matthew: </a:t>
            </a:r>
            <a:br>
              <a:rPr lang="en-US" altLang="zh-TW" sz="38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38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after baptism, one must “</a:t>
            </a:r>
            <a:r>
              <a:rPr lang="en-US" altLang="zh-TW" sz="38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observe all that I have commanded you</a:t>
            </a:r>
            <a:r>
              <a:rPr lang="en-US" altLang="zh-TW" sz="38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” </a:t>
            </a:r>
            <a:r>
              <a:rPr lang="en-US" altLang="zh-TW" sz="28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(Mt 28:20).</a:t>
            </a:r>
            <a:endParaRPr lang="en-US" altLang="zh-HK" sz="2800" dirty="0"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84891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9D67745-F3BB-4214-82DC-017B16394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lnSpc>
                <a:spcPts val="4800"/>
              </a:lnSpc>
              <a:spcBef>
                <a:spcPts val="0"/>
              </a:spcBef>
            </a:pP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康熙不是天主教徒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但他比許多教友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神父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lnSpc>
                <a:spcPts val="4800"/>
              </a:lnSpc>
              <a:spcBef>
                <a:spcPts val="0"/>
              </a:spcBef>
              <a:spcAft>
                <a:spcPts val="1200"/>
              </a:spcAft>
            </a:pP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都做了更多傳揚福音的工作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耶穌許多時稱讚外邦人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是因為他們的行為符合福音精神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而不在乎他們是不是信徒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康熙帝是例子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altLang="zh-HK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en-US" altLang="zh-TW" sz="3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Kangxi was not Catholic, yet </a:t>
            </a:r>
            <a:r>
              <a:rPr lang="en-US" altLang="zh-TW" sz="38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likely contributed more to the spread of the Gospel than many Catholic faithful or even priests. </a:t>
            </a:r>
            <a:r>
              <a:rPr lang="en-US" altLang="zh-TW" sz="3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Jesus often praised Gentiles because their actions aligned with the spirit of the Gospel, regardless of their formal belief. </a:t>
            </a:r>
            <a:br>
              <a:rPr lang="en-US" altLang="zh-TW" sz="3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3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Emperor Kangxi serves as an example.</a:t>
            </a:r>
            <a:endParaRPr lang="zh-TW" altLang="zh-TW" sz="3800" kern="100" dirty="0"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119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08504" cy="6696744"/>
          </a:xfrm>
        </p:spPr>
        <p:txBody>
          <a:bodyPr/>
          <a:lstStyle/>
          <a:p>
            <a:pPr marL="0" indent="0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恭讀依撒意亞先知書 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60:1-6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耶路撒冷啊！起來炫耀吧！因為你的光明，已經來到；上主的榮耀，已經照耀在你身上。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看啊！黑暗籠罩著大地，陰雲遮蔽著萬民；但上主卻照耀著你，他的榮耀，要彰顯在你的身上。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萬民要奔赴你的光明；眾王要投奔你升起的光輝。舉目向四方觀望吧！他們都聚集來到你這裡；你的眾子，要從遠方而來，你的女兒，要被抱回來。</a:t>
            </a:r>
            <a:endParaRPr lang="en-US" altLang="zh-TW" sz="40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171892" y="6191190"/>
            <a:ext cx="19442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1/2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464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9D67745-F3BB-4214-82DC-017B16394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耶穌喜歡的是我們在傳揚福音上的工作和努力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我們要為此而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奉獻我們的</a:t>
            </a:r>
            <a:endParaRPr lang="en-US" altLang="zh-HK" sz="4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整個生命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包括我們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自己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和我們的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時間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金錢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才能和愛心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目的是為了大同和天國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pleases Jesus is our work and effort in proclaiming the Gospel. We must therefore dedicate our entire lives to this—our </a:t>
            </a:r>
            <a:r>
              <a:rPr lang="en-US" altLang="zh-TW" sz="4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lives</a:t>
            </a: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our </a:t>
            </a:r>
            <a:r>
              <a:rPr lang="en-US" altLang="zh-TW" sz="4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</a:t>
            </a: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TW" sz="4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resources</a:t>
            </a: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TW" sz="4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talents</a:t>
            </a: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and </a:t>
            </a:r>
            <a:r>
              <a:rPr lang="en-US" altLang="zh-TW" sz="4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love</a:t>
            </a: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—for the purpose of building universal harmony and the Kingdom of Heaven.</a:t>
            </a:r>
            <a:endParaRPr lang="zh-TW" altLang="zh-TW" sz="4000" kern="100" dirty="0"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6357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9D67745-F3BB-4214-82DC-017B16394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lnSpc>
                <a:spcPts val="4600"/>
              </a:lnSpc>
              <a:spcBef>
                <a:spcPts val="0"/>
              </a:spcBef>
            </a:pP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所以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以下的奉獻</a:t>
            </a:r>
            <a:r>
              <a:rPr lang="en-US" altLang="zh-TW" sz="36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主都十分欣賞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>
              <a:lnSpc>
                <a:spcPts val="4600"/>
              </a:lnSpc>
              <a:spcBef>
                <a:spcPts val="0"/>
              </a:spcBef>
            </a:pP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</a:t>
            </a:r>
            <a:r>
              <a:rPr lang="zh-TW" altLang="en-US" sz="2800" dirty="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奉獻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自己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度一個無限向上的生命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愈顯主榮</a:t>
            </a:r>
            <a:endParaRPr lang="en-US" altLang="zh-TW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46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</a:t>
            </a:r>
            <a:r>
              <a:rPr lang="zh-TW" altLang="en-US" sz="2800" dirty="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奉獻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時間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為家庭為堂區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為教會為國家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家中</a:t>
            </a:r>
            <a:r>
              <a:rPr lang="zh-TW" altLang="en-US" sz="36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親子關係和夫妻關係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都要多花時間共聚</a:t>
            </a:r>
            <a:endParaRPr lang="en-US" altLang="zh-TW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Thus, </a:t>
            </a:r>
            <a:r>
              <a:rPr lang="en-US" altLang="zh-TW" sz="4000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following offerings are </a:t>
            </a:r>
            <a:br>
              <a:rPr lang="en-US" altLang="zh-TW" sz="4000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deeply cherished by God:</a:t>
            </a:r>
            <a:endParaRPr lang="zh-TW" altLang="zh-TW" sz="4000" kern="100" dirty="0">
              <a:solidFill>
                <a:srgbClr val="0000FF"/>
              </a:solidFill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</a:t>
            </a:r>
            <a:r>
              <a:rPr lang="en-US" altLang="zh-TW" sz="4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Ourselves</a:t>
            </a: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To live a life of limitless growth, increasingly glorifying God.</a:t>
            </a:r>
            <a:endParaRPr lang="zh-TW" altLang="zh-TW" sz="4000" kern="100" dirty="0"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39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</a:t>
            </a:r>
            <a:r>
              <a:rPr lang="en-US" altLang="zh-TW" sz="3900" kern="1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Our Time</a:t>
            </a:r>
            <a:r>
              <a:rPr lang="en-US" altLang="zh-TW" sz="39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To offer time for our family, parish, Church, and country; to spend </a:t>
            </a:r>
            <a:r>
              <a:rPr lang="en-US" altLang="zh-TW" sz="3900" kern="100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quality time </a:t>
            </a:r>
            <a:r>
              <a:rPr lang="en-US" altLang="zh-TW" sz="3900" kern="1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together as spouses and with children.</a:t>
            </a:r>
            <a:endParaRPr lang="zh-TW" altLang="zh-TW" sz="3900" kern="100" spc="-100" dirty="0"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4982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9D67745-F3BB-4214-82DC-017B16394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</a:t>
            </a:r>
            <a:r>
              <a:rPr lang="zh-TW" altLang="en-US" sz="2800" dirty="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奉獻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金錢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助人為快樂之本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樂捐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十一捐獻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b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奉獻金錢並不吃虧 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(givers gain)</a:t>
            </a:r>
          </a:p>
          <a:p>
            <a:pPr>
              <a:spcBef>
                <a:spcPts val="0"/>
              </a:spcBef>
            </a:pP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</a:t>
            </a:r>
            <a:r>
              <a:rPr lang="zh-TW" altLang="en-US" sz="2800" dirty="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奉獻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才能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我的「版權所有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歡迎複制」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工作不只為錢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專利不過分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新發明是為窮人</a:t>
            </a:r>
            <a:r>
              <a:rPr lang="zh-TW" altLang="en-US" sz="2800" i="1" spc="-15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中 國 </a:t>
            </a:r>
            <a:r>
              <a:rPr lang="en-US" altLang="zh-TW" sz="2800" i="1" spc="-15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?</a:t>
            </a:r>
            <a:endParaRPr lang="en-US" altLang="zh-TW" sz="2800" i="1" spc="-15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TW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</a:t>
            </a:r>
            <a:r>
              <a:rPr lang="en-US" altLang="zh-TW" sz="36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Our Resources</a:t>
            </a:r>
            <a:r>
              <a:rPr lang="en-US" altLang="zh-TW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To find joy in helping others, to give cheerfully and </a:t>
            </a:r>
            <a:r>
              <a:rPr lang="en-US" altLang="zh-TW" sz="3600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tithe</a:t>
            </a:r>
            <a:r>
              <a:rPr lang="en-US" altLang="zh-TW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br>
              <a:rPr lang="en-US" altLang="zh-TW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giving is no loss (“givers gain”).</a:t>
            </a:r>
            <a:endParaRPr lang="zh-TW" altLang="zh-TW" sz="3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  <a:p>
            <a:r>
              <a:rPr lang="en-US" altLang="zh-TW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</a:t>
            </a:r>
            <a:r>
              <a:rPr lang="en-US" altLang="zh-TW" sz="36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Our Talents</a:t>
            </a:r>
            <a:r>
              <a:rPr lang="en-US" altLang="zh-TW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My own motto: “</a:t>
            </a:r>
            <a:r>
              <a:rPr lang="en-US" altLang="zh-TW" sz="3600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rights reserved—reproduction welcome</a:t>
            </a:r>
            <a:r>
              <a:rPr lang="en-US" altLang="zh-TW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 Work not just for money; patents are not excessive </a:t>
            </a:r>
            <a:br>
              <a:rPr lang="en-US" altLang="zh-TW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new inventions serve the poor. </a:t>
            </a:r>
            <a:r>
              <a:rPr lang="en-US" altLang="zh-TW" sz="2800" i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China?</a:t>
            </a:r>
            <a:endParaRPr lang="zh-TW" altLang="zh-TW" sz="2800" i="1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113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9D67745-F3BB-4214-82DC-017B16394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</a:t>
            </a:r>
            <a:r>
              <a:rPr lang="zh-TW" altLang="en-US" sz="2800" dirty="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奉獻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愛心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愛人靈修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有愛即有主</a:t>
            </a:r>
            <a:br>
              <a:rPr lang="en-US" altLang="zh-TW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愛在主在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主在愛在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表裡一致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b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親親而仁民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仁民而愛物</a:t>
            </a:r>
            <a:r>
              <a:rPr lang="en-US" altLang="zh-TW" sz="2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孟子</a:t>
            </a:r>
            <a:r>
              <a:rPr lang="en-US" altLang="zh-TW" sz="2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</a:t>
            </a:r>
            <a:endParaRPr lang="en-US" altLang="zh-TW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</a:t>
            </a:r>
            <a:r>
              <a:rPr lang="en-US" altLang="zh-TW" sz="4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Our Love</a:t>
            </a: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To deepen </a:t>
            </a:r>
            <a:r>
              <a:rPr lang="en-US" altLang="zh-TW" sz="4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spirituality through </a:t>
            </a:r>
            <a:r>
              <a:rPr lang="en-US" altLang="zh-TW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love of neighbor; where there is love, there is the Lord (love resides where the Lord is, the Lord resides where love is). To be consistent in word and deed, </a:t>
            </a:r>
            <a:r>
              <a:rPr lang="en-US" altLang="zh-TW" sz="40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showing love to family, compassion to people, and care for all creation.</a:t>
            </a:r>
            <a:r>
              <a:rPr lang="en-US" altLang="zh-TW" sz="2400" b="0" i="0" dirty="0">
                <a:solidFill>
                  <a:srgbClr val="0F1115"/>
                </a:solidFill>
                <a:effectLst/>
                <a:latin typeface="quote-cjk-patch"/>
              </a:rPr>
              <a:t> </a:t>
            </a:r>
            <a:r>
              <a:rPr lang="en-US" altLang="zh-TW" sz="2800" b="0" i="0" dirty="0">
                <a:solidFill>
                  <a:srgbClr val="0F1115"/>
                </a:solidFill>
                <a:effectLst/>
                <a:latin typeface="quote-cjk-patch"/>
              </a:rPr>
              <a:t>(Mencius)</a:t>
            </a:r>
            <a:endParaRPr lang="zh-TW" altLang="zh-TW" sz="28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24EF7472-2240-484D-A542-8805B26AF244}"/>
              </a:ext>
            </a:extLst>
          </p:cNvPr>
          <p:cNvSpPr txBox="1"/>
          <p:nvPr/>
        </p:nvSpPr>
        <p:spPr>
          <a:xfrm>
            <a:off x="7092280" y="6165304"/>
            <a:ext cx="1872208" cy="400110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點讚 留言 分享</a:t>
            </a:r>
          </a:p>
        </p:txBody>
      </p:sp>
    </p:spTree>
    <p:extLst>
      <p:ext uri="{BB962C8B-B14F-4D97-AF65-F5344CB8AC3E}">
        <p14:creationId xmlns:p14="http://schemas.microsoft.com/office/powerpoint/2010/main" val="40986811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332656"/>
            <a:ext cx="9144000" cy="5760640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好 天 主 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 福 你 的 家 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幫助你戰勝疫情和所有困境</a:t>
            </a:r>
            <a:endParaRPr lang="en-US" altLang="zh-TW" sz="54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-27384"/>
            <a:ext cx="9108504" cy="6885384"/>
          </a:xfrm>
        </p:spPr>
        <p:txBody>
          <a:bodyPr/>
          <a:lstStyle/>
          <a:p>
            <a:pPr marL="0" indent="0" algn="just" eaLnBrk="1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，你見到這情形，必要喜形於色，你的心靈，必要興奮愉快，因為，海洋的珍寶，都要歸於你，萬民的財富，都要歸你所有。成群結隊的駱駝，以及米德楊和厄法的獨峰駝，要齊集在你境內；牠們從舍巴，滿載黃金和乳香而來，宣揚上主的榮耀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eaLnBrk="1">
              <a:lnSpc>
                <a:spcPts val="48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lv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eaLnBrk="1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171892" y="6191190"/>
            <a:ext cx="19442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2/2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ADBC0A61-BBCA-4B1D-879D-08CE6DBFA745}"/>
              </a:ext>
            </a:extLst>
          </p:cNvPr>
          <p:cNvSpPr txBox="1"/>
          <p:nvPr/>
        </p:nvSpPr>
        <p:spPr>
          <a:xfrm>
            <a:off x="3851920" y="5373216"/>
            <a:ext cx="4896544" cy="769441"/>
          </a:xfrm>
          <a:prstGeom prst="rect">
            <a:avLst/>
          </a:prstGeom>
          <a:noFill/>
          <a:ln>
            <a:solidFill>
              <a:srgbClr val="00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solidFill>
                  <a:srgbClr val="FFFF00"/>
                </a:solidFill>
              </a:rPr>
              <a:t>默想片刻 以虛集道</a:t>
            </a:r>
          </a:p>
        </p:txBody>
      </p:sp>
    </p:spTree>
    <p:extLst>
      <p:ext uri="{BB962C8B-B14F-4D97-AF65-F5344CB8AC3E}">
        <p14:creationId xmlns:p14="http://schemas.microsoft.com/office/powerpoint/2010/main" val="1984051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50018"/>
            <a:ext cx="9144000" cy="6735366"/>
          </a:xfrm>
        </p:spPr>
        <p:txBody>
          <a:bodyPr/>
          <a:lstStyle/>
          <a:p>
            <a:pPr marL="0" indent="0" algn="just" eaLnBrk="1">
              <a:lnSpc>
                <a:spcPts val="43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恭讀聖保祿宗徒致厄弗所人書 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3:2-3,5-6</a:t>
            </a:r>
          </a:p>
          <a:p>
            <a:pPr marL="0" indent="0" algn="just" eaLnBrk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弟兄姊妹們：想你們必聽說過，天主為了你們，以恩寵賜與我的職分；就是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藉著啟示，使我得知他的奧秘；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這奧秘在以前的世代，沒有告訴過任何人，現在卻藉聖神，啟示給他的聖宗徒和先知；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這奧秘就是：外邦人藉著福音，在基督耶穌內，與猶太人同為承繼人，同為一身，同為恩許的分享人。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402431" y="6307932"/>
            <a:ext cx="755651" cy="400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1/1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F140247D-442A-4F91-A5EA-0AB96BAA6517}"/>
              </a:ext>
            </a:extLst>
          </p:cNvPr>
          <p:cNvSpPr txBox="1"/>
          <p:nvPr/>
        </p:nvSpPr>
        <p:spPr>
          <a:xfrm>
            <a:off x="6516216" y="5733256"/>
            <a:ext cx="1512168" cy="857927"/>
          </a:xfrm>
          <a:prstGeom prst="rect">
            <a:avLst/>
          </a:prstGeom>
          <a:noFill/>
          <a:ln>
            <a:solidFill>
              <a:srgbClr val="00FF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ts val="3000"/>
              </a:lnSpc>
            </a:pPr>
            <a:r>
              <a:rPr lang="zh-TW" altLang="en-US" sz="24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默想片刻 </a:t>
            </a:r>
            <a:r>
              <a:rPr lang="zh-TW" altLang="en-US" sz="2400" dirty="0">
                <a:solidFill>
                  <a:srgbClr val="FF99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以虛集道</a:t>
            </a:r>
          </a:p>
        </p:txBody>
      </p:sp>
    </p:spTree>
    <p:extLst>
      <p:ext uri="{BB962C8B-B14F-4D97-AF65-F5344CB8AC3E}">
        <p14:creationId xmlns:p14="http://schemas.microsoft.com/office/powerpoint/2010/main" val="1800890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51226"/>
            <a:ext cx="9107488" cy="6634765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3600" dirty="0">
              <a:solidFill>
                <a:schemeClr val="bg1"/>
              </a:solidFill>
              <a:latin typeface="華康中黑體" panose="020B0509000000000000" pitchFamily="49" charset="-120"/>
              <a:ea typeface="華康中黑體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恭讀聖瑪竇福音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2:1-12</a:t>
            </a: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當黑落德為王時，耶穌誕生在猶大的白冷。看，有賢士從東方來到耶路撒冷，說：「剛誕生的猶太人君王在哪裡？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我們在東方見到了他的星，特來朝拜他。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」黑落德王聽見了，就驚慌起來；全耶路撒冷也同他一起驚慌。黑落德王便召集了眾司祭長和民間的經師，仔細考問他們：「默西亞應當生在哪裡？」他們對他說：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172400" y="6306663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1/3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729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88640"/>
            <a:ext cx="9107488" cy="6597352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「在猶大的白冷，因為先知曾這樣記載：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『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你猶大白冷啊！你在猶大的郡邑中，決不是最小的，因為將由你出來一位領袖；他將牧養我的百姓以色列。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』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」於是，黑落德暗暗把賢士叫來，仔細詢問他們那星出現的時間；然後打發他們往白冷去，說：「你們去仔細尋訪那嬰孩，幾時找到了，就向我報告，好讓我也去朝拜他。」 賢士聽了王的話，就走了。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292674" y="6374546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2/</a:t>
            </a: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3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3063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看，他們在東方所見的那星，走在他們前面，直至來到嬰孩所在的地方，就停在上面。他們一見到那星，極其高興歡喜。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他們走進屋裡，看見嬰孩和他的母親瑪利亞，就俯伏朝拜了那嬰孩，並打開自己的寶匣，給嬰孩奉獻了禮物，即黃金、乳香和沒藥。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賢士在夢中得到指示，不要回到黑落德那裡，就由另一條路，返回自己的地方。</a:t>
            </a:r>
            <a:r>
              <a:rPr lang="en-US" altLang="zh-HK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HK" altLang="en-US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 </a:t>
            </a:r>
            <a:endParaRPr lang="en-US" altLang="zh-HK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眾：基督，我們讚美你！</a:t>
            </a: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280622" y="6269310"/>
            <a:ext cx="827882" cy="400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3/3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B456B2E2-6462-41CF-A085-927E5ED14845}"/>
              </a:ext>
            </a:extLst>
          </p:cNvPr>
          <p:cNvSpPr txBox="1"/>
          <p:nvPr/>
        </p:nvSpPr>
        <p:spPr>
          <a:xfrm>
            <a:off x="4860032" y="6052138"/>
            <a:ext cx="2808312" cy="473206"/>
          </a:xfrm>
          <a:prstGeom prst="rect">
            <a:avLst/>
          </a:prstGeom>
          <a:noFill/>
          <a:ln>
            <a:solidFill>
              <a:srgbClr val="00FF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ts val="3000"/>
              </a:lnSpc>
            </a:pPr>
            <a:r>
              <a:rPr lang="zh-TW" altLang="en-US" sz="24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默想片刻 </a:t>
            </a:r>
            <a:r>
              <a:rPr lang="zh-TW" altLang="en-US" sz="24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以虛集道</a:t>
            </a:r>
          </a:p>
        </p:txBody>
      </p:sp>
    </p:spTree>
    <p:extLst>
      <p:ext uri="{BB962C8B-B14F-4D97-AF65-F5344CB8AC3E}">
        <p14:creationId xmlns:p14="http://schemas.microsoft.com/office/powerpoint/2010/main" val="2998701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主顯節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4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ts val="600"/>
              </a:spcBef>
              <a:spcAft>
                <a:spcPts val="1200"/>
              </a:spcAft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zh-TW" altLang="en-US" sz="8800" dirty="0">
                <a:solidFill>
                  <a:srgbClr val="FFFF00"/>
                </a:solidFill>
                <a:ea typeface="華康儷中黑" panose="020B0509000000000000" pitchFamily="49" charset="-120"/>
              </a:rPr>
              <a:t>我要奉獻甚麼</a:t>
            </a:r>
            <a:r>
              <a:rPr lang="en-US" altLang="zh-TW" sz="8800" dirty="0">
                <a:solidFill>
                  <a:srgbClr val="FFFF00"/>
                </a:solidFill>
                <a:ea typeface="華康儷中黑" panose="020B0509000000000000" pitchFamily="49" charset="-120"/>
              </a:rPr>
              <a:t>?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44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4400" dirty="0">
                <a:solidFill>
                  <a:srgbClr val="00FF00"/>
                </a:solidFill>
                <a:ea typeface="華康儷中黑" panose="020B0509000000000000" pitchFamily="49" charset="-120"/>
              </a:rPr>
              <a:t>生命</a:t>
            </a:r>
            <a:r>
              <a:rPr lang="zh-TW" altLang="en-US" sz="44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4400" dirty="0">
                <a:solidFill>
                  <a:srgbClr val="FF99FF"/>
                </a:solidFill>
                <a:ea typeface="華康儷中黑" panose="020B0509000000000000" pitchFamily="49" charset="-120"/>
              </a:rPr>
              <a:t>時間</a:t>
            </a:r>
            <a:r>
              <a:rPr lang="zh-TW" altLang="en-US" sz="44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4400" dirty="0">
                <a:solidFill>
                  <a:srgbClr val="FFCC66"/>
                </a:solidFill>
                <a:ea typeface="華康儷中黑" panose="020B0509000000000000" pitchFamily="49" charset="-120"/>
              </a:rPr>
              <a:t>金錢</a:t>
            </a:r>
            <a:r>
              <a:rPr lang="zh-TW" altLang="en-US" sz="44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4400" dirty="0">
                <a:solidFill>
                  <a:srgbClr val="00FF00"/>
                </a:solidFill>
                <a:ea typeface="華康儷中黑" panose="020B0509000000000000" pitchFamily="49" charset="-120"/>
              </a:rPr>
              <a:t>才能</a:t>
            </a:r>
            <a:r>
              <a:rPr lang="zh-TW" altLang="en-US" sz="44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4400" dirty="0">
                <a:solidFill>
                  <a:srgbClr val="FF99FF"/>
                </a:solidFill>
                <a:ea typeface="華康儷中黑" panose="020B0509000000000000" pitchFamily="49" charset="-120"/>
              </a:rPr>
              <a:t>愛心</a:t>
            </a:r>
            <a:r>
              <a:rPr lang="en-US" altLang="zh-TW" sz="44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1779704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A7258EA7-0E35-4887-9A5C-92F8B1DA94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32656"/>
            <a:ext cx="9144000" cy="640871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3600" b="0" i="0" dirty="0">
                <a:solidFill>
                  <a:srgbClr val="333333"/>
                </a:solidFill>
                <a:effectLst/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明代文學家</a:t>
            </a:r>
            <a:r>
              <a:rPr lang="zh-TW" altLang="en-US" sz="3600" b="0" i="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徐文長</a:t>
            </a:r>
            <a:r>
              <a:rPr lang="zh-TW" altLang="en-US" sz="3600" b="0" i="0" dirty="0">
                <a:solidFill>
                  <a:srgbClr val="333333"/>
                </a:solidFill>
                <a:effectLst/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有一副對聯</a:t>
            </a:r>
            <a:r>
              <a:rPr lang="en-US" altLang="zh-TW" sz="3600" b="0" i="0" dirty="0">
                <a:solidFill>
                  <a:srgbClr val="333333"/>
                </a:solidFill>
                <a:effectLst/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,</a:t>
            </a:r>
            <a:r>
              <a:rPr lang="zh-TW" altLang="en-US" sz="3600" b="0" i="0" dirty="0">
                <a:solidFill>
                  <a:srgbClr val="333333"/>
                </a:solidFill>
                <a:effectLst/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諷刺中國</a:t>
            </a:r>
            <a:br>
              <a:rPr lang="en-US" altLang="zh-TW" sz="3600" b="0" i="0" dirty="0">
                <a:solidFill>
                  <a:srgbClr val="333333"/>
                </a:solidFill>
                <a:effectLst/>
                <a:latin typeface="華康龍門石碑(P)" panose="03000700000000000000" pitchFamily="66" charset="-120"/>
                <a:ea typeface="華康龍門石碑(P)" panose="03000700000000000000" pitchFamily="66" charset="-120"/>
              </a:rPr>
            </a:br>
            <a:r>
              <a:rPr lang="zh-TW" altLang="en-US" sz="3600" b="0" i="0" dirty="0">
                <a:solidFill>
                  <a:srgbClr val="333333"/>
                </a:solidFill>
                <a:effectLst/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傳統宗教的唸經和燒紙錢</a:t>
            </a:r>
          </a:p>
          <a:p>
            <a:pPr>
              <a:spcBef>
                <a:spcPts val="0"/>
              </a:spcBef>
            </a:pPr>
            <a:r>
              <a:rPr lang="zh-TW" altLang="en-US" sz="4000" b="0" i="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唸經可超生</a:t>
            </a:r>
            <a:r>
              <a:rPr lang="en-US" altLang="zh-TW" sz="4000" b="0" i="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000" b="0" i="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難道閻王怕和尚</a:t>
            </a:r>
            <a:r>
              <a:rPr lang="en-US" altLang="zh-TW" sz="4000" b="0" i="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?</a:t>
            </a:r>
            <a:endParaRPr lang="zh-TW" altLang="en-US" sz="4000" b="0" i="0" dirty="0">
              <a:solidFill>
                <a:srgbClr val="FF0000"/>
              </a:solidFill>
              <a:effectLst/>
              <a:highlight>
                <a:srgbClr val="FFFF00"/>
              </a:highlight>
              <a:latin typeface="華康正顏楷體W7(P)" panose="03000700000000000000" pitchFamily="66" charset="-120"/>
              <a:ea typeface="華康正顏楷體W7(P)" panose="03000700000000000000" pitchFamily="66" charset="-120"/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zh-TW" altLang="en-US" sz="4000" b="0" i="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紙錢能續命</a:t>
            </a:r>
            <a:r>
              <a:rPr lang="en-US" altLang="zh-TW" sz="4000" b="0" i="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000" b="0" i="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竟將菩薩當貪官</a:t>
            </a:r>
            <a:r>
              <a:rPr lang="en-US" altLang="zh-TW" sz="4000" b="0" i="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!</a:t>
            </a:r>
            <a:endParaRPr lang="zh-TW" altLang="en-US" sz="4000" b="0" i="0" dirty="0">
              <a:solidFill>
                <a:srgbClr val="FF0000"/>
              </a:solidFill>
              <a:effectLst/>
              <a:highlight>
                <a:srgbClr val="FFFF00"/>
              </a:highlight>
              <a:latin typeface="華康正顏楷體W7(P)" panose="03000700000000000000" pitchFamily="66" charset="-120"/>
              <a:ea typeface="華康正顏楷體W7(P)" panose="03000700000000000000" pitchFamily="66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4400" spc="-150" dirty="0"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這對於基督的宗教</a:t>
            </a:r>
            <a:r>
              <a:rPr lang="en-US" altLang="zh-TW" sz="4400" spc="-150" dirty="0"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,</a:t>
            </a:r>
            <a:r>
              <a:rPr lang="zh-TW" altLang="en-US" sz="4400" spc="-150" dirty="0"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是否也有啟發？</a:t>
            </a:r>
            <a:endParaRPr lang="en-US" altLang="zh-TW" sz="4400" spc="-150" dirty="0">
              <a:latin typeface="華康龍門石碑(P)" panose="03000700000000000000" pitchFamily="66" charset="-120"/>
              <a:ea typeface="華康龍門石碑(P)" panose="03000700000000000000" pitchFamily="66" charset="-120"/>
            </a:endParaRPr>
          </a:p>
          <a:p>
            <a:r>
              <a:rPr lang="zh-TW" altLang="en-US" sz="5400" dirty="0">
                <a:latin typeface="華康儷中黑" panose="020B0509000000000000" pitchFamily="49" charset="-120"/>
                <a:ea typeface="華康儷中黑" panose="020B0509000000000000" pitchFamily="49" charset="-120"/>
              </a:rPr>
              <a:t>今天的</a:t>
            </a:r>
            <a:r>
              <a:rPr lang="zh-TW" altLang="en-US" sz="5400" dirty="0">
                <a:solidFill>
                  <a:srgbClr val="FF0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星光</a:t>
            </a:r>
            <a:r>
              <a:rPr lang="zh-TW" altLang="en-US" sz="5400" dirty="0">
                <a:latin typeface="華康儷中黑" panose="020B0509000000000000" pitchFamily="49" charset="-120"/>
                <a:ea typeface="華康儷中黑" panose="020B0509000000000000" pitchFamily="49" charset="-120"/>
              </a:rPr>
              <a:t>是什麼？</a:t>
            </a:r>
            <a:endParaRPr lang="en-US" altLang="zh-TW" sz="5400" dirty="0"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r>
              <a:rPr lang="zh-TW" altLang="en-US" sz="5400" dirty="0">
                <a:latin typeface="華康儷中黑" panose="020B0509000000000000" pitchFamily="49" charset="-120"/>
                <a:ea typeface="華康儷中黑" panose="020B0509000000000000" pitchFamily="49" charset="-120"/>
              </a:rPr>
              <a:t>天主喜歡的</a:t>
            </a:r>
            <a:r>
              <a:rPr lang="zh-TW" altLang="en-US" sz="5400" dirty="0">
                <a:solidFill>
                  <a:srgbClr val="FF0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禮物</a:t>
            </a:r>
            <a:r>
              <a:rPr lang="zh-TW" altLang="en-US" sz="5400" dirty="0">
                <a:latin typeface="華康儷中黑" panose="020B0509000000000000" pitchFamily="49" charset="-120"/>
                <a:ea typeface="華康儷中黑" panose="020B0509000000000000" pitchFamily="49" charset="-120"/>
              </a:rPr>
              <a:t>又是什麼？</a:t>
            </a:r>
            <a:endParaRPr lang="en-US" altLang="zh-TW" sz="5400" dirty="0"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98284418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25749</TotalTime>
  <Words>2485</Words>
  <Application>Microsoft Office PowerPoint</Application>
  <PresentationFormat>如螢幕大小 (4:3)</PresentationFormat>
  <Paragraphs>112</Paragraphs>
  <Slides>24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14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24</vt:i4>
      </vt:variant>
    </vt:vector>
  </HeadingPairs>
  <TitlesOfParts>
    <vt:vector size="41" baseType="lpstr">
      <vt:lpstr>quote-cjk-patch</vt:lpstr>
      <vt:lpstr>金梅毛碑楷</vt:lpstr>
      <vt:lpstr>華康中黑體</vt:lpstr>
      <vt:lpstr>華康中黑體(P)</vt:lpstr>
      <vt:lpstr>華康正顏楷體W7</vt:lpstr>
      <vt:lpstr>華康正顏楷體W7(P)</vt:lpstr>
      <vt:lpstr>華康龍門石碑(P)</vt:lpstr>
      <vt:lpstr>華康儷中黑</vt:lpstr>
      <vt:lpstr>華康儷中黑(P)</vt:lpstr>
      <vt:lpstr>華康儷粗宋(P)</vt:lpstr>
      <vt:lpstr>新細明體</vt:lpstr>
      <vt:lpstr>Arial</vt:lpstr>
      <vt:lpstr>Calibri</vt:lpstr>
      <vt:lpstr>Times New Roman</vt:lpstr>
      <vt:lpstr>預設簡報設計</vt:lpstr>
      <vt:lpstr>3_預設簡報設計</vt:lpstr>
      <vt:lpstr>15_預設簡報設計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1334</cp:revision>
  <dcterms:created xsi:type="dcterms:W3CDTF">2006-09-26T01:05:23Z</dcterms:created>
  <dcterms:modified xsi:type="dcterms:W3CDTF">2025-12-04T05:31:50Z</dcterms:modified>
</cp:coreProperties>
</file>