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9694" r:id="rId2"/>
    <p:sldMasterId id="2147489719" r:id="rId3"/>
    <p:sldMasterId id="2147489782" r:id="rId4"/>
  </p:sldMasterIdLst>
  <p:notesMasterIdLst>
    <p:notesMasterId r:id="rId35"/>
  </p:notesMasterIdLst>
  <p:handoutMasterIdLst>
    <p:handoutMasterId r:id="rId36"/>
  </p:handoutMasterIdLst>
  <p:sldIdLst>
    <p:sldId id="1515" r:id="rId5"/>
    <p:sldId id="1050" r:id="rId6"/>
    <p:sldId id="1410" r:id="rId7"/>
    <p:sldId id="1471" r:id="rId8"/>
    <p:sldId id="1370" r:id="rId9"/>
    <p:sldId id="1411" r:id="rId10"/>
    <p:sldId id="1054" r:id="rId11"/>
    <p:sldId id="1412" r:id="rId12"/>
    <p:sldId id="1413" r:id="rId13"/>
    <p:sldId id="1514" r:id="rId14"/>
    <p:sldId id="1376" r:id="rId15"/>
    <p:sldId id="1504" r:id="rId16"/>
    <p:sldId id="1503" r:id="rId17"/>
    <p:sldId id="1502" r:id="rId18"/>
    <p:sldId id="2106" r:id="rId19"/>
    <p:sldId id="2118" r:id="rId20"/>
    <p:sldId id="2119" r:id="rId21"/>
    <p:sldId id="2116" r:id="rId22"/>
    <p:sldId id="2110" r:id="rId23"/>
    <p:sldId id="2111" r:id="rId24"/>
    <p:sldId id="2113" r:id="rId25"/>
    <p:sldId id="2114" r:id="rId26"/>
    <p:sldId id="2115" r:id="rId27"/>
    <p:sldId id="1508" r:id="rId28"/>
    <p:sldId id="1509" r:id="rId29"/>
    <p:sldId id="1510" r:id="rId30"/>
    <p:sldId id="1511" r:id="rId31"/>
    <p:sldId id="1512" r:id="rId32"/>
    <p:sldId id="1513" r:id="rId33"/>
    <p:sldId id="1045" r:id="rId34"/>
  </p:sldIdLst>
  <p:sldSz cx="9144000" cy="6858000" type="screen4x3"/>
  <p:notesSz cx="9926638" cy="6797675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FF00"/>
    <a:srgbClr val="FFCCFF"/>
    <a:srgbClr val="FFFFFF"/>
    <a:srgbClr val="008000"/>
    <a:srgbClr val="33CC33"/>
    <a:srgbClr val="000066"/>
    <a:srgbClr val="9900CC"/>
    <a:srgbClr val="99CCFF"/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9436" autoAdjust="0"/>
    <p:restoredTop sz="94677" autoAdjust="0"/>
  </p:normalViewPr>
  <p:slideViewPr>
    <p:cSldViewPr>
      <p:cViewPr varScale="1">
        <p:scale>
          <a:sx n="59" d="100"/>
          <a:sy n="59" d="100"/>
        </p:scale>
        <p:origin x="1284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2191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theme" Target="theme/theme1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4.xml"/><Relationship Id="rId3" Type="http://schemas.openxmlformats.org/officeDocument/2006/relationships/slideMaster" Target="slideMasters/slideMaster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554" name="Rectangle 2">
            <a:extLst>
              <a:ext uri="{FF2B5EF4-FFF2-40B4-BE49-F238E27FC236}">
                <a16:creationId xmlns:a16="http://schemas.microsoft.com/office/drawing/2014/main" id="{3FFC0476-8166-439A-8EF9-D64A12A374BF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07555" name="Rectangle 3">
            <a:extLst>
              <a:ext uri="{FF2B5EF4-FFF2-40B4-BE49-F238E27FC236}">
                <a16:creationId xmlns:a16="http://schemas.microsoft.com/office/drawing/2014/main" id="{76F4FBBB-5A4B-48FE-A3BB-ADDECD35A277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23372" y="0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07556" name="Rectangle 4">
            <a:extLst>
              <a:ext uri="{FF2B5EF4-FFF2-40B4-BE49-F238E27FC236}">
                <a16:creationId xmlns:a16="http://schemas.microsoft.com/office/drawing/2014/main" id="{207F6BB9-765B-49E5-9CC8-53ADF49392A0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56218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07557" name="Rectangle 5">
            <a:extLst>
              <a:ext uri="{FF2B5EF4-FFF2-40B4-BE49-F238E27FC236}">
                <a16:creationId xmlns:a16="http://schemas.microsoft.com/office/drawing/2014/main" id="{F0E672FE-A1AF-4D9F-BB46-E1FC2414C8E0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23372" y="6456218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5085D1A6-9C3F-452C-9D0F-C9E748975285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4050" name="Rectangle 2">
            <a:extLst>
              <a:ext uri="{FF2B5EF4-FFF2-40B4-BE49-F238E27FC236}">
                <a16:creationId xmlns:a16="http://schemas.microsoft.com/office/drawing/2014/main" id="{C5918788-DB56-4D35-9655-2F39F2A5CEF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14051" name="Rectangle 3">
            <a:extLst>
              <a:ext uri="{FF2B5EF4-FFF2-40B4-BE49-F238E27FC236}">
                <a16:creationId xmlns:a16="http://schemas.microsoft.com/office/drawing/2014/main" id="{B66602A1-486D-466C-9B6C-6B32F2BCAB63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5623372" y="0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7524" name="Rectangle 4">
            <a:extLst>
              <a:ext uri="{FF2B5EF4-FFF2-40B4-BE49-F238E27FC236}">
                <a16:creationId xmlns:a16="http://schemas.microsoft.com/office/drawing/2014/main" id="{390F7CF1-E4D4-49ED-8108-AC8766004197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63900" y="509588"/>
            <a:ext cx="3398838" cy="25495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4053" name="Rectangle 5">
            <a:extLst>
              <a:ext uri="{FF2B5EF4-FFF2-40B4-BE49-F238E27FC236}">
                <a16:creationId xmlns:a16="http://schemas.microsoft.com/office/drawing/2014/main" id="{2A0DFE17-75EB-4C1C-874D-97744AE3FFEC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2664" y="3228896"/>
            <a:ext cx="7941310" cy="30589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/>
              <a:t>按一下以編輯母片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514054" name="Rectangle 6">
            <a:extLst>
              <a:ext uri="{FF2B5EF4-FFF2-40B4-BE49-F238E27FC236}">
                <a16:creationId xmlns:a16="http://schemas.microsoft.com/office/drawing/2014/main" id="{579692E3-514D-41AD-9EA6-A1FBBF73CFFF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56218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14055" name="Rectangle 7">
            <a:extLst>
              <a:ext uri="{FF2B5EF4-FFF2-40B4-BE49-F238E27FC236}">
                <a16:creationId xmlns:a16="http://schemas.microsoft.com/office/drawing/2014/main" id="{9156C933-88AA-4872-BB0F-1730B21C9F4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23372" y="6456218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6FBD419D-64CE-4550-BAA2-0242050FC719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8338815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HK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BD419D-64CE-4550-BAA2-0242050FC719}" type="slidenum">
              <a:rPr lang="en-US" altLang="zh-TW" smtClean="0"/>
              <a:pPr/>
              <a:t>1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2903666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0CB4F53-88CB-4C33-AB79-DD0F3B09A94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E448C0C-11EC-4F14-87EE-6E1BFC0905F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85212E5-D105-40CA-98B0-0FE6ED12541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AB1DE2-F14C-4215-862D-7892FFAF1AA8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6012728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F940FA1-01BC-48A7-B4B5-CB6D00B8F9E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BC251F2-60E3-4296-BFCE-EB8C0E3FF19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BBFBC5B-5423-4FD1-BCE6-8FC7BF67AE7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C14375D-8CD9-46AF-8C41-09E335183E65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0610644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662272B-A9A6-478C-B476-EF425841A8F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55A9ED6-29CA-4D33-9F13-90A2E5A1237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5AAE814-BD3E-41DF-B881-23B6928BED9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A957E7-43B0-4056-AFF1-BC1FCBEFCE1A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652693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標題，文字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EBD0CB7-2083-43C6-A1FE-F6AFE1FBBA0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D21FA05-F693-4AEA-99C4-CB234BDDE55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E90880E-4D09-411D-A86E-FF877E97238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73EAD3B-D202-412A-96D1-6259709983BD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6958394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B0E7F3-594E-431A-934E-DAED303BC61C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474117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2CA772-E495-4BA9-ABC1-9BB5D5EDCA42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879162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F95542-F898-48F4-A21A-A80883BB2522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767578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97A249-DD10-426B-9B14-6EACD1FF16CC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862028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D237EE-1CE0-45D0-9087-5172E5E08F67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335864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AFAB98-89D1-4293-8288-C0841480BABB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932490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32F6D8-0604-4E53-B2F1-2A37DFAA1D15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52721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BE7A2BA-EB09-413F-8D13-A2CABB08481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C1E3401-E0DA-4C7C-A41A-CEAB4B05DCF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E8BF680-25AB-43B7-A87A-AAF2426CEA8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909520-5D08-4EEA-B917-6A59948C37BD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1946974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6E3E24-48B9-4D2C-ACC3-D70F17E10ED2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327597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F7A85E-BB8E-4335-9EEC-1BCBD0CFB418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075761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42DB86-11B9-48DF-8BA9-F79E7D13D080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258165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90BB5D-09E1-4D96-80A6-8E8A197FA4AA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80799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B1BA1B9-80A5-47BB-AE94-5886B4D1DD1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DDDDF2D-A4D0-4E59-A260-C7CC2C4F634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0C56D1E-4A62-4589-AE93-3790E80644D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C7E1B0-9EC0-4677-833D-06C393E8CBD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14313777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29D06C7-3459-43EE-BDBF-4A89924E2D9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6BF6B9E-0B4B-45FB-A864-4197464B7FF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BE811F5-4019-4B4D-B706-8E4410C0B12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CB0E81-DFB2-4306-AE9C-4AA3B3243FE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27339045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E9177A2-C34A-44E1-8648-881D74EB1A5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DFB4D50-31FE-48AC-B9FD-C991E35CF8B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66A76EF-E0B2-452E-8251-600643A077E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41D597-6984-4660-AF26-EA33E11F223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71704587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E49B45A-79A7-423D-BABD-E54649D3D99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62119C8-36DF-42FA-B727-5DF24DC6980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80C2522-B0B4-4E4B-B3AF-A0D1C692CEA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2A1AEA-4D6F-4016-9F83-E47284FC26B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9785230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2B6C2190-B7D8-47A4-AA3C-03D15275F74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A8175838-B24A-4816-A95E-A1DF8C40B79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D5F39CCB-44A5-42AA-8734-702871C4AC5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29834D-F101-4939-A509-4E033B6A97B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9451851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2E97AAC2-84E6-484B-BBC1-87E1162493C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E23DA3B7-334A-4D43-9C72-595E8101872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C0D54346-06DF-423C-ADAA-2612E32C8B6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91CC6C-A0CA-4027-990A-46672CBEF58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4456308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6409627-6BD5-4314-9E1E-D18584C2BAC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BD1EF38-E3B7-46A4-B80C-2F1222D14FA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99F67AB-5564-442C-A050-1915E1C721E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73C09F-C630-4253-95B7-64CE41D1C284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15728444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E8C324BE-76BA-486B-980E-81AB4E36E4B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E89123F3-9D6B-4447-9C28-A0AAE956E26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EACFF776-9683-47EB-966F-B3733C86815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159C79-ACD3-4E88-9933-C98A0DFFF5F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0118876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F0E53CD-C280-4967-84A6-B110BEE9EC3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94CDF21-E72A-45C2-A164-7EAFCF85135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7316F7A-3189-4CE2-8E7B-C35F4AA91C7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FD4B45-79D1-4A7D-BDB6-BF1062B4DA3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65534604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83388CA-0573-45D1-A517-B20DFCB2B7D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A69F143-C875-4288-988B-542E2845314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4C82513-1482-442C-BBD3-5B0B7D8176C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7947DF-BC88-40C0-9353-24BDAEA45DE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670458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DD8ACC6-807A-49E8-9ECF-13CBA1ACB62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1BBF968-5610-4FA2-B40B-EB7AB4ECFC4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47973E8-C92D-48E3-821D-4C92728F0D2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0875DF-0258-4B1E-AE58-D16AB59FAA1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28024694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1B7CE2C-C4D3-4296-86BD-3CEC538103C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92A1A18-24EE-4687-84FE-BE52AC3A4AD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21EB7C7-8865-4B33-B590-1AD14BA0FD5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C70BC3-87AB-427B-8EB5-B328C341088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34572411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標題，文字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C21496E-CFB8-41B2-99FF-209219A0CF7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CAF5126-36A8-4015-8F44-4312344D549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A636E4B-755D-4F63-AACA-D6D303B1EFE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776579-D0D8-41F4-9A27-2FEDCB48679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949663725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731417DB-D73C-4B48-96D3-C15558497D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D7925B-6C57-450E-B0E1-F3F52442CC03}" type="datetimeFigureOut">
              <a:rPr lang="zh-TW" altLang="en-US"/>
              <a:pPr>
                <a:defRPr/>
              </a:pPr>
              <a:t>2025/5/19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C228871D-855B-45C7-A806-28AC9286CE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83DAA021-06B4-48F4-A6F7-12D0659C75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5FB776-B002-4339-9E44-964FC9F0026B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83814982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830716A9-23BC-4FCB-BC25-59D6044B5C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6A1971-AB55-4D6D-885A-E98FBCD0927C}" type="datetimeFigureOut">
              <a:rPr lang="zh-TW" altLang="en-US"/>
              <a:pPr>
                <a:defRPr/>
              </a:pPr>
              <a:t>2025/5/19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5334D2DC-DFFA-40AA-A6ED-A067528C71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FA10FDBD-0C9A-4B08-BC60-7CC71BB0CC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9D31B5-9855-486B-9472-6FC0247D29D1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48408683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C2D16D1C-64A0-45BE-B698-2CEDD9E154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1FE75D-6DD2-4EEC-8423-E174E5B86BD6}" type="datetimeFigureOut">
              <a:rPr lang="zh-TW" altLang="en-US"/>
              <a:pPr>
                <a:defRPr/>
              </a:pPr>
              <a:t>2025/5/19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79A8AA58-C17A-4DCE-86D8-6B8A3AFACA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A738BA88-9262-4FD9-A3E6-F816559757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5BC8DC-563E-47DD-88B2-D26EF3B778E2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16492491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3">
            <a:extLst>
              <a:ext uri="{FF2B5EF4-FFF2-40B4-BE49-F238E27FC236}">
                <a16:creationId xmlns:a16="http://schemas.microsoft.com/office/drawing/2014/main" id="{483F4A5C-C2DD-48CE-9009-A10DBB6D22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99F33C-D98D-4CD8-8BB5-2B9E76D0DAA3}" type="datetimeFigureOut">
              <a:rPr lang="zh-TW" altLang="en-US"/>
              <a:pPr>
                <a:defRPr/>
              </a:pPr>
              <a:t>2025/5/19</a:t>
            </a:fld>
            <a:endParaRPr lang="zh-TW" altLang="en-US"/>
          </a:p>
        </p:txBody>
      </p:sp>
      <p:sp>
        <p:nvSpPr>
          <p:cNvPr id="6" name="頁尾版面配置區 4">
            <a:extLst>
              <a:ext uri="{FF2B5EF4-FFF2-40B4-BE49-F238E27FC236}">
                <a16:creationId xmlns:a16="http://schemas.microsoft.com/office/drawing/2014/main" id="{A3231C4A-BCA3-4763-86EF-5497AF05C8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>
            <a:extLst>
              <a:ext uri="{FF2B5EF4-FFF2-40B4-BE49-F238E27FC236}">
                <a16:creationId xmlns:a16="http://schemas.microsoft.com/office/drawing/2014/main" id="{CCC6AD0A-73C6-4D55-B980-BA26995368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433688-342F-4AA6-9279-89BFAEA5C705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780309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4543C6E-646C-4A56-A568-DCEF1898FF8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E097579-A445-404A-9C2E-D3F5667ADFA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57836CB-2679-4F3B-A10E-B0A7D34EE6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E0D97C0-9900-4766-844D-99AF0F7A598C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31289152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3">
            <a:extLst>
              <a:ext uri="{FF2B5EF4-FFF2-40B4-BE49-F238E27FC236}">
                <a16:creationId xmlns:a16="http://schemas.microsoft.com/office/drawing/2014/main" id="{6168CB93-FFD6-448D-A137-0EC5FAC9FA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319B96-B836-4B8C-8A24-E057EA69C173}" type="datetimeFigureOut">
              <a:rPr lang="zh-TW" altLang="en-US"/>
              <a:pPr>
                <a:defRPr/>
              </a:pPr>
              <a:t>2025/5/19</a:t>
            </a:fld>
            <a:endParaRPr lang="zh-TW" altLang="en-US"/>
          </a:p>
        </p:txBody>
      </p:sp>
      <p:sp>
        <p:nvSpPr>
          <p:cNvPr id="8" name="頁尾版面配置區 4">
            <a:extLst>
              <a:ext uri="{FF2B5EF4-FFF2-40B4-BE49-F238E27FC236}">
                <a16:creationId xmlns:a16="http://schemas.microsoft.com/office/drawing/2014/main" id="{9CB4BE59-A95B-4653-B578-E494E15C51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投影片編號版面配置區 5">
            <a:extLst>
              <a:ext uri="{FF2B5EF4-FFF2-40B4-BE49-F238E27FC236}">
                <a16:creationId xmlns:a16="http://schemas.microsoft.com/office/drawing/2014/main" id="{CBD52FB2-B163-4F43-AE57-F76FAE2532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131CF5-67F0-49E5-B93D-6F64E67FF7A0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6154843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3">
            <a:extLst>
              <a:ext uri="{FF2B5EF4-FFF2-40B4-BE49-F238E27FC236}">
                <a16:creationId xmlns:a16="http://schemas.microsoft.com/office/drawing/2014/main" id="{D4548F5F-67EA-40D6-BC0D-BF8544D396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7D5577-8E4A-47E8-8F5F-C98FADAFA4F8}" type="datetimeFigureOut">
              <a:rPr lang="zh-TW" altLang="en-US"/>
              <a:pPr>
                <a:defRPr/>
              </a:pPr>
              <a:t>2025/5/19</a:t>
            </a:fld>
            <a:endParaRPr lang="zh-TW" altLang="en-US"/>
          </a:p>
        </p:txBody>
      </p:sp>
      <p:sp>
        <p:nvSpPr>
          <p:cNvPr id="4" name="頁尾版面配置區 4">
            <a:extLst>
              <a:ext uri="{FF2B5EF4-FFF2-40B4-BE49-F238E27FC236}">
                <a16:creationId xmlns:a16="http://schemas.microsoft.com/office/drawing/2014/main" id="{A0BF2DAB-2245-49D4-BCE5-575FF0FC0D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投影片編號版面配置區 5">
            <a:extLst>
              <a:ext uri="{FF2B5EF4-FFF2-40B4-BE49-F238E27FC236}">
                <a16:creationId xmlns:a16="http://schemas.microsoft.com/office/drawing/2014/main" id="{AD13B225-7A17-4ACE-876E-183061B2AF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38D7B1-34CE-4AA3-99B9-68823824BA04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50486102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3">
            <a:extLst>
              <a:ext uri="{FF2B5EF4-FFF2-40B4-BE49-F238E27FC236}">
                <a16:creationId xmlns:a16="http://schemas.microsoft.com/office/drawing/2014/main" id="{F0B31D4A-0B62-4AF7-BFAA-EF1058A15D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D010F7-C8B0-4CA2-83DD-30F3F6881573}" type="datetimeFigureOut">
              <a:rPr lang="zh-TW" altLang="en-US"/>
              <a:pPr>
                <a:defRPr/>
              </a:pPr>
              <a:t>2025/5/19</a:t>
            </a:fld>
            <a:endParaRPr lang="zh-TW" altLang="en-US"/>
          </a:p>
        </p:txBody>
      </p:sp>
      <p:sp>
        <p:nvSpPr>
          <p:cNvPr id="3" name="頁尾版面配置區 4">
            <a:extLst>
              <a:ext uri="{FF2B5EF4-FFF2-40B4-BE49-F238E27FC236}">
                <a16:creationId xmlns:a16="http://schemas.microsoft.com/office/drawing/2014/main" id="{379AC53C-5E73-4879-A776-8A3EA36195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投影片編號版面配置區 5">
            <a:extLst>
              <a:ext uri="{FF2B5EF4-FFF2-40B4-BE49-F238E27FC236}">
                <a16:creationId xmlns:a16="http://schemas.microsoft.com/office/drawing/2014/main" id="{FBCA058E-A1A1-4AEB-B2E6-A1E97AA05E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7EDA69-1A07-42ED-9CB7-A27075BA0619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96089738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3">
            <a:extLst>
              <a:ext uri="{FF2B5EF4-FFF2-40B4-BE49-F238E27FC236}">
                <a16:creationId xmlns:a16="http://schemas.microsoft.com/office/drawing/2014/main" id="{1C7EEEAC-62B3-443B-BAC1-C584F2148B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BEFBAF-531A-4372-8D08-0A04277B2D75}" type="datetimeFigureOut">
              <a:rPr lang="zh-TW" altLang="en-US"/>
              <a:pPr>
                <a:defRPr/>
              </a:pPr>
              <a:t>2025/5/19</a:t>
            </a:fld>
            <a:endParaRPr lang="zh-TW" altLang="en-US"/>
          </a:p>
        </p:txBody>
      </p:sp>
      <p:sp>
        <p:nvSpPr>
          <p:cNvPr id="6" name="頁尾版面配置區 4">
            <a:extLst>
              <a:ext uri="{FF2B5EF4-FFF2-40B4-BE49-F238E27FC236}">
                <a16:creationId xmlns:a16="http://schemas.microsoft.com/office/drawing/2014/main" id="{2061C71B-FA89-4983-A32F-987937144B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>
            <a:extLst>
              <a:ext uri="{FF2B5EF4-FFF2-40B4-BE49-F238E27FC236}">
                <a16:creationId xmlns:a16="http://schemas.microsoft.com/office/drawing/2014/main" id="{5E60D1F9-F05D-4ED8-A885-8F5F70FB66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285F7A-43A9-478D-83F1-C509914B1204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77769917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3">
            <a:extLst>
              <a:ext uri="{FF2B5EF4-FFF2-40B4-BE49-F238E27FC236}">
                <a16:creationId xmlns:a16="http://schemas.microsoft.com/office/drawing/2014/main" id="{39562A88-09DC-4C87-AC91-77104906E4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877B3E-53BE-4DCD-98EB-66414E37257E}" type="datetimeFigureOut">
              <a:rPr lang="zh-TW" altLang="en-US"/>
              <a:pPr>
                <a:defRPr/>
              </a:pPr>
              <a:t>2025/5/19</a:t>
            </a:fld>
            <a:endParaRPr lang="zh-TW" altLang="en-US"/>
          </a:p>
        </p:txBody>
      </p:sp>
      <p:sp>
        <p:nvSpPr>
          <p:cNvPr id="6" name="頁尾版面配置區 4">
            <a:extLst>
              <a:ext uri="{FF2B5EF4-FFF2-40B4-BE49-F238E27FC236}">
                <a16:creationId xmlns:a16="http://schemas.microsoft.com/office/drawing/2014/main" id="{E7378512-0240-4BEC-999D-113E360FBC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>
            <a:extLst>
              <a:ext uri="{FF2B5EF4-FFF2-40B4-BE49-F238E27FC236}">
                <a16:creationId xmlns:a16="http://schemas.microsoft.com/office/drawing/2014/main" id="{F5B0FCF7-1920-4254-A990-F1E1CE5A7F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6202D3-7F9F-4E24-9CC6-2AF4B15291A9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38654711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E52D9085-2A59-4D7F-9F6C-730E57A016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E9BF84-94F6-451B-B770-59578A6DA2BA}" type="datetimeFigureOut">
              <a:rPr lang="zh-TW" altLang="en-US"/>
              <a:pPr>
                <a:defRPr/>
              </a:pPr>
              <a:t>2025/5/19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55797E4F-D415-46C3-8920-142025127E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AA65FCBA-37BE-4DD1-BDA8-6ACF0F0EDE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6F4634-EA88-4A8D-8C9C-9978BB9F75BA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82296549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6B371297-8BCD-41B1-A824-5788C9126B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374685-9134-44C8-9E5C-840EDBB073A6}" type="datetimeFigureOut">
              <a:rPr lang="zh-TW" altLang="en-US"/>
              <a:pPr>
                <a:defRPr/>
              </a:pPr>
              <a:t>2025/5/19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8882F83C-482F-45B4-963A-C7EFC3B0E4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0A7F35FE-94D0-46D0-8736-375ADEB56D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488724-CDFD-43C7-AFCB-CAFABB901132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381356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F3DEFBF4-078F-4966-BE1D-265E1F15DBC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E014BE9B-110F-4633-935E-56B8EC345BA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A8020874-BFA7-4F79-9EEA-71D17C1427F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BDF69A0-4600-4BEB-83B2-301BEF624616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9010775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DD9B7BFF-007E-484A-BBCA-CF9102304E5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FCF2C31F-F6D7-452E-AF76-6441258C45F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AA9315B6-8018-4AC2-9084-FEAB60990D4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8260FEF-D8F4-425E-809D-72E9AD6BBDFC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79820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1D4EAB4A-C4DB-45B9-A12C-4E783868C69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D17D0FD3-4A4E-40DE-BADF-521FE3767B7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32C76135-7344-43D1-A5F5-349344A7032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7D1E05D-CA04-496B-A340-054554C63C5B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136882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B1EDF9E-D669-4425-ADD5-6E3BD3A638C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56950CD-26F8-41D5-A899-E222F7A6EAD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577EA79-5160-426B-8863-A1B97CF6321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7E31DD-301C-4C39-B2D6-AF24263E4746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9601822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D1485E0-93B6-49F3-A808-098C7D4D57F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7A962A8-7460-4961-8096-D5E371A7F6A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C9021C9-4693-4AE8-8C57-CDC70404053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F0BA19C-AFAE-4D59-8A63-A0B75D146332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781264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slideLayout" Target="../slideLayouts/slideLayout35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3.xml"/><Relationship Id="rId3" Type="http://schemas.openxmlformats.org/officeDocument/2006/relationships/slideLayout" Target="../slideLayouts/slideLayout38.xml"/><Relationship Id="rId7" Type="http://schemas.openxmlformats.org/officeDocument/2006/relationships/slideLayout" Target="../slideLayouts/slideLayout42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7.xml"/><Relationship Id="rId1" Type="http://schemas.openxmlformats.org/officeDocument/2006/relationships/slideLayout" Target="../slideLayouts/slideLayout36.xml"/><Relationship Id="rId6" Type="http://schemas.openxmlformats.org/officeDocument/2006/relationships/slideLayout" Target="../slideLayouts/slideLayout41.xml"/><Relationship Id="rId11" Type="http://schemas.openxmlformats.org/officeDocument/2006/relationships/slideLayout" Target="../slideLayouts/slideLayout46.xml"/><Relationship Id="rId5" Type="http://schemas.openxmlformats.org/officeDocument/2006/relationships/slideLayout" Target="../slideLayouts/slideLayout40.xml"/><Relationship Id="rId10" Type="http://schemas.openxmlformats.org/officeDocument/2006/relationships/slideLayout" Target="../slideLayouts/slideLayout45.xml"/><Relationship Id="rId4" Type="http://schemas.openxmlformats.org/officeDocument/2006/relationships/slideLayout" Target="../slideLayouts/slideLayout39.xml"/><Relationship Id="rId9" Type="http://schemas.openxmlformats.org/officeDocument/2006/relationships/slideLayout" Target="../slideLayouts/slideLayout4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7937D063-4201-4DDD-8C98-721122B13AD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2BAA56B9-EA47-4D66-A68C-8FD5ED558BB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7FCB0533-E29F-4BFF-B4A9-638CB21BEBF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F4BBB641-C9C2-44E6-943C-13EBBEF637ED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074B1C0B-7A95-411D-B128-E9F2DC7CC512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210F248A-87A1-427F-B78A-0DC1C167CFC7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9610" r:id="rId1"/>
    <p:sldLayoutId id="2147489611" r:id="rId2"/>
    <p:sldLayoutId id="2147489612" r:id="rId3"/>
    <p:sldLayoutId id="2147489613" r:id="rId4"/>
    <p:sldLayoutId id="2147489614" r:id="rId5"/>
    <p:sldLayoutId id="2147489615" r:id="rId6"/>
    <p:sldLayoutId id="2147489616" r:id="rId7"/>
    <p:sldLayoutId id="2147489617" r:id="rId8"/>
    <p:sldLayoutId id="2147489618" r:id="rId9"/>
    <p:sldLayoutId id="2147489619" r:id="rId10"/>
    <p:sldLayoutId id="2147489620" r:id="rId11"/>
    <p:sldLayoutId id="2147489621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5162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新細明體" charset="-120"/>
              </a:defRPr>
            </a:lvl1pPr>
          </a:lstStyle>
          <a:p>
            <a:pPr eaLnBrk="1" hangingPunct="1"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75162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新細明體" charset="-120"/>
              </a:defRPr>
            </a:lvl1pPr>
          </a:lstStyle>
          <a:p>
            <a:pPr eaLnBrk="1" hangingPunct="1"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75162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a typeface="新細明體" charset="-120"/>
              </a:defRPr>
            </a:lvl1pPr>
          </a:lstStyle>
          <a:p>
            <a:pPr eaLnBrk="1" hangingPunct="1">
              <a:defRPr/>
            </a:pPr>
            <a:fld id="{D477CC02-DBB9-4AE4-B28C-339F9F6F7922}" type="slidenum">
              <a:rPr lang="en-US" altLang="zh-TW">
                <a:solidFill>
                  <a:srgbClr val="000000"/>
                </a:solidFill>
              </a:rPr>
              <a:pPr eaLnBrk="1" hangingPunct="1">
                <a:defRPr/>
              </a:pPr>
              <a:t>‹#›</a:t>
            </a:fld>
            <a:endParaRPr lang="en-US" altLang="zh-TW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70470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9695" r:id="rId1"/>
    <p:sldLayoutId id="2147489696" r:id="rId2"/>
    <p:sldLayoutId id="2147489697" r:id="rId3"/>
    <p:sldLayoutId id="2147489698" r:id="rId4"/>
    <p:sldLayoutId id="2147489699" r:id="rId5"/>
    <p:sldLayoutId id="2147489700" r:id="rId6"/>
    <p:sldLayoutId id="2147489701" r:id="rId7"/>
    <p:sldLayoutId id="2147489702" r:id="rId8"/>
    <p:sldLayoutId id="2147489703" r:id="rId9"/>
    <p:sldLayoutId id="2147489704" r:id="rId10"/>
    <p:sldLayoutId id="214748970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C0BB812B-2E24-41A0-9A27-78890B390E6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F9C79FC5-EE04-4592-BB61-B22F27696F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307F321D-9606-4D70-9405-0033F23F511E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146A29E0-4F27-4F67-9CB5-8C3ED457E03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3548FAB4-BBDB-45FC-B3DF-03850022C3F5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DFF2185A-AFE7-44E6-A3AC-0E118F024AF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468286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9720" r:id="rId1"/>
    <p:sldLayoutId id="2147489721" r:id="rId2"/>
    <p:sldLayoutId id="2147489722" r:id="rId3"/>
    <p:sldLayoutId id="2147489723" r:id="rId4"/>
    <p:sldLayoutId id="2147489724" r:id="rId5"/>
    <p:sldLayoutId id="2147489725" r:id="rId6"/>
    <p:sldLayoutId id="2147489726" r:id="rId7"/>
    <p:sldLayoutId id="2147489727" r:id="rId8"/>
    <p:sldLayoutId id="2147489728" r:id="rId9"/>
    <p:sldLayoutId id="2147489729" r:id="rId10"/>
    <p:sldLayoutId id="2147489730" r:id="rId11"/>
    <p:sldLayoutId id="2147489731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標題版面配置區 1">
            <a:extLst>
              <a:ext uri="{FF2B5EF4-FFF2-40B4-BE49-F238E27FC236}">
                <a16:creationId xmlns:a16="http://schemas.microsoft.com/office/drawing/2014/main" id="{0081F263-76B0-492C-8888-B44FC731EF65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文字版面配置區 2">
            <a:extLst>
              <a:ext uri="{FF2B5EF4-FFF2-40B4-BE49-F238E27FC236}">
                <a16:creationId xmlns:a16="http://schemas.microsoft.com/office/drawing/2014/main" id="{C47C0B29-F532-4BEE-B2AF-2F9E9783E11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903B7211-696E-47C6-9F36-3E52F35829D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F8B15AB0-E5E8-4AEE-8826-D43D186F8A70}" type="datetimeFigureOut">
              <a:rPr lang="zh-TW" altLang="en-US"/>
              <a:pPr>
                <a:defRPr/>
              </a:pPr>
              <a:t>2025/5/19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900DA76B-D224-4465-8CA5-85250FEAF02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CAC801F6-B04D-4CFA-9245-8DDAED0FCAA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kumimoji="0"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CD0FCAFD-618C-4C65-896B-837436713356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150518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9783" r:id="rId1"/>
    <p:sldLayoutId id="2147489784" r:id="rId2"/>
    <p:sldLayoutId id="2147489785" r:id="rId3"/>
    <p:sldLayoutId id="2147489786" r:id="rId4"/>
    <p:sldLayoutId id="2147489787" r:id="rId5"/>
    <p:sldLayoutId id="2147489788" r:id="rId6"/>
    <p:sldLayoutId id="2147489789" r:id="rId7"/>
    <p:sldLayoutId id="2147489790" r:id="rId8"/>
    <p:sldLayoutId id="2147489791" r:id="rId9"/>
    <p:sldLayoutId id="2147489792" r:id="rId10"/>
    <p:sldLayoutId id="214748979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0486A049-F482-4C82-A6EA-C4B1E1A45E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66687"/>
            <a:ext cx="9144000" cy="6524625"/>
          </a:xfrm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sz="3600" dirty="0">
                <a:solidFill>
                  <a:srgbClr val="FFFF00"/>
                </a:solidFill>
                <a:ea typeface="華康儷中黑" panose="020B0509000000000000" pitchFamily="49" charset="-120"/>
              </a:rPr>
              <a:t>復活期第六主日</a:t>
            </a:r>
            <a:endParaRPr lang="en-US" altLang="zh-TW" sz="3600" dirty="0">
              <a:solidFill>
                <a:srgbClr val="FFFF00"/>
              </a:solidFill>
              <a:ea typeface="華康儷中黑" panose="020B0509000000000000" pitchFamily="49" charset="-12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zh-TW" altLang="en-US" sz="1800" dirty="0">
              <a:solidFill>
                <a:schemeClr val="bg1"/>
              </a:solidFill>
              <a:ea typeface="華康儷中黑" panose="020B0509000000000000" pitchFamily="49" charset="-120"/>
            </a:endParaRPr>
          </a:p>
          <a:p>
            <a:pPr algn="ctr" eaLnBrk="1" hangingPunct="1">
              <a:spcBef>
                <a:spcPts val="600"/>
              </a:spcBef>
              <a:buFontTx/>
              <a:buNone/>
            </a:pP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2025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年 </a:t>
            </a: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5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月 </a:t>
            </a: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25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日</a:t>
            </a:r>
            <a:endParaRPr lang="zh-TW" altLang="en-US" sz="2800" dirty="0">
              <a:solidFill>
                <a:schemeClr val="bg1"/>
              </a:solidFill>
              <a:ea typeface="華康儷中黑" pitchFamily="49" charset="-120"/>
            </a:endParaRPr>
          </a:p>
          <a:p>
            <a:pPr algn="ctr" eaLnBrk="1" hangingPunct="1">
              <a:buFontTx/>
              <a:buNone/>
            </a:pPr>
            <a:endParaRPr lang="zh-TW" altLang="en-US" sz="1000" dirty="0">
              <a:solidFill>
                <a:schemeClr val="bg1"/>
              </a:solidFill>
              <a:ea typeface="華康儷中黑" panose="020B0509000000000000" pitchFamily="49" charset="-120"/>
            </a:endParaRPr>
          </a:p>
          <a:p>
            <a:pPr algn="ctr" eaLnBrk="1" hangingPunct="1">
              <a:buFontTx/>
              <a:buNone/>
            </a:pPr>
            <a:r>
              <a:rPr lang="zh-TW" altLang="en-US" sz="5400" dirty="0">
                <a:solidFill>
                  <a:srgbClr val="FFFF00"/>
                </a:solidFill>
                <a:ea typeface="華康正顏楷體W7" panose="03000709000000000000" pitchFamily="65" charset="-120"/>
              </a:rPr>
              <a:t>感 恩 祭 宴</a:t>
            </a:r>
          </a:p>
          <a:p>
            <a:pPr algn="ctr" eaLnBrk="1" hangingPunct="1">
              <a:buFontTx/>
              <a:buNone/>
            </a:pPr>
            <a:endParaRPr lang="zh-TW" altLang="en-US" sz="1800" dirty="0">
              <a:solidFill>
                <a:schemeClr val="bg1"/>
              </a:solidFill>
              <a:ea typeface="華康儷中黑" panose="020B0509000000000000" pitchFamily="49" charset="-120"/>
            </a:endParaRPr>
          </a:p>
          <a:p>
            <a:pPr algn="ctr" eaLnBrk="1" hangingPunct="1">
              <a:lnSpc>
                <a:spcPts val="2500"/>
              </a:lnSpc>
              <a:spcBef>
                <a:spcPct val="0"/>
              </a:spcBef>
              <a:buFontTx/>
              <a:buNone/>
            </a:pPr>
            <a:r>
              <a:rPr lang="zh-TW" altLang="en-US" sz="3600" dirty="0">
                <a:solidFill>
                  <a:schemeClr val="bg1"/>
                </a:solidFill>
                <a:ea typeface="華康儷中黑" panose="020B0509000000000000" pitchFamily="49" charset="-120"/>
              </a:rPr>
              <a:t>主 題</a:t>
            </a:r>
          </a:p>
          <a:p>
            <a:pPr algn="ctr" eaLnBrk="1" hangingPunct="1">
              <a:spcBef>
                <a:spcPts val="1800"/>
              </a:spcBef>
              <a:spcAft>
                <a:spcPts val="600"/>
              </a:spcAft>
              <a:buFontTx/>
              <a:buNone/>
            </a:pPr>
            <a:r>
              <a:rPr lang="zh-TW" altLang="en-US" sz="6600" dirty="0">
                <a:solidFill>
                  <a:srgbClr val="FFFF00"/>
                </a:solidFill>
                <a:ea typeface="華康儷中黑" panose="020B0509000000000000" pitchFamily="49" charset="-120"/>
              </a:rPr>
              <a:t>教會的傳統與創新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TW" dirty="0">
                <a:solidFill>
                  <a:srgbClr val="00FF00"/>
                </a:solidFill>
                <a:ea typeface="華康粗黑體" panose="020B0709000000000000" pitchFamily="49" charset="-120"/>
              </a:rPr>
              <a:t>——</a:t>
            </a:r>
            <a:r>
              <a:rPr lang="zh-TW" altLang="en-US" sz="4000" dirty="0">
                <a:solidFill>
                  <a:srgbClr val="00FF00"/>
                </a:solidFill>
                <a:ea typeface="華康粗黑體" panose="020B0709000000000000" pitchFamily="49" charset="-120"/>
              </a:rPr>
              <a:t>混亂中的平安</a:t>
            </a:r>
            <a:r>
              <a:rPr lang="en-US" altLang="zh-TW" sz="4000" dirty="0">
                <a:solidFill>
                  <a:srgbClr val="00FF00"/>
                </a:solidFill>
                <a:ea typeface="華康粗黑體" panose="020B0709000000000000" pitchFamily="49" charset="-120"/>
              </a:rPr>
              <a:t>: </a:t>
            </a:r>
            <a:r>
              <a:rPr lang="zh-TW" altLang="en-US" sz="4000" dirty="0">
                <a:solidFill>
                  <a:srgbClr val="00FF00"/>
                </a:solidFill>
                <a:ea typeface="華康粗黑體" panose="020B0709000000000000" pitchFamily="49" charset="-120"/>
              </a:rPr>
              <a:t>根深不怕風搖動</a:t>
            </a:r>
            <a:r>
              <a:rPr lang="en-US" altLang="zh-TW" dirty="0">
                <a:solidFill>
                  <a:srgbClr val="00FF00"/>
                </a:solidFill>
                <a:ea typeface="華康粗黑體" panose="020B0709000000000000" pitchFamily="49" charset="-120"/>
              </a:rPr>
              <a:t>——</a:t>
            </a:r>
          </a:p>
        </p:txBody>
      </p:sp>
    </p:spTree>
    <p:extLst>
      <p:ext uri="{BB962C8B-B14F-4D97-AF65-F5344CB8AC3E}">
        <p14:creationId xmlns:p14="http://schemas.microsoft.com/office/powerpoint/2010/main" val="18553281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0486A049-F482-4C82-A6EA-C4B1E1A45E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66687"/>
            <a:ext cx="9144000" cy="6524625"/>
          </a:xfrm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sz="3600" dirty="0">
                <a:solidFill>
                  <a:srgbClr val="FFFF00"/>
                </a:solidFill>
                <a:ea typeface="華康儷中黑" panose="020B0509000000000000" pitchFamily="49" charset="-120"/>
              </a:rPr>
              <a:t>復活期第六主日</a:t>
            </a:r>
            <a:endParaRPr lang="en-US" altLang="zh-TW" sz="3600" dirty="0">
              <a:solidFill>
                <a:srgbClr val="FFFF00"/>
              </a:solidFill>
              <a:ea typeface="華康儷中黑" panose="020B0509000000000000" pitchFamily="49" charset="-12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zh-TW" altLang="en-US" sz="1800" dirty="0">
              <a:solidFill>
                <a:schemeClr val="bg1"/>
              </a:solidFill>
              <a:ea typeface="華康儷中黑" panose="020B0509000000000000" pitchFamily="49" charset="-120"/>
            </a:endParaRPr>
          </a:p>
          <a:p>
            <a:pPr algn="ctr" eaLnBrk="1" hangingPunct="1">
              <a:spcBef>
                <a:spcPts val="600"/>
              </a:spcBef>
              <a:buFontTx/>
              <a:buNone/>
            </a:pP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2025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年 </a:t>
            </a: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5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月 </a:t>
            </a: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25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日</a:t>
            </a:r>
            <a:endParaRPr lang="zh-TW" altLang="en-US" sz="2800" dirty="0">
              <a:solidFill>
                <a:schemeClr val="bg1"/>
              </a:solidFill>
              <a:ea typeface="華康儷中黑" pitchFamily="49" charset="-120"/>
            </a:endParaRPr>
          </a:p>
          <a:p>
            <a:pPr algn="ctr" eaLnBrk="1" hangingPunct="1">
              <a:buFontTx/>
              <a:buNone/>
            </a:pPr>
            <a:endParaRPr lang="zh-TW" altLang="en-US" sz="1000" dirty="0">
              <a:solidFill>
                <a:schemeClr val="bg1"/>
              </a:solidFill>
              <a:ea typeface="華康儷中黑" panose="020B0509000000000000" pitchFamily="49" charset="-120"/>
            </a:endParaRPr>
          </a:p>
          <a:p>
            <a:pPr algn="ctr" eaLnBrk="1" hangingPunct="1">
              <a:buFontTx/>
              <a:buNone/>
            </a:pPr>
            <a:r>
              <a:rPr lang="zh-TW" altLang="en-US" sz="5400" dirty="0">
                <a:solidFill>
                  <a:srgbClr val="FFFF00"/>
                </a:solidFill>
                <a:ea typeface="華康正顏楷體W7" panose="03000709000000000000" pitchFamily="65" charset="-120"/>
              </a:rPr>
              <a:t>感 恩 祭 宴</a:t>
            </a:r>
          </a:p>
          <a:p>
            <a:pPr algn="ctr" eaLnBrk="1" hangingPunct="1">
              <a:buFontTx/>
              <a:buNone/>
            </a:pPr>
            <a:endParaRPr lang="zh-TW" altLang="en-US" sz="1800" dirty="0">
              <a:solidFill>
                <a:schemeClr val="bg1"/>
              </a:solidFill>
              <a:ea typeface="華康儷中黑" panose="020B0509000000000000" pitchFamily="49" charset="-120"/>
            </a:endParaRPr>
          </a:p>
          <a:p>
            <a:pPr algn="ctr" eaLnBrk="1" hangingPunct="1">
              <a:lnSpc>
                <a:spcPts val="2500"/>
              </a:lnSpc>
              <a:spcBef>
                <a:spcPct val="0"/>
              </a:spcBef>
              <a:buFontTx/>
              <a:buNone/>
            </a:pPr>
            <a:r>
              <a:rPr lang="zh-TW" altLang="en-US" sz="3600" dirty="0">
                <a:solidFill>
                  <a:schemeClr val="bg1"/>
                </a:solidFill>
                <a:ea typeface="華康儷中黑" panose="020B0509000000000000" pitchFamily="49" charset="-120"/>
              </a:rPr>
              <a:t>主 題</a:t>
            </a:r>
          </a:p>
          <a:p>
            <a:pPr algn="ctr" eaLnBrk="1" hangingPunct="1">
              <a:spcBef>
                <a:spcPts val="1800"/>
              </a:spcBef>
              <a:spcAft>
                <a:spcPts val="600"/>
              </a:spcAft>
              <a:buFontTx/>
              <a:buNone/>
            </a:pPr>
            <a:r>
              <a:rPr lang="zh-TW" altLang="en-US" sz="6600" dirty="0">
                <a:solidFill>
                  <a:srgbClr val="FFFF00"/>
                </a:solidFill>
                <a:ea typeface="華康儷中黑" panose="020B0509000000000000" pitchFamily="49" charset="-120"/>
              </a:rPr>
              <a:t>教會的傳統與創新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TW" dirty="0">
                <a:solidFill>
                  <a:srgbClr val="00FF00"/>
                </a:solidFill>
                <a:ea typeface="華康粗黑體" panose="020B0709000000000000" pitchFamily="49" charset="-120"/>
              </a:rPr>
              <a:t>——</a:t>
            </a:r>
            <a:r>
              <a:rPr lang="zh-TW" altLang="en-US" sz="4000" dirty="0">
                <a:solidFill>
                  <a:srgbClr val="00FF00"/>
                </a:solidFill>
                <a:ea typeface="華康粗黑體" panose="020B0709000000000000" pitchFamily="49" charset="-120"/>
              </a:rPr>
              <a:t>混亂中的平安</a:t>
            </a:r>
            <a:r>
              <a:rPr lang="en-US" altLang="zh-TW" sz="4000" dirty="0">
                <a:solidFill>
                  <a:srgbClr val="00FF00"/>
                </a:solidFill>
                <a:ea typeface="華康粗黑體" panose="020B0709000000000000" pitchFamily="49" charset="-120"/>
              </a:rPr>
              <a:t>: </a:t>
            </a:r>
            <a:r>
              <a:rPr lang="zh-TW" altLang="en-US" sz="4000" dirty="0">
                <a:solidFill>
                  <a:srgbClr val="00FF00"/>
                </a:solidFill>
                <a:ea typeface="華康粗黑體" panose="020B0709000000000000" pitchFamily="49" charset="-120"/>
              </a:rPr>
              <a:t>根深不怕風搖動</a:t>
            </a:r>
            <a:r>
              <a:rPr lang="en-US" altLang="zh-TW" dirty="0">
                <a:solidFill>
                  <a:srgbClr val="00FF00"/>
                </a:solidFill>
                <a:ea typeface="華康粗黑體" panose="020B0709000000000000" pitchFamily="49" charset="-120"/>
              </a:rPr>
              <a:t>——</a:t>
            </a:r>
          </a:p>
        </p:txBody>
      </p:sp>
    </p:spTree>
    <p:extLst>
      <p:ext uri="{BB962C8B-B14F-4D97-AF65-F5344CB8AC3E}">
        <p14:creationId xmlns:p14="http://schemas.microsoft.com/office/powerpoint/2010/main" val="31305907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E642372A-EF13-4599-95F0-5CB9E3132B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16632"/>
            <a:ext cx="9144000" cy="6741368"/>
          </a:xfrm>
        </p:spPr>
        <p:txBody>
          <a:bodyPr/>
          <a:lstStyle/>
          <a:p>
            <a:pPr algn="just" eaLnBrk="1">
              <a:lnSpc>
                <a:spcPts val="4600"/>
              </a:lnSpc>
              <a:spcBef>
                <a:spcPts val="600"/>
              </a:spcBef>
              <a:spcAft>
                <a:spcPts val="600"/>
              </a:spcAft>
            </a:pPr>
            <a:r>
              <a:rPr lang="zh-TW" altLang="en-US" sz="3600" dirty="0">
                <a:solidFill>
                  <a:srgbClr val="FFFF00"/>
                </a:solidFill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宗徒和長老同全教會決定</a:t>
            </a:r>
            <a:r>
              <a:rPr lang="en-US" altLang="zh-TW" sz="36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en-US" sz="3600" dirty="0">
                <a:solidFill>
                  <a:srgbClr val="FFFF00"/>
                </a:solidFill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不再加給你們什麼重擔</a:t>
            </a:r>
            <a:r>
              <a:rPr lang="en-US" altLang="zh-TW" sz="3600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en-US" sz="3600" dirty="0">
                <a:solidFill>
                  <a:srgbClr val="FFFF00"/>
                </a:solidFill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除了</a:t>
            </a:r>
            <a:r>
              <a:rPr lang="zh-TW" altLang="en-US" sz="3600" dirty="0">
                <a:solidFill>
                  <a:schemeClr val="bg1"/>
                </a:solidFill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這幾項重要的事</a:t>
            </a:r>
            <a:r>
              <a:rPr lang="en-US" altLang="zh-TW" sz="36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</a:t>
            </a:r>
            <a:r>
              <a:rPr lang="zh-TW" altLang="en-US" sz="3600" dirty="0">
                <a:solidFill>
                  <a:schemeClr val="bg1"/>
                </a:solidFill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即不要吃祭過邪神的食物</a:t>
            </a:r>
            <a:r>
              <a:rPr lang="en-US" altLang="zh-TW" sz="36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en-US" sz="3600" dirty="0">
                <a:solidFill>
                  <a:schemeClr val="bg1"/>
                </a:solidFill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並戒避姦淫</a:t>
            </a:r>
            <a:r>
              <a:rPr lang="en-US" altLang="zh-TW" sz="36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;</a:t>
            </a:r>
            <a:r>
              <a:rPr lang="zh-TW" altLang="en-US" sz="3600" dirty="0">
                <a:solidFill>
                  <a:schemeClr val="bg1"/>
                </a:solidFill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如果你們戒絕了這一切</a:t>
            </a:r>
            <a:r>
              <a:rPr lang="en-US" altLang="zh-TW" sz="36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en-US" sz="3600" dirty="0">
                <a:solidFill>
                  <a:schemeClr val="bg1"/>
                </a:solidFill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那就好了</a:t>
            </a:r>
            <a:r>
              <a:rPr lang="en-US" altLang="zh-TW" sz="36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0" indent="0" algn="just" eaLnBrk="1">
              <a:lnSpc>
                <a:spcPts val="4600"/>
              </a:lnSpc>
              <a:spcBef>
                <a:spcPts val="600"/>
              </a:spcBef>
              <a:spcAft>
                <a:spcPts val="600"/>
              </a:spcAft>
              <a:buFontTx/>
              <a:buNone/>
            </a:pPr>
            <a:r>
              <a:rPr lang="zh-TW" altLang="en-US" sz="3600" i="1" dirty="0">
                <a:solidFill>
                  <a:schemeClr val="bg1"/>
                </a:solidFill>
                <a:latin typeface="Calibri" panose="020F0502020204030204" pitchFamily="34" charset="0"/>
                <a:ea typeface="華康正顏楷體W7(P)" panose="03000700000000000000" pitchFamily="66" charset="-120"/>
                <a:cs typeface="Calibri" panose="020F0502020204030204" pitchFamily="34" charset="0"/>
              </a:rPr>
              <a:t>（遠看聖殿</a:t>
            </a:r>
            <a:r>
              <a:rPr lang="en-US" altLang="zh-TW" sz="3600" i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en-US" sz="3600" i="1" dirty="0">
                <a:solidFill>
                  <a:schemeClr val="bg1"/>
                </a:solidFill>
                <a:latin typeface="Calibri" panose="020F0502020204030204" pitchFamily="34" charset="0"/>
                <a:ea typeface="華康正顏楷體W7(P)" panose="03000700000000000000" pitchFamily="66" charset="-120"/>
                <a:cs typeface="Calibri" panose="020F0502020204030204" pitchFamily="34" charset="0"/>
              </a:rPr>
              <a:t>金碧輝煌）</a:t>
            </a:r>
            <a:r>
              <a:rPr lang="en-US" altLang="zh-TW" sz="40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;</a:t>
            </a:r>
            <a:r>
              <a:rPr lang="zh-TW" altLang="en-US" sz="8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　</a:t>
            </a:r>
            <a:r>
              <a:rPr lang="zh-TW" altLang="en-US" sz="4000" dirty="0">
                <a:solidFill>
                  <a:schemeClr val="bg1"/>
                </a:solidFill>
                <a:latin typeface="Calibri" panose="020F0502020204030204" pitchFamily="34" charset="0"/>
                <a:ea typeface="華康正顏楷體W7(P)" panose="03000700000000000000" pitchFamily="66" charset="-120"/>
                <a:cs typeface="Calibri" panose="020F0502020204030204" pitchFamily="34" charset="0"/>
              </a:rPr>
              <a:t>在城內我沒有看見聖殿</a:t>
            </a:r>
            <a:r>
              <a:rPr lang="en-US" altLang="zh-TW" sz="40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en-US" sz="4000" dirty="0">
                <a:solidFill>
                  <a:srgbClr val="FFFF00"/>
                </a:solidFill>
                <a:latin typeface="Calibri" panose="020F0502020204030204" pitchFamily="34" charset="0"/>
                <a:ea typeface="華康正顏楷體W7(P)" panose="03000700000000000000" pitchFamily="66" charset="-120"/>
                <a:cs typeface="Calibri" panose="020F0502020204030204" pitchFamily="34" charset="0"/>
              </a:rPr>
              <a:t>因為天主</a:t>
            </a:r>
            <a:r>
              <a:rPr lang="zh-TW" altLang="en-US" sz="4000" dirty="0">
                <a:solidFill>
                  <a:schemeClr val="bg1"/>
                </a:solidFill>
                <a:latin typeface="Calibri" panose="020F0502020204030204" pitchFamily="34" charset="0"/>
                <a:ea typeface="華康正顏楷體W7(P)" panose="03000700000000000000" pitchFamily="66" charset="-120"/>
                <a:cs typeface="Calibri" panose="020F0502020204030204" pitchFamily="34" charset="0"/>
              </a:rPr>
              <a:t>和</a:t>
            </a:r>
            <a:r>
              <a:rPr lang="zh-TW" altLang="en-US" sz="4000" dirty="0">
                <a:solidFill>
                  <a:srgbClr val="FFFF00"/>
                </a:solidFill>
                <a:latin typeface="Calibri" panose="020F0502020204030204" pitchFamily="34" charset="0"/>
                <a:ea typeface="華康正顏楷體W7(P)" panose="03000700000000000000" pitchFamily="66" charset="-120"/>
                <a:cs typeface="Calibri" panose="020F0502020204030204" pitchFamily="34" charset="0"/>
              </a:rPr>
              <a:t>羔羊</a:t>
            </a:r>
            <a:r>
              <a:rPr lang="en-US" altLang="zh-TW" sz="4000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en-US" sz="4400" dirty="0">
                <a:solidFill>
                  <a:srgbClr val="FFFF00"/>
                </a:solidFill>
                <a:latin typeface="Calibri" panose="020F0502020204030204" pitchFamily="34" charset="0"/>
                <a:ea typeface="華康正顏楷體W7(P)" panose="03000700000000000000" pitchFamily="66" charset="-120"/>
                <a:cs typeface="Calibri" panose="020F0502020204030204" pitchFamily="34" charset="0"/>
              </a:rPr>
              <a:t>就是聖殿</a:t>
            </a:r>
            <a:r>
              <a:rPr lang="en-US" altLang="zh-TW" sz="40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r>
              <a:rPr lang="zh-TW" altLang="en-US" sz="4000" dirty="0">
                <a:solidFill>
                  <a:schemeClr val="bg1"/>
                </a:solidFill>
                <a:latin typeface="Calibri" panose="020F0502020204030204" pitchFamily="34" charset="0"/>
                <a:ea typeface="華康正顏楷體W7(P)" panose="03000700000000000000" pitchFamily="66" charset="-120"/>
                <a:cs typeface="Calibri" panose="020F0502020204030204" pitchFamily="34" charset="0"/>
              </a:rPr>
              <a:t>就是她的</a:t>
            </a:r>
            <a:r>
              <a:rPr lang="zh-TW" altLang="en-US" sz="4000" dirty="0">
                <a:solidFill>
                  <a:srgbClr val="FFFF00"/>
                </a:solidFill>
                <a:latin typeface="Calibri" panose="020F0502020204030204" pitchFamily="34" charset="0"/>
                <a:ea typeface="華康正顏楷體W7(P)" panose="03000700000000000000" pitchFamily="66" charset="-120"/>
                <a:cs typeface="Calibri" panose="020F0502020204030204" pitchFamily="34" charset="0"/>
              </a:rPr>
              <a:t>明燈</a:t>
            </a:r>
            <a:r>
              <a:rPr lang="en-US" altLang="zh-TW" sz="40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algn="just" eaLnBrk="1">
              <a:lnSpc>
                <a:spcPts val="4600"/>
              </a:lnSpc>
              <a:spcBef>
                <a:spcPts val="600"/>
              </a:spcBef>
              <a:spcAft>
                <a:spcPts val="600"/>
              </a:spcAft>
            </a:pPr>
            <a:r>
              <a:rPr lang="zh-TW" altLang="en-US" sz="4000" dirty="0">
                <a:solidFill>
                  <a:schemeClr val="bg1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誰愛我</a:t>
            </a:r>
            <a:r>
              <a:rPr lang="en-US" altLang="zh-TW" sz="40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必遵守我的話</a:t>
            </a:r>
            <a:r>
              <a:rPr lang="en-US" altLang="zh-TW" sz="40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我父也必愛他</a:t>
            </a:r>
            <a:r>
              <a:rPr lang="en-US" altLang="zh-TW" sz="40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;</a:t>
            </a:r>
            <a:r>
              <a:rPr lang="zh-TW" altLang="en-US" sz="4000" dirty="0">
                <a:solidFill>
                  <a:schemeClr val="bg1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那護慰者必要</a:t>
            </a:r>
            <a:r>
              <a:rPr lang="zh-TW" altLang="en-US" sz="4000" dirty="0">
                <a:solidFill>
                  <a:srgbClr val="00FF00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教訓</a:t>
            </a:r>
            <a:r>
              <a:rPr lang="zh-TW" altLang="en-US" sz="4000" dirty="0">
                <a:solidFill>
                  <a:srgbClr val="FFFF00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你們一切</a:t>
            </a:r>
            <a:r>
              <a:rPr lang="en-US" altLang="zh-TW" sz="40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也要使你們</a:t>
            </a:r>
            <a:br>
              <a:rPr lang="en-US" altLang="zh-TW" sz="40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zh-TW" altLang="en-US" sz="4000" dirty="0">
                <a:solidFill>
                  <a:schemeClr val="bg1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　</a:t>
            </a:r>
            <a:r>
              <a:rPr lang="zh-TW" altLang="en-US" sz="4000" dirty="0">
                <a:solidFill>
                  <a:srgbClr val="FF0000"/>
                </a:solidFill>
                <a:highlight>
                  <a:srgbClr val="FFFF00"/>
                </a:highlight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想起</a:t>
            </a:r>
            <a:r>
              <a:rPr lang="en-US" altLang="zh-TW" sz="4000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en-US" sz="4000" dirty="0">
                <a:solidFill>
                  <a:srgbClr val="FFFF00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我對你們所說的一切</a:t>
            </a:r>
            <a:r>
              <a:rPr lang="en-US" altLang="zh-TW" sz="4000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zh-TW" altLang="en-US" sz="4000" dirty="0">
              <a:solidFill>
                <a:srgbClr val="FFFF00"/>
              </a:solidFill>
              <a:latin typeface="Calibri" panose="020F0502020204030204" pitchFamily="34" charset="0"/>
              <a:ea typeface="華康儷中黑" panose="020B0509000000000000" pitchFamily="49" charset="-120"/>
              <a:cs typeface="Calibri" panose="020F0502020204030204" pitchFamily="34" charset="0"/>
            </a:endParaRPr>
          </a:p>
          <a:p>
            <a:pPr marL="0" indent="0" algn="just" eaLnBrk="1">
              <a:lnSpc>
                <a:spcPts val="4600"/>
              </a:lnSpc>
              <a:spcBef>
                <a:spcPts val="600"/>
              </a:spcBef>
              <a:spcAft>
                <a:spcPts val="600"/>
              </a:spcAft>
              <a:buFontTx/>
              <a:buNone/>
            </a:pPr>
            <a:endParaRPr lang="en-US" altLang="zh-TW" sz="40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85052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E642372A-EF13-4599-95F0-5CB9E3132B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16632"/>
            <a:ext cx="9144000" cy="6741368"/>
          </a:xfrm>
        </p:spPr>
        <p:txBody>
          <a:bodyPr/>
          <a:lstStyle/>
          <a:p>
            <a:pPr marL="0" indent="0" algn="l" eaLnBrk="1">
              <a:lnSpc>
                <a:spcPts val="4600"/>
              </a:lnSpc>
              <a:spcBef>
                <a:spcPts val="600"/>
              </a:spcBef>
              <a:spcAft>
                <a:spcPts val="600"/>
              </a:spcAft>
              <a:buFontTx/>
              <a:buNone/>
            </a:pPr>
            <a:r>
              <a:rPr lang="zh-TW" altLang="en-US" sz="4000" dirty="0">
                <a:solidFill>
                  <a:srgbClr val="FFFF00"/>
                </a:solidFill>
                <a:ea typeface="華康正顏楷體W7(P)" panose="03000700000000000000" pitchFamily="66" charset="-120"/>
                <a:cs typeface="華康中黑體" panose="020B0509000000000000" pitchFamily="49" charset="-120"/>
              </a:rPr>
              <a:t>宗徒和長老同全教會決定</a:t>
            </a:r>
            <a:r>
              <a:rPr lang="en-US" altLang="zh-TW" sz="4000" dirty="0">
                <a:solidFill>
                  <a:schemeClr val="bg1"/>
                </a:solidFill>
                <a:ea typeface="華康正顏楷體W7(P)" panose="03000700000000000000" pitchFamily="66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rgbClr val="FFFF00"/>
                </a:solidFill>
                <a:ea typeface="華康正顏楷體W7(P)" panose="03000700000000000000" pitchFamily="66" charset="-120"/>
                <a:cs typeface="華康中黑體" panose="020B0509000000000000" pitchFamily="49" charset="-120"/>
              </a:rPr>
              <a:t>除了</a:t>
            </a:r>
            <a:r>
              <a:rPr lang="zh-TW" altLang="en-US" sz="4000" dirty="0">
                <a:solidFill>
                  <a:schemeClr val="bg1"/>
                </a:solidFill>
                <a:ea typeface="華康正顏楷體W7(P)" panose="03000700000000000000" pitchFamily="66" charset="-120"/>
                <a:cs typeface="華康中黑體" panose="020B0509000000000000" pitchFamily="49" charset="-120"/>
              </a:rPr>
              <a:t>這幾項重要的事</a:t>
            </a:r>
            <a:r>
              <a:rPr lang="en-US" altLang="zh-TW" sz="4000" dirty="0">
                <a:solidFill>
                  <a:schemeClr val="bg1"/>
                </a:solidFill>
                <a:ea typeface="華康正顏楷體W7(P)" panose="03000700000000000000" pitchFamily="66" charset="-120"/>
                <a:cs typeface="華康中黑體" panose="020B0509000000000000" pitchFamily="49" charset="-120"/>
              </a:rPr>
              <a:t>:</a:t>
            </a:r>
            <a:r>
              <a:rPr lang="zh-TW" altLang="en-US" sz="4000" dirty="0">
                <a:solidFill>
                  <a:schemeClr val="bg1"/>
                </a:solidFill>
                <a:ea typeface="華康正顏楷體W7(P)" panose="03000700000000000000" pitchFamily="66" charset="-120"/>
                <a:cs typeface="華康中黑體" panose="020B0509000000000000" pitchFamily="49" charset="-120"/>
              </a:rPr>
              <a:t>即不要吃祭過邪神的食物</a:t>
            </a:r>
            <a:r>
              <a:rPr lang="en-US" altLang="zh-TW" sz="4000" dirty="0">
                <a:solidFill>
                  <a:schemeClr val="bg1"/>
                </a:solidFill>
                <a:ea typeface="華康正顏楷體W7(P)" panose="03000700000000000000" pitchFamily="66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ea typeface="華康正顏楷體W7(P)" panose="03000700000000000000" pitchFamily="66" charset="-120"/>
                <a:cs typeface="華康中黑體" panose="020B0509000000000000" pitchFamily="49" charset="-120"/>
              </a:rPr>
              <a:t>並戒避姦淫</a:t>
            </a:r>
            <a:r>
              <a:rPr lang="en-US" altLang="zh-TW" sz="4000" dirty="0">
                <a:solidFill>
                  <a:schemeClr val="bg1"/>
                </a:solidFill>
                <a:ea typeface="華康正顏楷體W7(P)" panose="03000700000000000000" pitchFamily="66" charset="-120"/>
                <a:cs typeface="華康中黑體" panose="020B0509000000000000" pitchFamily="49" charset="-120"/>
              </a:rPr>
              <a:t>;</a:t>
            </a:r>
            <a:r>
              <a:rPr lang="zh-TW" altLang="en-US" sz="4000" dirty="0">
                <a:solidFill>
                  <a:schemeClr val="bg1"/>
                </a:solidFill>
                <a:ea typeface="華康正顏楷體W7(P)" panose="03000700000000000000" pitchFamily="66" charset="-120"/>
                <a:cs typeface="華康中黑體" panose="020B0509000000000000" pitchFamily="49" charset="-120"/>
              </a:rPr>
              <a:t>如果你們戒絕了這一切</a:t>
            </a:r>
            <a:r>
              <a:rPr lang="en-US" altLang="zh-TW" sz="4000" dirty="0">
                <a:solidFill>
                  <a:schemeClr val="bg1"/>
                </a:solidFill>
                <a:ea typeface="華康正顏楷體W7(P)" panose="03000700000000000000" pitchFamily="66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ea typeface="華康正顏楷體W7(P)" panose="03000700000000000000" pitchFamily="66" charset="-120"/>
                <a:cs typeface="華康中黑體" panose="020B0509000000000000" pitchFamily="49" charset="-120"/>
              </a:rPr>
              <a:t>那就好了</a:t>
            </a:r>
            <a:r>
              <a:rPr lang="en-US" altLang="zh-TW" sz="4000" dirty="0">
                <a:solidFill>
                  <a:schemeClr val="bg1"/>
                </a:solidFill>
                <a:ea typeface="華康正顏楷體W7(P)" panose="03000700000000000000" pitchFamily="66" charset="-120"/>
                <a:cs typeface="華康中黑體" panose="020B0509000000000000" pitchFamily="49" charset="-120"/>
              </a:rPr>
              <a:t>.</a:t>
            </a:r>
          </a:p>
          <a:p>
            <a:pPr marL="360000" indent="-457200" algn="l" eaLnBrk="1">
              <a:lnSpc>
                <a:spcPts val="4600"/>
              </a:lnSpc>
              <a:spcBef>
                <a:spcPts val="0"/>
              </a:spcBef>
              <a:spcAft>
                <a:spcPts val="600"/>
              </a:spcAft>
              <a:buFontTx/>
              <a:buNone/>
            </a:pPr>
            <a:r>
              <a:rPr lang="zh-TW" altLang="en-US" sz="4000" dirty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大公會議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面對當時困境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</a:t>
            </a:r>
            <a:r>
              <a:rPr lang="en-US" altLang="zh-TW" sz="4000" dirty="0">
                <a:solidFill>
                  <a:srgbClr val="00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5%</a:t>
            </a:r>
            <a:r>
              <a:rPr lang="zh-TW" altLang="en-US" sz="4000" dirty="0">
                <a:solidFill>
                  <a:srgbClr val="00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創新</a:t>
            </a:r>
            <a:r>
              <a:rPr lang="en-US" altLang="zh-TW" sz="4000" dirty="0">
                <a:solidFill>
                  <a:srgbClr val="00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,95%</a:t>
            </a:r>
            <a:r>
              <a:rPr lang="zh-TW" altLang="en-US" sz="4000" dirty="0">
                <a:solidFill>
                  <a:srgbClr val="00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繼承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; 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聖神</a:t>
            </a:r>
            <a:r>
              <a:rPr lang="en-US" altLang="zh-TW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(</a:t>
            </a:r>
            <a:r>
              <a:rPr lang="zh-TW" altLang="en-US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幫助</a:t>
            </a:r>
            <a:r>
              <a:rPr lang="zh-TW" altLang="en-US" dirty="0">
                <a:solidFill>
                  <a:srgbClr val="00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想起耶穌教訓</a:t>
            </a:r>
            <a:r>
              <a:rPr lang="en-US" altLang="zh-TW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)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;</a:t>
            </a:r>
            <a:r>
              <a:rPr lang="zh-TW" altLang="en-US" sz="8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　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繼承較容易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rgbClr val="00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更新很困難</a:t>
            </a:r>
            <a:r>
              <a:rPr lang="en-US" altLang="zh-TW" sz="4000" dirty="0">
                <a:solidFill>
                  <a:srgbClr val="00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.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不斷更新是教會發揚光大的必要條件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. 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教會最不變的是不斷在變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!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如果不變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600" dirty="0">
                <a:solidFill>
                  <a:srgbClr val="00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教會將會落後自己一百年</a:t>
            </a:r>
            <a:r>
              <a:rPr lang="en-US" altLang="zh-TW" sz="3600" dirty="0">
                <a:solidFill>
                  <a:srgbClr val="00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!</a:t>
            </a:r>
          </a:p>
          <a:p>
            <a:pPr marL="360000" indent="-457200" algn="l" eaLnBrk="1">
              <a:lnSpc>
                <a:spcPts val="4600"/>
              </a:lnSpc>
              <a:spcBef>
                <a:spcPts val="0"/>
              </a:spcBef>
              <a:spcAft>
                <a:spcPts val="600"/>
              </a:spcAft>
              <a:buFontTx/>
              <a:buNone/>
            </a:pPr>
            <a:r>
              <a:rPr lang="zh-TW" altLang="en-US" sz="3600" dirty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聖教宗若望廿三</a:t>
            </a:r>
            <a:r>
              <a:rPr lang="en-US" altLang="zh-TW" sz="36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  <a:r>
              <a:rPr lang="en-US" altLang="zh-TW" sz="28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ag</a:t>
            </a:r>
            <a:r>
              <a:rPr lang="en-US" altLang="zh-TW" sz="2800" dirty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giorna</a:t>
            </a:r>
            <a:r>
              <a:rPr lang="en-US" altLang="zh-TW" sz="28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mento=bringing up to date</a:t>
            </a:r>
          </a:p>
          <a:p>
            <a:pPr marL="360000" indent="-457200" algn="l" eaLnBrk="1">
              <a:lnSpc>
                <a:spcPts val="4600"/>
              </a:lnSpc>
              <a:spcBef>
                <a:spcPts val="0"/>
              </a:spcBef>
              <a:spcAft>
                <a:spcPts val="600"/>
              </a:spcAft>
              <a:buFontTx/>
              <a:buNone/>
            </a:pP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  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=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日日新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又日新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作新民 </a:t>
            </a:r>
            <a:r>
              <a:rPr lang="en-US" altLang="zh-TW" sz="3600" dirty="0">
                <a:solidFill>
                  <a:srgbClr val="00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(=</a:t>
            </a:r>
            <a:r>
              <a:rPr lang="en-US" altLang="zh-TW" sz="1000" dirty="0">
                <a:solidFill>
                  <a:srgbClr val="00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 </a:t>
            </a:r>
            <a:r>
              <a:rPr lang="zh-TW" altLang="en-US" sz="3600" dirty="0">
                <a:solidFill>
                  <a:srgbClr val="00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新人新事</a:t>
            </a:r>
            <a:r>
              <a:rPr lang="en-US" altLang="zh-TW" sz="3600" dirty="0">
                <a:solidFill>
                  <a:srgbClr val="00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!)</a:t>
            </a:r>
          </a:p>
        </p:txBody>
      </p:sp>
    </p:spTree>
    <p:extLst>
      <p:ext uri="{BB962C8B-B14F-4D97-AF65-F5344CB8AC3E}">
        <p14:creationId xmlns:p14="http://schemas.microsoft.com/office/powerpoint/2010/main" val="14427389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E642372A-EF13-4599-95F0-5CB9E3132B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16632"/>
            <a:ext cx="9144000" cy="6741368"/>
          </a:xfrm>
        </p:spPr>
        <p:txBody>
          <a:bodyPr/>
          <a:lstStyle/>
          <a:p>
            <a:pPr marL="0" indent="0" algn="l" eaLnBrk="1">
              <a:lnSpc>
                <a:spcPts val="4600"/>
              </a:lnSpc>
              <a:spcBef>
                <a:spcPts val="600"/>
              </a:spcBef>
              <a:spcAft>
                <a:spcPts val="600"/>
              </a:spcAft>
              <a:buFontTx/>
              <a:buNone/>
            </a:pPr>
            <a:r>
              <a:rPr lang="en-US" altLang="zh-TW" i="1" spc="-150" dirty="0">
                <a:solidFill>
                  <a:schemeClr val="bg1"/>
                </a:solidFill>
                <a:ea typeface="華康正顏楷體W7(P)" panose="03000700000000000000" pitchFamily="66" charset="-120"/>
                <a:cs typeface="華康中黑體" panose="020B0509000000000000" pitchFamily="49" charset="-120"/>
              </a:rPr>
              <a:t>(</a:t>
            </a:r>
            <a:r>
              <a:rPr lang="zh-TW" altLang="en-US" i="1" spc="-150" dirty="0">
                <a:solidFill>
                  <a:schemeClr val="bg1"/>
                </a:solidFill>
                <a:ea typeface="華康正顏楷體W7(P)" panose="03000700000000000000" pitchFamily="66" charset="-120"/>
                <a:cs typeface="華康中黑體" panose="020B0509000000000000" pitchFamily="49" charset="-120"/>
              </a:rPr>
              <a:t>遠看聖殿</a:t>
            </a:r>
            <a:r>
              <a:rPr lang="en-US" altLang="zh-TW" i="1" spc="-150" dirty="0">
                <a:solidFill>
                  <a:schemeClr val="bg1"/>
                </a:solidFill>
                <a:ea typeface="華康正顏楷體W7(P)" panose="03000700000000000000" pitchFamily="66" charset="-120"/>
                <a:cs typeface="華康中黑體" panose="020B0509000000000000" pitchFamily="49" charset="-120"/>
              </a:rPr>
              <a:t>,</a:t>
            </a:r>
            <a:r>
              <a:rPr lang="zh-TW" altLang="en-US" i="1" spc="-150" dirty="0">
                <a:solidFill>
                  <a:schemeClr val="bg1"/>
                </a:solidFill>
                <a:ea typeface="華康正顏楷體W7(P)" panose="03000700000000000000" pitchFamily="66" charset="-120"/>
                <a:cs typeface="華康中黑體" panose="020B0509000000000000" pitchFamily="49" charset="-120"/>
              </a:rPr>
              <a:t>金碧輝煌</a:t>
            </a:r>
            <a:r>
              <a:rPr lang="en-US" altLang="zh-TW" i="1" spc="-150" dirty="0">
                <a:solidFill>
                  <a:schemeClr val="bg1"/>
                </a:solidFill>
                <a:ea typeface="華康正顏楷體W7(P)" panose="03000700000000000000" pitchFamily="66" charset="-120"/>
                <a:cs typeface="華康中黑體" panose="020B0509000000000000" pitchFamily="49" charset="-120"/>
              </a:rPr>
              <a:t>)</a:t>
            </a:r>
            <a:r>
              <a:rPr lang="en-US" altLang="zh-TW" spc="-150" dirty="0">
                <a:solidFill>
                  <a:schemeClr val="bg1"/>
                </a:solidFill>
                <a:ea typeface="華康正顏楷體W7(P)" panose="03000700000000000000" pitchFamily="66" charset="-120"/>
                <a:cs typeface="華康中黑體" panose="020B0509000000000000" pitchFamily="49" charset="-120"/>
              </a:rPr>
              <a:t>;</a:t>
            </a:r>
            <a:r>
              <a:rPr lang="zh-TW" altLang="en-US" sz="4000" spc="-150" dirty="0">
                <a:solidFill>
                  <a:schemeClr val="bg1"/>
                </a:solidFill>
                <a:ea typeface="華康正顏楷體W7(P)" panose="03000700000000000000" pitchFamily="66" charset="-120"/>
                <a:cs typeface="華康中黑體" panose="020B0509000000000000" pitchFamily="49" charset="-120"/>
              </a:rPr>
              <a:t>在城內我沒有看見聖殿</a:t>
            </a:r>
            <a:r>
              <a:rPr lang="en-US" altLang="zh-TW" sz="4000" spc="-150" dirty="0">
                <a:solidFill>
                  <a:schemeClr val="bg1"/>
                </a:solidFill>
                <a:ea typeface="華康正顏楷體W7(P)" panose="03000700000000000000" pitchFamily="66" charset="-120"/>
                <a:cs typeface="華康中黑體" panose="020B0509000000000000" pitchFamily="49" charset="-120"/>
              </a:rPr>
              <a:t>,</a:t>
            </a:r>
            <a:r>
              <a:rPr lang="zh-TW" altLang="en-US" sz="4000" spc="-150" dirty="0">
                <a:solidFill>
                  <a:srgbClr val="FFFF00"/>
                </a:solidFill>
                <a:ea typeface="華康正顏楷體W7(P)" panose="03000700000000000000" pitchFamily="66" charset="-120"/>
                <a:cs typeface="華康中黑體" panose="020B0509000000000000" pitchFamily="49" charset="-120"/>
              </a:rPr>
              <a:t>因為天主</a:t>
            </a:r>
            <a:r>
              <a:rPr lang="zh-TW" altLang="en-US" sz="4000" spc="-150" dirty="0">
                <a:solidFill>
                  <a:schemeClr val="bg1"/>
                </a:solidFill>
                <a:ea typeface="華康正顏楷體W7(P)" panose="03000700000000000000" pitchFamily="66" charset="-120"/>
                <a:cs typeface="華康中黑體" panose="020B0509000000000000" pitchFamily="49" charset="-120"/>
              </a:rPr>
              <a:t>和</a:t>
            </a:r>
            <a:r>
              <a:rPr lang="zh-TW" altLang="en-US" sz="4000" spc="-150" dirty="0">
                <a:solidFill>
                  <a:srgbClr val="FFFF00"/>
                </a:solidFill>
                <a:ea typeface="華康正顏楷體W7(P)" panose="03000700000000000000" pitchFamily="66" charset="-120"/>
                <a:cs typeface="華康中黑體" panose="020B0509000000000000" pitchFamily="49" charset="-120"/>
              </a:rPr>
              <a:t>羔羊</a:t>
            </a:r>
            <a:r>
              <a:rPr lang="en-US" altLang="zh-TW" sz="4000" spc="-150" dirty="0">
                <a:solidFill>
                  <a:srgbClr val="FFFF00"/>
                </a:solidFill>
                <a:ea typeface="華康正顏楷體W7(P)" panose="03000700000000000000" pitchFamily="66" charset="-120"/>
                <a:cs typeface="華康中黑體" panose="020B0509000000000000" pitchFamily="49" charset="-120"/>
              </a:rPr>
              <a:t>,</a:t>
            </a:r>
            <a:r>
              <a:rPr lang="zh-TW" altLang="en-US" sz="4000" spc="-150" dirty="0">
                <a:solidFill>
                  <a:srgbClr val="FFFF00"/>
                </a:solidFill>
                <a:ea typeface="華康正顏楷體W7(P)" panose="03000700000000000000" pitchFamily="66" charset="-120"/>
                <a:cs typeface="華康中黑體" panose="020B0509000000000000" pitchFamily="49" charset="-120"/>
              </a:rPr>
              <a:t>就是聖殿</a:t>
            </a:r>
            <a:r>
              <a:rPr lang="en-US" altLang="zh-TW" sz="4000" spc="-150" dirty="0">
                <a:solidFill>
                  <a:schemeClr val="bg1"/>
                </a:solidFill>
                <a:ea typeface="華康正顏楷體W7(P)" panose="03000700000000000000" pitchFamily="66" charset="-120"/>
                <a:cs typeface="華康中黑體" panose="020B0509000000000000" pitchFamily="49" charset="-120"/>
              </a:rPr>
              <a:t>.</a:t>
            </a:r>
            <a:r>
              <a:rPr lang="zh-TW" altLang="en-US" sz="4000" spc="-150" dirty="0">
                <a:solidFill>
                  <a:schemeClr val="bg1"/>
                </a:solidFill>
                <a:ea typeface="華康正顏楷體W7(P)" panose="03000700000000000000" pitchFamily="66" charset="-120"/>
                <a:cs typeface="華康中黑體" panose="020B0509000000000000" pitchFamily="49" charset="-120"/>
              </a:rPr>
              <a:t>就是她的</a:t>
            </a:r>
            <a:r>
              <a:rPr lang="zh-TW" altLang="en-US" sz="4000" spc="-150" dirty="0">
                <a:solidFill>
                  <a:srgbClr val="FFFF00"/>
                </a:solidFill>
                <a:ea typeface="華康正顏楷體W7(P)" panose="03000700000000000000" pitchFamily="66" charset="-120"/>
                <a:cs typeface="華康中黑體" panose="020B0509000000000000" pitchFamily="49" charset="-120"/>
              </a:rPr>
              <a:t>明燈</a:t>
            </a:r>
            <a:r>
              <a:rPr lang="en-US" altLang="zh-TW" sz="4000" spc="-150" dirty="0">
                <a:solidFill>
                  <a:schemeClr val="bg1"/>
                </a:solidFill>
                <a:ea typeface="華康正顏楷體W7(P)" panose="03000700000000000000" pitchFamily="66" charset="-120"/>
                <a:cs typeface="華康中黑體" panose="020B0509000000000000" pitchFamily="49" charset="-120"/>
              </a:rPr>
              <a:t>.</a:t>
            </a:r>
          </a:p>
          <a:p>
            <a:pPr marL="360000" indent="-457200" algn="l" eaLnBrk="1">
              <a:lnSpc>
                <a:spcPts val="4600"/>
              </a:lnSpc>
              <a:spcBef>
                <a:spcPts val="600"/>
              </a:spcBef>
              <a:spcAft>
                <a:spcPts val="600"/>
              </a:spcAft>
              <a:buFontTx/>
              <a:buNone/>
            </a:pP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不識廬山真面目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只緣</a:t>
            </a:r>
            <a:r>
              <a:rPr lang="zh-TW" altLang="en-US" sz="4000" dirty="0">
                <a:solidFill>
                  <a:srgbClr val="00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身在此山中</a:t>
            </a:r>
            <a:endParaRPr lang="en-US" altLang="zh-TW" sz="4000" dirty="0">
              <a:solidFill>
                <a:srgbClr val="00FF00"/>
              </a:solidFill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360000" indent="-457200" algn="l" eaLnBrk="1">
              <a:lnSpc>
                <a:spcPts val="4600"/>
              </a:lnSpc>
              <a:spcBef>
                <a:spcPts val="600"/>
              </a:spcBef>
              <a:spcAft>
                <a:spcPts val="600"/>
              </a:spcAft>
              <a:buFontTx/>
              <a:buNone/>
            </a:pPr>
            <a:r>
              <a:rPr lang="zh-TW" altLang="en-US" sz="4000" dirty="0">
                <a:solidFill>
                  <a:srgbClr val="00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   聖殿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我們的身體是聖神的宮殿</a:t>
            </a:r>
            <a:endParaRPr lang="en-US" altLang="zh-TW" sz="4000" dirty="0">
              <a:solidFill>
                <a:schemeClr val="bg1"/>
              </a:solidFill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360000" indent="-457200" algn="l" eaLnBrk="1">
              <a:lnSpc>
                <a:spcPts val="4600"/>
              </a:lnSpc>
              <a:spcBef>
                <a:spcPts val="600"/>
              </a:spcBef>
              <a:spcAft>
                <a:spcPts val="600"/>
              </a:spcAft>
              <a:buFontTx/>
              <a:buNone/>
            </a:pPr>
            <a:r>
              <a:rPr lang="zh-TW" altLang="en-US" sz="4000" dirty="0">
                <a:solidFill>
                  <a:srgbClr val="00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   明燈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我們的生活是世界的光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讓人在我</a:t>
            </a:r>
            <a:b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</a:b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        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們身上看到基督和更豐盛的生命</a:t>
            </a:r>
            <a:endParaRPr lang="en-US" altLang="zh-TW" sz="4000" dirty="0">
              <a:solidFill>
                <a:schemeClr val="bg1"/>
              </a:solidFill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360000" indent="-457200" algn="l" eaLnBrk="1">
              <a:lnSpc>
                <a:spcPts val="4600"/>
              </a:lnSpc>
              <a:spcBef>
                <a:spcPts val="600"/>
              </a:spcBef>
              <a:spcAft>
                <a:spcPts val="600"/>
              </a:spcAft>
              <a:buFontTx/>
              <a:buNone/>
            </a:pP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教研鼓勵教友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獻上</a:t>
            </a:r>
            <a:r>
              <a:rPr lang="zh-TW" altLang="en-US" sz="4000" dirty="0">
                <a:solidFill>
                  <a:srgbClr val="00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生命和所有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即時間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金錢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才能和愛心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.</a:t>
            </a:r>
            <a:r>
              <a:rPr lang="en-US" altLang="zh-TW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(</a:t>
            </a:r>
            <a:r>
              <a:rPr lang="zh-TW" altLang="en-US" dirty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慷慨捐獻</a:t>
            </a:r>
            <a:r>
              <a:rPr lang="en-US" altLang="zh-TW" dirty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dirty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幫助教會經費</a:t>
            </a:r>
            <a:r>
              <a:rPr lang="en-US" altLang="zh-TW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)</a:t>
            </a:r>
          </a:p>
          <a:p>
            <a:pPr marL="360000" indent="-457200" algn="l" eaLnBrk="1">
              <a:lnSpc>
                <a:spcPts val="4600"/>
              </a:lnSpc>
              <a:spcBef>
                <a:spcPts val="600"/>
              </a:spcBef>
              <a:spcAft>
                <a:spcPts val="600"/>
              </a:spcAft>
              <a:buFontTx/>
              <a:buNone/>
            </a:pP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壞表樣很可怕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  <a:cs typeface="華康中黑體" panose="020B0509000000000000" pitchFamily="49" charset="-120"/>
              </a:rPr>
              <a:t>沒有好表樣</a:t>
            </a:r>
            <a:r>
              <a:rPr lang="en-US" altLang="zh-TW" sz="40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rgbClr val="0000FF"/>
                </a:solidFill>
                <a:highlight>
                  <a:srgbClr val="FFFF00"/>
                </a:highlight>
                <a:ea typeface="華康儷中黑" panose="020B0509000000000000" pitchFamily="49" charset="-120"/>
                <a:cs typeface="華康中黑體" panose="020B0509000000000000" pitchFamily="49" charset="-120"/>
              </a:rPr>
              <a:t>更可憐</a:t>
            </a:r>
            <a:r>
              <a:rPr lang="en-US" altLang="zh-TW" sz="4000" dirty="0">
                <a:solidFill>
                  <a:srgbClr val="0000FF"/>
                </a:solidFill>
                <a:highlight>
                  <a:srgbClr val="FFFF00"/>
                </a:highlight>
                <a:ea typeface="華康儷中黑" panose="020B0509000000000000" pitchFamily="49" charset="-120"/>
                <a:cs typeface="華康中黑體" panose="020B0509000000000000" pitchFamily="49" charset="-12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095295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E642372A-EF13-4599-95F0-5CB9E3132B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16632"/>
            <a:ext cx="9144000" cy="6741368"/>
          </a:xfrm>
        </p:spPr>
        <p:txBody>
          <a:bodyPr/>
          <a:lstStyle/>
          <a:p>
            <a:pPr marL="360000" indent="-457200" algn="l" eaLnBrk="1">
              <a:lnSpc>
                <a:spcPts val="4600"/>
              </a:lnSpc>
              <a:spcBef>
                <a:spcPts val="600"/>
              </a:spcBef>
              <a:spcAft>
                <a:spcPts val="1200"/>
              </a:spcAft>
            </a:pPr>
            <a:r>
              <a:rPr lang="zh-TW" altLang="en-US" sz="4000" dirty="0">
                <a:solidFill>
                  <a:schemeClr val="bg1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  <a:cs typeface="華康中黑體" panose="020B0509000000000000" pitchFamily="49" charset="-120"/>
              </a:rPr>
              <a:t>誰愛我</a:t>
            </a:r>
            <a:r>
              <a:rPr lang="en-US" altLang="zh-TW" sz="4000" dirty="0">
                <a:solidFill>
                  <a:schemeClr val="bg1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  <a:cs typeface="華康中黑體" panose="020B0509000000000000" pitchFamily="49" charset="-120"/>
              </a:rPr>
              <a:t>必遵守我的話</a:t>
            </a:r>
            <a:r>
              <a:rPr lang="en-US" altLang="zh-TW" sz="4000" dirty="0">
                <a:solidFill>
                  <a:schemeClr val="bg1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  <a:cs typeface="華康中黑體" panose="020B0509000000000000" pitchFamily="49" charset="-120"/>
              </a:rPr>
              <a:t>我父也必愛他</a:t>
            </a:r>
            <a:r>
              <a:rPr lang="en-US" altLang="zh-TW" sz="4000" dirty="0">
                <a:solidFill>
                  <a:schemeClr val="bg1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  <a:cs typeface="華康中黑體" panose="020B0509000000000000" pitchFamily="49" charset="-120"/>
              </a:rPr>
              <a:t>;</a:t>
            </a:r>
            <a:r>
              <a:rPr lang="zh-TW" altLang="en-US" sz="4000" dirty="0">
                <a:solidFill>
                  <a:schemeClr val="bg1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  <a:cs typeface="華康中黑體" panose="020B0509000000000000" pitchFamily="49" charset="-120"/>
              </a:rPr>
              <a:t>那護慰者必要</a:t>
            </a:r>
            <a:r>
              <a:rPr lang="zh-TW" altLang="en-US" sz="4000" dirty="0">
                <a:solidFill>
                  <a:srgbClr val="FFFF00"/>
                </a:solidFill>
                <a:highlight>
                  <a:srgbClr val="FF0000"/>
                </a:highlight>
                <a:latin typeface="華康正顏楷體W7(P)" panose="03000700000000000000" pitchFamily="66" charset="-120"/>
                <a:ea typeface="華康正顏楷體W7(P)" panose="03000700000000000000" pitchFamily="66" charset="-120"/>
                <a:cs typeface="華康中黑體" panose="020B0509000000000000" pitchFamily="49" charset="-120"/>
              </a:rPr>
              <a:t>教訓</a:t>
            </a:r>
            <a:r>
              <a:rPr lang="zh-TW" altLang="en-US" sz="4000" dirty="0">
                <a:solidFill>
                  <a:srgbClr val="FFFF00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  <a:cs typeface="華康中黑體" panose="020B0509000000000000" pitchFamily="49" charset="-120"/>
              </a:rPr>
              <a:t>你們一切</a:t>
            </a:r>
            <a:r>
              <a:rPr lang="en-US" altLang="zh-TW" sz="4000" dirty="0">
                <a:solidFill>
                  <a:schemeClr val="bg1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  <a:cs typeface="華康中黑體" panose="020B0509000000000000" pitchFamily="49" charset="-120"/>
              </a:rPr>
              <a:t>也要使你們</a:t>
            </a:r>
            <a:br>
              <a:rPr lang="en-US" altLang="zh-TW" sz="4000" dirty="0">
                <a:solidFill>
                  <a:schemeClr val="bg1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  <a:cs typeface="華康中黑體" panose="020B0509000000000000" pitchFamily="49" charset="-120"/>
              </a:rPr>
            </a:br>
            <a:r>
              <a:rPr lang="zh-TW" altLang="en-US" sz="4000" dirty="0">
                <a:solidFill>
                  <a:srgbClr val="FFFF00"/>
                </a:solidFill>
                <a:highlight>
                  <a:srgbClr val="FF0000"/>
                </a:highlight>
                <a:latin typeface="華康正顏楷體W7(P)" panose="03000700000000000000" pitchFamily="66" charset="-120"/>
                <a:ea typeface="華康正顏楷體W7(P)" panose="03000700000000000000" pitchFamily="66" charset="-120"/>
                <a:cs typeface="華康中黑體" panose="020B0509000000000000" pitchFamily="49" charset="-120"/>
              </a:rPr>
              <a:t>想起</a:t>
            </a:r>
            <a:r>
              <a:rPr lang="en-US" altLang="zh-TW" sz="4000" dirty="0">
                <a:solidFill>
                  <a:srgbClr val="FFFF00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rgbClr val="FFFF00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  <a:cs typeface="華康中黑體" panose="020B0509000000000000" pitchFamily="49" charset="-120"/>
              </a:rPr>
              <a:t>我對你們所說的一切</a:t>
            </a:r>
            <a:r>
              <a:rPr lang="en-US" altLang="zh-TW" sz="4000" dirty="0">
                <a:solidFill>
                  <a:srgbClr val="FFFF00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  <a:cs typeface="華康中黑體" panose="020B0509000000000000" pitchFamily="49" charset="-120"/>
              </a:rPr>
              <a:t>.</a:t>
            </a:r>
          </a:p>
          <a:p>
            <a:pPr marL="360000" indent="-457200" algn="l" eaLnBrk="1">
              <a:lnSpc>
                <a:spcPts val="46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4000" dirty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一切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信仰的全部</a:t>
            </a:r>
            <a:r>
              <a:rPr lang="en-US" altLang="zh-TW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(</a:t>
            </a:r>
            <a:r>
              <a:rPr lang="zh-TW" altLang="en-US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不是局部</a:t>
            </a:r>
            <a:r>
              <a:rPr lang="en-US" altLang="zh-TW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);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不能斷章取義</a:t>
            </a:r>
            <a:r>
              <a:rPr lang="zh-TW" altLang="en-US" sz="36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或斷書取義</a:t>
            </a:r>
            <a:r>
              <a:rPr lang="en-US" altLang="zh-TW" sz="36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;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發展局部不顧全體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有大害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!</a:t>
            </a:r>
          </a:p>
          <a:p>
            <a:pPr marL="360000" indent="-457200" algn="l" eaLnBrk="1">
              <a:lnSpc>
                <a:spcPts val="4600"/>
              </a:lnSpc>
              <a:spcBef>
                <a:spcPts val="600"/>
              </a:spcBef>
              <a:spcAft>
                <a:spcPts val="600"/>
              </a:spcAft>
            </a:pPr>
            <a:r>
              <a:rPr lang="zh-TW" altLang="en-US" sz="40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  <a:cs typeface="華康中黑體" panose="020B0509000000000000" pitchFamily="49" charset="-120"/>
              </a:rPr>
              <a:t>全面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認識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  <a:cs typeface="華康中黑體" panose="020B0509000000000000" pitchFamily="49" charset="-120"/>
              </a:rPr>
              <a:t>深入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分析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  <a:cs typeface="華康中黑體" panose="020B0509000000000000" pitchFamily="49" charset="-120"/>
              </a:rPr>
              <a:t>對症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下藥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  <a:cs typeface="華康中黑體" panose="020B0509000000000000" pitchFamily="49" charset="-120"/>
              </a:rPr>
              <a:t>參與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改變</a:t>
            </a:r>
            <a:endParaRPr lang="en-US" altLang="zh-TW" sz="4000" dirty="0">
              <a:solidFill>
                <a:schemeClr val="bg1"/>
              </a:solidFill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360000" indent="-457200" algn="l" eaLnBrk="1">
              <a:lnSpc>
                <a:spcPts val="4600"/>
              </a:lnSpc>
              <a:spcBef>
                <a:spcPts val="0"/>
              </a:spcBef>
              <a:spcAft>
                <a:spcPts val="600"/>
              </a:spcAft>
            </a:pPr>
            <a:r>
              <a:rPr lang="zh-TW" altLang="en-US" sz="4000" dirty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在聖神內想起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創新源自根深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;</a:t>
            </a:r>
            <a:r>
              <a:rPr lang="zh-TW" altLang="en-US" sz="4000" dirty="0">
                <a:solidFill>
                  <a:srgbClr val="00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根深不怕風搖動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.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繼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承精神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不是方法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;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舊方法越成功越阻碍教會創新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害教會</a:t>
            </a:r>
            <a:r>
              <a:rPr lang="en-US" altLang="zh-TW" sz="4000" dirty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.</a:t>
            </a:r>
          </a:p>
          <a:p>
            <a:pPr marL="360000" indent="-457200" algn="l" eaLnBrk="1">
              <a:lnSpc>
                <a:spcPts val="46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altLang="zh-TW" sz="4000" dirty="0">
                <a:solidFill>
                  <a:srgbClr val="00FF00"/>
                </a:solidFill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      </a:t>
            </a:r>
            <a:r>
              <a:rPr lang="zh-TW" altLang="en-US" sz="4000" dirty="0">
                <a:solidFill>
                  <a:srgbClr val="00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舊方法越成功</a:t>
            </a:r>
            <a:r>
              <a:rPr lang="en-US" altLang="zh-TW" sz="4000" dirty="0">
                <a:solidFill>
                  <a:srgbClr val="00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rgbClr val="00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教會越不思進取</a:t>
            </a:r>
          </a:p>
        </p:txBody>
      </p:sp>
    </p:spTree>
    <p:extLst>
      <p:ext uri="{BB962C8B-B14F-4D97-AF65-F5344CB8AC3E}">
        <p14:creationId xmlns:p14="http://schemas.microsoft.com/office/powerpoint/2010/main" val="8230344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副標題 2">
            <a:extLst>
              <a:ext uri="{FF2B5EF4-FFF2-40B4-BE49-F238E27FC236}">
                <a16:creationId xmlns:a16="http://schemas.microsoft.com/office/drawing/2014/main" id="{3C17FC66-5513-4C67-9FA8-98FF9E497D7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333375"/>
            <a:ext cx="9144000" cy="6048375"/>
          </a:xfrm>
        </p:spPr>
        <p:txBody>
          <a:bodyPr/>
          <a:lstStyle/>
          <a:p>
            <a:pPr eaLnBrk="1" hangingPunct="1"/>
            <a:r>
              <a:rPr lang="zh-TW" altLang="en-US" dirty="0">
                <a:solidFill>
                  <a:schemeClr val="tx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黑體-GB5" panose="020B0509000000000000" pitchFamily="49" charset="-120"/>
              </a:rPr>
              <a:t>繼承傳統</a:t>
            </a:r>
            <a:r>
              <a:rPr lang="zh-TW" altLang="en-US" sz="4000" dirty="0">
                <a:solidFill>
                  <a:schemeClr val="tx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黑體-GB5" panose="020B0509000000000000" pitchFamily="49" charset="-120"/>
              </a:rPr>
              <a:t>：</a:t>
            </a:r>
            <a:r>
              <a:rPr lang="zh-TW" altLang="en-US" sz="4000" dirty="0">
                <a:solidFill>
                  <a:srgbClr val="FF00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黑體-GB5" panose="020B0509000000000000" pitchFamily="49" charset="-120"/>
              </a:rPr>
              <a:t>如何繼承？</a:t>
            </a:r>
            <a:endParaRPr lang="en-US" altLang="zh-TW" sz="4000" dirty="0">
              <a:solidFill>
                <a:srgbClr val="FF0000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黑體-GB5" panose="020B0509000000000000" pitchFamily="49" charset="-120"/>
            </a:endParaRPr>
          </a:p>
          <a:p>
            <a:pPr eaLnBrk="1" hangingPunct="1">
              <a:spcBef>
                <a:spcPts val="0"/>
              </a:spcBef>
            </a:pPr>
            <a:r>
              <a:rPr lang="en-US" altLang="zh-TW" kern="0" dirty="0">
                <a:solidFill>
                  <a:srgbClr val="404040"/>
                </a:solidFill>
                <a:effectLst/>
                <a:latin typeface="Segoe UI" panose="020B0502040204020203" pitchFamily="34" charset="0"/>
                <a:ea typeface="新細明體" panose="02020500000000000000" pitchFamily="18" charset="-120"/>
              </a:rPr>
              <a:t>Inheriting Tradition: How to Carry It Forward?</a:t>
            </a:r>
            <a:endParaRPr lang="zh-TW" altLang="en-US" dirty="0">
              <a:solidFill>
                <a:srgbClr val="FF0000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黑體-GB5" panose="020B0509000000000000" pitchFamily="49" charset="-120"/>
            </a:endParaRPr>
          </a:p>
        </p:txBody>
      </p:sp>
      <p:sp>
        <p:nvSpPr>
          <p:cNvPr id="4" name="橢圓 3">
            <a:extLst>
              <a:ext uri="{FF2B5EF4-FFF2-40B4-BE49-F238E27FC236}">
                <a16:creationId xmlns:a16="http://schemas.microsoft.com/office/drawing/2014/main" id="{E6465473-E731-45B6-B1B1-1AD0FF9BF6CC}"/>
              </a:ext>
            </a:extLst>
          </p:cNvPr>
          <p:cNvSpPr/>
          <p:nvPr/>
        </p:nvSpPr>
        <p:spPr>
          <a:xfrm>
            <a:off x="571500" y="2075334"/>
            <a:ext cx="1643063" cy="1571625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5" name="橢圓 4">
            <a:extLst>
              <a:ext uri="{FF2B5EF4-FFF2-40B4-BE49-F238E27FC236}">
                <a16:creationId xmlns:a16="http://schemas.microsoft.com/office/drawing/2014/main" id="{DD2F4C8A-8AFD-4846-A1D0-50AEE17144CE}"/>
              </a:ext>
            </a:extLst>
          </p:cNvPr>
          <p:cNvSpPr/>
          <p:nvPr/>
        </p:nvSpPr>
        <p:spPr>
          <a:xfrm>
            <a:off x="5143500" y="2075334"/>
            <a:ext cx="1643063" cy="1571625"/>
          </a:xfrm>
          <a:prstGeom prst="ellipse">
            <a:avLst/>
          </a:prstGeom>
          <a:noFill/>
          <a:ln w="57150">
            <a:solidFill>
              <a:srgbClr val="0066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6" name="橢圓 5">
            <a:extLst>
              <a:ext uri="{FF2B5EF4-FFF2-40B4-BE49-F238E27FC236}">
                <a16:creationId xmlns:a16="http://schemas.microsoft.com/office/drawing/2014/main" id="{70CB9A79-10A9-46C0-A029-8F9EF3A3F394}"/>
              </a:ext>
            </a:extLst>
          </p:cNvPr>
          <p:cNvSpPr/>
          <p:nvPr/>
        </p:nvSpPr>
        <p:spPr>
          <a:xfrm>
            <a:off x="3105781" y="1934140"/>
            <a:ext cx="1643063" cy="1571625"/>
          </a:xfrm>
          <a:prstGeom prst="ellipse">
            <a:avLst/>
          </a:prstGeom>
          <a:noFill/>
          <a:ln w="57150">
            <a:solidFill>
              <a:srgbClr val="0000FF"/>
            </a:solidFill>
            <a:prstDash val="lg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新細明體" panose="02020500000000000000" pitchFamily="18" charset="-120"/>
                <a:cs typeface="+mn-cs"/>
              </a:rPr>
              <a:t>廿</a:t>
            </a:r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EA05EF43-65CF-4242-986D-5905391D165D}"/>
              </a:ext>
            </a:extLst>
          </p:cNvPr>
          <p:cNvSpPr/>
          <p:nvPr/>
        </p:nvSpPr>
        <p:spPr>
          <a:xfrm>
            <a:off x="642938" y="5004271"/>
            <a:ext cx="1428750" cy="8572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97A718F3-7763-48F6-B8C4-A930C113DC65}"/>
              </a:ext>
            </a:extLst>
          </p:cNvPr>
          <p:cNvSpPr/>
          <p:nvPr/>
        </p:nvSpPr>
        <p:spPr>
          <a:xfrm>
            <a:off x="5214938" y="5004271"/>
            <a:ext cx="1428750" cy="857250"/>
          </a:xfrm>
          <a:prstGeom prst="rect">
            <a:avLst/>
          </a:prstGeom>
          <a:noFill/>
          <a:ln w="57150">
            <a:solidFill>
              <a:srgbClr val="0066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4E2D16D6-967B-4F99-A465-F1D85E20A153}"/>
              </a:ext>
            </a:extLst>
          </p:cNvPr>
          <p:cNvSpPr/>
          <p:nvPr/>
        </p:nvSpPr>
        <p:spPr>
          <a:xfrm>
            <a:off x="3000375" y="5004271"/>
            <a:ext cx="1428750" cy="857250"/>
          </a:xfrm>
          <a:prstGeom prst="rect">
            <a:avLst/>
          </a:prstGeom>
          <a:noFill/>
          <a:ln w="57150">
            <a:solidFill>
              <a:srgbClr val="0000FF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10" name="等腰三角形 9">
            <a:extLst>
              <a:ext uri="{FF2B5EF4-FFF2-40B4-BE49-F238E27FC236}">
                <a16:creationId xmlns:a16="http://schemas.microsoft.com/office/drawing/2014/main" id="{5390BFA6-24FF-4801-BD25-FAD20B2EF9A1}"/>
              </a:ext>
            </a:extLst>
          </p:cNvPr>
          <p:cNvSpPr/>
          <p:nvPr/>
        </p:nvSpPr>
        <p:spPr>
          <a:xfrm>
            <a:off x="7092280" y="2060407"/>
            <a:ext cx="1793848" cy="1441326"/>
          </a:xfrm>
          <a:prstGeom prst="triangle">
            <a:avLst>
              <a:gd name="adj" fmla="val 48656"/>
            </a:avLst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新細明體" panose="02020500000000000000" pitchFamily="18" charset="-120"/>
              <a:cs typeface="+mn-cs"/>
            </a:endParaRPr>
          </a:p>
        </p:txBody>
      </p:sp>
      <p:cxnSp>
        <p:nvCxnSpPr>
          <p:cNvPr id="12" name="直線單箭頭接點 11">
            <a:extLst>
              <a:ext uri="{FF2B5EF4-FFF2-40B4-BE49-F238E27FC236}">
                <a16:creationId xmlns:a16="http://schemas.microsoft.com/office/drawing/2014/main" id="{DB8168DE-1914-481C-802A-5F79A8C02133}"/>
              </a:ext>
            </a:extLst>
          </p:cNvPr>
          <p:cNvCxnSpPr/>
          <p:nvPr/>
        </p:nvCxnSpPr>
        <p:spPr>
          <a:xfrm>
            <a:off x="1452711" y="4435524"/>
            <a:ext cx="6143625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單箭頭接點 13">
            <a:extLst>
              <a:ext uri="{FF2B5EF4-FFF2-40B4-BE49-F238E27FC236}">
                <a16:creationId xmlns:a16="http://schemas.microsoft.com/office/drawing/2014/main" id="{7AC7D311-57DD-4D7E-BF3D-9FAF97F8DD16}"/>
              </a:ext>
            </a:extLst>
          </p:cNvPr>
          <p:cNvCxnSpPr/>
          <p:nvPr/>
        </p:nvCxnSpPr>
        <p:spPr>
          <a:xfrm rot="5400000" flipH="1" flipV="1">
            <a:off x="712788" y="4361334"/>
            <a:ext cx="1144587" cy="1587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單箭頭接點 14">
            <a:extLst>
              <a:ext uri="{FF2B5EF4-FFF2-40B4-BE49-F238E27FC236}">
                <a16:creationId xmlns:a16="http://schemas.microsoft.com/office/drawing/2014/main" id="{8D1018E6-25D3-4CE2-A475-D171BBCF3E4E}"/>
              </a:ext>
            </a:extLst>
          </p:cNvPr>
          <p:cNvCxnSpPr/>
          <p:nvPr/>
        </p:nvCxnSpPr>
        <p:spPr>
          <a:xfrm rot="5400000" flipH="1" flipV="1">
            <a:off x="5369446" y="4360540"/>
            <a:ext cx="1143000" cy="1588"/>
          </a:xfrm>
          <a:prstGeom prst="straightConnector1">
            <a:avLst/>
          </a:prstGeom>
          <a:ln w="38100">
            <a:solidFill>
              <a:srgbClr val="0066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線單箭頭接點 15">
            <a:extLst>
              <a:ext uri="{FF2B5EF4-FFF2-40B4-BE49-F238E27FC236}">
                <a16:creationId xmlns:a16="http://schemas.microsoft.com/office/drawing/2014/main" id="{EC88BD23-1A70-437C-8BF7-DF13B26EFE53}"/>
              </a:ext>
            </a:extLst>
          </p:cNvPr>
          <p:cNvCxnSpPr/>
          <p:nvPr/>
        </p:nvCxnSpPr>
        <p:spPr>
          <a:xfrm rot="5400000" flipH="1" flipV="1">
            <a:off x="3344398" y="4360540"/>
            <a:ext cx="1143000" cy="1588"/>
          </a:xfrm>
          <a:prstGeom prst="straightConnector1">
            <a:avLst/>
          </a:prstGeom>
          <a:ln w="381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線單箭頭接點 17">
            <a:extLst>
              <a:ext uri="{FF2B5EF4-FFF2-40B4-BE49-F238E27FC236}">
                <a16:creationId xmlns:a16="http://schemas.microsoft.com/office/drawing/2014/main" id="{F07A39EA-8ABC-4842-B747-F324F1FC48A7}"/>
              </a:ext>
            </a:extLst>
          </p:cNvPr>
          <p:cNvCxnSpPr/>
          <p:nvPr/>
        </p:nvCxnSpPr>
        <p:spPr>
          <a:xfrm rot="5400000" flipH="1" flipV="1">
            <a:off x="7498281" y="4368874"/>
            <a:ext cx="1143000" cy="1587"/>
          </a:xfrm>
          <a:prstGeom prst="straightConnector1">
            <a:avLst/>
          </a:prstGeom>
          <a:ln w="57150">
            <a:solidFill>
              <a:srgbClr val="0066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文字方塊 18">
            <a:extLst>
              <a:ext uri="{FF2B5EF4-FFF2-40B4-BE49-F238E27FC236}">
                <a16:creationId xmlns:a16="http://schemas.microsoft.com/office/drawing/2014/main" id="{14F8615D-FA6B-4722-98B7-0258BB1C21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72375" y="4841284"/>
            <a:ext cx="1214438" cy="1107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6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DotumChe" panose="020B0609000101010101" pitchFamily="49" charset="-127"/>
                <a:ea typeface="DotumChe" panose="020B0609000101010101" pitchFamily="49" charset="-127"/>
                <a:cs typeface="+mn-cs"/>
              </a:rPr>
              <a:t>？</a:t>
            </a:r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53BB5910-39C0-47C9-8878-C76041338CC9}"/>
              </a:ext>
            </a:extLst>
          </p:cNvPr>
          <p:cNvSpPr txBox="1"/>
          <p:nvPr/>
        </p:nvSpPr>
        <p:spPr>
          <a:xfrm>
            <a:off x="993404" y="2988241"/>
            <a:ext cx="7702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華康儷中黑(P)" panose="020B0500000000000000" pitchFamily="34" charset="-120"/>
                <a:ea typeface="華康儷中黑(P)" panose="020B0500000000000000" pitchFamily="34" charset="-120"/>
                <a:cs typeface="+mn-cs"/>
              </a:rPr>
              <a:t>問題</a:t>
            </a:r>
            <a:r>
              <a:rPr lang="en-US" altLang="zh-TW" sz="1200" kern="0" dirty="0">
                <a:solidFill>
                  <a:srgbClr val="404040"/>
                </a:solidFill>
                <a:effectLst/>
                <a:latin typeface="Segoe UI" panose="020B0502040204020203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Problem</a:t>
            </a:r>
            <a:endParaRPr kumimoji="1" lang="zh-TW" altLang="en-US" sz="120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華康儷中黑(P)" panose="020B0500000000000000" pitchFamily="34" charset="-120"/>
              <a:ea typeface="華康儷中黑(P)" panose="020B0500000000000000" pitchFamily="34" charset="-120"/>
              <a:cs typeface="+mn-cs"/>
            </a:endParaRPr>
          </a:p>
        </p:txBody>
      </p:sp>
      <p:sp>
        <p:nvSpPr>
          <p:cNvPr id="20" name="文字方塊 19">
            <a:extLst>
              <a:ext uri="{FF2B5EF4-FFF2-40B4-BE49-F238E27FC236}">
                <a16:creationId xmlns:a16="http://schemas.microsoft.com/office/drawing/2014/main" id="{D1D42B43-4DF9-4770-8130-90EDEEDD0821}"/>
              </a:ext>
            </a:extLst>
          </p:cNvPr>
          <p:cNvSpPr txBox="1"/>
          <p:nvPr/>
        </p:nvSpPr>
        <p:spPr>
          <a:xfrm>
            <a:off x="683568" y="5085184"/>
            <a:ext cx="12241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華康儷中黑(P)" panose="020B0500000000000000" pitchFamily="34" charset="-120"/>
                <a:ea typeface="華康儷中黑(P)" panose="020B0500000000000000" pitchFamily="34" charset="-120"/>
                <a:cs typeface="+mn-cs"/>
              </a:rPr>
              <a:t>解決辦法</a:t>
            </a:r>
            <a:endParaRPr kumimoji="1" lang="en-US" altLang="zh-TW" sz="2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華康儷中黑(P)" panose="020B0500000000000000" pitchFamily="34" charset="-120"/>
              <a:ea typeface="華康儷中黑(P)" panose="020B0500000000000000" pitchFamily="34" charset="-120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sz="2000" kern="0" dirty="0">
                <a:solidFill>
                  <a:srgbClr val="404040"/>
                </a:solidFill>
                <a:effectLst/>
                <a:latin typeface="Segoe UI" panose="020B0502040204020203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Solution</a:t>
            </a:r>
            <a:endParaRPr kumimoji="1" lang="zh-TW" altLang="en-US" sz="200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華康儷中黑(P)" panose="020B0500000000000000" pitchFamily="34" charset="-120"/>
              <a:ea typeface="華康儷中黑(P)" panose="020B0500000000000000" pitchFamily="34" charset="-120"/>
              <a:cs typeface="+mn-cs"/>
            </a:endParaRPr>
          </a:p>
        </p:txBody>
      </p:sp>
      <p:sp>
        <p:nvSpPr>
          <p:cNvPr id="3" name="文字方塊 2">
            <a:extLst>
              <a:ext uri="{FF2B5EF4-FFF2-40B4-BE49-F238E27FC236}">
                <a16:creationId xmlns:a16="http://schemas.microsoft.com/office/drawing/2014/main" id="{1C1AF185-EE1C-4C89-8616-22D55E26EC04}"/>
              </a:ext>
            </a:extLst>
          </p:cNvPr>
          <p:cNvSpPr txBox="1"/>
          <p:nvPr/>
        </p:nvSpPr>
        <p:spPr>
          <a:xfrm>
            <a:off x="481236" y="2442954"/>
            <a:ext cx="178650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華康儷粗宋(P)" panose="02020700000000000000" pitchFamily="18" charset="-120"/>
                <a:ea typeface="華康儷粗宋(P)" panose="02020700000000000000" pitchFamily="18" charset="-120"/>
                <a:cs typeface="+mn-cs"/>
              </a:rPr>
              <a:t>五千年前</a:t>
            </a:r>
            <a:endParaRPr kumimoji="1" lang="en-US" altLang="zh-TW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華康儷粗宋(P)" panose="02020700000000000000" pitchFamily="18" charset="-120"/>
              <a:ea typeface="華康儷粗宋(P)" panose="02020700000000000000" pitchFamily="18" charset="-120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sz="1200" kern="0" dirty="0">
                <a:solidFill>
                  <a:srgbClr val="404040"/>
                </a:solidFill>
                <a:effectLst/>
                <a:latin typeface="+mn-lt"/>
                <a:ea typeface="Calibri Light" panose="020F0302020204030204" pitchFamily="34" charset="0"/>
                <a:cs typeface="Calibri Light" panose="020F0302020204030204" pitchFamily="34" charset="0"/>
              </a:rPr>
              <a:t>Five thousand years ago</a:t>
            </a:r>
            <a:endParaRPr kumimoji="1" lang="zh-TW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華康儷粗宋(P)" panose="02020700000000000000" pitchFamily="18" charset="-120"/>
              <a:cs typeface="Calibri Light" panose="020F0302020204030204" pitchFamily="34" charset="0"/>
            </a:endParaRPr>
          </a:p>
        </p:txBody>
      </p:sp>
      <p:sp>
        <p:nvSpPr>
          <p:cNvPr id="23" name="文字方塊 22">
            <a:extLst>
              <a:ext uri="{FF2B5EF4-FFF2-40B4-BE49-F238E27FC236}">
                <a16:creationId xmlns:a16="http://schemas.microsoft.com/office/drawing/2014/main" id="{1F98EFF3-B39D-4558-AF2B-041F209037D9}"/>
              </a:ext>
            </a:extLst>
          </p:cNvPr>
          <p:cNvSpPr txBox="1"/>
          <p:nvPr/>
        </p:nvSpPr>
        <p:spPr>
          <a:xfrm>
            <a:off x="5364088" y="2402304"/>
            <a:ext cx="115212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華康儷粗宋(P)" panose="02020700000000000000" pitchFamily="18" charset="-120"/>
                <a:ea typeface="華康儷粗宋(P)" panose="02020700000000000000" pitchFamily="18" charset="-120"/>
                <a:cs typeface="+mn-cs"/>
              </a:rPr>
              <a:t>五百年前</a:t>
            </a:r>
            <a:r>
              <a:rPr lang="en-US" altLang="zh-TW" sz="1200" kern="0" dirty="0">
                <a:solidFill>
                  <a:srgbClr val="008000"/>
                </a:solidFill>
                <a:effectLst/>
                <a:latin typeface="Segoe UI" panose="020B0502040204020203" pitchFamily="34" charset="0"/>
                <a:ea typeface="新細明體" panose="02020500000000000000" pitchFamily="18" charset="-120"/>
              </a:rPr>
              <a:t>Five hundred years ago</a:t>
            </a:r>
            <a:endParaRPr kumimoji="1" lang="zh-TW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008000"/>
              </a:solidFill>
              <a:effectLst/>
              <a:uLnTx/>
              <a:uFillTx/>
              <a:latin typeface="華康儷粗宋(P)" panose="02020700000000000000" pitchFamily="18" charset="-120"/>
              <a:ea typeface="華康儷粗宋(P)" panose="02020700000000000000" pitchFamily="18" charset="-120"/>
              <a:cs typeface="+mn-cs"/>
            </a:endParaRPr>
          </a:p>
        </p:txBody>
      </p:sp>
      <p:sp>
        <p:nvSpPr>
          <p:cNvPr id="24" name="文字方塊 23">
            <a:extLst>
              <a:ext uri="{FF2B5EF4-FFF2-40B4-BE49-F238E27FC236}">
                <a16:creationId xmlns:a16="http://schemas.microsoft.com/office/drawing/2014/main" id="{1FD8E584-EDAD-401D-B91A-71404D4714D0}"/>
              </a:ext>
            </a:extLst>
          </p:cNvPr>
          <p:cNvSpPr txBox="1"/>
          <p:nvPr/>
        </p:nvSpPr>
        <p:spPr>
          <a:xfrm>
            <a:off x="3114069" y="2442954"/>
            <a:ext cx="164306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華康儷粗宋(P)" panose="02020700000000000000" pitchFamily="18" charset="-120"/>
                <a:ea typeface="華康儷粗宋(P)" panose="02020700000000000000" pitchFamily="18" charset="-120"/>
                <a:cs typeface="+mn-cs"/>
              </a:rPr>
              <a:t>一千年前</a:t>
            </a:r>
            <a:endParaRPr kumimoji="1" lang="en-US" altLang="zh-TW" sz="1800" b="0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華康儷粗宋(P)" panose="02020700000000000000" pitchFamily="18" charset="-120"/>
              <a:ea typeface="華康儷粗宋(P)" panose="02020700000000000000" pitchFamily="18" charset="-120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sz="1200" kern="0" dirty="0">
                <a:solidFill>
                  <a:srgbClr val="0000FF"/>
                </a:solidFill>
                <a:effectLst/>
                <a:latin typeface="Segoe UI" panose="020B0502040204020203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A thousand years ago</a:t>
            </a:r>
            <a:endParaRPr kumimoji="1" lang="zh-TW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華康儷粗宋(P)" panose="02020700000000000000" pitchFamily="18" charset="-120"/>
              <a:ea typeface="華康儷粗宋(P)" panose="02020700000000000000" pitchFamily="18" charset="-120"/>
              <a:cs typeface="+mn-cs"/>
            </a:endParaRPr>
          </a:p>
        </p:txBody>
      </p:sp>
      <p:sp>
        <p:nvSpPr>
          <p:cNvPr id="25" name="文字方塊 24">
            <a:extLst>
              <a:ext uri="{FF2B5EF4-FFF2-40B4-BE49-F238E27FC236}">
                <a16:creationId xmlns:a16="http://schemas.microsoft.com/office/drawing/2014/main" id="{1D9903BE-A58D-4E9D-AB99-8FBCF5D1D51D}"/>
              </a:ext>
            </a:extLst>
          </p:cNvPr>
          <p:cNvSpPr txBox="1"/>
          <p:nvPr/>
        </p:nvSpPr>
        <p:spPr>
          <a:xfrm>
            <a:off x="7524328" y="2454496"/>
            <a:ext cx="864096" cy="5424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ts val="17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1800" b="1" i="0" u="none" strike="noStrike" kern="1200" cap="none" spc="-30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華康儷粗宋(P)" panose="02020700000000000000" pitchFamily="18" charset="-120"/>
                <a:ea typeface="華康儷粗宋(P)" panose="02020700000000000000" pitchFamily="18" charset="-120"/>
                <a:cs typeface="+mn-cs"/>
              </a:rPr>
              <a:t>今 天</a:t>
            </a:r>
            <a:endParaRPr kumimoji="1" lang="en-US" altLang="zh-TW" sz="1800" b="1" i="0" u="none" strike="noStrike" kern="1200" cap="none" spc="-30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華康儷粗宋(P)" panose="02020700000000000000" pitchFamily="18" charset="-120"/>
              <a:ea typeface="華康儷粗宋(P)" panose="02020700000000000000" pitchFamily="18" charset="-120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ts val="17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sz="1800" kern="0" dirty="0">
                <a:solidFill>
                  <a:srgbClr val="404040"/>
                </a:solidFill>
                <a:effectLst/>
                <a:latin typeface="Segoe UI" panose="020B0502040204020203" pitchFamily="34" charset="0"/>
                <a:ea typeface="新細明體" panose="02020500000000000000" pitchFamily="18" charset="-120"/>
              </a:rPr>
              <a:t>Today</a:t>
            </a:r>
            <a:endParaRPr kumimoji="1" lang="zh-TW" altLang="en-US" sz="1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華康儷粗宋(P)" panose="02020700000000000000" pitchFamily="18" charset="-120"/>
              <a:ea typeface="華康儷粗宋(P)" panose="02020700000000000000" pitchFamily="18" charset="-120"/>
              <a:cs typeface="+mn-cs"/>
            </a:endParaRPr>
          </a:p>
        </p:txBody>
      </p:sp>
      <p:cxnSp>
        <p:nvCxnSpPr>
          <p:cNvPr id="22" name="直線單箭頭接點 21">
            <a:extLst>
              <a:ext uri="{FF2B5EF4-FFF2-40B4-BE49-F238E27FC236}">
                <a16:creationId xmlns:a16="http://schemas.microsoft.com/office/drawing/2014/main" id="{03FDB5D4-396F-4836-9C08-90ADA00D2BD0}"/>
              </a:ext>
            </a:extLst>
          </p:cNvPr>
          <p:cNvCxnSpPr>
            <a:cxnSpLocks/>
          </p:cNvCxnSpPr>
          <p:nvPr/>
        </p:nvCxnSpPr>
        <p:spPr>
          <a:xfrm flipV="1">
            <a:off x="2244799" y="5408637"/>
            <a:ext cx="5639569" cy="34999"/>
          </a:xfrm>
          <a:prstGeom prst="straightConnector1">
            <a:avLst/>
          </a:prstGeom>
          <a:ln w="381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文字方塊 25">
            <a:extLst>
              <a:ext uri="{FF2B5EF4-FFF2-40B4-BE49-F238E27FC236}">
                <a16:creationId xmlns:a16="http://schemas.microsoft.com/office/drawing/2014/main" id="{835065A2-AEDD-4B4B-9CA6-B07BF6E8339F}"/>
              </a:ext>
            </a:extLst>
          </p:cNvPr>
          <p:cNvSpPr txBox="1"/>
          <p:nvPr/>
        </p:nvSpPr>
        <p:spPr>
          <a:xfrm>
            <a:off x="323528" y="4089266"/>
            <a:ext cx="11093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highlight>
                  <a:srgbClr val="FFFF00"/>
                </a:highlight>
                <a:uLnTx/>
                <a:uFillTx/>
                <a:latin typeface="華康儷中黑(P)" panose="020B0500000000000000" pitchFamily="34" charset="-120"/>
                <a:ea typeface="華康儷中黑(P)" panose="020B0500000000000000" pitchFamily="34" charset="-120"/>
                <a:cs typeface="+mn-cs"/>
              </a:rPr>
              <a:t>繼承</a:t>
            </a:r>
            <a:r>
              <a:rPr kumimoji="1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highlight>
                  <a:srgbClr val="FFFF00"/>
                </a:highlight>
                <a:uLnTx/>
                <a:uFillTx/>
                <a:latin typeface="華康儷中黑(P)" panose="020B0500000000000000" pitchFamily="34" charset="-120"/>
                <a:ea typeface="華康儷中黑(P)" panose="020B0500000000000000" pitchFamily="34" charset="-120"/>
                <a:cs typeface="+mn-cs"/>
              </a:rPr>
              <a:t>傳統</a:t>
            </a:r>
            <a:r>
              <a:rPr kumimoji="1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highlight>
                  <a:srgbClr val="FFFF00"/>
                </a:highlight>
                <a:uLnTx/>
                <a:uFillTx/>
                <a:latin typeface="華康儷中黑(P)" panose="020B0500000000000000" pitchFamily="34" charset="-120"/>
                <a:ea typeface="華康儷中黑(P)" panose="020B0500000000000000" pitchFamily="34" charset="-120"/>
                <a:cs typeface="+mn-cs"/>
              </a:rPr>
              <a:t>智慧</a:t>
            </a:r>
          </a:p>
        </p:txBody>
      </p:sp>
      <p:sp>
        <p:nvSpPr>
          <p:cNvPr id="11" name="乘號 10">
            <a:extLst>
              <a:ext uri="{FF2B5EF4-FFF2-40B4-BE49-F238E27FC236}">
                <a16:creationId xmlns:a16="http://schemas.microsoft.com/office/drawing/2014/main" id="{18DA7DAF-F5C6-43C5-A16B-B595DE040633}"/>
              </a:ext>
            </a:extLst>
          </p:cNvPr>
          <p:cNvSpPr/>
          <p:nvPr/>
        </p:nvSpPr>
        <p:spPr>
          <a:xfrm>
            <a:off x="4512032" y="5054989"/>
            <a:ext cx="681065" cy="720458"/>
          </a:xfrm>
          <a:prstGeom prst="mathMultiply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>
              <a:ln>
                <a:solidFill>
                  <a:srgbClr val="FF0000"/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13" name="文字方塊 12"/>
          <p:cNvSpPr txBox="1"/>
          <p:nvPr/>
        </p:nvSpPr>
        <p:spPr>
          <a:xfrm>
            <a:off x="1259632" y="4037002"/>
            <a:ext cx="26554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HK" sz="2000" dirty="0">
                <a:solidFill>
                  <a:srgbClr val="FF0000"/>
                </a:solidFill>
              </a:rPr>
              <a:t>Traditional</a:t>
            </a:r>
            <a:r>
              <a:rPr lang="en-US" altLang="zh-HK" sz="2000" dirty="0"/>
              <a:t> </a:t>
            </a:r>
            <a:r>
              <a:rPr lang="en-US" altLang="zh-HK" sz="2000" b="1" dirty="0">
                <a:solidFill>
                  <a:srgbClr val="FF0000"/>
                </a:solidFill>
              </a:rPr>
              <a:t>wisdom</a:t>
            </a:r>
            <a:endParaRPr lang="zh-HK" altLang="en-US" sz="2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71467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9" grpId="0"/>
      <p:bldP spid="2" grpId="0"/>
      <p:bldP spid="20" grpId="0"/>
      <p:bldP spid="26" grpId="0"/>
      <p:bldP spid="11" grpId="0" animBg="1"/>
      <p:bldP spid="1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副標題 2">
            <a:extLst>
              <a:ext uri="{FF2B5EF4-FFF2-40B4-BE49-F238E27FC236}">
                <a16:creationId xmlns:a16="http://schemas.microsoft.com/office/drawing/2014/main" id="{3C17FC66-5513-4C67-9FA8-98FF9E497D7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16632"/>
            <a:ext cx="9144000" cy="6741368"/>
          </a:xfrm>
        </p:spPr>
        <p:txBody>
          <a:bodyPr/>
          <a:lstStyle/>
          <a:p>
            <a:pPr eaLnBrk="1" hangingPunct="1"/>
            <a:r>
              <a:rPr lang="zh-TW" altLang="en-US" sz="2400" dirty="0">
                <a:solidFill>
                  <a:schemeClr val="tx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黑體-GB5" panose="020B0509000000000000" pitchFamily="49" charset="-120"/>
              </a:rPr>
              <a:t>繼承傳統：</a:t>
            </a:r>
            <a:r>
              <a:rPr lang="zh-TW" altLang="en-US" sz="2400" dirty="0">
                <a:solidFill>
                  <a:srgbClr val="FF00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黑體-GB5" panose="020B0509000000000000" pitchFamily="49" charset="-120"/>
              </a:rPr>
              <a:t>如何繼承？</a:t>
            </a:r>
            <a:endParaRPr lang="en-US" altLang="zh-TW" sz="2400" dirty="0">
              <a:solidFill>
                <a:srgbClr val="FF0000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黑體-GB5" panose="020B0509000000000000" pitchFamily="49" charset="-120"/>
            </a:endParaRPr>
          </a:p>
          <a:p>
            <a:pPr eaLnBrk="1" hangingPunct="1">
              <a:spcBef>
                <a:spcPts val="0"/>
              </a:spcBef>
            </a:pPr>
            <a:r>
              <a:rPr lang="en-US" altLang="zh-TW" sz="2400" kern="0" dirty="0">
                <a:solidFill>
                  <a:srgbClr val="404040"/>
                </a:solidFill>
                <a:effectLst/>
                <a:latin typeface="Segoe UI" panose="020B0502040204020203" pitchFamily="34" charset="0"/>
                <a:ea typeface="新細明體" panose="02020500000000000000" pitchFamily="18" charset="-120"/>
              </a:rPr>
              <a:t>Inheriting Tradition: How to Carry It Forward?</a:t>
            </a:r>
            <a:endParaRPr lang="zh-TW" altLang="en-US" sz="2400" dirty="0">
              <a:solidFill>
                <a:srgbClr val="FF0000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黑體-GB5" panose="020B0509000000000000" pitchFamily="49" charset="-120"/>
            </a:endParaRPr>
          </a:p>
        </p:txBody>
      </p:sp>
      <p:sp>
        <p:nvSpPr>
          <p:cNvPr id="4" name="橢圓 3">
            <a:extLst>
              <a:ext uri="{FF2B5EF4-FFF2-40B4-BE49-F238E27FC236}">
                <a16:creationId xmlns:a16="http://schemas.microsoft.com/office/drawing/2014/main" id="{E6465473-E731-45B6-B1B1-1AD0FF9BF6CC}"/>
              </a:ext>
            </a:extLst>
          </p:cNvPr>
          <p:cNvSpPr/>
          <p:nvPr/>
        </p:nvSpPr>
        <p:spPr>
          <a:xfrm>
            <a:off x="571500" y="1268760"/>
            <a:ext cx="1643063" cy="1571625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5" name="橢圓 4">
            <a:extLst>
              <a:ext uri="{FF2B5EF4-FFF2-40B4-BE49-F238E27FC236}">
                <a16:creationId xmlns:a16="http://schemas.microsoft.com/office/drawing/2014/main" id="{DD2F4C8A-8AFD-4846-A1D0-50AEE17144CE}"/>
              </a:ext>
            </a:extLst>
          </p:cNvPr>
          <p:cNvSpPr/>
          <p:nvPr/>
        </p:nvSpPr>
        <p:spPr>
          <a:xfrm>
            <a:off x="5143500" y="1268760"/>
            <a:ext cx="1643063" cy="1571625"/>
          </a:xfrm>
          <a:prstGeom prst="ellipse">
            <a:avLst/>
          </a:prstGeom>
          <a:noFill/>
          <a:ln w="57150">
            <a:solidFill>
              <a:srgbClr val="0066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6" name="橢圓 5">
            <a:extLst>
              <a:ext uri="{FF2B5EF4-FFF2-40B4-BE49-F238E27FC236}">
                <a16:creationId xmlns:a16="http://schemas.microsoft.com/office/drawing/2014/main" id="{70CB9A79-10A9-46C0-A029-8F9EF3A3F394}"/>
              </a:ext>
            </a:extLst>
          </p:cNvPr>
          <p:cNvSpPr/>
          <p:nvPr/>
        </p:nvSpPr>
        <p:spPr>
          <a:xfrm>
            <a:off x="2857500" y="1268760"/>
            <a:ext cx="1643063" cy="1571625"/>
          </a:xfrm>
          <a:prstGeom prst="ellipse">
            <a:avLst/>
          </a:prstGeom>
          <a:noFill/>
          <a:ln w="57150">
            <a:solidFill>
              <a:srgbClr val="0000FF"/>
            </a:solidFill>
            <a:prstDash val="lg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EA05EF43-65CF-4242-986D-5905391D165D}"/>
              </a:ext>
            </a:extLst>
          </p:cNvPr>
          <p:cNvSpPr/>
          <p:nvPr/>
        </p:nvSpPr>
        <p:spPr>
          <a:xfrm>
            <a:off x="642938" y="3789040"/>
            <a:ext cx="1428750" cy="8572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97A718F3-7763-48F6-B8C4-A930C113DC65}"/>
              </a:ext>
            </a:extLst>
          </p:cNvPr>
          <p:cNvSpPr/>
          <p:nvPr/>
        </p:nvSpPr>
        <p:spPr>
          <a:xfrm>
            <a:off x="5214938" y="3789040"/>
            <a:ext cx="1428750" cy="857250"/>
          </a:xfrm>
          <a:prstGeom prst="rect">
            <a:avLst/>
          </a:prstGeom>
          <a:noFill/>
          <a:ln w="57150">
            <a:solidFill>
              <a:srgbClr val="0066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4E2D16D6-967B-4F99-A465-F1D85E20A153}"/>
              </a:ext>
            </a:extLst>
          </p:cNvPr>
          <p:cNvSpPr/>
          <p:nvPr/>
        </p:nvSpPr>
        <p:spPr>
          <a:xfrm>
            <a:off x="3000375" y="3789040"/>
            <a:ext cx="1428750" cy="857250"/>
          </a:xfrm>
          <a:prstGeom prst="rect">
            <a:avLst/>
          </a:prstGeom>
          <a:noFill/>
          <a:ln w="57150">
            <a:solidFill>
              <a:srgbClr val="0000FF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10" name="等腰三角形 9">
            <a:extLst>
              <a:ext uri="{FF2B5EF4-FFF2-40B4-BE49-F238E27FC236}">
                <a16:creationId xmlns:a16="http://schemas.microsoft.com/office/drawing/2014/main" id="{5390BFA6-24FF-4801-BD25-FAD20B2EF9A1}"/>
              </a:ext>
            </a:extLst>
          </p:cNvPr>
          <p:cNvSpPr/>
          <p:nvPr/>
        </p:nvSpPr>
        <p:spPr>
          <a:xfrm>
            <a:off x="7500938" y="1746521"/>
            <a:ext cx="1214437" cy="1106415"/>
          </a:xfrm>
          <a:prstGeom prst="triangl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新細明體" panose="02020500000000000000" pitchFamily="18" charset="-120"/>
              <a:cs typeface="+mn-cs"/>
            </a:endParaRPr>
          </a:p>
        </p:txBody>
      </p:sp>
      <p:cxnSp>
        <p:nvCxnSpPr>
          <p:cNvPr id="12" name="直線單箭頭接點 11">
            <a:extLst>
              <a:ext uri="{FF2B5EF4-FFF2-40B4-BE49-F238E27FC236}">
                <a16:creationId xmlns:a16="http://schemas.microsoft.com/office/drawing/2014/main" id="{DB8168DE-1914-481C-802A-5F79A8C02133}"/>
              </a:ext>
            </a:extLst>
          </p:cNvPr>
          <p:cNvCxnSpPr/>
          <p:nvPr/>
        </p:nvCxnSpPr>
        <p:spPr>
          <a:xfrm>
            <a:off x="1619672" y="3283396"/>
            <a:ext cx="6143625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單箭頭接點 13">
            <a:extLst>
              <a:ext uri="{FF2B5EF4-FFF2-40B4-BE49-F238E27FC236}">
                <a16:creationId xmlns:a16="http://schemas.microsoft.com/office/drawing/2014/main" id="{7AC7D311-57DD-4D7E-BF3D-9FAF97F8DD16}"/>
              </a:ext>
            </a:extLst>
          </p:cNvPr>
          <p:cNvCxnSpPr>
            <a:cxnSpLocks/>
          </p:cNvCxnSpPr>
          <p:nvPr/>
        </p:nvCxnSpPr>
        <p:spPr>
          <a:xfrm flipV="1">
            <a:off x="1547664" y="2983261"/>
            <a:ext cx="0" cy="622497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單箭頭接點 14">
            <a:extLst>
              <a:ext uri="{FF2B5EF4-FFF2-40B4-BE49-F238E27FC236}">
                <a16:creationId xmlns:a16="http://schemas.microsoft.com/office/drawing/2014/main" id="{8D1018E6-25D3-4CE2-A475-D171BBCF3E4E}"/>
              </a:ext>
            </a:extLst>
          </p:cNvPr>
          <p:cNvCxnSpPr>
            <a:cxnSpLocks/>
          </p:cNvCxnSpPr>
          <p:nvPr/>
        </p:nvCxnSpPr>
        <p:spPr>
          <a:xfrm flipV="1">
            <a:off x="5940152" y="2983260"/>
            <a:ext cx="1588" cy="622498"/>
          </a:xfrm>
          <a:prstGeom prst="straightConnector1">
            <a:avLst/>
          </a:prstGeom>
          <a:ln w="38100">
            <a:solidFill>
              <a:srgbClr val="0066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線單箭頭接點 15">
            <a:extLst>
              <a:ext uri="{FF2B5EF4-FFF2-40B4-BE49-F238E27FC236}">
                <a16:creationId xmlns:a16="http://schemas.microsoft.com/office/drawing/2014/main" id="{EC88BD23-1A70-437C-8BF7-DF13B26EFE53}"/>
              </a:ext>
            </a:extLst>
          </p:cNvPr>
          <p:cNvCxnSpPr>
            <a:cxnSpLocks/>
          </p:cNvCxnSpPr>
          <p:nvPr/>
        </p:nvCxnSpPr>
        <p:spPr>
          <a:xfrm flipV="1">
            <a:off x="3641725" y="2983260"/>
            <a:ext cx="1588" cy="622498"/>
          </a:xfrm>
          <a:prstGeom prst="straightConnector1">
            <a:avLst/>
          </a:prstGeom>
          <a:ln w="381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線單箭頭接點 17">
            <a:extLst>
              <a:ext uri="{FF2B5EF4-FFF2-40B4-BE49-F238E27FC236}">
                <a16:creationId xmlns:a16="http://schemas.microsoft.com/office/drawing/2014/main" id="{F07A39EA-8ABC-4842-B747-F324F1FC48A7}"/>
              </a:ext>
            </a:extLst>
          </p:cNvPr>
          <p:cNvCxnSpPr>
            <a:cxnSpLocks/>
          </p:cNvCxnSpPr>
          <p:nvPr/>
        </p:nvCxnSpPr>
        <p:spPr>
          <a:xfrm flipV="1">
            <a:off x="8193570" y="2924944"/>
            <a:ext cx="0" cy="606648"/>
          </a:xfrm>
          <a:prstGeom prst="straightConnector1">
            <a:avLst/>
          </a:prstGeom>
          <a:ln w="57150">
            <a:solidFill>
              <a:srgbClr val="0066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文字方塊 18">
            <a:extLst>
              <a:ext uri="{FF2B5EF4-FFF2-40B4-BE49-F238E27FC236}">
                <a16:creationId xmlns:a16="http://schemas.microsoft.com/office/drawing/2014/main" id="{14F8615D-FA6B-4722-98B7-0258BB1C21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72375" y="3284984"/>
            <a:ext cx="1214438" cy="1446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8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DotumChe" panose="020B0609000101010101" pitchFamily="49" charset="-127"/>
                <a:ea typeface="DotumChe" panose="020B0609000101010101" pitchFamily="49" charset="-127"/>
                <a:cs typeface="+mn-cs"/>
              </a:rPr>
              <a:t>？</a:t>
            </a:r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53BB5910-39C0-47C9-8878-C76041338CC9}"/>
              </a:ext>
            </a:extLst>
          </p:cNvPr>
          <p:cNvSpPr txBox="1"/>
          <p:nvPr/>
        </p:nvSpPr>
        <p:spPr>
          <a:xfrm>
            <a:off x="777380" y="1988840"/>
            <a:ext cx="7702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華康儷中黑(P)" panose="020B0500000000000000" pitchFamily="34" charset="-120"/>
                <a:ea typeface="華康儷中黑(P)" panose="020B0500000000000000" pitchFamily="34" charset="-120"/>
                <a:cs typeface="+mn-cs"/>
              </a:rPr>
              <a:t>問題</a:t>
            </a:r>
            <a:r>
              <a:rPr kumimoji="1" lang="en-US" altLang="zh-TW" sz="1200" b="0" i="0" u="none" strike="noStrike" kern="0" cap="none" spc="0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Segoe UI" panose="020B0502040204020203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Problem</a:t>
            </a:r>
            <a:endParaRPr kumimoji="1" lang="zh-TW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華康儷中黑(P)" panose="020B0500000000000000" pitchFamily="34" charset="-120"/>
              <a:ea typeface="華康儷中黑(P)" panose="020B0500000000000000" pitchFamily="34" charset="-120"/>
              <a:cs typeface="+mn-cs"/>
            </a:endParaRPr>
          </a:p>
        </p:txBody>
      </p:sp>
      <p:sp>
        <p:nvSpPr>
          <p:cNvPr id="20" name="文字方塊 19">
            <a:extLst>
              <a:ext uri="{FF2B5EF4-FFF2-40B4-BE49-F238E27FC236}">
                <a16:creationId xmlns:a16="http://schemas.microsoft.com/office/drawing/2014/main" id="{D1D42B43-4DF9-4770-8130-90EDEEDD0821}"/>
              </a:ext>
            </a:extLst>
          </p:cNvPr>
          <p:cNvSpPr txBox="1"/>
          <p:nvPr/>
        </p:nvSpPr>
        <p:spPr>
          <a:xfrm>
            <a:off x="744690" y="3861048"/>
            <a:ext cx="12241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華康儷中黑(P)" panose="020B0500000000000000" pitchFamily="34" charset="-120"/>
                <a:ea typeface="華康儷中黑(P)" panose="020B0500000000000000" pitchFamily="34" charset="-120"/>
                <a:cs typeface="+mn-cs"/>
              </a:rPr>
              <a:t>解決辦法</a:t>
            </a:r>
            <a:endParaRPr kumimoji="1" lang="en-US" altLang="zh-TW" sz="2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華康儷中黑(P)" panose="020B0500000000000000" pitchFamily="34" charset="-120"/>
              <a:ea typeface="華康儷中黑(P)" panose="020B0500000000000000" pitchFamily="34" charset="-120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TW" sz="2000" b="0" i="0" u="none" strike="noStrike" kern="0" cap="none" spc="0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Segoe UI" panose="020B0502040204020203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Solution</a:t>
            </a:r>
            <a:endParaRPr kumimoji="1" lang="zh-TW" altLang="en-US" sz="2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華康儷中黑(P)" panose="020B0500000000000000" pitchFamily="34" charset="-120"/>
              <a:ea typeface="華康儷中黑(P)" panose="020B0500000000000000" pitchFamily="34" charset="-120"/>
              <a:cs typeface="+mn-cs"/>
            </a:endParaRPr>
          </a:p>
        </p:txBody>
      </p:sp>
      <p:sp>
        <p:nvSpPr>
          <p:cNvPr id="3" name="文字方塊 2">
            <a:extLst>
              <a:ext uri="{FF2B5EF4-FFF2-40B4-BE49-F238E27FC236}">
                <a16:creationId xmlns:a16="http://schemas.microsoft.com/office/drawing/2014/main" id="{1C1AF185-EE1C-4C89-8616-22D55E26EC04}"/>
              </a:ext>
            </a:extLst>
          </p:cNvPr>
          <p:cNvSpPr txBox="1"/>
          <p:nvPr/>
        </p:nvSpPr>
        <p:spPr>
          <a:xfrm>
            <a:off x="481236" y="1420356"/>
            <a:ext cx="178650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華康儷粗宋(P)" panose="02020700000000000000" pitchFamily="18" charset="-120"/>
                <a:ea typeface="華康儷粗宋(P)" panose="02020700000000000000" pitchFamily="18" charset="-120"/>
                <a:cs typeface="+mn-cs"/>
              </a:rPr>
              <a:t>五千年前</a:t>
            </a:r>
            <a:endParaRPr kumimoji="1" lang="en-US" altLang="zh-TW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華康儷粗宋(P)" panose="02020700000000000000" pitchFamily="18" charset="-120"/>
              <a:ea typeface="華康儷粗宋(P)" panose="02020700000000000000" pitchFamily="18" charset="-120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TW" sz="1200" b="0" i="0" u="none" strike="noStrike" kern="0" cap="none" spc="0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Calibri"/>
                <a:ea typeface="Calibri Light" panose="020F0302020204030204" pitchFamily="34" charset="0"/>
                <a:cs typeface="Calibri Light" panose="020F0302020204030204" pitchFamily="34" charset="0"/>
              </a:rPr>
              <a:t>Five thousand years ago</a:t>
            </a:r>
            <a:endParaRPr kumimoji="1" lang="zh-TW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華康儷粗宋(P)" panose="02020700000000000000" pitchFamily="18" charset="-120"/>
              <a:cs typeface="Calibri Light" panose="020F0302020204030204" pitchFamily="34" charset="0"/>
            </a:endParaRPr>
          </a:p>
        </p:txBody>
      </p:sp>
      <p:sp>
        <p:nvSpPr>
          <p:cNvPr id="23" name="文字方塊 22">
            <a:extLst>
              <a:ext uri="{FF2B5EF4-FFF2-40B4-BE49-F238E27FC236}">
                <a16:creationId xmlns:a16="http://schemas.microsoft.com/office/drawing/2014/main" id="{1F98EFF3-B39D-4558-AF2B-041F209037D9}"/>
              </a:ext>
            </a:extLst>
          </p:cNvPr>
          <p:cNvSpPr txBox="1"/>
          <p:nvPr/>
        </p:nvSpPr>
        <p:spPr>
          <a:xfrm>
            <a:off x="5364088" y="1595730"/>
            <a:ext cx="115212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華康儷粗宋(P)" panose="02020700000000000000" pitchFamily="18" charset="-120"/>
                <a:ea typeface="華康儷粗宋(P)" panose="02020700000000000000" pitchFamily="18" charset="-120"/>
                <a:cs typeface="+mn-cs"/>
              </a:rPr>
              <a:t>五百年前</a:t>
            </a:r>
            <a:r>
              <a:rPr kumimoji="1" lang="en-US" altLang="zh-TW" sz="1200" b="0" i="0" u="none" strike="noStrike" kern="0" cap="none" spc="0" normalizeH="0" baseline="0" noProof="0" dirty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Segoe UI" panose="020B0502040204020203" pitchFamily="34" charset="0"/>
                <a:ea typeface="新細明體" panose="02020500000000000000" pitchFamily="18" charset="-120"/>
                <a:cs typeface="+mn-cs"/>
              </a:rPr>
              <a:t>Five hundred years ago</a:t>
            </a:r>
            <a:endParaRPr kumimoji="1" lang="zh-TW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008000"/>
              </a:solidFill>
              <a:effectLst/>
              <a:uLnTx/>
              <a:uFillTx/>
              <a:latin typeface="華康儷粗宋(P)" panose="02020700000000000000" pitchFamily="18" charset="-120"/>
              <a:ea typeface="華康儷粗宋(P)" panose="02020700000000000000" pitchFamily="18" charset="-120"/>
              <a:cs typeface="+mn-cs"/>
            </a:endParaRPr>
          </a:p>
        </p:txBody>
      </p:sp>
      <p:sp>
        <p:nvSpPr>
          <p:cNvPr id="24" name="文字方塊 23">
            <a:extLst>
              <a:ext uri="{FF2B5EF4-FFF2-40B4-BE49-F238E27FC236}">
                <a16:creationId xmlns:a16="http://schemas.microsoft.com/office/drawing/2014/main" id="{1FD8E584-EDAD-401D-B91A-71404D4714D0}"/>
              </a:ext>
            </a:extLst>
          </p:cNvPr>
          <p:cNvSpPr txBox="1"/>
          <p:nvPr/>
        </p:nvSpPr>
        <p:spPr>
          <a:xfrm>
            <a:off x="2856929" y="1636380"/>
            <a:ext cx="164306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華康儷粗宋(P)" panose="02020700000000000000" pitchFamily="18" charset="-120"/>
                <a:ea typeface="華康儷粗宋(P)" panose="02020700000000000000" pitchFamily="18" charset="-120"/>
                <a:cs typeface="+mn-cs"/>
              </a:rPr>
              <a:t>一千年前</a:t>
            </a:r>
            <a:endParaRPr kumimoji="1" lang="en-US" altLang="zh-TW" sz="1800" b="0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華康儷粗宋(P)" panose="02020700000000000000" pitchFamily="18" charset="-120"/>
              <a:ea typeface="華康儷粗宋(P)" panose="02020700000000000000" pitchFamily="18" charset="-120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TW" sz="1200" b="0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Segoe UI" panose="020B0502040204020203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A thousand years ago</a:t>
            </a:r>
            <a:endParaRPr kumimoji="1" lang="zh-TW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華康儷粗宋(P)" panose="02020700000000000000" pitchFamily="18" charset="-120"/>
              <a:ea typeface="華康儷粗宋(P)" panose="02020700000000000000" pitchFamily="18" charset="-120"/>
              <a:cs typeface="+mn-cs"/>
            </a:endParaRPr>
          </a:p>
        </p:txBody>
      </p:sp>
      <p:sp>
        <p:nvSpPr>
          <p:cNvPr id="25" name="文字方塊 24">
            <a:extLst>
              <a:ext uri="{FF2B5EF4-FFF2-40B4-BE49-F238E27FC236}">
                <a16:creationId xmlns:a16="http://schemas.microsoft.com/office/drawing/2014/main" id="{1D9903BE-A58D-4E9D-AB99-8FBCF5D1D51D}"/>
              </a:ext>
            </a:extLst>
          </p:cNvPr>
          <p:cNvSpPr txBox="1"/>
          <p:nvPr/>
        </p:nvSpPr>
        <p:spPr>
          <a:xfrm>
            <a:off x="7668344" y="1268760"/>
            <a:ext cx="864096" cy="4975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ts val="15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華康儷粗宋(P)" panose="02020700000000000000" pitchFamily="18" charset="-120"/>
                <a:ea typeface="華康儷粗宋(P)" panose="02020700000000000000" pitchFamily="18" charset="-120"/>
                <a:cs typeface="+mn-cs"/>
              </a:rPr>
              <a:t>今 天</a:t>
            </a:r>
            <a:endParaRPr kumimoji="1" lang="en-US" altLang="zh-TW" sz="1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華康儷粗宋(P)" panose="02020700000000000000" pitchFamily="18" charset="-120"/>
              <a:ea typeface="華康儷粗宋(P)" panose="02020700000000000000" pitchFamily="18" charset="-120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ts val="15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TW" sz="1800" b="0" i="0" u="none" strike="noStrike" kern="0" cap="none" spc="0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Segoe UI" panose="020B0502040204020203" pitchFamily="34" charset="0"/>
                <a:ea typeface="新細明體" panose="02020500000000000000" pitchFamily="18" charset="-120"/>
                <a:cs typeface="+mn-cs"/>
              </a:rPr>
              <a:t>Today</a:t>
            </a:r>
            <a:endParaRPr kumimoji="1" lang="zh-TW" altLang="en-US" sz="1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華康儷粗宋(P)" panose="02020700000000000000" pitchFamily="18" charset="-120"/>
              <a:ea typeface="華康儷粗宋(P)" panose="02020700000000000000" pitchFamily="18" charset="-120"/>
              <a:cs typeface="+mn-cs"/>
            </a:endParaRPr>
          </a:p>
        </p:txBody>
      </p:sp>
      <p:sp>
        <p:nvSpPr>
          <p:cNvPr id="26" name="文字方塊 25">
            <a:extLst>
              <a:ext uri="{FF2B5EF4-FFF2-40B4-BE49-F238E27FC236}">
                <a16:creationId xmlns:a16="http://schemas.microsoft.com/office/drawing/2014/main" id="{606D2450-24A6-40A7-B667-5A764F7659DD}"/>
              </a:ext>
            </a:extLst>
          </p:cNvPr>
          <p:cNvSpPr txBox="1"/>
          <p:nvPr/>
        </p:nvSpPr>
        <p:spPr>
          <a:xfrm>
            <a:off x="542934" y="2953408"/>
            <a:ext cx="11093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highlight>
                  <a:srgbClr val="FFFF00"/>
                </a:highlight>
                <a:uLnTx/>
                <a:uFillTx/>
                <a:latin typeface="華康儷中黑(P)" panose="020B0500000000000000" pitchFamily="34" charset="-120"/>
                <a:ea typeface="華康儷中黑(P)" panose="020B0500000000000000" pitchFamily="34" charset="-120"/>
                <a:cs typeface="+mn-cs"/>
              </a:rPr>
              <a:t>繼承</a:t>
            </a:r>
            <a:r>
              <a:rPr kumimoji="1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highlight>
                  <a:srgbClr val="FFFF00"/>
                </a:highlight>
                <a:uLnTx/>
                <a:uFillTx/>
                <a:latin typeface="華康儷中黑(P)" panose="020B0500000000000000" pitchFamily="34" charset="-120"/>
                <a:ea typeface="華康儷中黑(P)" panose="020B0500000000000000" pitchFamily="34" charset="-120"/>
                <a:cs typeface="+mn-cs"/>
              </a:rPr>
              <a:t>傳統</a:t>
            </a:r>
            <a:r>
              <a:rPr kumimoji="1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highlight>
                  <a:srgbClr val="FFFF00"/>
                </a:highlight>
                <a:uLnTx/>
                <a:uFillTx/>
                <a:latin typeface="華康儷中黑(P)" panose="020B0500000000000000" pitchFamily="34" charset="-120"/>
                <a:ea typeface="華康儷中黑(P)" panose="020B0500000000000000" pitchFamily="34" charset="-120"/>
                <a:cs typeface="+mn-cs"/>
              </a:rPr>
              <a:t>智慧</a:t>
            </a:r>
          </a:p>
        </p:txBody>
      </p:sp>
      <p:sp>
        <p:nvSpPr>
          <p:cNvPr id="27" name="文字方塊 26">
            <a:extLst>
              <a:ext uri="{FF2B5EF4-FFF2-40B4-BE49-F238E27FC236}">
                <a16:creationId xmlns:a16="http://schemas.microsoft.com/office/drawing/2014/main" id="{0B6F445E-43DF-465B-87AA-56C4243635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4829404"/>
            <a:ext cx="8713788" cy="1763368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華康儷中黑" panose="020B0509000000000000" pitchFamily="49" charset="-120"/>
                <a:ea typeface="華康儷中黑" panose="020B0509000000000000" pitchFamily="49" charset="-120"/>
                <a:cs typeface="華康黑體-GB5" panose="020B0509000000000000" pitchFamily="49" charset="-120"/>
              </a:rPr>
              <a:t>要解決問題</a:t>
            </a:r>
            <a:r>
              <a:rPr kumimoji="0" lang="en-US" altLang="zh-TW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華康儷中黑" panose="020B0509000000000000" pitchFamily="49" charset="-120"/>
                <a:ea typeface="華康儷中黑" panose="020B0509000000000000" pitchFamily="49" charset="-120"/>
                <a:cs typeface="華康黑體-GB5" panose="020B0509000000000000" pitchFamily="49" charset="-120"/>
              </a:rPr>
              <a:t>,</a:t>
            </a:r>
            <a:r>
              <a:rPr kumimoji="0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華康儷中黑" panose="020B0509000000000000" pitchFamily="49" charset="-120"/>
                <a:ea typeface="華康儷中黑" panose="020B0509000000000000" pitchFamily="49" charset="-120"/>
                <a:cs typeface="華康黑體-GB5" panose="020B0509000000000000" pitchFamily="49" charset="-120"/>
              </a:rPr>
              <a:t>就要讀歷史</a:t>
            </a:r>
            <a:r>
              <a:rPr kumimoji="0" lang="en-US" altLang="zh-TW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華康儷中黑" panose="020B0509000000000000" pitchFamily="49" charset="-120"/>
                <a:ea typeface="華康儷中黑" panose="020B0509000000000000" pitchFamily="49" charset="-120"/>
                <a:cs typeface="華康黑體-GB5" panose="020B0509000000000000" pitchFamily="49" charset="-120"/>
              </a:rPr>
              <a:t>,</a:t>
            </a:r>
            <a:r>
              <a:rPr kumimoji="0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華康儷中黑" panose="020B0509000000000000" pitchFamily="49" charset="-120"/>
                <a:ea typeface="華康儷中黑" panose="020B0509000000000000" pitchFamily="49" charset="-120"/>
                <a:cs typeface="華康黑體-GB5" panose="020B0509000000000000" pitchFamily="49" charset="-120"/>
              </a:rPr>
              <a:t>以認識當時的環境</a:t>
            </a:r>
            <a:r>
              <a:rPr kumimoji="0" lang="en-US" altLang="zh-TW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華康儷中黑" panose="020B0509000000000000" pitchFamily="49" charset="-120"/>
                <a:ea typeface="華康儷中黑" panose="020B0509000000000000" pitchFamily="49" charset="-120"/>
                <a:cs typeface="華康黑體-GB5" panose="020B0509000000000000" pitchFamily="49" charset="-120"/>
              </a:rPr>
              <a:t>,</a:t>
            </a:r>
            <a:r>
              <a:rPr kumimoji="0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華康儷中黑" panose="020B0509000000000000" pitchFamily="49" charset="-120"/>
                <a:ea typeface="華康儷中黑" panose="020B0509000000000000" pitchFamily="49" charset="-120"/>
                <a:cs typeface="華康黑體-GB5" panose="020B0509000000000000" pitchFamily="49" charset="-120"/>
              </a:rPr>
              <a:t>及所用方法的</a:t>
            </a:r>
            <a:r>
              <a:rPr kumimoji="0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華康儷中黑" panose="020B0509000000000000" pitchFamily="49" charset="-120"/>
                <a:ea typeface="華康儷中黑" panose="020B0509000000000000" pitchFamily="49" charset="-120"/>
                <a:cs typeface="華康黑體-GB5" panose="020B0509000000000000" pitchFamily="49" charset="-120"/>
              </a:rPr>
              <a:t>理由</a:t>
            </a:r>
            <a:r>
              <a:rPr kumimoji="0" lang="en-US" altLang="zh-TW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華康儷中黑" panose="020B0509000000000000" pitchFamily="49" charset="-120"/>
                <a:ea typeface="華康儷中黑" panose="020B0509000000000000" pitchFamily="49" charset="-120"/>
                <a:cs typeface="華康黑體-GB5" panose="020B0509000000000000" pitchFamily="49" charset="-120"/>
              </a:rPr>
              <a:t>,</a:t>
            </a:r>
            <a:r>
              <a:rPr kumimoji="0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華康儷中黑" panose="020B0509000000000000" pitchFamily="49" charset="-120"/>
                <a:ea typeface="華康儷中黑" panose="020B0509000000000000" pitchFamily="49" charset="-120"/>
                <a:cs typeface="華康黑體-GB5" panose="020B0509000000000000" pitchFamily="49" charset="-120"/>
              </a:rPr>
              <a:t>然後以同一精神</a:t>
            </a:r>
            <a:r>
              <a:rPr kumimoji="0" lang="en-US" altLang="zh-TW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華康儷中黑" panose="020B0509000000000000" pitchFamily="49" charset="-120"/>
                <a:ea typeface="華康儷中黑" panose="020B0509000000000000" pitchFamily="49" charset="-120"/>
                <a:cs typeface="華康黑體-GB5" panose="020B0509000000000000" pitchFamily="49" charset="-120"/>
              </a:rPr>
              <a:t>,</a:t>
            </a:r>
            <a:r>
              <a:rPr kumimoji="0" lang="zh-TW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華康儷中黑" panose="020B0509000000000000" pitchFamily="49" charset="-120"/>
                <a:ea typeface="華康儷中黑" panose="020B0509000000000000" pitchFamily="49" charset="-120"/>
                <a:cs typeface="華康黑體-GB5" panose="020B0509000000000000" pitchFamily="49" charset="-120"/>
              </a:rPr>
              <a:t>對今天的症</a:t>
            </a:r>
            <a:r>
              <a:rPr kumimoji="0" lang="en-US" altLang="zh-TW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華康儷中黑" panose="020B0509000000000000" pitchFamily="49" charset="-120"/>
                <a:ea typeface="華康儷中黑" panose="020B0509000000000000" pitchFamily="49" charset="-120"/>
                <a:cs typeface="華康黑體-GB5" panose="020B0509000000000000" pitchFamily="49" charset="-120"/>
              </a:rPr>
              <a:t>,</a:t>
            </a:r>
            <a:r>
              <a:rPr kumimoji="0" lang="zh-TW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華康儷中黑" panose="020B0509000000000000" pitchFamily="49" charset="-120"/>
                <a:ea typeface="華康儷中黑" panose="020B0509000000000000" pitchFamily="49" charset="-120"/>
                <a:cs typeface="華康黑體-GB5" panose="020B0509000000000000" pitchFamily="49" charset="-120"/>
              </a:rPr>
              <a:t>下今天的藥</a:t>
            </a:r>
            <a:endParaRPr kumimoji="0" lang="en-US" altLang="zh-TW" sz="2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華康儷中黑" panose="020B0509000000000000" pitchFamily="49" charset="-120"/>
              <a:ea typeface="華康儷中黑" panose="020B0509000000000000" pitchFamily="49" charset="-120"/>
              <a:cs typeface="華康黑體-GB5" panose="020B0509000000000000" pitchFamily="49" charset="-120"/>
            </a:endParaRPr>
          </a:p>
          <a:p>
            <a:pPr algn="ctr" eaLnBrk="1" hangingPunct="1">
              <a:lnSpc>
                <a:spcPts val="2200"/>
              </a:lnSpc>
              <a:spcBef>
                <a:spcPct val="0"/>
              </a:spcBef>
              <a:buNone/>
              <a:defRPr/>
            </a:pPr>
            <a:r>
              <a:rPr lang="en-US" altLang="zh-TW" sz="2400" spc="-100" dirty="0"/>
              <a:t>To solve a problem, one must </a:t>
            </a:r>
            <a:r>
              <a:rPr lang="en-US" altLang="zh-TW" sz="2400" spc="-100" dirty="0">
                <a:solidFill>
                  <a:srgbClr val="FF0000"/>
                </a:solidFill>
              </a:rPr>
              <a:t>study history</a:t>
            </a:r>
            <a:r>
              <a:rPr lang="en-US" altLang="zh-TW" sz="2400" spc="-100" dirty="0"/>
              <a:t>—to understand the circumstances of the past and the </a:t>
            </a:r>
            <a:r>
              <a:rPr lang="en-US" altLang="zh-TW" sz="2400" spc="-100" dirty="0">
                <a:solidFill>
                  <a:srgbClr val="FF0000"/>
                </a:solidFill>
              </a:rPr>
              <a:t>reasoning </a:t>
            </a:r>
            <a:r>
              <a:rPr lang="en-US" altLang="zh-TW" sz="2400" spc="-100" dirty="0"/>
              <a:t>behind the methods used. Then, with the same spirit, diagnose today’s ailment and </a:t>
            </a:r>
            <a:r>
              <a:rPr lang="en-US" altLang="zh-TW" sz="2400" spc="-100" dirty="0">
                <a:solidFill>
                  <a:srgbClr val="FF0000"/>
                </a:solidFill>
                <a:highlight>
                  <a:srgbClr val="FFFF00"/>
                </a:highlight>
              </a:rPr>
              <a:t>prescribe today’s remedy</a:t>
            </a:r>
            <a:r>
              <a:rPr lang="en-US" altLang="zh-TW" sz="2400" spc="-100" dirty="0"/>
              <a:t>.</a:t>
            </a:r>
            <a:endParaRPr kumimoji="0" lang="zh-TW" altLang="en-US" sz="2400" b="1" i="0" u="none" strike="noStrike" kern="1200" cap="none" spc="-100" normalizeH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華康儷中黑" panose="020B0509000000000000" pitchFamily="49" charset="-120"/>
              <a:ea typeface="華康儷中黑" panose="020B0509000000000000" pitchFamily="49" charset="-120"/>
              <a:cs typeface="華康黑體-GB5" panose="020B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64029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副標題 2">
            <a:extLst>
              <a:ext uri="{FF2B5EF4-FFF2-40B4-BE49-F238E27FC236}">
                <a16:creationId xmlns:a16="http://schemas.microsoft.com/office/drawing/2014/main" id="{3C17FC66-5513-4C67-9FA8-98FF9E497D7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16632"/>
            <a:ext cx="9144000" cy="6741368"/>
          </a:xfrm>
        </p:spPr>
        <p:txBody>
          <a:bodyPr/>
          <a:lstStyle/>
          <a:p>
            <a:pPr eaLnBrk="1" hangingPunct="1"/>
            <a:r>
              <a:rPr lang="zh-TW" altLang="en-US" sz="2400" dirty="0">
                <a:solidFill>
                  <a:schemeClr val="tx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黑體-GB5" panose="020B0509000000000000" pitchFamily="49" charset="-120"/>
              </a:rPr>
              <a:t>繼承傳統：</a:t>
            </a:r>
            <a:r>
              <a:rPr lang="zh-TW" altLang="en-US" sz="2400" dirty="0">
                <a:solidFill>
                  <a:srgbClr val="FF00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黑體-GB5" panose="020B0509000000000000" pitchFamily="49" charset="-120"/>
              </a:rPr>
              <a:t>如何繼承？</a:t>
            </a:r>
            <a:endParaRPr lang="en-US" altLang="zh-TW" sz="2400" dirty="0">
              <a:solidFill>
                <a:srgbClr val="FF0000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黑體-GB5" panose="020B0509000000000000" pitchFamily="49" charset="-120"/>
            </a:endParaRPr>
          </a:p>
          <a:p>
            <a:pPr eaLnBrk="1" hangingPunct="1">
              <a:spcBef>
                <a:spcPts val="0"/>
              </a:spcBef>
            </a:pPr>
            <a:r>
              <a:rPr lang="en-US" altLang="zh-TW" sz="2400" kern="0" dirty="0">
                <a:solidFill>
                  <a:srgbClr val="404040"/>
                </a:solidFill>
                <a:effectLst/>
                <a:latin typeface="Segoe UI" panose="020B0502040204020203" pitchFamily="34" charset="0"/>
                <a:ea typeface="新細明體" panose="02020500000000000000" pitchFamily="18" charset="-120"/>
              </a:rPr>
              <a:t>Inheriting Tradition: How to Carry It Forward?</a:t>
            </a:r>
            <a:endParaRPr lang="zh-TW" altLang="en-US" sz="2400" dirty="0">
              <a:solidFill>
                <a:srgbClr val="FF0000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黑體-GB5" panose="020B0509000000000000" pitchFamily="49" charset="-120"/>
            </a:endParaRPr>
          </a:p>
        </p:txBody>
      </p:sp>
      <p:sp>
        <p:nvSpPr>
          <p:cNvPr id="4" name="橢圓 3">
            <a:extLst>
              <a:ext uri="{FF2B5EF4-FFF2-40B4-BE49-F238E27FC236}">
                <a16:creationId xmlns:a16="http://schemas.microsoft.com/office/drawing/2014/main" id="{E6465473-E731-45B6-B1B1-1AD0FF9BF6CC}"/>
              </a:ext>
            </a:extLst>
          </p:cNvPr>
          <p:cNvSpPr/>
          <p:nvPr/>
        </p:nvSpPr>
        <p:spPr>
          <a:xfrm>
            <a:off x="571500" y="1268760"/>
            <a:ext cx="1643063" cy="1571625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5" name="橢圓 4">
            <a:extLst>
              <a:ext uri="{FF2B5EF4-FFF2-40B4-BE49-F238E27FC236}">
                <a16:creationId xmlns:a16="http://schemas.microsoft.com/office/drawing/2014/main" id="{DD2F4C8A-8AFD-4846-A1D0-50AEE17144CE}"/>
              </a:ext>
            </a:extLst>
          </p:cNvPr>
          <p:cNvSpPr/>
          <p:nvPr/>
        </p:nvSpPr>
        <p:spPr>
          <a:xfrm>
            <a:off x="5143500" y="1268760"/>
            <a:ext cx="1643063" cy="1571625"/>
          </a:xfrm>
          <a:prstGeom prst="ellipse">
            <a:avLst/>
          </a:prstGeom>
          <a:noFill/>
          <a:ln w="57150">
            <a:solidFill>
              <a:srgbClr val="0066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6" name="橢圓 5">
            <a:extLst>
              <a:ext uri="{FF2B5EF4-FFF2-40B4-BE49-F238E27FC236}">
                <a16:creationId xmlns:a16="http://schemas.microsoft.com/office/drawing/2014/main" id="{70CB9A79-10A9-46C0-A029-8F9EF3A3F394}"/>
              </a:ext>
            </a:extLst>
          </p:cNvPr>
          <p:cNvSpPr/>
          <p:nvPr/>
        </p:nvSpPr>
        <p:spPr>
          <a:xfrm>
            <a:off x="2857500" y="1268760"/>
            <a:ext cx="1643063" cy="1571625"/>
          </a:xfrm>
          <a:prstGeom prst="ellipse">
            <a:avLst/>
          </a:prstGeom>
          <a:noFill/>
          <a:ln w="57150">
            <a:solidFill>
              <a:srgbClr val="0000FF"/>
            </a:solidFill>
            <a:prstDash val="lg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EA05EF43-65CF-4242-986D-5905391D165D}"/>
              </a:ext>
            </a:extLst>
          </p:cNvPr>
          <p:cNvSpPr/>
          <p:nvPr/>
        </p:nvSpPr>
        <p:spPr>
          <a:xfrm>
            <a:off x="642938" y="3789040"/>
            <a:ext cx="1428750" cy="8572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97A718F3-7763-48F6-B8C4-A930C113DC65}"/>
              </a:ext>
            </a:extLst>
          </p:cNvPr>
          <p:cNvSpPr/>
          <p:nvPr/>
        </p:nvSpPr>
        <p:spPr>
          <a:xfrm>
            <a:off x="5214938" y="3789040"/>
            <a:ext cx="1428750" cy="857250"/>
          </a:xfrm>
          <a:prstGeom prst="rect">
            <a:avLst/>
          </a:prstGeom>
          <a:noFill/>
          <a:ln w="57150">
            <a:solidFill>
              <a:srgbClr val="0066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4E2D16D6-967B-4F99-A465-F1D85E20A153}"/>
              </a:ext>
            </a:extLst>
          </p:cNvPr>
          <p:cNvSpPr/>
          <p:nvPr/>
        </p:nvSpPr>
        <p:spPr>
          <a:xfrm>
            <a:off x="3000375" y="3789040"/>
            <a:ext cx="1428750" cy="857250"/>
          </a:xfrm>
          <a:prstGeom prst="rect">
            <a:avLst/>
          </a:prstGeom>
          <a:noFill/>
          <a:ln w="57150">
            <a:solidFill>
              <a:srgbClr val="0000FF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10" name="等腰三角形 9">
            <a:extLst>
              <a:ext uri="{FF2B5EF4-FFF2-40B4-BE49-F238E27FC236}">
                <a16:creationId xmlns:a16="http://schemas.microsoft.com/office/drawing/2014/main" id="{5390BFA6-24FF-4801-BD25-FAD20B2EF9A1}"/>
              </a:ext>
            </a:extLst>
          </p:cNvPr>
          <p:cNvSpPr/>
          <p:nvPr/>
        </p:nvSpPr>
        <p:spPr>
          <a:xfrm>
            <a:off x="7500938" y="1746521"/>
            <a:ext cx="1214437" cy="1106415"/>
          </a:xfrm>
          <a:prstGeom prst="triangl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新細明體" panose="02020500000000000000" pitchFamily="18" charset="-120"/>
              <a:cs typeface="+mn-cs"/>
            </a:endParaRPr>
          </a:p>
        </p:txBody>
      </p:sp>
      <p:cxnSp>
        <p:nvCxnSpPr>
          <p:cNvPr id="12" name="直線單箭頭接點 11">
            <a:extLst>
              <a:ext uri="{FF2B5EF4-FFF2-40B4-BE49-F238E27FC236}">
                <a16:creationId xmlns:a16="http://schemas.microsoft.com/office/drawing/2014/main" id="{DB8168DE-1914-481C-802A-5F79A8C02133}"/>
              </a:ext>
            </a:extLst>
          </p:cNvPr>
          <p:cNvCxnSpPr/>
          <p:nvPr/>
        </p:nvCxnSpPr>
        <p:spPr>
          <a:xfrm>
            <a:off x="1619672" y="3283396"/>
            <a:ext cx="6143625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單箭頭接點 13">
            <a:extLst>
              <a:ext uri="{FF2B5EF4-FFF2-40B4-BE49-F238E27FC236}">
                <a16:creationId xmlns:a16="http://schemas.microsoft.com/office/drawing/2014/main" id="{7AC7D311-57DD-4D7E-BF3D-9FAF97F8DD16}"/>
              </a:ext>
            </a:extLst>
          </p:cNvPr>
          <p:cNvCxnSpPr>
            <a:cxnSpLocks/>
          </p:cNvCxnSpPr>
          <p:nvPr/>
        </p:nvCxnSpPr>
        <p:spPr>
          <a:xfrm flipV="1">
            <a:off x="1547664" y="2983261"/>
            <a:ext cx="0" cy="622497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單箭頭接點 14">
            <a:extLst>
              <a:ext uri="{FF2B5EF4-FFF2-40B4-BE49-F238E27FC236}">
                <a16:creationId xmlns:a16="http://schemas.microsoft.com/office/drawing/2014/main" id="{8D1018E6-25D3-4CE2-A475-D171BBCF3E4E}"/>
              </a:ext>
            </a:extLst>
          </p:cNvPr>
          <p:cNvCxnSpPr>
            <a:cxnSpLocks/>
          </p:cNvCxnSpPr>
          <p:nvPr/>
        </p:nvCxnSpPr>
        <p:spPr>
          <a:xfrm flipV="1">
            <a:off x="5940152" y="2983260"/>
            <a:ext cx="1588" cy="622498"/>
          </a:xfrm>
          <a:prstGeom prst="straightConnector1">
            <a:avLst/>
          </a:prstGeom>
          <a:ln w="38100">
            <a:solidFill>
              <a:srgbClr val="0066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線單箭頭接點 15">
            <a:extLst>
              <a:ext uri="{FF2B5EF4-FFF2-40B4-BE49-F238E27FC236}">
                <a16:creationId xmlns:a16="http://schemas.microsoft.com/office/drawing/2014/main" id="{EC88BD23-1A70-437C-8BF7-DF13B26EFE53}"/>
              </a:ext>
            </a:extLst>
          </p:cNvPr>
          <p:cNvCxnSpPr>
            <a:cxnSpLocks/>
          </p:cNvCxnSpPr>
          <p:nvPr/>
        </p:nvCxnSpPr>
        <p:spPr>
          <a:xfrm flipV="1">
            <a:off x="3641725" y="2983260"/>
            <a:ext cx="1588" cy="622498"/>
          </a:xfrm>
          <a:prstGeom prst="straightConnector1">
            <a:avLst/>
          </a:prstGeom>
          <a:ln w="381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線單箭頭接點 17">
            <a:extLst>
              <a:ext uri="{FF2B5EF4-FFF2-40B4-BE49-F238E27FC236}">
                <a16:creationId xmlns:a16="http://schemas.microsoft.com/office/drawing/2014/main" id="{F07A39EA-8ABC-4842-B747-F324F1FC48A7}"/>
              </a:ext>
            </a:extLst>
          </p:cNvPr>
          <p:cNvCxnSpPr>
            <a:cxnSpLocks/>
          </p:cNvCxnSpPr>
          <p:nvPr/>
        </p:nvCxnSpPr>
        <p:spPr>
          <a:xfrm flipV="1">
            <a:off x="8142290" y="2894360"/>
            <a:ext cx="1585" cy="744612"/>
          </a:xfrm>
          <a:prstGeom prst="straightConnector1">
            <a:avLst/>
          </a:prstGeom>
          <a:ln w="57150">
            <a:solidFill>
              <a:srgbClr val="0066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文字方塊 18">
            <a:extLst>
              <a:ext uri="{FF2B5EF4-FFF2-40B4-BE49-F238E27FC236}">
                <a16:creationId xmlns:a16="http://schemas.microsoft.com/office/drawing/2014/main" id="{14F8615D-FA6B-4722-98B7-0258BB1C21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72375" y="3284984"/>
            <a:ext cx="1214438" cy="1446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8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DotumChe" panose="020B0609000101010101" pitchFamily="49" charset="-127"/>
                <a:ea typeface="DotumChe" panose="020B0609000101010101" pitchFamily="49" charset="-127"/>
                <a:cs typeface="+mn-cs"/>
              </a:rPr>
              <a:t>？</a:t>
            </a:r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53BB5910-39C0-47C9-8878-C76041338CC9}"/>
              </a:ext>
            </a:extLst>
          </p:cNvPr>
          <p:cNvSpPr txBox="1"/>
          <p:nvPr/>
        </p:nvSpPr>
        <p:spPr>
          <a:xfrm>
            <a:off x="777380" y="1988840"/>
            <a:ext cx="7702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華康儷中黑(P)" panose="020B0500000000000000" pitchFamily="34" charset="-120"/>
                <a:ea typeface="華康儷中黑(P)" panose="020B0500000000000000" pitchFamily="34" charset="-120"/>
                <a:cs typeface="+mn-cs"/>
              </a:rPr>
              <a:t>問題</a:t>
            </a:r>
            <a:r>
              <a:rPr kumimoji="1" lang="en-US" altLang="zh-TW" sz="1200" b="0" i="0" u="none" strike="noStrike" kern="0" cap="none" spc="0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Segoe UI" panose="020B0502040204020203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Problem</a:t>
            </a:r>
            <a:endParaRPr kumimoji="1" lang="zh-TW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華康儷中黑(P)" panose="020B0500000000000000" pitchFamily="34" charset="-120"/>
              <a:ea typeface="華康儷中黑(P)" panose="020B0500000000000000" pitchFamily="34" charset="-120"/>
              <a:cs typeface="+mn-cs"/>
            </a:endParaRPr>
          </a:p>
        </p:txBody>
      </p:sp>
      <p:sp>
        <p:nvSpPr>
          <p:cNvPr id="20" name="文字方塊 19">
            <a:extLst>
              <a:ext uri="{FF2B5EF4-FFF2-40B4-BE49-F238E27FC236}">
                <a16:creationId xmlns:a16="http://schemas.microsoft.com/office/drawing/2014/main" id="{D1D42B43-4DF9-4770-8130-90EDEEDD0821}"/>
              </a:ext>
            </a:extLst>
          </p:cNvPr>
          <p:cNvSpPr txBox="1"/>
          <p:nvPr/>
        </p:nvSpPr>
        <p:spPr>
          <a:xfrm>
            <a:off x="744690" y="3861048"/>
            <a:ext cx="12241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華康儷中黑(P)" panose="020B0500000000000000" pitchFamily="34" charset="-120"/>
                <a:ea typeface="華康儷中黑(P)" panose="020B0500000000000000" pitchFamily="34" charset="-120"/>
                <a:cs typeface="+mn-cs"/>
              </a:rPr>
              <a:t>解決辦法</a:t>
            </a:r>
            <a:endParaRPr kumimoji="1" lang="en-US" altLang="zh-TW" sz="2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華康儷中黑(P)" panose="020B0500000000000000" pitchFamily="34" charset="-120"/>
              <a:ea typeface="華康儷中黑(P)" panose="020B0500000000000000" pitchFamily="34" charset="-120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TW" sz="2000" b="0" i="0" u="none" strike="noStrike" kern="0" cap="none" spc="0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Segoe UI" panose="020B0502040204020203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Solution</a:t>
            </a:r>
            <a:endParaRPr kumimoji="1" lang="zh-TW" altLang="en-US" sz="2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華康儷中黑(P)" panose="020B0500000000000000" pitchFamily="34" charset="-120"/>
              <a:ea typeface="華康儷中黑(P)" panose="020B0500000000000000" pitchFamily="34" charset="-120"/>
              <a:cs typeface="+mn-cs"/>
            </a:endParaRPr>
          </a:p>
        </p:txBody>
      </p:sp>
      <p:sp>
        <p:nvSpPr>
          <p:cNvPr id="3" name="文字方塊 2">
            <a:extLst>
              <a:ext uri="{FF2B5EF4-FFF2-40B4-BE49-F238E27FC236}">
                <a16:creationId xmlns:a16="http://schemas.microsoft.com/office/drawing/2014/main" id="{1C1AF185-EE1C-4C89-8616-22D55E26EC04}"/>
              </a:ext>
            </a:extLst>
          </p:cNvPr>
          <p:cNvSpPr txBox="1"/>
          <p:nvPr/>
        </p:nvSpPr>
        <p:spPr>
          <a:xfrm>
            <a:off x="481236" y="1420356"/>
            <a:ext cx="178650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華康儷粗宋(P)" panose="02020700000000000000" pitchFamily="18" charset="-120"/>
                <a:ea typeface="華康儷粗宋(P)" panose="02020700000000000000" pitchFamily="18" charset="-120"/>
                <a:cs typeface="+mn-cs"/>
              </a:rPr>
              <a:t>五千年前</a:t>
            </a:r>
            <a:endParaRPr kumimoji="1" lang="en-US" altLang="zh-TW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華康儷粗宋(P)" panose="02020700000000000000" pitchFamily="18" charset="-120"/>
              <a:ea typeface="華康儷粗宋(P)" panose="02020700000000000000" pitchFamily="18" charset="-120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TW" sz="1200" b="0" i="0" u="none" strike="noStrike" kern="0" cap="none" spc="0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Calibri"/>
                <a:ea typeface="Calibri Light" panose="020F0302020204030204" pitchFamily="34" charset="0"/>
                <a:cs typeface="Calibri Light" panose="020F0302020204030204" pitchFamily="34" charset="0"/>
              </a:rPr>
              <a:t>Five thousand years ago</a:t>
            </a:r>
            <a:endParaRPr kumimoji="1" lang="zh-TW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華康儷粗宋(P)" panose="02020700000000000000" pitchFamily="18" charset="-120"/>
              <a:cs typeface="Calibri Light" panose="020F0302020204030204" pitchFamily="34" charset="0"/>
            </a:endParaRPr>
          </a:p>
        </p:txBody>
      </p:sp>
      <p:sp>
        <p:nvSpPr>
          <p:cNvPr id="23" name="文字方塊 22">
            <a:extLst>
              <a:ext uri="{FF2B5EF4-FFF2-40B4-BE49-F238E27FC236}">
                <a16:creationId xmlns:a16="http://schemas.microsoft.com/office/drawing/2014/main" id="{1F98EFF3-B39D-4558-AF2B-041F209037D9}"/>
              </a:ext>
            </a:extLst>
          </p:cNvPr>
          <p:cNvSpPr txBox="1"/>
          <p:nvPr/>
        </p:nvSpPr>
        <p:spPr>
          <a:xfrm>
            <a:off x="5364088" y="1595730"/>
            <a:ext cx="115212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華康儷粗宋(P)" panose="02020700000000000000" pitchFamily="18" charset="-120"/>
                <a:ea typeface="華康儷粗宋(P)" panose="02020700000000000000" pitchFamily="18" charset="-120"/>
                <a:cs typeface="+mn-cs"/>
              </a:rPr>
              <a:t>五百年前</a:t>
            </a:r>
            <a:r>
              <a:rPr kumimoji="1" lang="en-US" altLang="zh-TW" sz="1200" b="0" i="0" u="none" strike="noStrike" kern="0" cap="none" spc="0" normalizeH="0" baseline="0" noProof="0" dirty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Segoe UI" panose="020B0502040204020203" pitchFamily="34" charset="0"/>
                <a:ea typeface="新細明體" panose="02020500000000000000" pitchFamily="18" charset="-120"/>
                <a:cs typeface="+mn-cs"/>
              </a:rPr>
              <a:t>Five hundred years ago</a:t>
            </a:r>
            <a:endParaRPr kumimoji="1" lang="zh-TW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008000"/>
              </a:solidFill>
              <a:effectLst/>
              <a:uLnTx/>
              <a:uFillTx/>
              <a:latin typeface="華康儷粗宋(P)" panose="02020700000000000000" pitchFamily="18" charset="-120"/>
              <a:ea typeface="華康儷粗宋(P)" panose="02020700000000000000" pitchFamily="18" charset="-120"/>
              <a:cs typeface="+mn-cs"/>
            </a:endParaRPr>
          </a:p>
        </p:txBody>
      </p:sp>
      <p:sp>
        <p:nvSpPr>
          <p:cNvPr id="24" name="文字方塊 23">
            <a:extLst>
              <a:ext uri="{FF2B5EF4-FFF2-40B4-BE49-F238E27FC236}">
                <a16:creationId xmlns:a16="http://schemas.microsoft.com/office/drawing/2014/main" id="{1FD8E584-EDAD-401D-B91A-71404D4714D0}"/>
              </a:ext>
            </a:extLst>
          </p:cNvPr>
          <p:cNvSpPr txBox="1"/>
          <p:nvPr/>
        </p:nvSpPr>
        <p:spPr>
          <a:xfrm>
            <a:off x="2856929" y="1636380"/>
            <a:ext cx="164306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華康儷粗宋(P)" panose="02020700000000000000" pitchFamily="18" charset="-120"/>
                <a:ea typeface="華康儷粗宋(P)" panose="02020700000000000000" pitchFamily="18" charset="-120"/>
                <a:cs typeface="+mn-cs"/>
              </a:rPr>
              <a:t>一千年前</a:t>
            </a:r>
            <a:endParaRPr kumimoji="1" lang="en-US" altLang="zh-TW" sz="1800" b="0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華康儷粗宋(P)" panose="02020700000000000000" pitchFamily="18" charset="-120"/>
              <a:ea typeface="華康儷粗宋(P)" panose="02020700000000000000" pitchFamily="18" charset="-120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TW" sz="1200" b="0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Segoe UI" panose="020B0502040204020203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A thousand years ago</a:t>
            </a:r>
            <a:endParaRPr kumimoji="1" lang="zh-TW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華康儷粗宋(P)" panose="02020700000000000000" pitchFamily="18" charset="-120"/>
              <a:ea typeface="華康儷粗宋(P)" panose="02020700000000000000" pitchFamily="18" charset="-120"/>
              <a:cs typeface="+mn-cs"/>
            </a:endParaRPr>
          </a:p>
        </p:txBody>
      </p:sp>
      <p:sp>
        <p:nvSpPr>
          <p:cNvPr id="25" name="文字方塊 24">
            <a:extLst>
              <a:ext uri="{FF2B5EF4-FFF2-40B4-BE49-F238E27FC236}">
                <a16:creationId xmlns:a16="http://schemas.microsoft.com/office/drawing/2014/main" id="{1D9903BE-A58D-4E9D-AB99-8FBCF5D1D51D}"/>
              </a:ext>
            </a:extLst>
          </p:cNvPr>
          <p:cNvSpPr txBox="1"/>
          <p:nvPr/>
        </p:nvSpPr>
        <p:spPr>
          <a:xfrm>
            <a:off x="7668344" y="1268760"/>
            <a:ext cx="864096" cy="4975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ts val="15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華康儷粗宋(P)" panose="02020700000000000000" pitchFamily="18" charset="-120"/>
                <a:ea typeface="華康儷粗宋(P)" panose="02020700000000000000" pitchFamily="18" charset="-120"/>
                <a:cs typeface="+mn-cs"/>
              </a:rPr>
              <a:t>今 天</a:t>
            </a:r>
            <a:endParaRPr kumimoji="1" lang="en-US" altLang="zh-TW" sz="1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華康儷粗宋(P)" panose="02020700000000000000" pitchFamily="18" charset="-120"/>
              <a:ea typeface="華康儷粗宋(P)" panose="02020700000000000000" pitchFamily="18" charset="-120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ts val="15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TW" sz="1800" b="0" i="0" u="none" strike="noStrike" kern="0" cap="none" spc="0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Segoe UI" panose="020B0502040204020203" pitchFamily="34" charset="0"/>
                <a:ea typeface="新細明體" panose="02020500000000000000" pitchFamily="18" charset="-120"/>
                <a:cs typeface="+mn-cs"/>
              </a:rPr>
              <a:t>Today</a:t>
            </a:r>
            <a:endParaRPr kumimoji="1" lang="zh-TW" altLang="en-US" sz="1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華康儷粗宋(P)" panose="02020700000000000000" pitchFamily="18" charset="-120"/>
              <a:ea typeface="華康儷粗宋(P)" panose="02020700000000000000" pitchFamily="18" charset="-120"/>
              <a:cs typeface="+mn-cs"/>
            </a:endParaRPr>
          </a:p>
        </p:txBody>
      </p:sp>
      <p:sp>
        <p:nvSpPr>
          <p:cNvPr id="26" name="文字方塊 25">
            <a:extLst>
              <a:ext uri="{FF2B5EF4-FFF2-40B4-BE49-F238E27FC236}">
                <a16:creationId xmlns:a16="http://schemas.microsoft.com/office/drawing/2014/main" id="{606D2450-24A6-40A7-B667-5A764F7659DD}"/>
              </a:ext>
            </a:extLst>
          </p:cNvPr>
          <p:cNvSpPr txBox="1"/>
          <p:nvPr/>
        </p:nvSpPr>
        <p:spPr>
          <a:xfrm>
            <a:off x="542934" y="2953408"/>
            <a:ext cx="11093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華康儷中黑(P)" panose="020B0500000000000000" pitchFamily="34" charset="-120"/>
                <a:ea typeface="華康儷中黑(P)" panose="020B0500000000000000" pitchFamily="34" charset="-120"/>
                <a:cs typeface="+mn-cs"/>
              </a:rPr>
              <a:t>繼承</a:t>
            </a:r>
            <a:r>
              <a:rPr kumimoji="1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華康儷中黑(P)" panose="020B0500000000000000" pitchFamily="34" charset="-120"/>
                <a:ea typeface="華康儷中黑(P)" panose="020B0500000000000000" pitchFamily="34" charset="-120"/>
                <a:cs typeface="+mn-cs"/>
              </a:rPr>
              <a:t>傳統</a:t>
            </a:r>
            <a:r>
              <a:rPr kumimoji="1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華康儷中黑(P)" panose="020B0500000000000000" pitchFamily="34" charset="-120"/>
                <a:ea typeface="華康儷中黑(P)" panose="020B0500000000000000" pitchFamily="34" charset="-120"/>
                <a:cs typeface="+mn-cs"/>
              </a:rPr>
              <a:t>智慧</a:t>
            </a:r>
          </a:p>
        </p:txBody>
      </p:sp>
      <p:sp>
        <p:nvSpPr>
          <p:cNvPr id="27" name="文字方塊 26">
            <a:extLst>
              <a:ext uri="{FF2B5EF4-FFF2-40B4-BE49-F238E27FC236}">
                <a16:creationId xmlns:a16="http://schemas.microsoft.com/office/drawing/2014/main" id="{0B6F445E-43DF-465B-87AA-56C4243635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4797152"/>
            <a:ext cx="8713788" cy="1763368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華康儷中黑" panose="020B0509000000000000" pitchFamily="49" charset="-120"/>
                <a:ea typeface="華康儷中黑" panose="020B0509000000000000" pitchFamily="49" charset="-120"/>
                <a:cs typeface="華康黑體-GB5" panose="020B0509000000000000" pitchFamily="49" charset="-120"/>
              </a:rPr>
              <a:t>要解決問題</a:t>
            </a:r>
            <a:r>
              <a:rPr kumimoji="0" lang="en-US" altLang="zh-TW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華康儷中黑" panose="020B0509000000000000" pitchFamily="49" charset="-120"/>
                <a:ea typeface="華康儷中黑" panose="020B0509000000000000" pitchFamily="49" charset="-120"/>
                <a:cs typeface="華康黑體-GB5" panose="020B0509000000000000" pitchFamily="49" charset="-120"/>
              </a:rPr>
              <a:t>,</a:t>
            </a:r>
            <a:r>
              <a:rPr kumimoji="0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華康儷中黑" panose="020B0509000000000000" pitchFamily="49" charset="-120"/>
                <a:ea typeface="華康儷中黑" panose="020B0509000000000000" pitchFamily="49" charset="-120"/>
                <a:cs typeface="華康黑體-GB5" panose="020B0509000000000000" pitchFamily="49" charset="-120"/>
              </a:rPr>
              <a:t>就要讀歷史</a:t>
            </a:r>
            <a:r>
              <a:rPr kumimoji="0" lang="en-US" altLang="zh-TW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華康儷中黑" panose="020B0509000000000000" pitchFamily="49" charset="-120"/>
                <a:ea typeface="華康儷中黑" panose="020B0509000000000000" pitchFamily="49" charset="-120"/>
                <a:cs typeface="華康黑體-GB5" panose="020B0509000000000000" pitchFamily="49" charset="-120"/>
              </a:rPr>
              <a:t>,</a:t>
            </a:r>
            <a:r>
              <a:rPr kumimoji="0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華康儷中黑" panose="020B0509000000000000" pitchFamily="49" charset="-120"/>
                <a:ea typeface="華康儷中黑" panose="020B0509000000000000" pitchFamily="49" charset="-120"/>
                <a:cs typeface="華康黑體-GB5" panose="020B0509000000000000" pitchFamily="49" charset="-120"/>
              </a:rPr>
              <a:t>以認識當時的環境</a:t>
            </a:r>
            <a:r>
              <a:rPr kumimoji="0" lang="en-US" altLang="zh-TW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華康儷中黑" panose="020B0509000000000000" pitchFamily="49" charset="-120"/>
                <a:ea typeface="華康儷中黑" panose="020B0509000000000000" pitchFamily="49" charset="-120"/>
                <a:cs typeface="華康黑體-GB5" panose="020B0509000000000000" pitchFamily="49" charset="-120"/>
              </a:rPr>
              <a:t>,</a:t>
            </a:r>
            <a:r>
              <a:rPr kumimoji="0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華康儷中黑" panose="020B0509000000000000" pitchFamily="49" charset="-120"/>
                <a:ea typeface="華康儷中黑" panose="020B0509000000000000" pitchFamily="49" charset="-120"/>
                <a:cs typeface="華康黑體-GB5" panose="020B0509000000000000" pitchFamily="49" charset="-120"/>
              </a:rPr>
              <a:t>及所用方法的</a:t>
            </a:r>
            <a:r>
              <a:rPr kumimoji="0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華康儷中黑" panose="020B0509000000000000" pitchFamily="49" charset="-120"/>
                <a:ea typeface="華康儷中黑" panose="020B0509000000000000" pitchFamily="49" charset="-120"/>
                <a:cs typeface="華康黑體-GB5" panose="020B0509000000000000" pitchFamily="49" charset="-120"/>
              </a:rPr>
              <a:t>理由</a:t>
            </a:r>
            <a:r>
              <a:rPr kumimoji="0" lang="en-US" altLang="zh-TW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華康儷中黑" panose="020B0509000000000000" pitchFamily="49" charset="-120"/>
                <a:ea typeface="華康儷中黑" panose="020B0509000000000000" pitchFamily="49" charset="-120"/>
                <a:cs typeface="華康黑體-GB5" panose="020B0509000000000000" pitchFamily="49" charset="-120"/>
              </a:rPr>
              <a:t>,</a:t>
            </a:r>
            <a:r>
              <a:rPr kumimoji="0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華康儷中黑" panose="020B0509000000000000" pitchFamily="49" charset="-120"/>
                <a:ea typeface="華康儷中黑" panose="020B0509000000000000" pitchFamily="49" charset="-120"/>
                <a:cs typeface="華康黑體-GB5" panose="020B0509000000000000" pitchFamily="49" charset="-120"/>
              </a:rPr>
              <a:t>然後以同一精神</a:t>
            </a:r>
            <a:r>
              <a:rPr kumimoji="0" lang="en-US" altLang="zh-TW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華康儷中黑" panose="020B0509000000000000" pitchFamily="49" charset="-120"/>
                <a:ea typeface="華康儷中黑" panose="020B0509000000000000" pitchFamily="49" charset="-120"/>
                <a:cs typeface="華康黑體-GB5" panose="020B0509000000000000" pitchFamily="49" charset="-120"/>
              </a:rPr>
              <a:t>,</a:t>
            </a:r>
            <a:r>
              <a:rPr kumimoji="0" lang="zh-TW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華康儷中黑" panose="020B0509000000000000" pitchFamily="49" charset="-120"/>
                <a:ea typeface="華康儷中黑" panose="020B0509000000000000" pitchFamily="49" charset="-120"/>
                <a:cs typeface="華康黑體-GB5" panose="020B0509000000000000" pitchFamily="49" charset="-120"/>
              </a:rPr>
              <a:t>對今天的症</a:t>
            </a:r>
            <a:r>
              <a:rPr kumimoji="0" lang="en-US" altLang="zh-TW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華康儷中黑" panose="020B0509000000000000" pitchFamily="49" charset="-120"/>
                <a:ea typeface="華康儷中黑" panose="020B0509000000000000" pitchFamily="49" charset="-120"/>
                <a:cs typeface="華康黑體-GB5" panose="020B0509000000000000" pitchFamily="49" charset="-120"/>
              </a:rPr>
              <a:t>,</a:t>
            </a:r>
            <a:r>
              <a:rPr kumimoji="0" lang="zh-TW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華康儷中黑" panose="020B0509000000000000" pitchFamily="49" charset="-120"/>
                <a:ea typeface="華康儷中黑" panose="020B0509000000000000" pitchFamily="49" charset="-120"/>
                <a:cs typeface="華康黑體-GB5" panose="020B0509000000000000" pitchFamily="49" charset="-120"/>
              </a:rPr>
              <a:t>下今天的藥</a:t>
            </a:r>
            <a:endParaRPr kumimoji="0" lang="en-US" altLang="zh-TW" sz="2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華康儷中黑" panose="020B0509000000000000" pitchFamily="49" charset="-120"/>
              <a:ea typeface="華康儷中黑" panose="020B0509000000000000" pitchFamily="49" charset="-120"/>
              <a:cs typeface="華康黑體-GB5" panose="020B0509000000000000" pitchFamily="49" charset="-120"/>
            </a:endParaRPr>
          </a:p>
          <a:p>
            <a:pPr marL="0" marR="0" lvl="0" indent="0" algn="ctr" defTabSz="914400" rtl="0" eaLnBrk="1" fontAlgn="base" latinLnBrk="0" hangingPunct="1">
              <a:lnSpc>
                <a:spcPts val="22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zh-TW" sz="2400" b="0" i="0" u="none" strike="noStrike" kern="1200" cap="none" spc="-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新細明體" panose="02020500000000000000" pitchFamily="18" charset="-120"/>
                <a:cs typeface="+mn-cs"/>
              </a:rPr>
              <a:t>To solve a problem, one must </a:t>
            </a:r>
            <a:r>
              <a:rPr kumimoji="1" lang="en-US" altLang="zh-TW" sz="2400" b="0" i="0" u="none" strike="noStrike" kern="1200" cap="none" spc="-10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新細明體" panose="02020500000000000000" pitchFamily="18" charset="-120"/>
                <a:cs typeface="+mn-cs"/>
              </a:rPr>
              <a:t>study history</a:t>
            </a:r>
            <a:r>
              <a:rPr kumimoji="1" lang="en-US" altLang="zh-TW" sz="2400" b="0" i="0" u="none" strike="noStrike" kern="1200" cap="none" spc="-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新細明體" panose="02020500000000000000" pitchFamily="18" charset="-120"/>
                <a:cs typeface="+mn-cs"/>
              </a:rPr>
              <a:t>—to understand the circumstances of the past and the </a:t>
            </a:r>
            <a:r>
              <a:rPr kumimoji="1" lang="en-US" altLang="zh-TW" sz="2400" b="0" i="0" u="none" strike="noStrike" kern="1200" cap="none" spc="-10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新細明體" panose="02020500000000000000" pitchFamily="18" charset="-120"/>
                <a:cs typeface="+mn-cs"/>
              </a:rPr>
              <a:t>reasoning </a:t>
            </a:r>
            <a:r>
              <a:rPr kumimoji="1" lang="en-US" altLang="zh-TW" sz="2400" b="0" i="0" u="none" strike="noStrike" kern="1200" cap="none" spc="-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新細明體" panose="02020500000000000000" pitchFamily="18" charset="-120"/>
                <a:cs typeface="+mn-cs"/>
              </a:rPr>
              <a:t>behind the methods used. Then, with the same spirit, diagnose today’s ailment and </a:t>
            </a:r>
            <a:r>
              <a:rPr kumimoji="1" lang="en-US" altLang="zh-TW" sz="2400" b="0" i="0" u="none" strike="noStrike" kern="1200" cap="none" spc="-10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highlight>
                  <a:srgbClr val="FFFF00"/>
                </a:highlight>
                <a:uLnTx/>
                <a:uFillTx/>
                <a:latin typeface="Calibri" panose="020F0502020204030204" pitchFamily="34" charset="0"/>
                <a:ea typeface="新細明體" panose="02020500000000000000" pitchFamily="18" charset="-120"/>
                <a:cs typeface="+mn-cs"/>
              </a:rPr>
              <a:t>prescribe today’s remedy</a:t>
            </a:r>
            <a:r>
              <a:rPr kumimoji="1" lang="en-US" altLang="zh-TW" sz="2400" b="0" i="0" u="none" strike="noStrike" kern="1200" cap="none" spc="-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新細明體" panose="02020500000000000000" pitchFamily="18" charset="-120"/>
                <a:cs typeface="+mn-cs"/>
              </a:rPr>
              <a:t>.</a:t>
            </a:r>
            <a:endParaRPr kumimoji="0" lang="zh-TW" altLang="en-US" sz="2400" b="1" i="0" u="none" strike="noStrike" kern="1200" cap="none" spc="-10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華康儷中黑" panose="020B0509000000000000" pitchFamily="49" charset="-120"/>
              <a:ea typeface="華康儷中黑" panose="020B0509000000000000" pitchFamily="49" charset="-120"/>
              <a:cs typeface="華康黑體-GB5" panose="020B0509000000000000" pitchFamily="49" charset="-120"/>
            </a:endParaRPr>
          </a:p>
        </p:txBody>
      </p:sp>
      <p:sp>
        <p:nvSpPr>
          <p:cNvPr id="11" name="文字方塊 10">
            <a:extLst>
              <a:ext uri="{FF2B5EF4-FFF2-40B4-BE49-F238E27FC236}">
                <a16:creationId xmlns:a16="http://schemas.microsoft.com/office/drawing/2014/main" id="{CB71A8BE-C752-4659-A356-CBD46E0E09A6}"/>
              </a:ext>
            </a:extLst>
          </p:cNvPr>
          <p:cNvSpPr txBox="1"/>
          <p:nvPr/>
        </p:nvSpPr>
        <p:spPr>
          <a:xfrm rot="21260838">
            <a:off x="761496" y="1277512"/>
            <a:ext cx="7857373" cy="3898503"/>
          </a:xfrm>
          <a:prstGeom prst="rect">
            <a:avLst/>
          </a:prstGeom>
          <a:solidFill>
            <a:srgbClr val="FFCCFF"/>
          </a:solidFill>
          <a:ln w="285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>
              <a:spcBef>
                <a:spcPts val="0"/>
              </a:spcBef>
            </a:pPr>
            <a:endParaRPr lang="en-US" altLang="zh-TW" sz="1200" kern="0" dirty="0">
              <a:solidFill>
                <a:srgbClr val="404040"/>
              </a:solidFill>
              <a:effectLst/>
              <a:latin typeface="+mn-lt"/>
              <a:cs typeface="Arial" panose="020B0604020202020204" pitchFamily="34" charset="0"/>
            </a:endParaRPr>
          </a:p>
          <a:p>
            <a:pPr algn="ctr">
              <a:spcBef>
                <a:spcPts val="0"/>
              </a:spcBef>
              <a:spcAft>
                <a:spcPts val="1200"/>
              </a:spcAft>
            </a:pPr>
            <a:r>
              <a:rPr lang="zh-TW" altLang="en-US" sz="4000" kern="0" dirty="0">
                <a:solidFill>
                  <a:srgbClr val="404040"/>
                </a:solidFill>
                <a:latin typeface="+mn-lt"/>
                <a:ea typeface="華康正顏楷體W7(P)" panose="03000700000000000000" pitchFamily="66" charset="-120"/>
                <a:cs typeface="Arial" panose="020B0604020202020204" pitchFamily="34" charset="0"/>
              </a:rPr>
              <a:t>傳統</a:t>
            </a:r>
            <a:r>
              <a:rPr lang="zh-TW" altLang="en-US" sz="4000" kern="0" dirty="0">
                <a:solidFill>
                  <a:srgbClr val="FF0000"/>
                </a:solidFill>
                <a:latin typeface="+mn-lt"/>
                <a:ea typeface="華康正顏楷體W7(P)" panose="03000700000000000000" pitchFamily="66" charset="-120"/>
                <a:cs typeface="Arial" panose="020B0604020202020204" pitchFamily="34" charset="0"/>
              </a:rPr>
              <a:t>不是重覆過去</a:t>
            </a:r>
            <a:r>
              <a:rPr lang="en-US" altLang="zh-TW" sz="4000" kern="0" dirty="0">
                <a:solidFill>
                  <a:srgbClr val="404040"/>
                </a:solidFill>
                <a:latin typeface="+mn-lt"/>
                <a:ea typeface="華康正顏楷體W7(P)" panose="03000700000000000000" pitchFamily="66" charset="-120"/>
                <a:cs typeface="Arial" panose="020B0604020202020204" pitchFamily="34" charset="0"/>
              </a:rPr>
              <a:t>,</a:t>
            </a:r>
            <a:r>
              <a:rPr lang="zh-TW" altLang="en-US" sz="4000" kern="0" dirty="0">
                <a:solidFill>
                  <a:srgbClr val="404040"/>
                </a:solidFill>
                <a:latin typeface="+mn-lt"/>
                <a:ea typeface="華康正顏楷體W7(P)" panose="03000700000000000000" pitchFamily="66" charset="-120"/>
                <a:cs typeface="Arial" panose="020B0604020202020204" pitchFamily="34" charset="0"/>
              </a:rPr>
              <a:t>而是明白古人的智慧</a:t>
            </a:r>
            <a:r>
              <a:rPr lang="en-US" altLang="zh-TW" sz="4000" kern="0" dirty="0">
                <a:solidFill>
                  <a:srgbClr val="404040"/>
                </a:solidFill>
                <a:latin typeface="+mn-lt"/>
                <a:ea typeface="華康正顏楷體W7(P)" panose="03000700000000000000" pitchFamily="66" charset="-120"/>
                <a:cs typeface="Arial" panose="020B0604020202020204" pitchFamily="34" charset="0"/>
              </a:rPr>
              <a:t>,</a:t>
            </a:r>
            <a:r>
              <a:rPr lang="zh-TW" altLang="en-US" sz="4000" kern="0" dirty="0">
                <a:solidFill>
                  <a:srgbClr val="404040"/>
                </a:solidFill>
                <a:latin typeface="+mn-lt"/>
                <a:ea typeface="華康正顏楷體W7(P)" panose="03000700000000000000" pitchFamily="66" charset="-120"/>
                <a:cs typeface="Arial" panose="020B0604020202020204" pitchFamily="34" charset="0"/>
              </a:rPr>
              <a:t>青出於藍</a:t>
            </a:r>
            <a:r>
              <a:rPr lang="en-US" altLang="zh-TW" sz="4000" kern="0" dirty="0">
                <a:solidFill>
                  <a:srgbClr val="404040"/>
                </a:solidFill>
                <a:latin typeface="+mn-lt"/>
                <a:ea typeface="華康正顏楷體W7(P)" panose="03000700000000000000" pitchFamily="66" charset="-120"/>
                <a:cs typeface="Arial" panose="020B0604020202020204" pitchFamily="34" charset="0"/>
              </a:rPr>
              <a:t>,</a:t>
            </a:r>
            <a:r>
              <a:rPr lang="zh-TW" altLang="en-US" sz="4000" kern="0" dirty="0">
                <a:solidFill>
                  <a:srgbClr val="FF0000"/>
                </a:solidFill>
                <a:latin typeface="+mn-lt"/>
                <a:ea typeface="華康正顏楷體W7(P)" panose="03000700000000000000" pitchFamily="66" charset="-120"/>
                <a:cs typeface="Arial" panose="020B0604020202020204" pitchFamily="34" charset="0"/>
              </a:rPr>
              <a:t>創造未來</a:t>
            </a:r>
            <a:endParaRPr lang="en-US" altLang="zh-TW" sz="4000" kern="0" dirty="0">
              <a:solidFill>
                <a:srgbClr val="FF0000"/>
              </a:solidFill>
              <a:latin typeface="+mn-lt"/>
              <a:ea typeface="華康正顏楷體W7(P)" panose="03000700000000000000" pitchFamily="66" charset="-120"/>
              <a:cs typeface="Arial" panose="020B0604020202020204" pitchFamily="34" charset="0"/>
            </a:endParaRPr>
          </a:p>
          <a:p>
            <a:pPr algn="ctr">
              <a:lnSpc>
                <a:spcPts val="4000"/>
              </a:lnSpc>
              <a:spcBef>
                <a:spcPts val="0"/>
              </a:spcBef>
            </a:pPr>
            <a:r>
              <a:rPr lang="en-US" altLang="zh-TW" sz="4000" kern="0" dirty="0">
                <a:solidFill>
                  <a:srgbClr val="404040"/>
                </a:solidFill>
                <a:effectLst/>
                <a:latin typeface="+mn-lt"/>
                <a:cs typeface="Arial" panose="020B0604020202020204" pitchFamily="34" charset="0"/>
              </a:rPr>
              <a:t>Tradition means </a:t>
            </a:r>
            <a:r>
              <a:rPr lang="en-US" altLang="zh-TW" sz="4000" b="1" kern="0" dirty="0">
                <a:solidFill>
                  <a:srgbClr val="0000FF"/>
                </a:solidFill>
                <a:effectLst/>
                <a:latin typeface="+mn-lt"/>
                <a:cs typeface="Arial" panose="020B0604020202020204" pitchFamily="34" charset="0"/>
              </a:rPr>
              <a:t>not repeating the past</a:t>
            </a:r>
            <a:r>
              <a:rPr lang="en-US" altLang="zh-TW" sz="4000" kern="0" dirty="0">
                <a:solidFill>
                  <a:srgbClr val="404040"/>
                </a:solidFill>
                <a:effectLst/>
                <a:latin typeface="+mn-lt"/>
                <a:cs typeface="Arial" panose="020B0604020202020204" pitchFamily="34" charset="0"/>
              </a:rPr>
              <a:t>, but comprehending ancient wisdom to </a:t>
            </a:r>
            <a:r>
              <a:rPr lang="en-US" altLang="zh-TW" sz="4000" kern="0" dirty="0">
                <a:solidFill>
                  <a:srgbClr val="FF0000"/>
                </a:solidFill>
                <a:effectLst/>
                <a:latin typeface="+mn-lt"/>
                <a:cs typeface="Arial" panose="020B0604020202020204" pitchFamily="34" charset="0"/>
              </a:rPr>
              <a:t>surpass predecessors </a:t>
            </a:r>
          </a:p>
          <a:p>
            <a:pPr algn="ctr">
              <a:lnSpc>
                <a:spcPts val="4000"/>
              </a:lnSpc>
              <a:spcBef>
                <a:spcPts val="0"/>
              </a:spcBef>
            </a:pPr>
            <a:r>
              <a:rPr lang="en-US" altLang="zh-TW" sz="4000" kern="0" dirty="0">
                <a:solidFill>
                  <a:srgbClr val="404040"/>
                </a:solidFill>
                <a:effectLst/>
                <a:latin typeface="+mn-lt"/>
                <a:cs typeface="Arial" panose="020B0604020202020204" pitchFamily="34" charset="0"/>
              </a:rPr>
              <a:t>and </a:t>
            </a:r>
            <a:r>
              <a:rPr lang="en-US" altLang="zh-TW" sz="4000" kern="0" dirty="0">
                <a:solidFill>
                  <a:srgbClr val="FF0000"/>
                </a:solidFill>
                <a:effectLst/>
                <a:highlight>
                  <a:srgbClr val="FFFF00"/>
                </a:highlight>
                <a:latin typeface="+mn-lt"/>
                <a:cs typeface="Arial" panose="020B0604020202020204" pitchFamily="34" charset="0"/>
              </a:rPr>
              <a:t>create the future</a:t>
            </a:r>
            <a:r>
              <a:rPr lang="en-US" altLang="zh-TW" sz="4000" kern="0" dirty="0">
                <a:solidFill>
                  <a:srgbClr val="404040"/>
                </a:solidFill>
                <a:effectLst/>
                <a:latin typeface="+mn-lt"/>
                <a:cs typeface="Arial" panose="020B0604020202020204" pitchFamily="34" charset="0"/>
              </a:rPr>
              <a:t>.</a:t>
            </a:r>
          </a:p>
          <a:p>
            <a:pPr algn="ctr">
              <a:spcBef>
                <a:spcPts val="0"/>
              </a:spcBef>
            </a:pPr>
            <a:endParaRPr lang="zh-TW" altLang="zh-TW" sz="1200" kern="100" dirty="0">
              <a:effectLst/>
              <a:latin typeface="+mn-lt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102620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EB0A4D0E-A39E-4BF1-B6B7-5F658B167B5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16632"/>
            <a:ext cx="9144000" cy="6624736"/>
          </a:xfrm>
        </p:spPr>
        <p:txBody>
          <a:bodyPr/>
          <a:lstStyle/>
          <a:p>
            <a:pPr>
              <a:lnSpc>
                <a:spcPts val="5400"/>
              </a:lnSpc>
              <a:spcAft>
                <a:spcPts val="0"/>
              </a:spcAft>
            </a:pPr>
            <a:r>
              <a:rPr kumimoji="1" lang="zh-TW" altLang="en-US" sz="4800" b="0" i="0" u="none" strike="noStrike" kern="1200" cap="none" spc="60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ea typeface="華康儷中黑(P)" panose="020B0500000000000000" pitchFamily="34" charset="-120"/>
              </a:rPr>
              <a:t>教會的傳統與創新</a:t>
            </a:r>
            <a:endParaRPr kumimoji="1" lang="en-US" altLang="zh-TW" sz="4800" b="0" i="0" u="none" strike="noStrike" kern="1200" cap="none" spc="60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ea typeface="華康儷中黑(P)" panose="020B0500000000000000" pitchFamily="34" charset="-120"/>
            </a:endParaRPr>
          </a:p>
          <a:p>
            <a:pPr>
              <a:lnSpc>
                <a:spcPts val="54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altLang="zh-TW" sz="4800" b="1" i="0" dirty="0">
                <a:solidFill>
                  <a:srgbClr val="FF0000"/>
                </a:solidFill>
                <a:effectLst/>
                <a:latin typeface="DeepSeek-CJK-patch"/>
              </a:rPr>
              <a:t>Church Tradition and Innovation</a:t>
            </a:r>
            <a:endParaRPr kumimoji="1" lang="en-US" altLang="zh-TW" sz="4800" b="1" dirty="0">
              <a:solidFill>
                <a:srgbClr val="FF0000"/>
              </a:solidFill>
              <a:ea typeface="華康儷粗宋(P)" panose="02020700000000000000" pitchFamily="18" charset="-120"/>
            </a:endParaRPr>
          </a:p>
          <a:p>
            <a:pPr>
              <a:spcBef>
                <a:spcPts val="1800"/>
              </a:spcBef>
              <a:spcAft>
                <a:spcPts val="0"/>
              </a:spcAft>
            </a:pPr>
            <a:r>
              <a:rPr kumimoji="1" lang="zh-TW" altLang="en-US" sz="4000" spc="300" dirty="0">
                <a:solidFill>
                  <a:srgbClr val="9900CC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</a:rPr>
              <a:t>扎根傳統</a:t>
            </a:r>
            <a:r>
              <a:rPr kumimoji="1" lang="en-US" altLang="zh-TW" sz="4000" spc="300" dirty="0">
                <a:solidFill>
                  <a:srgbClr val="9900CC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</a:rPr>
              <a:t>, </a:t>
            </a:r>
            <a:r>
              <a:rPr kumimoji="1" lang="zh-TW" altLang="en-US" sz="4000" spc="300" dirty="0">
                <a:solidFill>
                  <a:srgbClr val="9900CC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</a:rPr>
              <a:t>迎向未來</a:t>
            </a:r>
            <a:endParaRPr kumimoji="1" lang="en-US" altLang="zh-TW" sz="4000" spc="300" dirty="0">
              <a:solidFill>
                <a:srgbClr val="9900CC"/>
              </a:solidFill>
              <a:latin typeface="華康儷中黑(P)" panose="020B0500000000000000" pitchFamily="34" charset="-120"/>
              <a:ea typeface="華康儷中黑(P)" panose="020B0500000000000000" pitchFamily="34" charset="-120"/>
            </a:endParaRP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altLang="zh-TW" sz="3600" b="1" kern="0" spc="-100" dirty="0">
                <a:solidFill>
                  <a:srgbClr val="9900CC"/>
                </a:solidFill>
                <a:effectLst/>
                <a:latin typeface="Segoe UI" panose="020B0502040204020203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Rooted in Tradition, Embracing the Future</a:t>
            </a:r>
          </a:p>
          <a:p>
            <a:r>
              <a:rPr kumimoji="1" lang="zh-TW" altLang="en-US" sz="4000" spc="300" dirty="0">
                <a:solidFill>
                  <a:srgbClr val="FF0000"/>
                </a:solidFill>
                <a:highlight>
                  <a:srgbClr val="FFFF00"/>
                </a:highlight>
                <a:ea typeface="華康儷粗宋(P)" panose="02020700000000000000" pitchFamily="18" charset="-120"/>
              </a:rPr>
              <a:t>以主為基</a:t>
            </a:r>
            <a:r>
              <a:rPr kumimoji="1" lang="zh-TW" altLang="en-US" sz="4000" spc="300" dirty="0">
                <a:solidFill>
                  <a:srgbClr val="0000FF"/>
                </a:solidFill>
                <a:highlight>
                  <a:srgbClr val="FFFF00"/>
                </a:highlight>
                <a:ea typeface="華康儷粗宋(P)" panose="02020700000000000000" pitchFamily="18" charset="-120"/>
              </a:rPr>
              <a:t> 成就新人新事</a:t>
            </a:r>
            <a:endParaRPr kumimoji="1" lang="en-US" altLang="zh-TW" sz="4000" spc="300" dirty="0">
              <a:solidFill>
                <a:srgbClr val="0000FF"/>
              </a:solidFill>
              <a:highlight>
                <a:srgbClr val="FFFF00"/>
              </a:highlight>
              <a:ea typeface="華康儷粗宋(P)" panose="02020700000000000000" pitchFamily="18" charset="-120"/>
            </a:endParaRP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kumimoji="1" lang="zh-TW" altLang="en-US" sz="4000" spc="300" dirty="0">
                <a:solidFill>
                  <a:srgbClr val="FF0000"/>
                </a:solidFill>
                <a:highlight>
                  <a:srgbClr val="FFFF00"/>
                </a:highlight>
                <a:ea typeface="華康儷粗宋(P)" panose="02020700000000000000" pitchFamily="18" charset="-120"/>
              </a:rPr>
              <a:t>以人為本 </a:t>
            </a:r>
            <a:r>
              <a:rPr kumimoji="1" lang="zh-TW" altLang="en-US" sz="4000" spc="300" dirty="0">
                <a:solidFill>
                  <a:srgbClr val="0000FF"/>
                </a:solidFill>
                <a:highlight>
                  <a:srgbClr val="FFFF00"/>
                </a:highlight>
                <a:ea typeface="華康儷粗宋(P)" panose="02020700000000000000" pitchFamily="18" charset="-120"/>
              </a:rPr>
              <a:t>共享萬世萬年</a:t>
            </a:r>
            <a:endParaRPr kumimoji="1" lang="en-US" altLang="zh-TW" sz="4000" spc="300" dirty="0">
              <a:solidFill>
                <a:srgbClr val="0000FF"/>
              </a:solidFill>
              <a:highlight>
                <a:srgbClr val="FFFF00"/>
              </a:highlight>
              <a:ea typeface="華康儷粗宋(P)" panose="02020700000000000000" pitchFamily="18" charset="-120"/>
            </a:endParaRPr>
          </a:p>
          <a:p>
            <a:pPr>
              <a:lnSpc>
                <a:spcPts val="4500"/>
              </a:lnSpc>
              <a:spcAft>
                <a:spcPts val="0"/>
              </a:spcAft>
            </a:pPr>
            <a:r>
              <a:rPr lang="en-US" altLang="zh-TW" sz="3600" kern="100" dirty="0">
                <a:solidFill>
                  <a:srgbClr val="0000FF"/>
                </a:solidFill>
                <a:effectLst/>
                <a:latin typeface="Segoe UI" panose="020B0502040204020203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Built on the Lord, </a:t>
            </a:r>
          </a:p>
          <a:p>
            <a:pPr>
              <a:lnSpc>
                <a:spcPts val="3300"/>
              </a:lnSpc>
              <a:spcBef>
                <a:spcPts val="0"/>
              </a:spcBef>
            </a:pPr>
            <a:r>
              <a:rPr lang="en-US" altLang="zh-TW" sz="3600" kern="100" dirty="0">
                <a:solidFill>
                  <a:srgbClr val="0000FF"/>
                </a:solidFill>
                <a:effectLst/>
                <a:latin typeface="Segoe UI" panose="020B0502040204020203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a new people and a new world arise</a:t>
            </a:r>
          </a:p>
          <a:p>
            <a:pPr>
              <a:lnSpc>
                <a:spcPts val="2500"/>
              </a:lnSpc>
              <a:spcBef>
                <a:spcPts val="0"/>
              </a:spcBef>
            </a:pPr>
            <a:br>
              <a:rPr lang="en-US" altLang="zh-TW" sz="3600" kern="100" dirty="0">
                <a:solidFill>
                  <a:srgbClr val="0000FF"/>
                </a:solidFill>
                <a:effectLst/>
                <a:latin typeface="Segoe UI" panose="020B0502040204020203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</a:br>
            <a:r>
              <a:rPr lang="en-US" altLang="zh-TW" sz="3600" kern="100" dirty="0">
                <a:solidFill>
                  <a:srgbClr val="0000FF"/>
                </a:solidFill>
                <a:effectLst/>
                <a:latin typeface="Segoe UI" panose="020B0502040204020203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Rooted in humanity, shared for all time</a:t>
            </a:r>
            <a:endParaRPr lang="zh-TW" altLang="zh-TW" sz="3600" kern="100" dirty="0">
              <a:solidFill>
                <a:srgbClr val="0000FF"/>
              </a:solidFill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0710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EB0A4D0E-A39E-4BF1-B6B7-5F658B167B5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16632"/>
            <a:ext cx="9144000" cy="6624736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kumimoji="1" lang="zh-TW" altLang="en-US" sz="3600" dirty="0">
                <a:solidFill>
                  <a:srgbClr val="FF0000"/>
                </a:solidFill>
                <a:ea typeface="華康儷粗宋(P)" panose="02020700000000000000" pitchFamily="18" charset="-120"/>
              </a:rPr>
              <a:t>扎根和</a:t>
            </a:r>
            <a:r>
              <a:rPr kumimoji="1" lang="zh-TW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ea typeface="華康儷粗宋(P)" panose="02020700000000000000" pitchFamily="18" charset="-120"/>
                <a:cs typeface="+mn-cs"/>
              </a:rPr>
              <a:t>繼承傳統</a:t>
            </a:r>
            <a:r>
              <a:rPr kumimoji="1" lang="en-US" altLang="zh-TW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ea typeface="華康儷粗宋(P)" panose="02020700000000000000" pitchFamily="18" charset="-120"/>
                <a:cs typeface="+mn-cs"/>
              </a:rPr>
              <a:t>: </a:t>
            </a:r>
            <a:r>
              <a:rPr kumimoji="1" lang="zh-TW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ea typeface="華康儷粗宋(P)" panose="02020700000000000000" pitchFamily="18" charset="-120"/>
                <a:cs typeface="+mn-cs"/>
              </a:rPr>
              <a:t>什麼傳統</a:t>
            </a:r>
            <a:r>
              <a:rPr kumimoji="1" lang="en-US" altLang="zh-TW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ea typeface="華康儷粗宋(P)" panose="02020700000000000000" pitchFamily="18" charset="-120"/>
                <a:cs typeface="+mn-cs"/>
              </a:rPr>
              <a:t>?</a:t>
            </a:r>
          </a:p>
          <a:p>
            <a:pPr>
              <a:spcBef>
                <a:spcPts val="0"/>
              </a:spcBef>
            </a:pPr>
            <a:r>
              <a:rPr lang="en-US" altLang="zh-TW" sz="3600" dirty="0">
                <a:solidFill>
                  <a:schemeClr val="tx1"/>
                </a:solidFill>
                <a:ea typeface="華康儷粗宋(P)" panose="02020700000000000000" pitchFamily="18" charset="-120"/>
              </a:rPr>
              <a:t>1.</a:t>
            </a:r>
            <a:r>
              <a:rPr lang="zh-TW" altLang="en-US" sz="3600" dirty="0">
                <a:solidFill>
                  <a:schemeClr val="tx1"/>
                </a:solidFill>
                <a:ea typeface="華康儷粗宋(P)" panose="02020700000000000000" pitchFamily="18" charset="-120"/>
              </a:rPr>
              <a:t>我自</a:t>
            </a:r>
            <a:r>
              <a:rPr lang="en-US" altLang="zh-TW" sz="3600" dirty="0">
                <a:solidFill>
                  <a:schemeClr val="tx1"/>
                </a:solidFill>
                <a:ea typeface="華康儷粗宋(P)" panose="02020700000000000000" pitchFamily="18" charset="-120"/>
              </a:rPr>
              <a:t>3,4</a:t>
            </a:r>
            <a:r>
              <a:rPr lang="zh-TW" altLang="en-US" sz="3600" dirty="0">
                <a:solidFill>
                  <a:schemeClr val="tx1"/>
                </a:solidFill>
                <a:ea typeface="華康儷粗宋(P)" panose="02020700000000000000" pitchFamily="18" charset="-120"/>
              </a:rPr>
              <a:t>歲開始</a:t>
            </a:r>
            <a:r>
              <a:rPr lang="en-US" altLang="zh-TW" sz="3600" dirty="0">
                <a:solidFill>
                  <a:schemeClr val="tx1"/>
                </a:solidFill>
                <a:ea typeface="華康儷粗宋(P)" panose="02020700000000000000" pitchFamily="18" charset="-120"/>
              </a:rPr>
              <a:t>,</a:t>
            </a:r>
            <a:r>
              <a:rPr lang="zh-TW" altLang="en-US" sz="3600" dirty="0">
                <a:solidFill>
                  <a:schemeClr val="tx1"/>
                </a:solidFill>
                <a:ea typeface="華康儷粗宋(P)" panose="02020700000000000000" pitchFamily="18" charset="-120"/>
              </a:rPr>
              <a:t>背誦中國古文學的</a:t>
            </a:r>
            <a:r>
              <a:rPr lang="zh-TW" altLang="en-US" sz="3600" dirty="0">
                <a:solidFill>
                  <a:srgbClr val="0000FF"/>
                </a:solidFill>
                <a:ea typeface="華康儷粗宋(P)" panose="02020700000000000000" pitchFamily="18" charset="-120"/>
              </a:rPr>
              <a:t>三字經</a:t>
            </a:r>
            <a:r>
              <a:rPr lang="en-US" altLang="zh-TW" sz="3600" dirty="0">
                <a:solidFill>
                  <a:srgbClr val="0000FF"/>
                </a:solidFill>
                <a:ea typeface="華康儷粗宋(P)" panose="02020700000000000000" pitchFamily="18" charset="-120"/>
              </a:rPr>
              <a:t>,</a:t>
            </a:r>
            <a:r>
              <a:rPr lang="zh-TW" altLang="en-US" sz="3600" dirty="0">
                <a:solidFill>
                  <a:srgbClr val="0000FF"/>
                </a:solidFill>
                <a:ea typeface="華康儷粗宋(P)" panose="02020700000000000000" pitchFamily="18" charset="-120"/>
              </a:rPr>
              <a:t>千字文</a:t>
            </a:r>
            <a:r>
              <a:rPr lang="en-US" altLang="zh-TW" sz="3600" dirty="0">
                <a:solidFill>
                  <a:srgbClr val="0000FF"/>
                </a:solidFill>
                <a:ea typeface="華康儷粗宋(P)" panose="02020700000000000000" pitchFamily="18" charset="-120"/>
              </a:rPr>
              <a:t>,</a:t>
            </a:r>
            <a:r>
              <a:rPr lang="zh-TW" altLang="en-US" sz="3600" dirty="0">
                <a:solidFill>
                  <a:srgbClr val="0000FF"/>
                </a:solidFill>
                <a:ea typeface="華康儷粗宋(P)" panose="02020700000000000000" pitchFamily="18" charset="-120"/>
              </a:rPr>
              <a:t>幼學詩</a:t>
            </a:r>
            <a:r>
              <a:rPr lang="en-US" altLang="zh-TW" sz="3600" dirty="0">
                <a:solidFill>
                  <a:schemeClr val="tx1"/>
                </a:solidFill>
                <a:ea typeface="華康儷粗宋(P)" panose="02020700000000000000" pitchFamily="18" charset="-120"/>
              </a:rPr>
              <a:t>;</a:t>
            </a:r>
            <a:r>
              <a:rPr lang="zh-TW" altLang="en-US" sz="3600" dirty="0">
                <a:solidFill>
                  <a:schemeClr val="tx1"/>
                </a:solidFill>
                <a:ea typeface="華康儷粗宋(P)" panose="02020700000000000000" pitchFamily="18" charset="-120"/>
              </a:rPr>
              <a:t>小學時代背誦了</a:t>
            </a:r>
            <a:r>
              <a:rPr lang="zh-TW" altLang="en-US" sz="3600" dirty="0">
                <a:solidFill>
                  <a:srgbClr val="0000FF"/>
                </a:solidFill>
                <a:ea typeface="華康儷粗宋(P)" panose="02020700000000000000" pitchFamily="18" charset="-120"/>
              </a:rPr>
              <a:t>滕王閣序</a:t>
            </a:r>
            <a:r>
              <a:rPr lang="en-US" altLang="zh-TW" sz="3600" dirty="0">
                <a:solidFill>
                  <a:srgbClr val="0000FF"/>
                </a:solidFill>
                <a:ea typeface="華康儷粗宋(P)" panose="02020700000000000000" pitchFamily="18" charset="-120"/>
              </a:rPr>
              <a:t>,</a:t>
            </a:r>
            <a:r>
              <a:rPr lang="zh-TW" altLang="en-US" sz="3600" dirty="0">
                <a:solidFill>
                  <a:srgbClr val="0000FF"/>
                </a:solidFill>
                <a:ea typeface="華康儷粗宋(P)" panose="02020700000000000000" pitchFamily="18" charset="-120"/>
              </a:rPr>
              <a:t>賣柑者言</a:t>
            </a:r>
            <a:r>
              <a:rPr lang="en-US" altLang="zh-TW" sz="3600" dirty="0">
                <a:solidFill>
                  <a:srgbClr val="0000FF"/>
                </a:solidFill>
                <a:ea typeface="華康儷粗宋(P)" panose="02020700000000000000" pitchFamily="18" charset="-120"/>
              </a:rPr>
              <a:t>,</a:t>
            </a:r>
            <a:r>
              <a:rPr lang="zh-TW" altLang="en-US" sz="3600" dirty="0">
                <a:solidFill>
                  <a:srgbClr val="0000FF"/>
                </a:solidFill>
                <a:ea typeface="華康儷粗宋(P)" panose="02020700000000000000" pitchFamily="18" charset="-120"/>
              </a:rPr>
              <a:t>苛政猛於虎</a:t>
            </a:r>
            <a:r>
              <a:rPr lang="en-US" altLang="zh-TW" sz="3600" dirty="0">
                <a:solidFill>
                  <a:srgbClr val="0000FF"/>
                </a:solidFill>
                <a:ea typeface="華康儷粗宋(P)" panose="02020700000000000000" pitchFamily="18" charset="-120"/>
              </a:rPr>
              <a:t>,</a:t>
            </a:r>
            <a:r>
              <a:rPr lang="zh-TW" altLang="en-US" sz="3600" dirty="0">
                <a:solidFill>
                  <a:srgbClr val="0000FF"/>
                </a:solidFill>
                <a:ea typeface="華康儷粗宋(P)" panose="02020700000000000000" pitchFamily="18" charset="-120"/>
              </a:rPr>
              <a:t>朱子治家格言</a:t>
            </a:r>
            <a:r>
              <a:rPr lang="zh-TW" altLang="en-US" sz="3600" dirty="0">
                <a:solidFill>
                  <a:schemeClr val="tx1"/>
                </a:solidFill>
                <a:ea typeface="華康儷粗宋(P)" panose="02020700000000000000" pitchFamily="18" charset="-120"/>
              </a:rPr>
              <a:t>等等</a:t>
            </a:r>
            <a:r>
              <a:rPr lang="en-US" altLang="zh-TW" sz="3600" dirty="0">
                <a:solidFill>
                  <a:schemeClr val="tx1"/>
                </a:solidFill>
                <a:ea typeface="華康儷粗宋(P)" panose="02020700000000000000" pitchFamily="18" charset="-120"/>
              </a:rPr>
              <a:t>.</a:t>
            </a:r>
          </a:p>
          <a:p>
            <a:r>
              <a:rPr kumimoji="1" lang="en-US" altLang="zh-TW" sz="3600" b="1" i="0" u="none" strike="noStrike" kern="1200" cap="none" spc="-10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ea typeface="華康儷粗宋(P)" panose="02020700000000000000" pitchFamily="18" charset="-120"/>
                <a:cs typeface="+mn-cs"/>
              </a:rPr>
              <a:t>Rooting and Inheriting Tradition: What Tradition?</a:t>
            </a:r>
          </a:p>
          <a:p>
            <a:pPr>
              <a:lnSpc>
                <a:spcPts val="3700"/>
              </a:lnSpc>
            </a:pPr>
            <a:r>
              <a:rPr lang="en-US" altLang="zh-TW" sz="3600" kern="0" spc="-100" dirty="0">
                <a:solidFill>
                  <a:srgbClr val="404040"/>
                </a:solidFill>
                <a:effectLst/>
                <a:ea typeface="新細明體" panose="02020500000000000000" pitchFamily="18" charset="-120"/>
                <a:cs typeface="Times New Roman" panose="02020603050405020304" pitchFamily="18" charset="0"/>
              </a:rPr>
              <a:t>From the age of 3 or 4, I memorized classical Chinese literary works such as</a:t>
            </a:r>
            <a:r>
              <a:rPr lang="en-US" altLang="zh-TW" sz="3600" i="1" kern="0" spc="-100" dirty="0">
                <a:solidFill>
                  <a:srgbClr val="404040"/>
                </a:solidFill>
                <a:effectLst/>
                <a:ea typeface="新細明體" panose="02020500000000000000" pitchFamily="18" charset="-120"/>
                <a:cs typeface="Times New Roman" panose="02020603050405020304" pitchFamily="18" charset="0"/>
              </a:rPr>
              <a:t> </a:t>
            </a:r>
            <a:r>
              <a:rPr lang="en-US" altLang="zh-TW" sz="3600" i="1" kern="0" spc="-100" dirty="0">
                <a:solidFill>
                  <a:srgbClr val="0000FF"/>
                </a:solidFill>
                <a:effectLst/>
                <a:ea typeface="新細明體" panose="02020500000000000000" pitchFamily="18" charset="-120"/>
                <a:cs typeface="Times New Roman" panose="02020603050405020304" pitchFamily="18" charset="0"/>
              </a:rPr>
              <a:t>The Three Character Classic</a:t>
            </a:r>
            <a:r>
              <a:rPr lang="en-US" altLang="zh-TW" sz="3600" kern="0" spc="-100" dirty="0">
                <a:solidFill>
                  <a:srgbClr val="404040"/>
                </a:solidFill>
                <a:effectLst/>
                <a:ea typeface="新細明體" panose="02020500000000000000" pitchFamily="18" charset="-120"/>
                <a:cs typeface="Times New Roman" panose="02020603050405020304" pitchFamily="18" charset="0"/>
              </a:rPr>
              <a:t>, </a:t>
            </a:r>
            <a:r>
              <a:rPr lang="en-US" altLang="zh-TW" sz="3600" i="1" kern="0" spc="-100" dirty="0">
                <a:solidFill>
                  <a:srgbClr val="0000FF"/>
                </a:solidFill>
                <a:ea typeface="新細明體" panose="02020500000000000000" pitchFamily="18" charset="-120"/>
                <a:cs typeface="Times New Roman" panose="02020603050405020304" pitchFamily="18" charset="0"/>
              </a:rPr>
              <a:t>The Thousand Character Classic</a:t>
            </a:r>
            <a:r>
              <a:rPr lang="en-US" altLang="zh-TW" sz="3600" i="1" kern="0" spc="-100" dirty="0">
                <a:solidFill>
                  <a:srgbClr val="404040"/>
                </a:solidFill>
                <a:effectLst/>
                <a:ea typeface="新細明體" panose="02020500000000000000" pitchFamily="18" charset="-120"/>
                <a:cs typeface="Times New Roman" panose="02020603050405020304" pitchFamily="18" charset="0"/>
              </a:rPr>
              <a:t>, </a:t>
            </a:r>
            <a:r>
              <a:rPr lang="en-US" altLang="zh-TW" sz="3600" kern="0" spc="-100" dirty="0">
                <a:solidFill>
                  <a:srgbClr val="404040"/>
                </a:solidFill>
                <a:effectLst/>
                <a:ea typeface="新細明體" panose="02020500000000000000" pitchFamily="18" charset="-120"/>
                <a:cs typeface="Times New Roman" panose="02020603050405020304" pitchFamily="18" charset="0"/>
              </a:rPr>
              <a:t>and</a:t>
            </a:r>
            <a:r>
              <a:rPr lang="en-US" altLang="zh-TW" sz="3600" i="1" kern="0" spc="-100" dirty="0">
                <a:solidFill>
                  <a:srgbClr val="404040"/>
                </a:solidFill>
                <a:effectLst/>
                <a:ea typeface="新細明體" panose="02020500000000000000" pitchFamily="18" charset="-120"/>
                <a:cs typeface="Times New Roman" panose="02020603050405020304" pitchFamily="18" charset="0"/>
              </a:rPr>
              <a:t> </a:t>
            </a:r>
            <a:r>
              <a:rPr lang="en-US" altLang="zh-TW" sz="3600" i="1" kern="0" spc="-100" dirty="0">
                <a:solidFill>
                  <a:srgbClr val="0000FF"/>
                </a:solidFill>
                <a:ea typeface="新細明體" panose="02020500000000000000" pitchFamily="18" charset="-120"/>
                <a:cs typeface="Times New Roman" panose="02020603050405020304" pitchFamily="18" charset="0"/>
              </a:rPr>
              <a:t>Poems for Children</a:t>
            </a:r>
            <a:r>
              <a:rPr lang="en-US" altLang="zh-TW" sz="3600" kern="0" spc="-100" dirty="0">
                <a:solidFill>
                  <a:srgbClr val="404040"/>
                </a:solidFill>
                <a:effectLst/>
                <a:ea typeface="新細明體" panose="02020500000000000000" pitchFamily="18" charset="-120"/>
                <a:cs typeface="Times New Roman" panose="02020603050405020304" pitchFamily="18" charset="0"/>
              </a:rPr>
              <a:t>. During elementary school, I recited </a:t>
            </a:r>
            <a:r>
              <a:rPr lang="en-US" altLang="zh-TW" sz="3600" i="1" kern="0" spc="-100" dirty="0">
                <a:solidFill>
                  <a:srgbClr val="0000FF"/>
                </a:solidFill>
                <a:ea typeface="新細明體" panose="02020500000000000000" pitchFamily="18" charset="-120"/>
                <a:cs typeface="Times New Roman" panose="02020603050405020304" pitchFamily="18" charset="0"/>
              </a:rPr>
              <a:t>Preface to the Pavilion of Prince </a:t>
            </a:r>
            <a:r>
              <a:rPr lang="en-US" altLang="zh-TW" sz="3600" i="1" kern="0" spc="-100" dirty="0">
                <a:solidFill>
                  <a:srgbClr val="0000FF"/>
                </a:solidFill>
                <a:effectLst/>
                <a:ea typeface="新細明體" panose="02020500000000000000" pitchFamily="18" charset="-120"/>
                <a:cs typeface="Times New Roman" panose="02020603050405020304" pitchFamily="18" charset="0"/>
              </a:rPr>
              <a:t>Teng</a:t>
            </a:r>
            <a:r>
              <a:rPr lang="en-US" altLang="zh-TW" sz="3600" kern="0" spc="-100" dirty="0">
                <a:solidFill>
                  <a:srgbClr val="404040"/>
                </a:solidFill>
                <a:effectLst/>
                <a:ea typeface="新細明體" panose="02020500000000000000" pitchFamily="18" charset="-120"/>
                <a:cs typeface="Times New Roman" panose="02020603050405020304" pitchFamily="18" charset="0"/>
              </a:rPr>
              <a:t>, </a:t>
            </a:r>
            <a:r>
              <a:rPr lang="en-US" altLang="zh-TW" sz="3600" i="1" kern="0" spc="-100" dirty="0">
                <a:solidFill>
                  <a:srgbClr val="0000FF"/>
                </a:solidFill>
                <a:ea typeface="新細明體" panose="02020500000000000000" pitchFamily="18" charset="-120"/>
                <a:cs typeface="Times New Roman" panose="02020603050405020304" pitchFamily="18" charset="0"/>
              </a:rPr>
              <a:t>The Orange Seller’s Words</a:t>
            </a:r>
            <a:r>
              <a:rPr lang="en-US" altLang="zh-TW" sz="3600" kern="0" spc="-100" dirty="0">
                <a:solidFill>
                  <a:srgbClr val="404040"/>
                </a:solidFill>
                <a:effectLst/>
                <a:ea typeface="新細明體" panose="02020500000000000000" pitchFamily="18" charset="-120"/>
                <a:cs typeface="Times New Roman" panose="02020603050405020304" pitchFamily="18" charset="0"/>
              </a:rPr>
              <a:t>, </a:t>
            </a:r>
            <a:r>
              <a:rPr lang="en-US" altLang="zh-TW" sz="3600" i="1" kern="0" spc="-100" dirty="0">
                <a:solidFill>
                  <a:srgbClr val="0000FF"/>
                </a:solidFill>
                <a:ea typeface="新細明體" panose="02020500000000000000" pitchFamily="18" charset="-120"/>
                <a:cs typeface="Times New Roman" panose="02020603050405020304" pitchFamily="18" charset="0"/>
              </a:rPr>
              <a:t>Tyranny is Fiercer Than a Tiger</a:t>
            </a:r>
            <a:r>
              <a:rPr lang="en-US" altLang="zh-TW" sz="3600" kern="0" spc="-100" dirty="0">
                <a:solidFill>
                  <a:srgbClr val="404040"/>
                </a:solidFill>
                <a:effectLst/>
                <a:ea typeface="新細明體" panose="02020500000000000000" pitchFamily="18" charset="-120"/>
                <a:cs typeface="Times New Roman" panose="02020603050405020304" pitchFamily="18" charset="0"/>
              </a:rPr>
              <a:t>, and Zhu Xi’s </a:t>
            </a:r>
            <a:r>
              <a:rPr lang="en-US" altLang="zh-TW" sz="3600" i="1" kern="0" spc="-100" dirty="0">
                <a:solidFill>
                  <a:srgbClr val="0000FF"/>
                </a:solidFill>
                <a:ea typeface="新細明體" panose="02020500000000000000" pitchFamily="18" charset="-120"/>
                <a:cs typeface="Times New Roman" panose="02020603050405020304" pitchFamily="18" charset="0"/>
              </a:rPr>
              <a:t>Family Maxims</a:t>
            </a:r>
            <a:r>
              <a:rPr lang="en-US" altLang="zh-TW" sz="3600" kern="0" spc="-100" dirty="0">
                <a:solidFill>
                  <a:srgbClr val="404040"/>
                </a:solidFill>
                <a:effectLst/>
                <a:ea typeface="新細明體" panose="02020500000000000000" pitchFamily="18" charset="-120"/>
                <a:cs typeface="Times New Roman" panose="02020603050405020304" pitchFamily="18" charset="0"/>
              </a:rPr>
              <a:t>.</a:t>
            </a:r>
            <a:endParaRPr lang="zh-TW" altLang="en-US" sz="3600" spc="-100" dirty="0"/>
          </a:p>
        </p:txBody>
      </p:sp>
    </p:spTree>
    <p:extLst>
      <p:ext uri="{BB962C8B-B14F-4D97-AF65-F5344CB8AC3E}">
        <p14:creationId xmlns:p14="http://schemas.microsoft.com/office/powerpoint/2010/main" val="32959776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>
            <a:extLst>
              <a:ext uri="{FF2B5EF4-FFF2-40B4-BE49-F238E27FC236}">
                <a16:creationId xmlns:a16="http://schemas.microsoft.com/office/drawing/2014/main" id="{732D17AD-784F-4411-9E2C-F1FC395CBCF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88528"/>
            <a:ext cx="9144000" cy="6381328"/>
          </a:xfrm>
        </p:spPr>
        <p:txBody>
          <a:bodyPr/>
          <a:lstStyle/>
          <a:p>
            <a:pPr marL="0" indent="0" algn="just" eaLnBrk="1">
              <a:lnSpc>
                <a:spcPts val="4600"/>
              </a:lnSpc>
              <a:spcBef>
                <a:spcPts val="0"/>
              </a:spcBef>
              <a:buFontTx/>
              <a:buNone/>
            </a:pPr>
            <a:r>
              <a:rPr lang="zh-TW" altLang="en-US" sz="3600" dirty="0">
                <a:solidFill>
                  <a:schemeClr val="bg1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恭讀宗徒大事錄　</a:t>
            </a:r>
            <a:r>
              <a:rPr lang="en-US" altLang="zh-TW" sz="3600" dirty="0">
                <a:solidFill>
                  <a:schemeClr val="bg1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15:1-2,22-29</a:t>
            </a:r>
          </a:p>
          <a:p>
            <a:pPr marL="0" indent="0" algn="just" eaLnBrk="1">
              <a:lnSpc>
                <a:spcPts val="4800"/>
              </a:lnSpc>
              <a:spcBef>
                <a:spcPts val="600"/>
              </a:spcBef>
              <a:buFontTx/>
              <a:buNone/>
            </a:pPr>
            <a:r>
              <a:rPr lang="zh-TW" altLang="en-US" sz="4000" spc="3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那時候，有從猶太下來的幾個人，教訓眾弟兄說：「如果你們不按梅瑟的慣例，接受割損，不能得救。」保祿和巴爾納伯，於是同他們發生不少爭執和辯論。大家就指定保祿和巴爾納伯，與他們中的幾個人，上耶路撒冷，去見宗徒和長老，討論這問題。</a:t>
            </a:r>
            <a:endParaRPr lang="en-US" altLang="zh-TW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spcBef>
                <a:spcPts val="0"/>
              </a:spcBef>
              <a:buFontTx/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當時，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宗徒和長老同全教會決定，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從他們當中選幾個人，</a:t>
            </a:r>
          </a:p>
        </p:txBody>
      </p:sp>
      <p:sp>
        <p:nvSpPr>
          <p:cNvPr id="67587" name="Text Box 3">
            <a:extLst>
              <a:ext uri="{FF2B5EF4-FFF2-40B4-BE49-F238E27FC236}">
                <a16:creationId xmlns:a16="http://schemas.microsoft.com/office/drawing/2014/main" id="{CA774E1F-5D1A-4E27-9A19-A2015B0280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id="{CE7D2B82-9061-4F78-A201-5A641ED7115A}"/>
              </a:ext>
            </a:extLst>
          </p:cNvPr>
          <p:cNvSpPr txBox="1"/>
          <p:nvPr/>
        </p:nvSpPr>
        <p:spPr>
          <a:xfrm>
            <a:off x="7560072" y="6269801"/>
            <a:ext cx="11521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z="2000" b="1" dirty="0">
                <a:solidFill>
                  <a:schemeClr val="bg1"/>
                </a:solidFill>
                <a:latin typeface="+mn-lt"/>
              </a:rPr>
              <a:t>1/3</a:t>
            </a:r>
            <a:endParaRPr lang="zh-HK" altLang="en-US" sz="2000" b="1" dirty="0">
              <a:solidFill>
                <a:schemeClr val="bg1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EB0A4D0E-A39E-4BF1-B6B7-5F658B167B5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-17850" y="116632"/>
            <a:ext cx="9144000" cy="6624736"/>
          </a:xfrm>
        </p:spPr>
        <p:txBody>
          <a:bodyPr/>
          <a:lstStyle/>
          <a:p>
            <a:r>
              <a:rPr kumimoji="1" lang="en-US" altLang="zh-TW" sz="36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華康儷粗宋(P)" panose="02020700000000000000" pitchFamily="18" charset="-120"/>
                <a:ea typeface="華康儷粗宋(P)" panose="02020700000000000000" pitchFamily="18" charset="-120"/>
                <a:cs typeface="+mn-cs"/>
              </a:rPr>
              <a:t>2.</a:t>
            </a:r>
            <a:r>
              <a:rPr kumimoji="1" lang="zh-TW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華康儷粗宋(P)" panose="02020700000000000000" pitchFamily="18" charset="-120"/>
                <a:ea typeface="華康儷粗宋(P)" panose="02020700000000000000" pitchFamily="18" charset="-120"/>
                <a:cs typeface="+mn-cs"/>
              </a:rPr>
              <a:t>中學時代</a:t>
            </a:r>
            <a:r>
              <a:rPr kumimoji="1" lang="en-US" altLang="zh-TW" sz="36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華康儷粗宋(P)" panose="02020700000000000000" pitchFamily="18" charset="-120"/>
                <a:ea typeface="華康儷粗宋(P)" panose="02020700000000000000" pitchFamily="18" charset="-120"/>
                <a:cs typeface="+mn-cs"/>
              </a:rPr>
              <a:t>:</a:t>
            </a:r>
            <a:r>
              <a:rPr kumimoji="1" lang="zh-TW" altLang="en-US" sz="3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華康儷粗宋(P)" panose="02020700000000000000" pitchFamily="18" charset="-120"/>
                <a:cs typeface="+mn-cs"/>
              </a:rPr>
              <a:t>凡範文中有引用自</a:t>
            </a:r>
            <a:r>
              <a:rPr kumimoji="1" lang="zh-TW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華康儷粗宋(P)" panose="02020700000000000000" pitchFamily="18" charset="-120"/>
                <a:cs typeface="+mn-cs"/>
              </a:rPr>
              <a:t>四書</a:t>
            </a:r>
            <a:r>
              <a:rPr kumimoji="1" lang="en-US" altLang="zh-TW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華康儷粗宋(P)" panose="02020700000000000000" pitchFamily="18" charset="-120"/>
                <a:cs typeface="+mn-cs"/>
              </a:rPr>
              <a:t>(</a:t>
            </a:r>
            <a:r>
              <a:rPr kumimoji="1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華康儷粗宋(P)" panose="02020700000000000000" pitchFamily="18" charset="-120"/>
                <a:cs typeface="+mn-cs"/>
              </a:rPr>
              <a:t>如論語</a:t>
            </a:r>
            <a:r>
              <a:rPr kumimoji="1" lang="en-US" altLang="zh-TW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華康儷粗宋(P)" panose="02020700000000000000" pitchFamily="18" charset="-120"/>
                <a:cs typeface="+mn-cs"/>
              </a:rPr>
              <a:t>,</a:t>
            </a:r>
            <a:r>
              <a:rPr kumimoji="1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華康儷粗宋(P)" panose="02020700000000000000" pitchFamily="18" charset="-120"/>
                <a:cs typeface="+mn-cs"/>
              </a:rPr>
              <a:t>孟子</a:t>
            </a:r>
            <a:r>
              <a:rPr kumimoji="1" lang="en-US" altLang="zh-TW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華康儷粗宋(P)" panose="02020700000000000000" pitchFamily="18" charset="-120"/>
                <a:cs typeface="+mn-cs"/>
              </a:rPr>
              <a:t>),</a:t>
            </a:r>
            <a:r>
              <a:rPr kumimoji="1" lang="zh-TW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華康儷粗宋(P)" panose="02020700000000000000" pitchFamily="18" charset="-120"/>
                <a:cs typeface="+mn-cs"/>
              </a:rPr>
              <a:t>老子</a:t>
            </a:r>
            <a:r>
              <a:rPr kumimoji="1" lang="en-US" altLang="zh-TW" sz="36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華康儷粗宋(P)" panose="02020700000000000000" pitchFamily="18" charset="-120"/>
                <a:cs typeface="+mn-cs"/>
              </a:rPr>
              <a:t>,</a:t>
            </a:r>
            <a:r>
              <a:rPr kumimoji="1" lang="zh-TW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華康儷粗宋(P)" panose="02020700000000000000" pitchFamily="18" charset="-120"/>
                <a:cs typeface="+mn-cs"/>
              </a:rPr>
              <a:t>莊子</a:t>
            </a:r>
            <a:r>
              <a:rPr kumimoji="1" lang="en-US" altLang="zh-TW" sz="36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華康儷粗宋(P)" panose="02020700000000000000" pitchFamily="18" charset="-120"/>
                <a:cs typeface="+mn-cs"/>
              </a:rPr>
              <a:t>,</a:t>
            </a:r>
            <a:r>
              <a:rPr kumimoji="1" lang="zh-TW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華康儷粗宋(P)" panose="02020700000000000000" pitchFamily="18" charset="-120"/>
                <a:cs typeface="+mn-cs"/>
              </a:rPr>
              <a:t>或唐宋八大家</a:t>
            </a:r>
            <a:r>
              <a:rPr kumimoji="1" lang="zh-TW" altLang="en-US" sz="3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華康儷粗宋(P)" panose="02020700000000000000" pitchFamily="18" charset="-120"/>
                <a:cs typeface="+mn-cs"/>
              </a:rPr>
              <a:t>和其他的中國名家</a:t>
            </a:r>
            <a:r>
              <a:rPr kumimoji="1" lang="en-US" altLang="zh-TW" sz="3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華康儷粗宋(P)" panose="02020700000000000000" pitchFamily="18" charset="-120"/>
                <a:cs typeface="+mn-cs"/>
              </a:rPr>
              <a:t>,</a:t>
            </a:r>
            <a:r>
              <a:rPr kumimoji="1" lang="zh-TW" altLang="en-US" sz="3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華康儷粗宋(P)" panose="02020700000000000000" pitchFamily="18" charset="-120"/>
                <a:cs typeface="+mn-cs"/>
              </a:rPr>
              <a:t>我例必會瀏覽</a:t>
            </a:r>
            <a:r>
              <a:rPr kumimoji="1" lang="zh-TW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華康儷粗宋(P)" panose="02020700000000000000" pitchFamily="18" charset="-120"/>
                <a:cs typeface="+mn-cs"/>
              </a:rPr>
              <a:t>全書中的其他名篇</a:t>
            </a:r>
            <a:r>
              <a:rPr kumimoji="1" lang="en-US" altLang="zh-TW" sz="3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華康儷粗宋(P)" panose="02020700000000000000" pitchFamily="18" charset="-120"/>
                <a:cs typeface="+mn-cs"/>
              </a:rPr>
              <a:t>.</a:t>
            </a:r>
            <a:br>
              <a:rPr kumimoji="1" lang="en-US" altLang="zh-TW" sz="3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華康儷粗宋(P)" panose="02020700000000000000" pitchFamily="18" charset="-120"/>
                <a:cs typeface="+mn-cs"/>
              </a:rPr>
            </a:br>
            <a:r>
              <a:rPr kumimoji="1" lang="zh-TW" altLang="en-US" sz="3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highlight>
                  <a:srgbClr val="FFFF00"/>
                </a:highlight>
                <a:uLnTx/>
                <a:uFillTx/>
                <a:latin typeface="+mn-lt"/>
                <a:ea typeface="華康儷粗宋(P)" panose="02020700000000000000" pitchFamily="18" charset="-120"/>
                <a:cs typeface="+mn-cs"/>
              </a:rPr>
              <a:t>漂亮的詩詞歌賦我更不會放過</a:t>
            </a:r>
            <a:r>
              <a:rPr kumimoji="1" lang="en-US" altLang="zh-TW" sz="3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highlight>
                  <a:srgbClr val="FFFF00"/>
                </a:highlight>
                <a:uLnTx/>
                <a:uFillTx/>
                <a:latin typeface="+mn-lt"/>
                <a:ea typeface="華康儷粗宋(P)" panose="02020700000000000000" pitchFamily="18" charset="-120"/>
                <a:cs typeface="+mn-cs"/>
              </a:rPr>
              <a:t>.</a:t>
            </a:r>
          </a:p>
          <a:p>
            <a:pPr>
              <a:lnSpc>
                <a:spcPts val="4000"/>
              </a:lnSpc>
            </a:pPr>
            <a:r>
              <a:rPr kumimoji="1" lang="en-US" altLang="zh-TW" sz="3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華康儷粗宋(P)" panose="02020700000000000000" pitchFamily="18" charset="-120"/>
                <a:cs typeface="+mn-cs"/>
              </a:rPr>
              <a:t>Middle School Years</a:t>
            </a:r>
            <a:r>
              <a:rPr kumimoji="1" lang="en-US" altLang="zh-TW" sz="3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華康儷粗宋(P)" panose="02020700000000000000" pitchFamily="18" charset="-120"/>
                <a:cs typeface="+mn-cs"/>
              </a:rPr>
              <a:t>: Whenever classical texts quoted from the </a:t>
            </a:r>
            <a:r>
              <a:rPr kumimoji="1" lang="en-US" altLang="zh-TW" sz="3600" b="0" i="1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華康儷粗宋(P)" panose="02020700000000000000" pitchFamily="18" charset="-120"/>
                <a:cs typeface="+mn-cs"/>
              </a:rPr>
              <a:t>Four Books </a:t>
            </a:r>
            <a:r>
              <a:rPr kumimoji="1" lang="en-US" altLang="zh-TW" sz="3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華康儷粗宋(P)" panose="02020700000000000000" pitchFamily="18" charset="-120"/>
                <a:cs typeface="+mn-cs"/>
              </a:rPr>
              <a:t>(e.g. </a:t>
            </a:r>
            <a:r>
              <a:rPr kumimoji="1" lang="en-US" altLang="zh-TW" sz="3600" b="0" i="1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華康儷粗宋(P)" panose="02020700000000000000" pitchFamily="18" charset="-120"/>
                <a:cs typeface="+mn-cs"/>
              </a:rPr>
              <a:t>The Analects</a:t>
            </a:r>
            <a:r>
              <a:rPr kumimoji="1" lang="en-US" altLang="zh-TW" sz="3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華康儷粗宋(P)" panose="02020700000000000000" pitchFamily="18" charset="-120"/>
                <a:cs typeface="+mn-cs"/>
              </a:rPr>
              <a:t>, </a:t>
            </a:r>
            <a:r>
              <a:rPr kumimoji="1" lang="en-US" altLang="zh-TW" sz="3600" b="0" i="1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華康儷粗宋(P)" panose="02020700000000000000" pitchFamily="18" charset="-120"/>
                <a:cs typeface="+mn-cs"/>
              </a:rPr>
              <a:t>Mencius</a:t>
            </a:r>
            <a:r>
              <a:rPr kumimoji="1" lang="en-US" altLang="zh-TW" sz="3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華康儷粗宋(P)" panose="02020700000000000000" pitchFamily="18" charset="-120"/>
                <a:cs typeface="+mn-cs"/>
              </a:rPr>
              <a:t>), </a:t>
            </a:r>
            <a:r>
              <a:rPr kumimoji="1" lang="en-US" altLang="zh-TW" sz="3600" b="0" i="1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華康儷粗宋(P)" panose="02020700000000000000" pitchFamily="18" charset="-120"/>
                <a:cs typeface="+mn-cs"/>
              </a:rPr>
              <a:t>Laozi, Zhuangzi</a:t>
            </a:r>
            <a:r>
              <a:rPr kumimoji="1" lang="en-US" altLang="zh-TW" sz="3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華康儷粗宋(P)" panose="02020700000000000000" pitchFamily="18" charset="-120"/>
                <a:cs typeface="+mn-cs"/>
              </a:rPr>
              <a:t>, or works by the </a:t>
            </a:r>
            <a:r>
              <a:rPr kumimoji="1" lang="en-US" altLang="zh-TW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華康儷粗宋(P)" panose="02020700000000000000" pitchFamily="18" charset="-120"/>
                <a:cs typeface="+mn-cs"/>
              </a:rPr>
              <a:t>Eight Great Prose Masters of the Tang and Song </a:t>
            </a:r>
            <a:r>
              <a:rPr kumimoji="1" lang="en-US" altLang="zh-TW" sz="3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華康儷粗宋(P)" panose="02020700000000000000" pitchFamily="18" charset="-120"/>
                <a:cs typeface="+mn-cs"/>
              </a:rPr>
              <a:t>dynasties and other </a:t>
            </a:r>
            <a:r>
              <a:rPr kumimoji="1" lang="en-US" altLang="zh-TW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華康儷粗宋(P)" panose="02020700000000000000" pitchFamily="18" charset="-120"/>
                <a:cs typeface="+mn-cs"/>
              </a:rPr>
              <a:t>Chinese literary giants</a:t>
            </a:r>
            <a:r>
              <a:rPr kumimoji="1" lang="en-US" altLang="zh-TW" sz="3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華康儷粗宋(P)" panose="02020700000000000000" pitchFamily="18" charset="-120"/>
                <a:cs typeface="+mn-cs"/>
              </a:rPr>
              <a:t>, </a:t>
            </a:r>
          </a:p>
          <a:p>
            <a:pPr>
              <a:lnSpc>
                <a:spcPts val="4000"/>
              </a:lnSpc>
              <a:spcBef>
                <a:spcPts val="0"/>
              </a:spcBef>
            </a:pPr>
            <a:r>
              <a:rPr kumimoji="1" lang="en-US" altLang="zh-TW" sz="3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華康儷粗宋(P)" panose="02020700000000000000" pitchFamily="18" charset="-120"/>
                <a:cs typeface="+mn-cs"/>
              </a:rPr>
              <a:t>I would always explore other </a:t>
            </a:r>
            <a:br>
              <a:rPr kumimoji="1" lang="en-US" altLang="zh-TW" sz="3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華康儷粗宋(P)" panose="02020700000000000000" pitchFamily="18" charset="-120"/>
                <a:cs typeface="+mn-cs"/>
              </a:rPr>
            </a:br>
            <a:r>
              <a:rPr kumimoji="1" lang="en-US" altLang="zh-TW" sz="3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華康儷粗宋(P)" panose="02020700000000000000" pitchFamily="18" charset="-120"/>
                <a:cs typeface="+mn-cs"/>
              </a:rPr>
              <a:t>famous passages from those books. </a:t>
            </a:r>
            <a:br>
              <a:rPr kumimoji="1" lang="en-US" altLang="zh-TW" sz="3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華康儷粗宋(P)" panose="02020700000000000000" pitchFamily="18" charset="-120"/>
                <a:cs typeface="+mn-cs"/>
              </a:rPr>
            </a:br>
            <a:r>
              <a:rPr kumimoji="1" lang="en-US" altLang="zh-TW" sz="3600" b="0" i="0" u="none" strike="noStrike" kern="1200" cap="none" spc="-10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華康儷粗宋(P)" panose="02020700000000000000" pitchFamily="18" charset="-120"/>
                <a:cs typeface="+mn-cs"/>
              </a:rPr>
              <a:t>Beautiful poetry and prose were never overlooked.</a:t>
            </a:r>
          </a:p>
          <a:p>
            <a:endParaRPr kumimoji="1" lang="zh-TW" altLang="en-US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華康儷粗宋(P)" panose="020207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32779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EB0A4D0E-A39E-4BF1-B6B7-5F658B167B5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16632"/>
            <a:ext cx="9144000" cy="6624736"/>
          </a:xfrm>
        </p:spPr>
        <p:txBody>
          <a:bodyPr/>
          <a:lstStyle/>
          <a:p>
            <a:r>
              <a:rPr kumimoji="1" lang="en-US" altLang="zh-TW" sz="36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ea typeface="華康儷粗宋(P)" panose="02020700000000000000" pitchFamily="18" charset="-120"/>
                <a:cs typeface="+mn-cs"/>
              </a:rPr>
              <a:t>3.</a:t>
            </a:r>
            <a:r>
              <a:rPr kumimoji="1" lang="zh-TW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ea typeface="華康儷粗宋(P)" panose="02020700000000000000" pitchFamily="18" charset="-120"/>
                <a:cs typeface="+mn-cs"/>
              </a:rPr>
              <a:t>小修院</a:t>
            </a:r>
            <a:r>
              <a:rPr kumimoji="1" lang="en-US" altLang="zh-TW" sz="28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ea typeface="華康儷粗宋(P)" panose="02020700000000000000" pitchFamily="18" charset="-120"/>
                <a:cs typeface="+mn-cs"/>
              </a:rPr>
              <a:t>(=</a:t>
            </a:r>
            <a:r>
              <a:rPr kumimoji="1" lang="zh-TW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ea typeface="華康儷粗宋(P)" panose="02020700000000000000" pitchFamily="18" charset="-120"/>
                <a:cs typeface="+mn-cs"/>
              </a:rPr>
              <a:t>初中和高中</a:t>
            </a:r>
            <a:r>
              <a:rPr kumimoji="1" lang="en-US" altLang="zh-TW" sz="28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ea typeface="華康儷粗宋(P)" panose="02020700000000000000" pitchFamily="18" charset="-120"/>
                <a:cs typeface="+mn-cs"/>
              </a:rPr>
              <a:t>)</a:t>
            </a:r>
            <a:r>
              <a:rPr kumimoji="1" lang="zh-TW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ea typeface="華康儷粗宋(P)" panose="02020700000000000000" pitchFamily="18" charset="-120"/>
                <a:cs typeface="+mn-cs"/>
              </a:rPr>
              <a:t>時代</a:t>
            </a:r>
            <a:r>
              <a:rPr kumimoji="1" lang="en-US" altLang="zh-TW" sz="36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ea typeface="華康儷粗宋(P)" panose="02020700000000000000" pitchFamily="18" charset="-120"/>
                <a:cs typeface="+mn-cs"/>
              </a:rPr>
              <a:t>:</a:t>
            </a:r>
            <a:r>
              <a:rPr kumimoji="1" lang="zh-TW" altLang="en-US" sz="3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華康儷粗宋(P)" panose="02020700000000000000" pitchFamily="18" charset="-120"/>
                <a:cs typeface="+mn-cs"/>
              </a:rPr>
              <a:t>我開始學</a:t>
            </a:r>
            <a:r>
              <a:rPr kumimoji="1" lang="zh-TW" altLang="en-US" sz="3600" dirty="0">
                <a:solidFill>
                  <a:srgbClr val="FF0000"/>
                </a:solidFill>
                <a:ea typeface="華康儷粗宋(P)" panose="02020700000000000000" pitchFamily="18" charset="-120"/>
              </a:rPr>
              <a:t>拉丁語</a:t>
            </a:r>
            <a:r>
              <a:rPr kumimoji="1" lang="en-US" altLang="zh-TW" sz="3600" dirty="0">
                <a:solidFill>
                  <a:schemeClr val="tx1"/>
                </a:solidFill>
                <a:ea typeface="華康儷粗宋(P)" panose="02020700000000000000" pitchFamily="18" charset="-120"/>
              </a:rPr>
              <a:t>,</a:t>
            </a:r>
            <a:r>
              <a:rPr kumimoji="1" lang="zh-TW" altLang="en-US" sz="3600" dirty="0">
                <a:solidFill>
                  <a:schemeClr val="tx1"/>
                </a:solidFill>
                <a:ea typeface="華康儷粗宋(P)" panose="02020700000000000000" pitchFamily="18" charset="-120"/>
              </a:rPr>
              <a:t>接觸</a:t>
            </a:r>
            <a:r>
              <a:rPr kumimoji="1" lang="zh-TW" altLang="en-US" sz="3600" dirty="0">
                <a:solidFill>
                  <a:srgbClr val="FF0000"/>
                </a:solidFill>
                <a:ea typeface="華康儷粗宋(P)" panose="02020700000000000000" pitchFamily="18" charset="-120"/>
              </a:rPr>
              <a:t>英文文學</a:t>
            </a:r>
            <a:r>
              <a:rPr kumimoji="1" lang="en-US" altLang="zh-TW" dirty="0">
                <a:solidFill>
                  <a:schemeClr val="tx1"/>
                </a:solidFill>
                <a:ea typeface="華康儷粗宋(P)" panose="02020700000000000000" pitchFamily="18" charset="-120"/>
              </a:rPr>
              <a:t>(</a:t>
            </a:r>
            <a:r>
              <a:rPr kumimoji="1" lang="zh-TW" altLang="en-US" dirty="0">
                <a:solidFill>
                  <a:schemeClr val="tx1"/>
                </a:solidFill>
                <a:ea typeface="華康儷粗宋(P)" panose="02020700000000000000" pitchFamily="18" charset="-120"/>
              </a:rPr>
              <a:t>當時是簡約本</a:t>
            </a:r>
            <a:r>
              <a:rPr kumimoji="1" lang="en-US" altLang="zh-TW" dirty="0">
                <a:solidFill>
                  <a:schemeClr val="tx1"/>
                </a:solidFill>
                <a:ea typeface="華康儷粗宋(P)" panose="02020700000000000000" pitchFamily="18" charset="-120"/>
              </a:rPr>
              <a:t>simplified edition).</a:t>
            </a:r>
            <a:br>
              <a:rPr kumimoji="1" lang="en-US" altLang="zh-TW" dirty="0">
                <a:solidFill>
                  <a:schemeClr val="tx1"/>
                </a:solidFill>
                <a:ea typeface="華康儷粗宋(P)" panose="02020700000000000000" pitchFamily="18" charset="-120"/>
              </a:rPr>
            </a:br>
            <a:r>
              <a:rPr kumimoji="1" lang="zh-TW" altLang="en-US" sz="3600" dirty="0">
                <a:solidFill>
                  <a:schemeClr val="tx1"/>
                </a:solidFill>
                <a:ea typeface="華康儷粗宋(P)" panose="02020700000000000000" pitchFamily="18" charset="-120"/>
              </a:rPr>
              <a:t>我開始背誦</a:t>
            </a:r>
            <a:r>
              <a:rPr kumimoji="1" lang="zh-TW" altLang="en-US" sz="3600" dirty="0">
                <a:solidFill>
                  <a:srgbClr val="FF0000"/>
                </a:solidFill>
                <a:ea typeface="華康儷粗宋(P)" panose="02020700000000000000" pitchFamily="18" charset="-120"/>
              </a:rPr>
              <a:t>聖經金句</a:t>
            </a:r>
            <a:r>
              <a:rPr kumimoji="1" lang="en-US" altLang="zh-TW" sz="3600" dirty="0">
                <a:solidFill>
                  <a:schemeClr val="tx1"/>
                </a:solidFill>
                <a:ea typeface="華康儷粗宋(P)" panose="02020700000000000000" pitchFamily="18" charset="-120"/>
              </a:rPr>
              <a:t>,</a:t>
            </a:r>
            <a:br>
              <a:rPr kumimoji="1" lang="en-US" altLang="zh-TW" sz="3600" dirty="0">
                <a:solidFill>
                  <a:schemeClr val="tx1"/>
                </a:solidFill>
                <a:ea typeface="華康儷粗宋(P)" panose="02020700000000000000" pitchFamily="18" charset="-120"/>
              </a:rPr>
            </a:br>
            <a:r>
              <a:rPr kumimoji="1" lang="zh-TW" altLang="en-US" sz="3600" dirty="0">
                <a:solidFill>
                  <a:schemeClr val="tx1"/>
                </a:solidFill>
                <a:ea typeface="華康儷粗宋(P)" panose="02020700000000000000" pitchFamily="18" charset="-120"/>
              </a:rPr>
              <a:t>和英語中比較淺顯易懂的詩詞</a:t>
            </a:r>
            <a:r>
              <a:rPr kumimoji="1" lang="en-US" altLang="zh-TW" sz="3600" dirty="0">
                <a:solidFill>
                  <a:schemeClr val="tx1"/>
                </a:solidFill>
                <a:ea typeface="華康儷粗宋(P)" panose="02020700000000000000" pitchFamily="18" charset="-120"/>
              </a:rPr>
              <a:t>,</a:t>
            </a:r>
            <a:br>
              <a:rPr kumimoji="1" lang="en-US" altLang="zh-TW" sz="3600" dirty="0">
                <a:solidFill>
                  <a:schemeClr val="tx1"/>
                </a:solidFill>
                <a:ea typeface="華康儷粗宋(P)" panose="02020700000000000000" pitchFamily="18" charset="-120"/>
              </a:rPr>
            </a:br>
            <a:r>
              <a:rPr kumimoji="1" lang="zh-TW" altLang="en-US" sz="3600" dirty="0">
                <a:solidFill>
                  <a:schemeClr val="tx1"/>
                </a:solidFill>
                <a:ea typeface="華康儷粗宋(P)" panose="02020700000000000000" pitchFamily="18" charset="-120"/>
              </a:rPr>
              <a:t>唱外國民歌</a:t>
            </a:r>
            <a:r>
              <a:rPr kumimoji="1" lang="en-US" altLang="zh-TW" sz="3600" dirty="0">
                <a:solidFill>
                  <a:schemeClr val="tx1"/>
                </a:solidFill>
                <a:ea typeface="華康儷粗宋(P)" panose="02020700000000000000" pitchFamily="18" charset="-120"/>
              </a:rPr>
              <a:t>,</a:t>
            </a:r>
            <a:r>
              <a:rPr kumimoji="1" lang="zh-TW" altLang="en-US" sz="3600" dirty="0">
                <a:solidFill>
                  <a:schemeClr val="tx1"/>
                </a:solidFill>
                <a:ea typeface="華康儷粗宋(P)" panose="02020700000000000000" pitchFamily="18" charset="-120"/>
              </a:rPr>
              <a:t>如當時的</a:t>
            </a:r>
            <a:r>
              <a:rPr kumimoji="1" lang="zh-TW" altLang="en-US" sz="3600" dirty="0">
                <a:solidFill>
                  <a:srgbClr val="FF0000"/>
                </a:solidFill>
                <a:ea typeface="華康儷粗宋(P)" panose="02020700000000000000" pitchFamily="18" charset="-120"/>
              </a:rPr>
              <a:t>英文民歌</a:t>
            </a:r>
            <a:r>
              <a:rPr kumimoji="1" lang="en-US" altLang="zh-TW" sz="3600" b="1" dirty="0">
                <a:solidFill>
                  <a:srgbClr val="FF0000"/>
                </a:solidFill>
                <a:ea typeface="華康儷粗宋(P)" panose="02020700000000000000" pitchFamily="18" charset="-120"/>
              </a:rPr>
              <a:t>101</a:t>
            </a:r>
            <a:r>
              <a:rPr kumimoji="1" lang="en-US" altLang="zh-TW" sz="3600" dirty="0">
                <a:solidFill>
                  <a:schemeClr val="tx1"/>
                </a:solidFill>
                <a:ea typeface="華康儷粗宋(P)" panose="02020700000000000000" pitchFamily="18" charset="-120"/>
              </a:rPr>
              <a:t>.</a:t>
            </a:r>
          </a:p>
          <a:p>
            <a:pPr>
              <a:lnSpc>
                <a:spcPts val="4000"/>
              </a:lnSpc>
            </a:pPr>
            <a:r>
              <a:rPr lang="en-US" altLang="zh-TW" sz="3500" b="1" kern="0" spc="-150" dirty="0">
                <a:solidFill>
                  <a:srgbClr val="404040"/>
                </a:solidFill>
                <a:effectLst/>
                <a:ea typeface="新細明體" panose="02020500000000000000" pitchFamily="18" charset="-120"/>
                <a:cs typeface="Times New Roman" panose="02020603050405020304" pitchFamily="18" charset="0"/>
              </a:rPr>
              <a:t>Minor Seminary Years </a:t>
            </a:r>
            <a:r>
              <a:rPr lang="en-US" altLang="zh-TW" sz="3500" kern="0" spc="-150" dirty="0">
                <a:solidFill>
                  <a:srgbClr val="404040"/>
                </a:solidFill>
                <a:effectLst/>
                <a:ea typeface="新細明體" panose="02020500000000000000" pitchFamily="18" charset="-120"/>
                <a:cs typeface="Times New Roman" panose="02020603050405020304" pitchFamily="18" charset="0"/>
              </a:rPr>
              <a:t>(=Junior &amp; Senior High School)</a:t>
            </a:r>
            <a:br>
              <a:rPr lang="en-US" altLang="zh-TW" sz="3500" kern="0" spc="-150" dirty="0">
                <a:solidFill>
                  <a:srgbClr val="404040"/>
                </a:solidFill>
                <a:effectLst/>
                <a:ea typeface="新細明體" panose="02020500000000000000" pitchFamily="18" charset="-120"/>
                <a:cs typeface="Times New Roman" panose="02020603050405020304" pitchFamily="18" charset="0"/>
              </a:rPr>
            </a:br>
            <a:r>
              <a:rPr lang="en-US" altLang="zh-TW" sz="3600" kern="0" dirty="0">
                <a:solidFill>
                  <a:srgbClr val="404040"/>
                </a:solidFill>
                <a:effectLst/>
                <a:ea typeface="新細明體" panose="02020500000000000000" pitchFamily="18" charset="-120"/>
                <a:cs typeface="Times New Roman" panose="02020603050405020304" pitchFamily="18" charset="0"/>
              </a:rPr>
              <a:t>I began learning </a:t>
            </a:r>
            <a:r>
              <a:rPr lang="en-US" altLang="zh-TW" sz="3600" kern="0" dirty="0">
                <a:solidFill>
                  <a:srgbClr val="FF0000"/>
                </a:solidFill>
                <a:effectLst/>
                <a:ea typeface="新細明體" panose="02020500000000000000" pitchFamily="18" charset="-120"/>
                <a:cs typeface="Times New Roman" panose="02020603050405020304" pitchFamily="18" charset="0"/>
              </a:rPr>
              <a:t>Latin</a:t>
            </a:r>
            <a:r>
              <a:rPr lang="en-US" altLang="zh-TW" sz="3600" kern="0" dirty="0">
                <a:solidFill>
                  <a:srgbClr val="404040"/>
                </a:solidFill>
                <a:effectLst/>
                <a:ea typeface="新細明體" panose="02020500000000000000" pitchFamily="18" charset="-120"/>
                <a:cs typeface="Times New Roman" panose="02020603050405020304" pitchFamily="18" charset="0"/>
              </a:rPr>
              <a:t> and was introduced to </a:t>
            </a:r>
            <a:r>
              <a:rPr lang="en-US" altLang="zh-TW" sz="3600" kern="0" dirty="0">
                <a:solidFill>
                  <a:srgbClr val="FF0000"/>
                </a:solidFill>
                <a:effectLst/>
                <a:ea typeface="新細明體" panose="02020500000000000000" pitchFamily="18" charset="-120"/>
                <a:cs typeface="Times New Roman" panose="02020603050405020304" pitchFamily="18" charset="0"/>
              </a:rPr>
              <a:t>English literature </a:t>
            </a:r>
            <a:r>
              <a:rPr lang="en-US" altLang="zh-TW" kern="0" dirty="0">
                <a:solidFill>
                  <a:srgbClr val="404040"/>
                </a:solidFill>
                <a:effectLst/>
                <a:ea typeface="新細明體" panose="02020500000000000000" pitchFamily="18" charset="-120"/>
                <a:cs typeface="Times New Roman" panose="02020603050405020304" pitchFamily="18" charset="0"/>
              </a:rPr>
              <a:t>(simplified editions at the time)</a:t>
            </a:r>
            <a:r>
              <a:rPr lang="en-US" altLang="zh-TW" sz="3600" kern="0" dirty="0">
                <a:solidFill>
                  <a:srgbClr val="404040"/>
                </a:solidFill>
                <a:effectLst/>
                <a:ea typeface="新細明體" panose="02020500000000000000" pitchFamily="18" charset="-120"/>
                <a:cs typeface="Times New Roman" panose="02020603050405020304" pitchFamily="18" charset="0"/>
              </a:rPr>
              <a:t>. </a:t>
            </a:r>
          </a:p>
          <a:p>
            <a:pPr>
              <a:lnSpc>
                <a:spcPts val="4000"/>
              </a:lnSpc>
              <a:spcBef>
                <a:spcPts val="0"/>
              </a:spcBef>
            </a:pPr>
            <a:r>
              <a:rPr lang="en-US" altLang="zh-TW" sz="3600" kern="0" dirty="0">
                <a:solidFill>
                  <a:srgbClr val="404040"/>
                </a:solidFill>
                <a:effectLst/>
                <a:ea typeface="新細明體" panose="02020500000000000000" pitchFamily="18" charset="-120"/>
                <a:cs typeface="Times New Roman" panose="02020603050405020304" pitchFamily="18" charset="0"/>
              </a:rPr>
              <a:t>I memorized </a:t>
            </a:r>
            <a:r>
              <a:rPr lang="en-US" altLang="zh-TW" sz="3600" kern="0" dirty="0">
                <a:solidFill>
                  <a:srgbClr val="FF0000"/>
                </a:solidFill>
                <a:effectLst/>
                <a:ea typeface="新細明體" panose="02020500000000000000" pitchFamily="18" charset="-120"/>
                <a:cs typeface="Times New Roman" panose="02020603050405020304" pitchFamily="18" charset="0"/>
              </a:rPr>
              <a:t>Bible verses </a:t>
            </a:r>
            <a:r>
              <a:rPr lang="en-US" altLang="zh-TW" sz="3600" kern="0" dirty="0">
                <a:solidFill>
                  <a:srgbClr val="404040"/>
                </a:solidFill>
                <a:effectLst/>
                <a:ea typeface="新細明體" panose="02020500000000000000" pitchFamily="18" charset="-120"/>
                <a:cs typeface="Times New Roman" panose="02020603050405020304" pitchFamily="18" charset="0"/>
              </a:rPr>
              <a:t>and easily understandable English poetry, and sang </a:t>
            </a:r>
            <a:r>
              <a:rPr lang="en-US" altLang="zh-TW" sz="3600" kern="0" dirty="0">
                <a:solidFill>
                  <a:srgbClr val="FF0000"/>
                </a:solidFill>
                <a:effectLst/>
                <a:ea typeface="新細明體" panose="02020500000000000000" pitchFamily="18" charset="-120"/>
                <a:cs typeface="Times New Roman" panose="02020603050405020304" pitchFamily="18" charset="0"/>
              </a:rPr>
              <a:t>foreign folk songs</a:t>
            </a:r>
            <a:r>
              <a:rPr lang="en-US" altLang="zh-TW" sz="3600" kern="0" dirty="0">
                <a:solidFill>
                  <a:srgbClr val="404040"/>
                </a:solidFill>
                <a:effectLst/>
                <a:ea typeface="新細明體" panose="02020500000000000000" pitchFamily="18" charset="-120"/>
                <a:cs typeface="Times New Roman" panose="02020603050405020304" pitchFamily="18" charset="0"/>
              </a:rPr>
              <a:t>, such as those </a:t>
            </a:r>
            <a:br>
              <a:rPr lang="en-US" altLang="zh-TW" sz="3600" kern="0" dirty="0">
                <a:solidFill>
                  <a:srgbClr val="404040"/>
                </a:solidFill>
                <a:effectLst/>
                <a:ea typeface="新細明體" panose="02020500000000000000" pitchFamily="18" charset="-120"/>
                <a:cs typeface="Times New Roman" panose="02020603050405020304" pitchFamily="18" charset="0"/>
              </a:rPr>
            </a:br>
            <a:r>
              <a:rPr lang="en-US" altLang="zh-TW" sz="3600" kern="0" dirty="0">
                <a:solidFill>
                  <a:srgbClr val="404040"/>
                </a:solidFill>
                <a:effectLst/>
                <a:ea typeface="新細明體" panose="02020500000000000000" pitchFamily="18" charset="-120"/>
                <a:cs typeface="Times New Roman" panose="02020603050405020304" pitchFamily="18" charset="0"/>
              </a:rPr>
              <a:t>from </a:t>
            </a:r>
            <a:r>
              <a:rPr lang="en-US" altLang="zh-TW" sz="3600" i="1" kern="0" dirty="0">
                <a:solidFill>
                  <a:srgbClr val="0000FF"/>
                </a:solidFill>
                <a:effectLst/>
                <a:ea typeface="新細明體" panose="02020500000000000000" pitchFamily="18" charset="-120"/>
                <a:cs typeface="Times New Roman" panose="02020603050405020304" pitchFamily="18" charset="0"/>
              </a:rPr>
              <a:t>English Folk Songs 101 </a:t>
            </a:r>
            <a:r>
              <a:rPr lang="en-US" altLang="zh-TW" sz="3600" kern="0" dirty="0">
                <a:solidFill>
                  <a:srgbClr val="404040"/>
                </a:solidFill>
                <a:effectLst/>
                <a:ea typeface="新細明體" panose="02020500000000000000" pitchFamily="18" charset="-120"/>
                <a:cs typeface="Times New Roman" panose="02020603050405020304" pitchFamily="18" charset="0"/>
              </a:rPr>
              <a:t>.</a:t>
            </a:r>
            <a:endParaRPr lang="zh-TW" altLang="zh-TW" sz="3600" kern="100" dirty="0">
              <a:solidFill>
                <a:srgbClr val="404040"/>
              </a:solidFill>
              <a:effectLst/>
              <a:ea typeface="新細明體" panose="02020500000000000000" pitchFamily="18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2015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EB0A4D0E-A39E-4BF1-B6B7-5F658B167B5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16632"/>
            <a:ext cx="9144000" cy="6624736"/>
          </a:xfrm>
        </p:spPr>
        <p:txBody>
          <a:bodyPr/>
          <a:lstStyle/>
          <a:p>
            <a:r>
              <a:rPr kumimoji="1" lang="en-US" altLang="zh-TW" sz="3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highlight>
                  <a:srgbClr val="FFFF00"/>
                </a:highlight>
                <a:uLnTx/>
                <a:uFillTx/>
                <a:ea typeface="華康儷粗宋(P)" panose="02020700000000000000" pitchFamily="18" charset="-120"/>
                <a:cs typeface="+mn-cs"/>
              </a:rPr>
              <a:t>4.</a:t>
            </a:r>
            <a:r>
              <a:rPr kumimoji="1" lang="zh-TW" altLang="en-US" sz="3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highlight>
                  <a:srgbClr val="FFFF00"/>
                </a:highlight>
                <a:uLnTx/>
                <a:uFillTx/>
                <a:ea typeface="華康儷粗宋(P)" panose="02020700000000000000" pitchFamily="18" charset="-120"/>
                <a:cs typeface="+mn-cs"/>
              </a:rPr>
              <a:t>我的全面吸收時代</a:t>
            </a:r>
            <a:r>
              <a:rPr kumimoji="1" lang="en-US" altLang="zh-TW" sz="3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highlight>
                  <a:srgbClr val="FFFF00"/>
                </a:highlight>
                <a:uLnTx/>
                <a:uFillTx/>
                <a:ea typeface="華康儷粗宋(P)" panose="02020700000000000000" pitchFamily="18" charset="-120"/>
                <a:cs typeface="+mn-cs"/>
              </a:rPr>
              <a:t>:</a:t>
            </a:r>
            <a:r>
              <a:rPr kumimoji="1" lang="zh-TW" altLang="en-US" sz="3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華康儷粗宋(P)" panose="02020700000000000000" pitchFamily="18" charset="-120"/>
                <a:cs typeface="+mn-cs"/>
              </a:rPr>
              <a:t>由</a:t>
            </a:r>
            <a:r>
              <a:rPr kumimoji="1" lang="en-US" altLang="zh-TW" sz="3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華康儷粗宋(P)" panose="02020700000000000000" pitchFamily="18" charset="-120"/>
                <a:cs typeface="+mn-cs"/>
              </a:rPr>
              <a:t>1956</a:t>
            </a:r>
            <a:r>
              <a:rPr kumimoji="1" lang="zh-TW" altLang="en-US" sz="3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華康儷粗宋(P)" panose="02020700000000000000" pitchFamily="18" charset="-120"/>
                <a:cs typeface="+mn-cs"/>
              </a:rPr>
              <a:t>年</a:t>
            </a:r>
            <a:r>
              <a:rPr kumimoji="1" lang="en-US" altLang="zh-TW" sz="3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華康儷粗宋(P)" panose="02020700000000000000" pitchFamily="18" charset="-120"/>
                <a:cs typeface="+mn-cs"/>
              </a:rPr>
              <a:t>13</a:t>
            </a:r>
            <a:r>
              <a:rPr kumimoji="1" lang="zh-TW" altLang="en-US" sz="3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華康儷粗宋(P)" panose="02020700000000000000" pitchFamily="18" charset="-120"/>
                <a:cs typeface="+mn-cs"/>
              </a:rPr>
              <a:t>歲入修院</a:t>
            </a:r>
            <a:r>
              <a:rPr kumimoji="1" lang="en-US" altLang="zh-TW" sz="3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華康儷粗宋(P)" panose="02020700000000000000" pitchFamily="18" charset="-120"/>
                <a:cs typeface="+mn-cs"/>
              </a:rPr>
              <a:t>,</a:t>
            </a:r>
            <a:br>
              <a:rPr kumimoji="1" lang="en-US" altLang="zh-TW" sz="3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華康儷粗宋(P)" panose="02020700000000000000" pitchFamily="18" charset="-120"/>
                <a:cs typeface="+mn-cs"/>
              </a:rPr>
            </a:br>
            <a:r>
              <a:rPr kumimoji="1" lang="zh-TW" altLang="en-US" sz="3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華康儷粗宋(P)" panose="02020700000000000000" pitchFamily="18" charset="-120"/>
                <a:cs typeface="+mn-cs"/>
              </a:rPr>
              <a:t>直到我</a:t>
            </a:r>
            <a:r>
              <a:rPr kumimoji="1" lang="en-US" altLang="zh-TW" sz="3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華康儷粗宋(P)" panose="02020700000000000000" pitchFamily="18" charset="-120"/>
                <a:cs typeface="+mn-cs"/>
              </a:rPr>
              <a:t>28</a:t>
            </a:r>
            <a:r>
              <a:rPr kumimoji="1" lang="zh-TW" altLang="en-US" sz="3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華康儷粗宋(P)" panose="02020700000000000000" pitchFamily="18" charset="-120"/>
                <a:cs typeface="+mn-cs"/>
              </a:rPr>
              <a:t>歲升神父</a:t>
            </a:r>
            <a:r>
              <a:rPr kumimoji="1" lang="en-US" altLang="zh-TW" sz="3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華康儷粗宋(P)" panose="02020700000000000000" pitchFamily="18" charset="-120"/>
                <a:cs typeface="+mn-cs"/>
              </a:rPr>
              <a:t>,15</a:t>
            </a:r>
            <a:r>
              <a:rPr kumimoji="1" lang="zh-TW" altLang="en-US" sz="3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華康儷粗宋(P)" panose="02020700000000000000" pitchFamily="18" charset="-120"/>
                <a:cs typeface="+mn-cs"/>
              </a:rPr>
              <a:t>年來</a:t>
            </a:r>
            <a:r>
              <a:rPr kumimoji="1" lang="en-US" altLang="zh-TW" sz="3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華康儷粗宋(P)" panose="02020700000000000000" pitchFamily="18" charset="-120"/>
                <a:cs typeface="+mn-cs"/>
              </a:rPr>
              <a:t>,</a:t>
            </a:r>
            <a:r>
              <a:rPr kumimoji="1" lang="zh-TW" altLang="en-US" sz="3400" dirty="0">
                <a:solidFill>
                  <a:schemeClr val="tx1"/>
                </a:solidFill>
                <a:ea typeface="華康儷粗宋(P)" panose="02020700000000000000" pitchFamily="18" charset="-120"/>
              </a:rPr>
              <a:t>都</a:t>
            </a:r>
            <a:r>
              <a:rPr kumimoji="1" lang="zh-TW" altLang="en-US" sz="3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華康儷粗宋(P)" panose="02020700000000000000" pitchFamily="18" charset="-120"/>
                <a:cs typeface="+mn-cs"/>
              </a:rPr>
              <a:t>是我</a:t>
            </a:r>
            <a:r>
              <a:rPr kumimoji="1" lang="zh-TW" altLang="en-US" sz="3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ea typeface="華康儷粗宋(P)" panose="02020700000000000000" pitchFamily="18" charset="-120"/>
                <a:cs typeface="+mn-cs"/>
              </a:rPr>
              <a:t>全面學習</a:t>
            </a:r>
            <a:r>
              <a:rPr kumimoji="1" lang="zh-TW" altLang="en-US" sz="3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華康儷粗宋(P)" panose="02020700000000000000" pitchFamily="18" charset="-120"/>
                <a:cs typeface="+mn-cs"/>
              </a:rPr>
              <a:t>和</a:t>
            </a:r>
            <a:r>
              <a:rPr kumimoji="1" lang="zh-TW" altLang="en-US" sz="3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ea typeface="華康儷粗宋(P)" panose="02020700000000000000" pitchFamily="18" charset="-120"/>
                <a:cs typeface="+mn-cs"/>
              </a:rPr>
              <a:t>吸收</a:t>
            </a:r>
            <a:r>
              <a:rPr kumimoji="1" lang="zh-TW" altLang="en-US" sz="3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華康儷粗宋(P)" panose="02020700000000000000" pitchFamily="18" charset="-120"/>
                <a:cs typeface="+mn-cs"/>
              </a:rPr>
              <a:t>的時代</a:t>
            </a:r>
            <a:r>
              <a:rPr kumimoji="1" lang="en-US" altLang="zh-TW" sz="3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華康儷粗宋(P)" panose="02020700000000000000" pitchFamily="18" charset="-120"/>
                <a:cs typeface="+mn-cs"/>
              </a:rPr>
              <a:t>.</a:t>
            </a:r>
            <a:r>
              <a:rPr kumimoji="1" lang="zh-TW" altLang="en-US" sz="3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華康儷粗宋(P)" panose="02020700000000000000" pitchFamily="18" charset="-120"/>
                <a:cs typeface="+mn-cs"/>
              </a:rPr>
              <a:t>對教會</a:t>
            </a:r>
            <a:r>
              <a:rPr kumimoji="1" lang="en-US" altLang="zh-TW" sz="3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華康儷粗宋(P)" panose="02020700000000000000" pitchFamily="18" charset="-120"/>
                <a:cs typeface="+mn-cs"/>
              </a:rPr>
              <a:t>,</a:t>
            </a:r>
            <a:r>
              <a:rPr kumimoji="1" lang="zh-TW" altLang="en-US" sz="3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華康儷粗宋(P)" panose="02020700000000000000" pitchFamily="18" charset="-120"/>
                <a:cs typeface="+mn-cs"/>
              </a:rPr>
              <a:t>長上</a:t>
            </a:r>
            <a:r>
              <a:rPr kumimoji="1" lang="en-US" altLang="zh-TW" sz="3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華康儷粗宋(P)" panose="02020700000000000000" pitchFamily="18" charset="-120"/>
                <a:cs typeface="+mn-cs"/>
              </a:rPr>
              <a:t>,</a:t>
            </a:r>
            <a:r>
              <a:rPr kumimoji="1" lang="zh-TW" altLang="en-US" sz="3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華康儷粗宋(P)" panose="02020700000000000000" pitchFamily="18" charset="-120"/>
                <a:cs typeface="+mn-cs"/>
              </a:rPr>
              <a:t>神師教訓的一切</a:t>
            </a:r>
            <a:r>
              <a:rPr kumimoji="1" lang="en-US" altLang="zh-TW" sz="3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華康儷粗宋(P)" panose="02020700000000000000" pitchFamily="18" charset="-120"/>
                <a:cs typeface="+mn-cs"/>
              </a:rPr>
              <a:t>,</a:t>
            </a:r>
            <a:r>
              <a:rPr kumimoji="1" lang="zh-TW" altLang="en-US" sz="3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華康儷粗宋(P)" panose="02020700000000000000" pitchFamily="18" charset="-120"/>
                <a:cs typeface="+mn-cs"/>
              </a:rPr>
              <a:t>我全面汲收</a:t>
            </a:r>
            <a:r>
              <a:rPr kumimoji="1" lang="en-US" altLang="zh-TW" sz="3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華康儷粗宋(P)" panose="02020700000000000000" pitchFamily="18" charset="-120"/>
                <a:cs typeface="+mn-cs"/>
              </a:rPr>
              <a:t>,</a:t>
            </a:r>
            <a:r>
              <a:rPr kumimoji="1" lang="zh-TW" altLang="en-US" sz="3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華康儷粗宋(P)" panose="02020700000000000000" pitchFamily="18" charset="-120"/>
                <a:cs typeface="+mn-cs"/>
              </a:rPr>
              <a:t>汲收了</a:t>
            </a:r>
            <a:r>
              <a:rPr kumimoji="1" lang="zh-TW" altLang="en-US" sz="3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highlight>
                  <a:srgbClr val="FFFF00"/>
                </a:highlight>
                <a:uLnTx/>
                <a:uFillTx/>
                <a:ea typeface="華康儷粗宋(P)" panose="02020700000000000000" pitchFamily="18" charset="-120"/>
                <a:cs typeface="+mn-cs"/>
              </a:rPr>
              <a:t>最古老的天主教傳統</a:t>
            </a:r>
            <a:r>
              <a:rPr kumimoji="1" lang="en-US" altLang="zh-TW" sz="3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華康儷粗宋(P)" panose="02020700000000000000" pitchFamily="18" charset="-120"/>
                <a:cs typeface="+mn-cs"/>
              </a:rPr>
              <a:t>,</a:t>
            </a:r>
            <a:r>
              <a:rPr kumimoji="1" lang="zh-TW" altLang="en-US" sz="3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華康儷粗宋(P)" panose="02020700000000000000" pitchFamily="18" charset="-120"/>
                <a:cs typeface="+mn-cs"/>
              </a:rPr>
              <a:t>也汲收了梵二後那一片新天新地</a:t>
            </a:r>
            <a:r>
              <a:rPr kumimoji="1" lang="en-US" altLang="zh-TW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華康儷粗宋(P)" panose="02020700000000000000" pitchFamily="18" charset="-120"/>
                <a:cs typeface="+mn-cs"/>
              </a:rPr>
              <a:t>.(1956</a:t>
            </a:r>
            <a:r>
              <a:rPr kumimoji="1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華康儷粗宋(P)" panose="02020700000000000000" pitchFamily="18" charset="-120"/>
                <a:cs typeface="+mn-cs"/>
              </a:rPr>
              <a:t>修院</a:t>
            </a:r>
            <a:r>
              <a:rPr kumimoji="1" lang="en-US" altLang="zh-TW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華康儷粗宋(P)" panose="02020700000000000000" pitchFamily="18" charset="-120"/>
                <a:cs typeface="+mn-cs"/>
              </a:rPr>
              <a:t>,62-64</a:t>
            </a:r>
            <a:r>
              <a:rPr kumimoji="1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華康儷粗宋(P)" panose="02020700000000000000" pitchFamily="18" charset="-120"/>
                <a:cs typeface="+mn-cs"/>
              </a:rPr>
              <a:t>梵二</a:t>
            </a:r>
            <a:r>
              <a:rPr kumimoji="1" lang="en-US" altLang="zh-TW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華康儷粗宋(P)" panose="02020700000000000000" pitchFamily="18" charset="-120"/>
                <a:cs typeface="+mn-cs"/>
              </a:rPr>
              <a:t>,71</a:t>
            </a:r>
            <a:r>
              <a:rPr kumimoji="1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華康儷粗宋(P)" panose="02020700000000000000" pitchFamily="18" charset="-120"/>
                <a:cs typeface="+mn-cs"/>
              </a:rPr>
              <a:t>神父</a:t>
            </a:r>
            <a:r>
              <a:rPr kumimoji="1" lang="en-US" altLang="zh-TW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華康儷粗宋(P)" panose="02020700000000000000" pitchFamily="18" charset="-120"/>
                <a:cs typeface="+mn-cs"/>
              </a:rPr>
              <a:t>)</a:t>
            </a:r>
          </a:p>
          <a:p>
            <a:pPr>
              <a:spcBef>
                <a:spcPts val="0"/>
              </a:spcBef>
            </a:pPr>
            <a:r>
              <a:rPr lang="en-US" altLang="zh-TW" kern="0" spc="-100" dirty="0">
                <a:solidFill>
                  <a:srgbClr val="FF0000"/>
                </a:solidFill>
                <a:effectLst/>
                <a:highlight>
                  <a:srgbClr val="FFFF00"/>
                </a:highlight>
                <a:latin typeface="Segoe UI" panose="020B0502040204020203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My Era of Comprehensive Absorption: </a:t>
            </a:r>
            <a:r>
              <a:rPr lang="en-US" altLang="zh-TW" kern="0" spc="-100" dirty="0">
                <a:solidFill>
                  <a:srgbClr val="404040"/>
                </a:solidFill>
                <a:effectLst/>
                <a:latin typeface="Segoe UI" panose="020B0502040204020203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From entering the seminary at age 13 in 1956 until my ordination as a priest at 28, </a:t>
            </a:r>
            <a:r>
              <a:rPr lang="en-US" altLang="zh-TW" kern="0" spc="-100" dirty="0">
                <a:solidFill>
                  <a:srgbClr val="FF0000"/>
                </a:solidFill>
                <a:effectLst/>
                <a:latin typeface="Segoe UI" panose="020B0502040204020203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those 15 years were a period of total immersion in the Church’s tradition</a:t>
            </a:r>
            <a:r>
              <a:rPr lang="en-US" altLang="zh-TW" kern="0" spc="-100" dirty="0">
                <a:solidFill>
                  <a:srgbClr val="404040"/>
                </a:solidFill>
                <a:effectLst/>
                <a:latin typeface="Segoe UI" panose="020B0502040204020203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. I absorbed everything taught by the Church, my superiors, and spiritual directors—embracing both </a:t>
            </a:r>
            <a:r>
              <a:rPr lang="en-US" altLang="zh-TW" kern="0" spc="-100" dirty="0">
                <a:solidFill>
                  <a:srgbClr val="FF0000"/>
                </a:solidFill>
                <a:effectLst/>
                <a:highlight>
                  <a:srgbClr val="FFFF00"/>
                </a:highlight>
                <a:latin typeface="Segoe UI" panose="020B0502040204020203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the most ancient Catholic traditions </a:t>
            </a:r>
            <a:r>
              <a:rPr lang="en-US" altLang="zh-TW" kern="0" spc="-100" dirty="0">
                <a:solidFill>
                  <a:srgbClr val="404040"/>
                </a:solidFill>
                <a:effectLst/>
                <a:latin typeface="Segoe UI" panose="020B0502040204020203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and the renewed vision of the post-Vatican II era </a:t>
            </a:r>
            <a:r>
              <a:rPr lang="en-US" altLang="zh-TW" sz="2000" kern="0" spc="-100" dirty="0">
                <a:solidFill>
                  <a:srgbClr val="404040"/>
                </a:solidFill>
                <a:effectLst/>
                <a:latin typeface="Segoe UI" panose="020B0502040204020203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(1956: seminary; 62-64: Vatican II; 71: priesthood).</a:t>
            </a:r>
            <a:endParaRPr kumimoji="1" lang="zh-TW" altLang="en-US" sz="2000" b="0" i="0" u="none" strike="noStrike" kern="1200" cap="none" spc="-100" normalizeH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華康儷粗宋(P)" panose="020207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991262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EB0A4D0E-A39E-4BF1-B6B7-5F658B167B5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16632"/>
            <a:ext cx="9144000" cy="6624736"/>
          </a:xfrm>
        </p:spPr>
        <p:txBody>
          <a:bodyPr/>
          <a:lstStyle/>
          <a:p>
            <a:r>
              <a:rPr kumimoji="1" lang="en-US" altLang="zh-TW" sz="3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華康儷粗宋(P)" panose="02020700000000000000" pitchFamily="18" charset="-120"/>
                <a:cs typeface="+mn-cs"/>
              </a:rPr>
              <a:t>5.</a:t>
            </a:r>
            <a:r>
              <a:rPr kumimoji="1" lang="zh-TW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highlight>
                  <a:srgbClr val="FFFF00"/>
                </a:highlight>
                <a:uLnTx/>
                <a:uFillTx/>
                <a:ea typeface="華康儷粗宋(P)" panose="02020700000000000000" pitchFamily="18" charset="-120"/>
                <a:cs typeface="+mn-cs"/>
              </a:rPr>
              <a:t>我的一生</a:t>
            </a:r>
            <a:r>
              <a:rPr kumimoji="1" lang="en-US" altLang="zh-TW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highlight>
                  <a:srgbClr val="FFFF00"/>
                </a:highlight>
                <a:uLnTx/>
                <a:uFillTx/>
                <a:ea typeface="華康儷粗宋(P)" panose="02020700000000000000" pitchFamily="18" charset="-120"/>
                <a:cs typeface="+mn-cs"/>
              </a:rPr>
              <a:t>,</a:t>
            </a:r>
            <a:r>
              <a:rPr kumimoji="1" lang="zh-TW" altLang="en-US" sz="3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華康儷粗宋(P)" panose="02020700000000000000" pitchFamily="18" charset="-120"/>
                <a:cs typeface="+mn-cs"/>
              </a:rPr>
              <a:t>每遇到問題</a:t>
            </a:r>
            <a:r>
              <a:rPr kumimoji="1" lang="en-US" altLang="zh-TW" sz="3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華康儷粗宋(P)" panose="02020700000000000000" pitchFamily="18" charset="-120"/>
                <a:cs typeface="+mn-cs"/>
              </a:rPr>
              <a:t>,</a:t>
            </a:r>
            <a:r>
              <a:rPr kumimoji="1" lang="zh-TW" altLang="en-US" sz="3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華康儷粗宋(P)" panose="02020700000000000000" pitchFamily="18" charset="-120"/>
                <a:cs typeface="+mn-cs"/>
              </a:rPr>
              <a:t>總有</a:t>
            </a:r>
            <a:r>
              <a:rPr kumimoji="1" lang="zh-TW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ea typeface="華康儷粗宋(P)" panose="02020700000000000000" pitchFamily="18" charset="-120"/>
                <a:cs typeface="+mn-cs"/>
              </a:rPr>
              <a:t>中國</a:t>
            </a:r>
            <a:r>
              <a:rPr kumimoji="1" lang="zh-TW" altLang="en-US" sz="3600" dirty="0">
                <a:solidFill>
                  <a:srgbClr val="FF0000"/>
                </a:solidFill>
                <a:ea typeface="華康儷粗宋(P)" panose="02020700000000000000" pitchFamily="18" charset="-120"/>
              </a:rPr>
              <a:t>文化</a:t>
            </a:r>
            <a:r>
              <a:rPr kumimoji="1" lang="zh-TW" altLang="en-US" sz="3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華康儷粗宋(P)" panose="02020700000000000000" pitchFamily="18" charset="-120"/>
                <a:cs typeface="+mn-cs"/>
              </a:rPr>
              <a:t>的智慧和</a:t>
            </a:r>
            <a:r>
              <a:rPr kumimoji="1" lang="zh-TW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ea typeface="華康儷粗宋(P)" panose="02020700000000000000" pitchFamily="18" charset="-120"/>
                <a:cs typeface="+mn-cs"/>
              </a:rPr>
              <a:t>聖經的話語</a:t>
            </a:r>
            <a:r>
              <a:rPr kumimoji="1" lang="en-US" altLang="zh-TW" sz="3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華康儷粗宋(P)" panose="02020700000000000000" pitchFamily="18" charset="-120"/>
                <a:cs typeface="+mn-cs"/>
              </a:rPr>
              <a:t>,</a:t>
            </a:r>
            <a:r>
              <a:rPr kumimoji="1" lang="zh-TW" altLang="en-US" sz="3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華康儷粗宋(P)" panose="02020700000000000000" pitchFamily="18" charset="-120"/>
                <a:cs typeface="+mn-cs"/>
              </a:rPr>
              <a:t>出現在我的腦</a:t>
            </a:r>
            <a:r>
              <a:rPr kumimoji="1" lang="zh-TW" altLang="en-US" sz="3600" dirty="0">
                <a:solidFill>
                  <a:schemeClr val="tx1"/>
                </a:solidFill>
                <a:ea typeface="華康儷粗宋(P)" panose="02020700000000000000" pitchFamily="18" charset="-120"/>
              </a:rPr>
              <a:t>海</a:t>
            </a:r>
            <a:r>
              <a:rPr kumimoji="1" lang="en-US" altLang="zh-TW" sz="3600" dirty="0">
                <a:solidFill>
                  <a:schemeClr val="tx1"/>
                </a:solidFill>
                <a:ea typeface="華康儷粗宋(P)" panose="02020700000000000000" pitchFamily="18" charset="-120"/>
              </a:rPr>
              <a:t>,</a:t>
            </a:r>
            <a:br>
              <a:rPr kumimoji="1" lang="en-US" altLang="zh-TW" sz="3600" dirty="0">
                <a:solidFill>
                  <a:schemeClr val="tx1"/>
                </a:solidFill>
                <a:ea typeface="華康儷粗宋(P)" panose="02020700000000000000" pitchFamily="18" charset="-120"/>
              </a:rPr>
            </a:br>
            <a:r>
              <a:rPr kumimoji="1" lang="zh-TW" altLang="en-US" sz="3600" dirty="0">
                <a:solidFill>
                  <a:schemeClr val="tx1"/>
                </a:solidFill>
                <a:ea typeface="華康儷粗宋(P)" panose="02020700000000000000" pitchFamily="18" charset="-120"/>
              </a:rPr>
              <a:t>我便用這些智慧來面對一切的挑戰</a:t>
            </a:r>
            <a:r>
              <a:rPr kumimoji="1" lang="en-US" altLang="zh-TW" sz="3600" dirty="0">
                <a:solidFill>
                  <a:schemeClr val="tx1"/>
                </a:solidFill>
                <a:ea typeface="華康儷粗宋(P)" panose="02020700000000000000" pitchFamily="18" charset="-120"/>
              </a:rPr>
              <a:t>.</a:t>
            </a:r>
            <a:r>
              <a:rPr kumimoji="1" lang="zh-TW" altLang="en-US" sz="3600" dirty="0">
                <a:solidFill>
                  <a:schemeClr val="tx1"/>
                </a:solidFill>
                <a:ea typeface="華康儷粗宋(P)" panose="02020700000000000000" pitchFamily="18" charset="-120"/>
              </a:rPr>
              <a:t> </a:t>
            </a:r>
            <a:endParaRPr kumimoji="1" lang="en-US" altLang="zh-TW" sz="3600" dirty="0">
              <a:solidFill>
                <a:schemeClr val="tx1"/>
              </a:solidFill>
              <a:ea typeface="華康儷粗宋(P)" panose="02020700000000000000" pitchFamily="18" charset="-120"/>
            </a:endParaRP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kumimoji="1" lang="zh-TW" altLang="en-US" dirty="0">
                <a:solidFill>
                  <a:schemeClr val="tx1"/>
                </a:solidFill>
                <a:ea typeface="華康儷粗宋(P)" panose="02020700000000000000" pitchFamily="18" charset="-120"/>
              </a:rPr>
              <a:t>我可以說</a:t>
            </a:r>
            <a:r>
              <a:rPr kumimoji="1" lang="en-US" altLang="zh-TW" dirty="0">
                <a:solidFill>
                  <a:schemeClr val="tx1"/>
                </a:solidFill>
                <a:ea typeface="華康儷粗宋(P)" panose="02020700000000000000" pitchFamily="18" charset="-120"/>
              </a:rPr>
              <a:t>:</a:t>
            </a:r>
            <a:r>
              <a:rPr kumimoji="1" lang="zh-TW" altLang="en-US" sz="3700" dirty="0">
                <a:solidFill>
                  <a:srgbClr val="FF0000"/>
                </a:solidFill>
                <a:ea typeface="華康儷粗宋(P)" panose="02020700000000000000" pitchFamily="18" charset="-120"/>
              </a:rPr>
              <a:t>聖經</a:t>
            </a:r>
            <a:r>
              <a:rPr kumimoji="1" lang="en-US" altLang="zh-TW" sz="3700" b="1" dirty="0">
                <a:solidFill>
                  <a:srgbClr val="FF0000"/>
                </a:solidFill>
                <a:highlight>
                  <a:srgbClr val="FFFF00"/>
                </a:highlight>
                <a:ea typeface="華康儷粗宋(P)" panose="02020700000000000000" pitchFamily="18" charset="-120"/>
              </a:rPr>
              <a:t>+</a:t>
            </a:r>
            <a:r>
              <a:rPr kumimoji="1" lang="zh-TW" altLang="en-US" sz="3700" dirty="0">
                <a:solidFill>
                  <a:srgbClr val="FF0000"/>
                </a:solidFill>
                <a:ea typeface="華康儷粗宋(P)" panose="02020700000000000000" pitchFamily="18" charset="-120"/>
              </a:rPr>
              <a:t>中國文化</a:t>
            </a:r>
            <a:r>
              <a:rPr kumimoji="1" lang="en-US" altLang="zh-TW" sz="3700" b="1" dirty="0">
                <a:solidFill>
                  <a:srgbClr val="FF0000"/>
                </a:solidFill>
                <a:highlight>
                  <a:srgbClr val="FFFF00"/>
                </a:highlight>
                <a:ea typeface="華康儷粗宋(P)" panose="02020700000000000000" pitchFamily="18" charset="-120"/>
              </a:rPr>
              <a:t>=</a:t>
            </a:r>
            <a:r>
              <a:rPr kumimoji="1" lang="zh-TW" altLang="en-US" sz="3700" dirty="0">
                <a:solidFill>
                  <a:srgbClr val="FF0000"/>
                </a:solidFill>
                <a:ea typeface="華康儷粗宋(P)" panose="02020700000000000000" pitchFamily="18" charset="-120"/>
              </a:rPr>
              <a:t>雙劍合璧天下無敵</a:t>
            </a:r>
            <a:endParaRPr kumimoji="1" lang="en-US" altLang="zh-TW" sz="3700" dirty="0">
              <a:solidFill>
                <a:srgbClr val="FF0000"/>
              </a:solidFill>
              <a:ea typeface="華康儷粗宋(P)" panose="02020700000000000000" pitchFamily="18" charset="-120"/>
            </a:endParaRPr>
          </a:p>
          <a:p>
            <a:pPr>
              <a:lnSpc>
                <a:spcPts val="4000"/>
              </a:lnSpc>
              <a:spcBef>
                <a:spcPts val="0"/>
              </a:spcBef>
            </a:pPr>
            <a:r>
              <a:rPr kumimoji="1" lang="en-US" altLang="zh-TW" sz="37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highlight>
                  <a:srgbClr val="FFFF00"/>
                </a:highlight>
                <a:uLnTx/>
                <a:uFillTx/>
                <a:ea typeface="華康儷粗宋(P)" panose="02020700000000000000" pitchFamily="18" charset="-120"/>
                <a:cs typeface="+mn-cs"/>
              </a:rPr>
              <a:t>Throughout My Life: </a:t>
            </a:r>
            <a:r>
              <a:rPr kumimoji="1" lang="en-US" altLang="zh-TW" sz="37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華康儷粗宋(P)" panose="02020700000000000000" pitchFamily="18" charset="-120"/>
                <a:cs typeface="+mn-cs"/>
              </a:rPr>
              <a:t>Whenever I faced challenges, the wisdom of ancient Chinese sages and the words of Scripture always came to mind, guiding me through every trial. </a:t>
            </a:r>
          </a:p>
          <a:p>
            <a:pPr>
              <a:lnSpc>
                <a:spcPts val="4000"/>
              </a:lnSpc>
              <a:spcBef>
                <a:spcPts val="0"/>
              </a:spcBef>
            </a:pPr>
            <a:r>
              <a:rPr kumimoji="1" lang="en-US" altLang="zh-TW" sz="37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華康儷粗宋(P)" panose="02020700000000000000" pitchFamily="18" charset="-120"/>
                <a:cs typeface="+mn-cs"/>
              </a:rPr>
              <a:t>My testimony:</a:t>
            </a:r>
          </a:p>
          <a:p>
            <a:pPr>
              <a:lnSpc>
                <a:spcPts val="4000"/>
              </a:lnSpc>
              <a:spcBef>
                <a:spcPts val="0"/>
              </a:spcBef>
            </a:pPr>
            <a:r>
              <a:rPr kumimoji="1" lang="en-US" altLang="zh-TW" sz="37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ea typeface="華康儷粗宋(P)" panose="02020700000000000000" pitchFamily="18" charset="-120"/>
                <a:cs typeface="+mn-cs"/>
              </a:rPr>
              <a:t>Scripture </a:t>
            </a:r>
            <a:r>
              <a:rPr kumimoji="1" lang="en-US" altLang="zh-TW" sz="37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highlight>
                  <a:srgbClr val="FFFF00"/>
                </a:highlight>
                <a:uLnTx/>
                <a:uFillTx/>
                <a:ea typeface="華康儷粗宋(P)" panose="02020700000000000000" pitchFamily="18" charset="-120"/>
                <a:cs typeface="+mn-cs"/>
              </a:rPr>
              <a:t>+</a:t>
            </a:r>
            <a:r>
              <a:rPr kumimoji="1" lang="en-US" altLang="zh-TW" sz="37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ea typeface="華康儷粗宋(P)" panose="02020700000000000000" pitchFamily="18" charset="-120"/>
                <a:cs typeface="+mn-cs"/>
              </a:rPr>
              <a:t> Chinese Culture </a:t>
            </a:r>
            <a:r>
              <a:rPr kumimoji="1" lang="en-US" altLang="zh-TW" sz="37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highlight>
                  <a:srgbClr val="FFFF00"/>
                </a:highlight>
                <a:uLnTx/>
                <a:uFillTx/>
                <a:ea typeface="華康儷粗宋(P)" panose="02020700000000000000" pitchFamily="18" charset="-120"/>
                <a:cs typeface="+mn-cs"/>
              </a:rPr>
              <a:t>=</a:t>
            </a:r>
            <a:r>
              <a:rPr kumimoji="1" lang="en-US" altLang="zh-TW" sz="37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ea typeface="華康儷粗宋(P)" panose="02020700000000000000" pitchFamily="18" charset="-120"/>
                <a:cs typeface="+mn-cs"/>
              </a:rPr>
              <a:t> Twin Blades United, Invincible under heaven</a:t>
            </a:r>
            <a:r>
              <a:rPr kumimoji="1" lang="en-US" altLang="zh-TW" sz="37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ea typeface="華康儷粗宋(P)" panose="02020700000000000000" pitchFamily="18" charset="-120"/>
                <a:cs typeface="+mn-cs"/>
              </a:rPr>
              <a:t>.</a:t>
            </a:r>
            <a:br>
              <a:rPr kumimoji="1" lang="en-US" altLang="zh-TW" sz="37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ea typeface="華康儷粗宋(P)" panose="02020700000000000000" pitchFamily="18" charset="-120"/>
                <a:cs typeface="+mn-cs"/>
              </a:rPr>
            </a:br>
            <a:r>
              <a:rPr kumimoji="1" lang="en-US" altLang="zh-TW" sz="360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ea typeface="華康儷粗宋(P)" panose="02020700000000000000" pitchFamily="18" charset="-120"/>
                <a:cs typeface="+mn-cs"/>
                <a:sym typeface="Wingdings" panose="05000000000000000000" pitchFamily="2" charset="2"/>
              </a:rPr>
              <a:t></a:t>
            </a:r>
            <a:r>
              <a:rPr lang="en-US" altLang="zh-TW" sz="3600" i="1" dirty="0">
                <a:solidFill>
                  <a:srgbClr val="0000FF"/>
                </a:solidFill>
                <a:effectLst/>
                <a:latin typeface="DeepSeek-CJK-patch"/>
              </a:rPr>
              <a:t>The ultimate problem-solving wisdom</a:t>
            </a:r>
            <a:endParaRPr kumimoji="1" lang="zh-TW" altLang="en-US" sz="3600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ea typeface="華康儷粗宋(P)" panose="020207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07548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CEA4EB02-0EBD-4A0F-B27B-C51193019A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444" y="188640"/>
            <a:ext cx="9144000" cy="6480720"/>
          </a:xfrm>
        </p:spPr>
        <p:txBody>
          <a:bodyPr/>
          <a:lstStyle/>
          <a:p>
            <a:pPr>
              <a:lnSpc>
                <a:spcPts val="44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3800" dirty="0">
                <a:ea typeface="華康儷中黑" panose="020B0509000000000000" pitchFamily="49" charset="-120"/>
              </a:rPr>
              <a:t>我做了五十四年神父</a:t>
            </a:r>
            <a:r>
              <a:rPr lang="en-US" altLang="zh-TW" sz="3800" dirty="0">
                <a:ea typeface="華康儷中黑" panose="020B0509000000000000" pitchFamily="49" charset="-120"/>
              </a:rPr>
              <a:t>,</a:t>
            </a:r>
            <a:r>
              <a:rPr lang="zh-TW" altLang="en-US" sz="3800" dirty="0">
                <a:ea typeface="華康儷中黑" panose="020B0509000000000000" pitchFamily="49" charset="-120"/>
              </a:rPr>
              <a:t>感到教會的活力在於</a:t>
            </a:r>
            <a:br>
              <a:rPr lang="en-US" altLang="zh-TW" sz="3800" dirty="0">
                <a:ea typeface="華康儷中黑" panose="020B0509000000000000" pitchFamily="49" charset="-120"/>
              </a:rPr>
            </a:br>
            <a:r>
              <a:rPr lang="zh-TW" altLang="en-US" sz="3800" dirty="0">
                <a:ea typeface="華康儷中黑" panose="020B0509000000000000" pitchFamily="49" charset="-120"/>
              </a:rPr>
              <a:t>她</a:t>
            </a:r>
            <a:r>
              <a:rPr lang="zh-TW" altLang="en-US" sz="3800" dirty="0">
                <a:solidFill>
                  <a:srgbClr val="FF0000"/>
                </a:solidFill>
                <a:ea typeface="華康儷中黑" panose="020B0509000000000000" pitchFamily="49" charset="-120"/>
              </a:rPr>
              <a:t>有能力「改變」</a:t>
            </a:r>
            <a:r>
              <a:rPr lang="en-US" altLang="zh-TW" sz="3800" dirty="0">
                <a:ea typeface="華康儷中黑" panose="020B0509000000000000" pitchFamily="49" charset="-120"/>
              </a:rPr>
              <a:t>;</a:t>
            </a:r>
            <a:r>
              <a:rPr lang="zh-TW" altLang="en-US" sz="3800" dirty="0">
                <a:ea typeface="華康儷中黑" panose="020B0509000000000000" pitchFamily="49" charset="-120"/>
              </a:rPr>
              <a:t>而這個我們以為</a:t>
            </a:r>
            <a:endParaRPr lang="en-US" altLang="zh-TW" sz="3800" dirty="0">
              <a:ea typeface="華康儷中黑" panose="020B0509000000000000" pitchFamily="49" charset="-120"/>
            </a:endParaRPr>
          </a:p>
          <a:p>
            <a:pPr>
              <a:lnSpc>
                <a:spcPts val="44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3800" dirty="0">
                <a:ea typeface="華康儷中黑" panose="020B0509000000000000" pitchFamily="49" charset="-120"/>
              </a:rPr>
              <a:t>永遠「不變的」教會</a:t>
            </a:r>
            <a:r>
              <a:rPr lang="en-US" altLang="zh-TW" sz="3800" dirty="0">
                <a:ea typeface="華康儷中黑" panose="020B0509000000000000" pitchFamily="49" charset="-120"/>
              </a:rPr>
              <a:t>,</a:t>
            </a:r>
          </a:p>
          <a:p>
            <a:pPr>
              <a:lnSpc>
                <a:spcPts val="4400"/>
              </a:lnSpc>
              <a:spcBef>
                <a:spcPts val="0"/>
              </a:spcBef>
              <a:spcAft>
                <a:spcPts val="1200"/>
              </a:spcAft>
            </a:pPr>
            <a:r>
              <a:rPr lang="zh-TW" altLang="en-US" sz="38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她最不變的</a:t>
            </a:r>
            <a:r>
              <a:rPr lang="en-US" altLang="zh-TW" sz="38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,</a:t>
            </a:r>
            <a:r>
              <a:rPr lang="zh-TW" altLang="en-US" sz="3800" dirty="0">
                <a:solidFill>
                  <a:srgbClr val="FF0000"/>
                </a:solidFill>
                <a:ea typeface="華康儷中黑" panose="020B0509000000000000" pitchFamily="49" charset="-120"/>
              </a:rPr>
              <a:t>就是她這兩千年來</a:t>
            </a:r>
            <a:r>
              <a:rPr lang="en-US" altLang="zh-TW" sz="3800" dirty="0">
                <a:solidFill>
                  <a:srgbClr val="FF0000"/>
                </a:solidFill>
                <a:ea typeface="華康儷中黑" panose="020B0509000000000000" pitchFamily="49" charset="-120"/>
              </a:rPr>
              <a:t>,</a:t>
            </a:r>
            <a:r>
              <a:rPr lang="zh-TW" altLang="en-US" sz="38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不斷在變</a:t>
            </a:r>
            <a:r>
              <a:rPr lang="en-US" altLang="zh-TW" sz="38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.</a:t>
            </a:r>
          </a:p>
          <a:p>
            <a:pPr>
              <a:lnSpc>
                <a:spcPts val="44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TW" sz="3600" dirty="0">
                <a:solidFill>
                  <a:srgbClr val="404040"/>
                </a:solidFill>
                <a:effectLst/>
                <a:latin typeface="Segoe UI" panose="020B0502040204020203" pitchFamily="34" charset="0"/>
                <a:ea typeface="新細明體" panose="02020500000000000000" pitchFamily="18" charset="-120"/>
                <a:cs typeface="新細明體" panose="02020500000000000000" pitchFamily="18" charset="-120"/>
              </a:rPr>
              <a:t>Having served as a priest </a:t>
            </a:r>
            <a:r>
              <a:rPr lang="en-US" altLang="zh-TW" sz="3600">
                <a:solidFill>
                  <a:srgbClr val="404040"/>
                </a:solidFill>
                <a:effectLst/>
                <a:latin typeface="Segoe UI" panose="020B0502040204020203" pitchFamily="34" charset="0"/>
                <a:ea typeface="新細明體" panose="02020500000000000000" pitchFamily="18" charset="-120"/>
                <a:cs typeface="新細明體" panose="02020500000000000000" pitchFamily="18" charset="-120"/>
              </a:rPr>
              <a:t>for 54 years</a:t>
            </a:r>
            <a:r>
              <a:rPr lang="en-US" altLang="zh-TW" sz="3600" dirty="0">
                <a:solidFill>
                  <a:srgbClr val="404040"/>
                </a:solidFill>
                <a:effectLst/>
                <a:latin typeface="Segoe UI" panose="020B0502040204020203" pitchFamily="34" charset="0"/>
                <a:ea typeface="新細明體" panose="02020500000000000000" pitchFamily="18" charset="-120"/>
                <a:cs typeface="新細明體" panose="02020500000000000000" pitchFamily="18" charset="-120"/>
              </a:rPr>
              <a:t>, I’ve come to realize that the Church’s vitality lies precisely in her </a:t>
            </a:r>
            <a:r>
              <a:rPr lang="en-US" altLang="zh-TW" sz="3600" b="1" dirty="0">
                <a:solidFill>
                  <a:srgbClr val="FF0000"/>
                </a:solidFill>
                <a:effectLst/>
                <a:latin typeface="Segoe UI" panose="020B0502040204020203" pitchFamily="34" charset="0"/>
                <a:ea typeface="新細明體" panose="02020500000000000000" pitchFamily="18" charset="-120"/>
                <a:cs typeface="新細明體" panose="02020500000000000000" pitchFamily="18" charset="-120"/>
              </a:rPr>
              <a:t>capacity to change</a:t>
            </a:r>
            <a:r>
              <a:rPr lang="en-US" altLang="zh-TW" sz="3600" dirty="0">
                <a:solidFill>
                  <a:srgbClr val="FF0000"/>
                </a:solidFill>
                <a:effectLst/>
                <a:latin typeface="Segoe UI" panose="020B0502040204020203" pitchFamily="34" charset="0"/>
                <a:ea typeface="新細明體" panose="02020500000000000000" pitchFamily="18" charset="-120"/>
                <a:cs typeface="新細明體" panose="02020500000000000000" pitchFamily="18" charset="-120"/>
              </a:rPr>
              <a:t>. </a:t>
            </a:r>
            <a:r>
              <a:rPr lang="en-US" altLang="zh-TW" sz="3600" dirty="0">
                <a:solidFill>
                  <a:srgbClr val="404040"/>
                </a:solidFill>
                <a:effectLst/>
                <a:latin typeface="Segoe UI" panose="020B0502040204020203" pitchFamily="34" charset="0"/>
                <a:ea typeface="新細明體" panose="02020500000000000000" pitchFamily="18" charset="-120"/>
                <a:cs typeface="新細明體" panose="02020500000000000000" pitchFamily="18" charset="-120"/>
              </a:rPr>
              <a:t>Paradoxically, what remains most "unchanged" about the </a:t>
            </a:r>
            <a:r>
              <a:rPr lang="en-US" altLang="zh-TW" sz="3600" dirty="0" err="1">
                <a:solidFill>
                  <a:srgbClr val="404040"/>
                </a:solidFill>
                <a:effectLst/>
                <a:latin typeface="Segoe UI" panose="020B0502040204020203" pitchFamily="34" charset="0"/>
                <a:ea typeface="新細明體" panose="02020500000000000000" pitchFamily="18" charset="-120"/>
                <a:cs typeface="新細明體" panose="02020500000000000000" pitchFamily="18" charset="-120"/>
              </a:rPr>
              <a:t>Chruch</a:t>
            </a:r>
            <a:r>
              <a:rPr lang="en-US" altLang="zh-TW" sz="3600" dirty="0">
                <a:solidFill>
                  <a:srgbClr val="404040"/>
                </a:solidFill>
                <a:effectLst/>
                <a:latin typeface="Segoe UI" panose="020B0502040204020203" pitchFamily="34" charset="0"/>
                <a:ea typeface="新細明體" panose="02020500000000000000" pitchFamily="18" charset="-120"/>
                <a:cs typeface="新細明體" panose="02020500000000000000" pitchFamily="18" charset="-120"/>
              </a:rPr>
              <a:t> we often perceive as eternal, is her </a:t>
            </a:r>
          </a:p>
          <a:p>
            <a:pPr>
              <a:lnSpc>
                <a:spcPts val="44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TW" sz="3600" dirty="0">
                <a:solidFill>
                  <a:srgbClr val="FF0000"/>
                </a:solidFill>
                <a:effectLst/>
                <a:latin typeface="Segoe UI" panose="020B0502040204020203" pitchFamily="34" charset="0"/>
                <a:ea typeface="新細明體" panose="02020500000000000000" pitchFamily="18" charset="-120"/>
                <a:cs typeface="新細明體" panose="02020500000000000000" pitchFamily="18" charset="-120"/>
              </a:rPr>
              <a:t>constant evolution over two millennia.</a:t>
            </a:r>
            <a:endParaRPr lang="zh-TW" altLang="zh-TW" sz="3600" dirty="0">
              <a:solidFill>
                <a:srgbClr val="FF0000"/>
              </a:solidFill>
              <a:effectLst/>
              <a:latin typeface="新細明體" panose="02020500000000000000" pitchFamily="18" charset="-120"/>
              <a:ea typeface="新細明體" panose="02020500000000000000" pitchFamily="18" charset="-120"/>
              <a:cs typeface="新細明體" panose="02020500000000000000" pitchFamily="18" charset="-120"/>
            </a:endParaRPr>
          </a:p>
          <a:p>
            <a:pPr>
              <a:lnSpc>
                <a:spcPts val="4400"/>
              </a:lnSpc>
              <a:spcBef>
                <a:spcPts val="0"/>
              </a:spcBef>
              <a:spcAft>
                <a:spcPts val="0"/>
              </a:spcAft>
            </a:pPr>
            <a:endParaRPr lang="en-US" altLang="zh-TW" sz="2000" dirty="0">
              <a:ea typeface="華康儷中黑" panose="020B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5711655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CEA4EB02-0EBD-4A0F-B27B-C51193019A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444" y="188640"/>
            <a:ext cx="9144000" cy="6624736"/>
          </a:xfrm>
        </p:spPr>
        <p:txBody>
          <a:bodyPr/>
          <a:lstStyle/>
          <a:p>
            <a:pPr>
              <a:lnSpc>
                <a:spcPts val="3900"/>
              </a:lnSpc>
              <a:spcBef>
                <a:spcPts val="0"/>
              </a:spcBef>
            </a:pPr>
            <a:r>
              <a:rPr lang="zh-TW" altLang="zh-TW" sz="3600" dirty="0">
                <a:effectLst/>
                <a:ea typeface="華康儷中黑" panose="020B0509000000000000" pitchFamily="49" charset="-120"/>
              </a:rPr>
              <a:t>今天《宗徒大事錄》有關外教人皈依後應否割損的問題,在聖經裡找不到答案,</a:t>
            </a:r>
            <a:br>
              <a:rPr lang="en-US" altLang="zh-TW" sz="3600" dirty="0">
                <a:effectLst/>
                <a:ea typeface="華康儷中黑" panose="020B0509000000000000" pitchFamily="49" charset="-120"/>
              </a:rPr>
            </a:br>
            <a:r>
              <a:rPr lang="zh-TW" altLang="zh-TW" sz="3600" dirty="0">
                <a:effectLst/>
                <a:ea typeface="華康儷中黑" panose="020B0509000000000000" pitchFamily="49" charset="-120"/>
              </a:rPr>
              <a:t>宗徒們於是開了「宗徒會議」,</a:t>
            </a:r>
            <a:endParaRPr lang="en-US" altLang="zh-TW" sz="3600" dirty="0">
              <a:effectLst/>
              <a:ea typeface="華康儷中黑" panose="020B0509000000000000" pitchFamily="49" charset="-120"/>
            </a:endParaRPr>
          </a:p>
          <a:p>
            <a:pPr>
              <a:lnSpc>
                <a:spcPts val="3900"/>
              </a:lnSpc>
              <a:spcBef>
                <a:spcPts val="0"/>
              </a:spcBef>
            </a:pPr>
            <a:r>
              <a:rPr lang="zh-TW" altLang="zh-TW" sz="3600" dirty="0">
                <a:solidFill>
                  <a:srgbClr val="FF0000"/>
                </a:solidFill>
                <a:effectLst/>
                <a:ea typeface="華康儷中黑" panose="020B0509000000000000" pitchFamily="49" charset="-120"/>
              </a:rPr>
              <a:t>那是教會史上的「第一屆大公會</a:t>
            </a:r>
            <a:r>
              <a:rPr lang="zh-TW" altLang="en-US" sz="3600" dirty="0">
                <a:solidFill>
                  <a:srgbClr val="FF0000"/>
                </a:solidFill>
                <a:ea typeface="華康儷中黑" panose="020B0509000000000000" pitchFamily="49" charset="-120"/>
              </a:rPr>
              <a:t>議</a:t>
            </a:r>
            <a:r>
              <a:rPr lang="zh-TW" altLang="zh-TW" sz="3600" dirty="0">
                <a:solidFill>
                  <a:srgbClr val="FF0000"/>
                </a:solidFill>
                <a:effectLst/>
                <a:ea typeface="華康儷中黑" panose="020B0509000000000000" pitchFamily="49" charset="-120"/>
              </a:rPr>
              <a:t>」</a:t>
            </a:r>
            <a:r>
              <a:rPr lang="zh-TW" altLang="zh-TW" sz="3600" dirty="0">
                <a:effectLst/>
                <a:ea typeface="華康儷中黑" panose="020B0509000000000000" pitchFamily="49" charset="-120"/>
              </a:rPr>
              <a:t>.</a:t>
            </a:r>
          </a:p>
          <a:p>
            <a:pPr>
              <a:lnSpc>
                <a:spcPts val="3900"/>
              </a:lnSpc>
            </a:pPr>
            <a:r>
              <a:rPr lang="en-US" altLang="zh-TW" sz="3600" dirty="0">
                <a:solidFill>
                  <a:srgbClr val="404040"/>
                </a:solidFill>
                <a:effectLst/>
                <a:latin typeface="Segoe UI" panose="020B0502040204020203" pitchFamily="34" charset="0"/>
                <a:ea typeface="新細明體" panose="02020500000000000000" pitchFamily="18" charset="-120"/>
                <a:cs typeface="新細明體" panose="02020500000000000000" pitchFamily="18" charset="-120"/>
              </a:rPr>
              <a:t>Today’s reading from the </a:t>
            </a:r>
            <a:r>
              <a:rPr lang="en-US" altLang="zh-TW" sz="3600" i="1" dirty="0">
                <a:solidFill>
                  <a:srgbClr val="404040"/>
                </a:solidFill>
                <a:effectLst/>
                <a:latin typeface="Segoe UI" panose="020B0502040204020203" pitchFamily="34" charset="0"/>
                <a:ea typeface="新細明體" panose="02020500000000000000" pitchFamily="18" charset="-120"/>
                <a:cs typeface="新細明體" panose="02020500000000000000" pitchFamily="18" charset="-120"/>
              </a:rPr>
              <a:t>Acts of the Apostles</a:t>
            </a:r>
            <a:r>
              <a:rPr lang="en-US" altLang="zh-TW" sz="3600" dirty="0">
                <a:solidFill>
                  <a:srgbClr val="404040"/>
                </a:solidFill>
                <a:effectLst/>
                <a:latin typeface="Segoe UI" panose="020B0502040204020203" pitchFamily="34" charset="0"/>
                <a:ea typeface="新細明體" panose="02020500000000000000" pitchFamily="18" charset="-120"/>
                <a:cs typeface="新細明體" panose="02020500000000000000" pitchFamily="18" charset="-120"/>
              </a:rPr>
              <a:t> recounts how the early Church faced </a:t>
            </a:r>
            <a:r>
              <a:rPr lang="en-US" altLang="zh-TW" sz="3600" dirty="0">
                <a:solidFill>
                  <a:srgbClr val="FF0000"/>
                </a:solidFill>
                <a:effectLst/>
                <a:latin typeface="Segoe UI" panose="020B0502040204020203" pitchFamily="34" charset="0"/>
                <a:ea typeface="新細明體" panose="02020500000000000000" pitchFamily="18" charset="-120"/>
                <a:cs typeface="新細明體" panose="02020500000000000000" pitchFamily="18" charset="-120"/>
              </a:rPr>
              <a:t>a question with no clear scriptural answer</a:t>
            </a:r>
            <a:r>
              <a:rPr lang="en-US" altLang="zh-TW" sz="3600" dirty="0">
                <a:solidFill>
                  <a:srgbClr val="404040"/>
                </a:solidFill>
                <a:effectLst/>
                <a:latin typeface="Segoe UI" panose="020B0502040204020203" pitchFamily="34" charset="0"/>
                <a:ea typeface="新細明體" panose="02020500000000000000" pitchFamily="18" charset="-120"/>
                <a:cs typeface="新細明體" panose="02020500000000000000" pitchFamily="18" charset="-120"/>
              </a:rPr>
              <a:t>: whether Gentile converts must undergo </a:t>
            </a:r>
            <a:r>
              <a:rPr lang="en-US" altLang="zh-TW" sz="3600" dirty="0">
                <a:solidFill>
                  <a:srgbClr val="FF0000"/>
                </a:solidFill>
                <a:effectLst/>
                <a:latin typeface="Segoe UI" panose="020B0502040204020203" pitchFamily="34" charset="0"/>
                <a:ea typeface="新細明體" panose="02020500000000000000" pitchFamily="18" charset="-120"/>
                <a:cs typeface="新細明體" panose="02020500000000000000" pitchFamily="18" charset="-120"/>
              </a:rPr>
              <a:t>circumcision</a:t>
            </a:r>
            <a:r>
              <a:rPr lang="en-US" altLang="zh-TW" sz="3600" dirty="0">
                <a:solidFill>
                  <a:srgbClr val="404040"/>
                </a:solidFill>
                <a:effectLst/>
                <a:latin typeface="Segoe UI" panose="020B0502040204020203" pitchFamily="34" charset="0"/>
                <a:ea typeface="新細明體" panose="02020500000000000000" pitchFamily="18" charset="-120"/>
                <a:cs typeface="新細明體" panose="02020500000000000000" pitchFamily="18" charset="-120"/>
              </a:rPr>
              <a:t>. The Apostles resolved this by convening what became known as the </a:t>
            </a:r>
            <a:r>
              <a:rPr lang="en-US" altLang="zh-TW" sz="3600" i="1" dirty="0">
                <a:solidFill>
                  <a:srgbClr val="404040"/>
                </a:solidFill>
                <a:effectLst/>
                <a:latin typeface="Segoe UI" panose="020B0502040204020203" pitchFamily="34" charset="0"/>
                <a:ea typeface="新細明體" panose="02020500000000000000" pitchFamily="18" charset="-120"/>
                <a:cs typeface="新細明體" panose="02020500000000000000" pitchFamily="18" charset="-120"/>
              </a:rPr>
              <a:t>First Ecumenical Council</a:t>
            </a:r>
            <a:r>
              <a:rPr lang="en-US" altLang="zh-TW" sz="3600" dirty="0">
                <a:solidFill>
                  <a:srgbClr val="404040"/>
                </a:solidFill>
                <a:effectLst/>
                <a:latin typeface="Segoe UI" panose="020B0502040204020203" pitchFamily="34" charset="0"/>
                <a:ea typeface="新細明體" panose="02020500000000000000" pitchFamily="18" charset="-120"/>
                <a:cs typeface="新細明體" panose="02020500000000000000" pitchFamily="18" charset="-120"/>
              </a:rPr>
              <a:t> </a:t>
            </a:r>
          </a:p>
          <a:p>
            <a:pPr>
              <a:lnSpc>
                <a:spcPts val="3900"/>
              </a:lnSpc>
            </a:pPr>
            <a:r>
              <a:rPr lang="en-US" altLang="zh-TW" sz="3600" dirty="0">
                <a:solidFill>
                  <a:srgbClr val="404040"/>
                </a:solidFill>
                <a:effectLst/>
                <a:latin typeface="Segoe UI" panose="020B0502040204020203" pitchFamily="34" charset="0"/>
                <a:ea typeface="新細明體" panose="02020500000000000000" pitchFamily="18" charset="-120"/>
                <a:cs typeface="新細明體" panose="02020500000000000000" pitchFamily="18" charset="-120"/>
              </a:rPr>
              <a:t>in Church history.</a:t>
            </a:r>
            <a:endParaRPr lang="zh-TW" altLang="zh-TW" sz="3600" dirty="0">
              <a:effectLst/>
              <a:latin typeface="新細明體" panose="02020500000000000000" pitchFamily="18" charset="-120"/>
              <a:ea typeface="新細明體" panose="02020500000000000000" pitchFamily="18" charset="-120"/>
              <a:cs typeface="新細明體" panose="02020500000000000000" pitchFamily="18" charset="-120"/>
            </a:endParaRPr>
          </a:p>
          <a:p>
            <a:pPr>
              <a:lnSpc>
                <a:spcPts val="3900"/>
              </a:lnSpc>
            </a:pPr>
            <a:endParaRPr lang="zh-TW" altLang="zh-TW" sz="1600" dirty="0">
              <a:effectLst/>
              <a:ea typeface="華康儷中黑" panose="020B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4999233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CEA4EB02-0EBD-4A0F-B27B-C51193019A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444" y="188640"/>
            <a:ext cx="9144000" cy="6669360"/>
          </a:xfrm>
        </p:spPr>
        <p:txBody>
          <a:bodyPr/>
          <a:lstStyle/>
          <a:p>
            <a:pPr>
              <a:lnSpc>
                <a:spcPts val="5700"/>
              </a:lnSpc>
              <a:spcBef>
                <a:spcPts val="0"/>
              </a:spcBef>
              <a:spcAft>
                <a:spcPts val="1800"/>
              </a:spcAft>
            </a:pPr>
            <a:r>
              <a:rPr lang="zh-TW" altLang="en-US" sz="4000" dirty="0">
                <a:ea typeface="華康儷中黑" panose="020B0509000000000000" pitchFamily="49" charset="-120"/>
              </a:rPr>
              <a:t>今天我們說的「梵二」</a:t>
            </a:r>
            <a:br>
              <a:rPr lang="en-US" altLang="zh-TW" sz="4000" dirty="0">
                <a:ea typeface="華康儷中黑" panose="020B0509000000000000" pitchFamily="49" charset="-120"/>
              </a:rPr>
            </a:br>
            <a:r>
              <a:rPr lang="en-US" altLang="zh-TW" sz="3600" dirty="0">
                <a:ea typeface="華康儷中黑" panose="020B0509000000000000" pitchFamily="49" charset="-120"/>
              </a:rPr>
              <a:t>(</a:t>
            </a:r>
            <a:r>
              <a:rPr lang="zh-TW" altLang="en-US" sz="3600" dirty="0">
                <a:ea typeface="華康儷中黑" panose="020B0509000000000000" pitchFamily="49" charset="-120"/>
              </a:rPr>
              <a:t>梵蒂岡第二屆大公會議</a:t>
            </a:r>
            <a:r>
              <a:rPr lang="en-US" altLang="zh-TW" sz="3600" dirty="0">
                <a:ea typeface="華康儷中黑" panose="020B0509000000000000" pitchFamily="49" charset="-120"/>
              </a:rPr>
              <a:t>,1962-65),</a:t>
            </a:r>
            <a:br>
              <a:rPr lang="en-US" altLang="zh-TW" sz="4000" dirty="0">
                <a:ea typeface="華康儷中黑" panose="020B0509000000000000" pitchFamily="49" charset="-120"/>
              </a:rPr>
            </a:br>
            <a:r>
              <a:rPr lang="zh-TW" altLang="en-US" sz="4000" dirty="0">
                <a:ea typeface="華康儷中黑" panose="020B0509000000000000" pitchFamily="49" charset="-120"/>
              </a:rPr>
              <a:t>是天主教的</a:t>
            </a:r>
            <a:r>
              <a:rPr lang="zh-TW" altLang="en-US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第</a:t>
            </a:r>
            <a:r>
              <a:rPr lang="en-US" altLang="zh-TW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21</a:t>
            </a:r>
            <a:r>
              <a:rPr lang="zh-TW" altLang="en-US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次大公會議</a:t>
            </a:r>
            <a:r>
              <a:rPr lang="en-US" altLang="zh-TW" sz="4000" dirty="0">
                <a:ea typeface="華康儷中黑" panose="020B0509000000000000" pitchFamily="49" charset="-120"/>
              </a:rPr>
              <a:t>.</a:t>
            </a:r>
            <a:r>
              <a:rPr lang="zh-TW" altLang="en-US" sz="4000" dirty="0">
                <a:ea typeface="華康儷中黑" panose="020B0509000000000000" pitchFamily="49" charset="-120"/>
              </a:rPr>
              <a:t>簡單來說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教會平均每一百年開一次大公會議</a:t>
            </a:r>
            <a:r>
              <a:rPr lang="en-US" altLang="zh-TW" sz="4000" dirty="0">
                <a:ea typeface="華康儷中黑" panose="020B0509000000000000" pitchFamily="49" charset="-120"/>
              </a:rPr>
              <a:t>.</a:t>
            </a:r>
          </a:p>
          <a:p>
            <a:pPr>
              <a:lnSpc>
                <a:spcPts val="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TW" sz="4400" dirty="0">
                <a:solidFill>
                  <a:srgbClr val="404040"/>
                </a:solidFill>
                <a:effectLst/>
                <a:latin typeface="Segoe UI" panose="020B0502040204020203" pitchFamily="34" charset="0"/>
                <a:ea typeface="新細明體" panose="02020500000000000000" pitchFamily="18" charset="-120"/>
                <a:cs typeface="新細明體" panose="02020500000000000000" pitchFamily="18" charset="-120"/>
              </a:rPr>
              <a:t>What we now call </a:t>
            </a:r>
            <a:r>
              <a:rPr lang="en-US" altLang="zh-TW" sz="4400" i="1" dirty="0">
                <a:solidFill>
                  <a:srgbClr val="FF0000"/>
                </a:solidFill>
                <a:effectLst/>
                <a:latin typeface="Segoe UI" panose="020B0502040204020203" pitchFamily="34" charset="0"/>
                <a:ea typeface="新細明體" panose="02020500000000000000" pitchFamily="18" charset="-120"/>
                <a:cs typeface="新細明體" panose="02020500000000000000" pitchFamily="18" charset="-120"/>
              </a:rPr>
              <a:t>Vatican II</a:t>
            </a:r>
            <a:r>
              <a:rPr lang="en-US" altLang="zh-TW" sz="4400" dirty="0">
                <a:solidFill>
                  <a:srgbClr val="FF0000"/>
                </a:solidFill>
                <a:effectLst/>
                <a:latin typeface="Segoe UI" panose="020B0502040204020203" pitchFamily="34" charset="0"/>
                <a:ea typeface="新細明體" panose="02020500000000000000" pitchFamily="18" charset="-120"/>
                <a:cs typeface="新細明體" panose="02020500000000000000" pitchFamily="18" charset="-120"/>
              </a:rPr>
              <a:t> </a:t>
            </a:r>
            <a:r>
              <a:rPr lang="en-US" altLang="zh-TW" sz="3600" dirty="0">
                <a:solidFill>
                  <a:srgbClr val="404040"/>
                </a:solidFill>
                <a:effectLst/>
                <a:latin typeface="Segoe UI" panose="020B0502040204020203" pitchFamily="34" charset="0"/>
                <a:ea typeface="新細明體" panose="02020500000000000000" pitchFamily="18" charset="-120"/>
                <a:cs typeface="新細明體" panose="02020500000000000000" pitchFamily="18" charset="-120"/>
              </a:rPr>
              <a:t>(1962–65)</a:t>
            </a:r>
            <a:r>
              <a:rPr lang="en-US" altLang="zh-TW" sz="4400" dirty="0">
                <a:solidFill>
                  <a:srgbClr val="404040"/>
                </a:solidFill>
                <a:effectLst/>
                <a:latin typeface="Segoe UI" panose="020B0502040204020203" pitchFamily="34" charset="0"/>
                <a:ea typeface="新細明體" panose="02020500000000000000" pitchFamily="18" charset="-120"/>
                <a:cs typeface="新細明體" panose="02020500000000000000" pitchFamily="18" charset="-120"/>
              </a:rPr>
              <a:t> </a:t>
            </a:r>
            <a:r>
              <a:rPr lang="en-US" altLang="zh-TW" sz="4800" dirty="0">
                <a:solidFill>
                  <a:srgbClr val="404040"/>
                </a:solidFill>
                <a:effectLst/>
                <a:latin typeface="Segoe UI" panose="020B0502040204020203" pitchFamily="34" charset="0"/>
                <a:ea typeface="新細明體" panose="02020500000000000000" pitchFamily="18" charset="-120"/>
                <a:cs typeface="新細明體" panose="02020500000000000000" pitchFamily="18" charset="-120"/>
              </a:rPr>
              <a:t>was actually the Church’s 21st ecumenical council—averaging roughly </a:t>
            </a:r>
          </a:p>
          <a:p>
            <a:pPr>
              <a:lnSpc>
                <a:spcPts val="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TW" sz="4800" dirty="0">
                <a:solidFill>
                  <a:srgbClr val="FF0000"/>
                </a:solidFill>
                <a:effectLst/>
                <a:latin typeface="Segoe UI" panose="020B0502040204020203" pitchFamily="34" charset="0"/>
                <a:ea typeface="新細明體" panose="02020500000000000000" pitchFamily="18" charset="-120"/>
                <a:cs typeface="新細明體" panose="02020500000000000000" pitchFamily="18" charset="-120"/>
              </a:rPr>
              <a:t>one per century</a:t>
            </a:r>
            <a:r>
              <a:rPr lang="en-US" altLang="zh-TW" sz="4800" dirty="0">
                <a:solidFill>
                  <a:srgbClr val="404040"/>
                </a:solidFill>
                <a:effectLst/>
                <a:latin typeface="Segoe UI" panose="020B0502040204020203" pitchFamily="34" charset="0"/>
                <a:ea typeface="新細明體" panose="02020500000000000000" pitchFamily="18" charset="-120"/>
                <a:cs typeface="新細明體" panose="02020500000000000000" pitchFamily="18" charset="-120"/>
              </a:rPr>
              <a:t>. </a:t>
            </a:r>
            <a:endParaRPr lang="zh-TW" altLang="zh-TW" sz="4800" dirty="0">
              <a:effectLst/>
              <a:latin typeface="新細明體" panose="02020500000000000000" pitchFamily="18" charset="-120"/>
              <a:ea typeface="新細明體" panose="02020500000000000000" pitchFamily="18" charset="-120"/>
              <a:cs typeface="新細明體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2862384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CEA4EB02-0EBD-4A0F-B27B-C51193019A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444" y="116632"/>
            <a:ext cx="9144000" cy="6669360"/>
          </a:xfrm>
        </p:spPr>
        <p:txBody>
          <a:bodyPr/>
          <a:lstStyle/>
          <a:p>
            <a:pPr>
              <a:lnSpc>
                <a:spcPts val="52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4000" dirty="0">
                <a:ea typeface="華康儷中黑" panose="020B0509000000000000" pitchFamily="49" charset="-120"/>
              </a:rPr>
              <a:t>開大公會議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是要解決一些問題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更新教會</a:t>
            </a:r>
            <a:endParaRPr lang="en-US" altLang="zh-TW" sz="4000" dirty="0">
              <a:ea typeface="華康儷中黑" panose="020B0509000000000000" pitchFamily="49" charset="-120"/>
            </a:endParaRPr>
          </a:p>
          <a:p>
            <a:pPr>
              <a:lnSpc>
                <a:spcPts val="52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4000" dirty="0">
                <a:ea typeface="華康儷中黑" panose="020B0509000000000000" pitchFamily="49" charset="-120"/>
              </a:rPr>
              <a:t>要讓教會能面對</a:t>
            </a:r>
            <a:r>
              <a:rPr lang="zh-TW" altLang="en-US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時代的挑戰</a:t>
            </a:r>
            <a:r>
              <a:rPr lang="en-US" altLang="zh-TW" sz="4000" dirty="0">
                <a:ea typeface="華康儷中黑" panose="020B0509000000000000" pitchFamily="49" charset="-120"/>
              </a:rPr>
              <a:t>.</a:t>
            </a:r>
          </a:p>
          <a:p>
            <a:pPr>
              <a:lnSpc>
                <a:spcPts val="5200"/>
              </a:lnSpc>
              <a:spcBef>
                <a:spcPts val="0"/>
              </a:spcBef>
              <a:spcAft>
                <a:spcPts val="600"/>
              </a:spcAft>
            </a:pPr>
            <a:r>
              <a:rPr lang="zh-TW" altLang="en-US" sz="4000" dirty="0">
                <a:ea typeface="華康儷中黑" panose="020B0509000000000000" pitchFamily="49" charset="-120"/>
              </a:rPr>
              <a:t>用聖教宗若望廿三或</a:t>
            </a:r>
            <a:r>
              <a:rPr lang="zh-TW" altLang="en-US" sz="4000" dirty="0">
                <a:solidFill>
                  <a:srgbClr val="0000FF"/>
                </a:solidFill>
                <a:ea typeface="華康儷中黑" panose="020B0509000000000000" pitchFamily="49" charset="-120"/>
              </a:rPr>
              <a:t>梵二</a:t>
            </a:r>
            <a:r>
              <a:rPr lang="zh-TW" altLang="en-US" sz="4000" dirty="0">
                <a:ea typeface="華康儷中黑" panose="020B0509000000000000" pitchFamily="49" charset="-120"/>
              </a:rPr>
              <a:t>的話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這叫</a:t>
            </a:r>
            <a:r>
              <a:rPr lang="en-US" altLang="zh-TW" sz="4000" dirty="0">
                <a:ea typeface="華康儷中黑" panose="020B0509000000000000" pitchFamily="49" charset="-120"/>
              </a:rPr>
              <a:t>Aggiornamento (</a:t>
            </a:r>
            <a:r>
              <a:rPr lang="zh-TW" altLang="en-US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日日新</a:t>
            </a:r>
            <a:r>
              <a:rPr lang="en-US" altLang="zh-TW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又日新</a:t>
            </a:r>
            <a:r>
              <a:rPr lang="en-US" altLang="zh-TW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作新民</a:t>
            </a:r>
            <a:r>
              <a:rPr lang="en-US" altLang="zh-TW" sz="4000" dirty="0">
                <a:ea typeface="華康儷中黑" panose="020B0509000000000000" pitchFamily="49" charset="-120"/>
              </a:rPr>
              <a:t>)</a:t>
            </a:r>
          </a:p>
          <a:p>
            <a:pPr>
              <a:lnSpc>
                <a:spcPts val="42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TW" sz="4000" spc="-150" dirty="0">
                <a:solidFill>
                  <a:srgbClr val="404040"/>
                </a:solidFill>
                <a:effectLst/>
                <a:latin typeface="Segoe UI" panose="020B0502040204020203" pitchFamily="34" charset="0"/>
                <a:ea typeface="新細明體" panose="02020500000000000000" pitchFamily="18" charset="-120"/>
                <a:cs typeface="新細明體" panose="02020500000000000000" pitchFamily="18" charset="-120"/>
              </a:rPr>
              <a:t>These councils address pressing issues, </a:t>
            </a:r>
            <a:r>
              <a:rPr lang="en-US" altLang="zh-TW" sz="4000" spc="-150" dirty="0">
                <a:solidFill>
                  <a:srgbClr val="FF0000"/>
                </a:solidFill>
                <a:effectLst/>
                <a:latin typeface="Segoe UI" panose="020B0502040204020203" pitchFamily="34" charset="0"/>
                <a:ea typeface="新細明體" panose="02020500000000000000" pitchFamily="18" charset="-120"/>
                <a:cs typeface="新細明體" panose="02020500000000000000" pitchFamily="18" charset="-120"/>
              </a:rPr>
              <a:t>renew</a:t>
            </a:r>
            <a:r>
              <a:rPr lang="en-US" altLang="zh-TW" sz="4000" spc="-150" dirty="0">
                <a:solidFill>
                  <a:srgbClr val="404040"/>
                </a:solidFill>
                <a:effectLst/>
                <a:latin typeface="Segoe UI" panose="020B0502040204020203" pitchFamily="34" charset="0"/>
                <a:ea typeface="新細明體" panose="02020500000000000000" pitchFamily="18" charset="-120"/>
                <a:cs typeface="新細明體" panose="02020500000000000000" pitchFamily="18" charset="-120"/>
              </a:rPr>
              <a:t> the Church’s mission, and </a:t>
            </a:r>
            <a:r>
              <a:rPr lang="en-US" altLang="zh-TW" sz="4000" spc="-150" dirty="0">
                <a:solidFill>
                  <a:srgbClr val="FF0000"/>
                </a:solidFill>
                <a:effectLst/>
                <a:latin typeface="Segoe UI" panose="020B0502040204020203" pitchFamily="34" charset="0"/>
                <a:ea typeface="新細明體" panose="02020500000000000000" pitchFamily="18" charset="-120"/>
                <a:cs typeface="新細明體" panose="02020500000000000000" pitchFamily="18" charset="-120"/>
              </a:rPr>
              <a:t>equip her </a:t>
            </a:r>
            <a:r>
              <a:rPr lang="en-US" altLang="zh-TW" sz="4000" spc="-150" dirty="0">
                <a:solidFill>
                  <a:srgbClr val="404040"/>
                </a:solidFill>
                <a:effectLst/>
                <a:latin typeface="Segoe UI" panose="020B0502040204020203" pitchFamily="34" charset="0"/>
                <a:ea typeface="新細明體" panose="02020500000000000000" pitchFamily="18" charset="-120"/>
                <a:cs typeface="新細明體" panose="02020500000000000000" pitchFamily="18" charset="-120"/>
              </a:rPr>
              <a:t>to meet new eras. In the words of St. Pope John XXIII and Vatican II’s spirit, </a:t>
            </a:r>
          </a:p>
          <a:p>
            <a:pPr>
              <a:lnSpc>
                <a:spcPts val="42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TW" sz="4000" spc="-150" dirty="0">
                <a:solidFill>
                  <a:srgbClr val="404040"/>
                </a:solidFill>
                <a:effectLst/>
                <a:latin typeface="Segoe UI" panose="020B0502040204020203" pitchFamily="34" charset="0"/>
                <a:ea typeface="新細明體" panose="02020500000000000000" pitchFamily="18" charset="-120"/>
                <a:cs typeface="新細明體" panose="02020500000000000000" pitchFamily="18" charset="-120"/>
              </a:rPr>
              <a:t>this is </a:t>
            </a:r>
            <a:r>
              <a:rPr lang="en-US" altLang="zh-TW" sz="4000" spc="-150" dirty="0">
                <a:solidFill>
                  <a:srgbClr val="FF0000"/>
                </a:solidFill>
                <a:effectLst/>
                <a:latin typeface="Segoe UI" panose="020B0502040204020203" pitchFamily="34" charset="0"/>
                <a:ea typeface="新細明體" panose="02020500000000000000" pitchFamily="18" charset="-120"/>
                <a:cs typeface="新細明體" panose="02020500000000000000" pitchFamily="18" charset="-120"/>
              </a:rPr>
              <a:t>Aggiornamento</a:t>
            </a:r>
            <a:r>
              <a:rPr lang="en-US" altLang="zh-TW" sz="4000" spc="-150" dirty="0">
                <a:solidFill>
                  <a:srgbClr val="404040"/>
                </a:solidFill>
                <a:effectLst/>
                <a:latin typeface="Segoe UI" panose="020B0502040204020203" pitchFamily="34" charset="0"/>
                <a:ea typeface="新細明體" panose="02020500000000000000" pitchFamily="18" charset="-120"/>
                <a:cs typeface="新細明體" panose="02020500000000000000" pitchFamily="18" charset="-120"/>
              </a:rPr>
              <a:t>: a call to </a:t>
            </a:r>
            <a:r>
              <a:rPr lang="en-US" altLang="zh-TW" sz="4000" spc="-150" dirty="0">
                <a:solidFill>
                  <a:srgbClr val="0000FF"/>
                </a:solidFill>
                <a:effectLst/>
                <a:latin typeface="Segoe UI" panose="020B0502040204020203" pitchFamily="34" charset="0"/>
                <a:ea typeface="新細明體" panose="02020500000000000000" pitchFamily="18" charset="-120"/>
                <a:cs typeface="新細明體" panose="02020500000000000000" pitchFamily="18" charset="-120"/>
              </a:rPr>
              <a:t>continual renewal</a:t>
            </a:r>
            <a:r>
              <a:rPr lang="en-US" altLang="zh-TW" sz="4000" spc="-150" dirty="0">
                <a:solidFill>
                  <a:srgbClr val="404040"/>
                </a:solidFill>
                <a:effectLst/>
                <a:latin typeface="Segoe UI" panose="020B0502040204020203" pitchFamily="34" charset="0"/>
                <a:ea typeface="新細明體" panose="02020500000000000000" pitchFamily="18" charset="-120"/>
                <a:cs typeface="新細明體" panose="02020500000000000000" pitchFamily="18" charset="-120"/>
              </a:rPr>
              <a:t>, “day by day, making all things (and all people) new” </a:t>
            </a:r>
            <a:r>
              <a:rPr lang="en-US" altLang="zh-TW" sz="2800" spc="-150" dirty="0">
                <a:solidFill>
                  <a:srgbClr val="404040"/>
                </a:solidFill>
                <a:effectLst/>
                <a:latin typeface="Segoe UI" panose="020B0502040204020203" pitchFamily="34" charset="0"/>
                <a:ea typeface="新細明體" panose="02020500000000000000" pitchFamily="18" charset="-120"/>
                <a:cs typeface="新細明體" panose="02020500000000000000" pitchFamily="18" charset="-120"/>
              </a:rPr>
              <a:t>(cf. </a:t>
            </a:r>
            <a:r>
              <a:rPr lang="en-US" altLang="zh-TW" sz="2800" i="1" spc="-150" dirty="0">
                <a:solidFill>
                  <a:srgbClr val="404040"/>
                </a:solidFill>
                <a:effectLst/>
                <a:latin typeface="Segoe UI" panose="020B0502040204020203" pitchFamily="34" charset="0"/>
                <a:ea typeface="新細明體" panose="02020500000000000000" pitchFamily="18" charset="-120"/>
                <a:cs typeface="新細明體" panose="02020500000000000000" pitchFamily="18" charset="-120"/>
              </a:rPr>
              <a:t>Book of Rites </a:t>
            </a:r>
            <a:r>
              <a:rPr lang="zh-TW" altLang="en-US" sz="2800" i="1" spc="-150" dirty="0">
                <a:solidFill>
                  <a:srgbClr val="404040"/>
                </a:solidFill>
                <a:effectLst/>
                <a:latin typeface="Segoe UI" panose="020B0502040204020203" pitchFamily="34" charset="0"/>
                <a:ea typeface="新細明體" panose="02020500000000000000" pitchFamily="18" charset="-120"/>
                <a:cs typeface="新細明體" panose="02020500000000000000" pitchFamily="18" charset="-120"/>
              </a:rPr>
              <a:t>禮記 </a:t>
            </a:r>
            <a:r>
              <a:rPr lang="en-US" altLang="zh-TW" sz="2800" spc="-150" dirty="0">
                <a:solidFill>
                  <a:srgbClr val="404040"/>
                </a:solidFill>
                <a:effectLst/>
                <a:latin typeface="Segoe UI" panose="020B0502040204020203" pitchFamily="34" charset="0"/>
                <a:ea typeface="新細明體" panose="02020500000000000000" pitchFamily="18" charset="-120"/>
                <a:cs typeface="新細明體" panose="02020500000000000000" pitchFamily="18" charset="-120"/>
              </a:rPr>
              <a:t>).</a:t>
            </a:r>
            <a:endParaRPr lang="en-US" altLang="zh-TW" sz="2800" spc="-150" dirty="0">
              <a:ea typeface="華康儷中黑" panose="020B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3346168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CEA4EB02-0EBD-4A0F-B27B-C51193019A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444" y="188640"/>
            <a:ext cx="9144000" cy="6480720"/>
          </a:xfrm>
        </p:spPr>
        <p:txBody>
          <a:bodyPr/>
          <a:lstStyle/>
          <a:p>
            <a:pPr>
              <a:lnSpc>
                <a:spcPts val="53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4400" dirty="0">
                <a:ea typeface="華康儷中黑" panose="020B0509000000000000" pitchFamily="49" charset="-120"/>
              </a:rPr>
              <a:t>所有的大公會議</a:t>
            </a:r>
            <a:r>
              <a:rPr lang="en-US" altLang="zh-TW" sz="4400" dirty="0">
                <a:ea typeface="華康儷中黑" panose="020B0509000000000000" pitchFamily="49" charset="-120"/>
              </a:rPr>
              <a:t>,</a:t>
            </a:r>
            <a:r>
              <a:rPr lang="zh-TW" altLang="en-US" sz="4400" dirty="0">
                <a:ea typeface="華康儷中黑" panose="020B0509000000000000" pitchFamily="49" charset="-120"/>
              </a:rPr>
              <a:t>大概都是繼承大部分</a:t>
            </a:r>
            <a:r>
              <a:rPr lang="en-US" altLang="zh-TW" sz="4400" dirty="0">
                <a:ea typeface="華康儷中黑" panose="020B0509000000000000" pitchFamily="49" charset="-120"/>
              </a:rPr>
              <a:t>(</a:t>
            </a:r>
            <a:r>
              <a:rPr lang="en-US" altLang="zh-TW" sz="4400" dirty="0">
                <a:solidFill>
                  <a:srgbClr val="FF0000"/>
                </a:solidFill>
                <a:ea typeface="華康儷中黑" panose="020B0509000000000000" pitchFamily="49" charset="-120"/>
              </a:rPr>
              <a:t>95%?</a:t>
            </a:r>
            <a:r>
              <a:rPr lang="en-US" altLang="zh-TW" sz="4400" dirty="0">
                <a:ea typeface="華康儷中黑" panose="020B0509000000000000" pitchFamily="49" charset="-120"/>
              </a:rPr>
              <a:t>)</a:t>
            </a:r>
            <a:r>
              <a:rPr lang="zh-TW" altLang="en-US" sz="4400" dirty="0">
                <a:ea typeface="華康儷中黑" panose="020B0509000000000000" pitchFamily="49" charset="-120"/>
              </a:rPr>
              <a:t>教會的優良</a:t>
            </a:r>
            <a:r>
              <a:rPr lang="zh-TW" altLang="en-US" sz="4400" dirty="0">
                <a:solidFill>
                  <a:srgbClr val="FF0000"/>
                </a:solidFill>
                <a:ea typeface="華康儷中黑" panose="020B0509000000000000" pitchFamily="49" charset="-120"/>
              </a:rPr>
              <a:t>傳統</a:t>
            </a:r>
            <a:r>
              <a:rPr lang="en-US" altLang="zh-TW" sz="4400" dirty="0">
                <a:ea typeface="華康儷中黑" panose="020B0509000000000000" pitchFamily="49" charset="-120"/>
              </a:rPr>
              <a:t>,</a:t>
            </a:r>
          </a:p>
          <a:p>
            <a:pPr>
              <a:lnSpc>
                <a:spcPts val="53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4400" dirty="0">
                <a:ea typeface="華康儷中黑" panose="020B0509000000000000" pitchFamily="49" charset="-120"/>
              </a:rPr>
              <a:t>但總有一小部分</a:t>
            </a:r>
            <a:r>
              <a:rPr lang="en-US" altLang="zh-TW" sz="4400" dirty="0">
                <a:ea typeface="華康儷中黑" panose="020B0509000000000000" pitchFamily="49" charset="-120"/>
              </a:rPr>
              <a:t>(</a:t>
            </a:r>
            <a:r>
              <a:rPr lang="en-US" altLang="zh-TW" sz="4400" dirty="0">
                <a:solidFill>
                  <a:srgbClr val="FF0000"/>
                </a:solidFill>
                <a:ea typeface="華康儷中黑" panose="020B0509000000000000" pitchFamily="49" charset="-120"/>
              </a:rPr>
              <a:t>5%?</a:t>
            </a:r>
            <a:r>
              <a:rPr lang="en-US" altLang="zh-TW" sz="4400" dirty="0">
                <a:ea typeface="華康儷中黑" panose="020B0509000000000000" pitchFamily="49" charset="-120"/>
              </a:rPr>
              <a:t>)</a:t>
            </a:r>
            <a:r>
              <a:rPr lang="zh-TW" altLang="en-US" sz="4400" dirty="0">
                <a:ea typeface="華康儷中黑" panose="020B0509000000000000" pitchFamily="49" charset="-120"/>
              </a:rPr>
              <a:t>是</a:t>
            </a:r>
            <a:r>
              <a:rPr lang="zh-TW" altLang="en-US" sz="4400" dirty="0">
                <a:solidFill>
                  <a:srgbClr val="FF0000"/>
                </a:solidFill>
                <a:ea typeface="華康儷中黑" panose="020B0509000000000000" pitchFamily="49" charset="-120"/>
              </a:rPr>
              <a:t>新的</a:t>
            </a:r>
            <a:r>
              <a:rPr lang="en-US" altLang="zh-TW" sz="4400" dirty="0">
                <a:ea typeface="華康儷中黑" panose="020B0509000000000000" pitchFamily="49" charset="-120"/>
              </a:rPr>
              <a:t>,</a:t>
            </a:r>
          </a:p>
          <a:p>
            <a:pPr>
              <a:lnSpc>
                <a:spcPts val="5300"/>
              </a:lnSpc>
              <a:spcBef>
                <a:spcPts val="0"/>
              </a:spcBef>
              <a:spcAft>
                <a:spcPts val="1800"/>
              </a:spcAft>
            </a:pPr>
            <a:r>
              <a:rPr lang="zh-TW" altLang="en-US" sz="4400" dirty="0">
                <a:ea typeface="華康儷中黑" panose="020B0509000000000000" pitchFamily="49" charset="-120"/>
              </a:rPr>
              <a:t>或者說是</a:t>
            </a:r>
            <a:r>
              <a:rPr lang="zh-TW" altLang="en-US" sz="44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對舊的作出新的詮釋</a:t>
            </a:r>
            <a:r>
              <a:rPr lang="en-US" altLang="zh-TW" sz="4400" dirty="0">
                <a:ea typeface="華康儷中黑" panose="020B0509000000000000" pitchFamily="49" charset="-120"/>
              </a:rPr>
              <a:t>.</a:t>
            </a:r>
          </a:p>
          <a:p>
            <a:pPr>
              <a:lnSpc>
                <a:spcPts val="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altLang="zh-TW" sz="4400" dirty="0">
                <a:solidFill>
                  <a:srgbClr val="404040"/>
                </a:solidFill>
                <a:effectLst/>
                <a:latin typeface="Segoe UI" panose="020B0502040204020203" pitchFamily="34" charset="0"/>
                <a:ea typeface="新細明體" panose="02020500000000000000" pitchFamily="18" charset="-120"/>
                <a:cs typeface="新細明體" panose="02020500000000000000" pitchFamily="18" charset="-120"/>
              </a:rPr>
              <a:t>Every council inherits about </a:t>
            </a:r>
            <a:r>
              <a:rPr lang="en-US" altLang="zh-TW" sz="4400" dirty="0">
                <a:solidFill>
                  <a:srgbClr val="FF0000"/>
                </a:solidFill>
                <a:effectLst/>
                <a:latin typeface="Segoe UI" panose="020B0502040204020203" pitchFamily="34" charset="0"/>
                <a:ea typeface="新細明體" panose="02020500000000000000" pitchFamily="18" charset="-120"/>
                <a:cs typeface="新細明體" panose="02020500000000000000" pitchFamily="18" charset="-120"/>
              </a:rPr>
              <a:t>95%</a:t>
            </a:r>
            <a:r>
              <a:rPr lang="en-US" altLang="zh-TW" dirty="0">
                <a:solidFill>
                  <a:srgbClr val="FF0000"/>
                </a:solidFill>
                <a:effectLst/>
                <a:latin typeface="Segoe UI" panose="020B0502040204020203" pitchFamily="34" charset="0"/>
                <a:ea typeface="新細明體" panose="02020500000000000000" pitchFamily="18" charset="-120"/>
                <a:cs typeface="新細明體" panose="02020500000000000000" pitchFamily="18" charset="-120"/>
              </a:rPr>
              <a:t>(?)</a:t>
            </a:r>
            <a:r>
              <a:rPr lang="en-US" altLang="zh-TW" sz="4400" dirty="0">
                <a:solidFill>
                  <a:srgbClr val="404040"/>
                </a:solidFill>
                <a:effectLst/>
                <a:latin typeface="Segoe UI" panose="020B0502040204020203" pitchFamily="34" charset="0"/>
                <a:ea typeface="新細明體" panose="02020500000000000000" pitchFamily="18" charset="-120"/>
                <a:cs typeface="新細明體" panose="02020500000000000000" pitchFamily="18" charset="-120"/>
              </a:rPr>
              <a:t> of the Church’s enduring </a:t>
            </a:r>
            <a:r>
              <a:rPr lang="en-US" altLang="zh-TW" sz="4400" dirty="0">
                <a:solidFill>
                  <a:srgbClr val="404040"/>
                </a:solidFill>
                <a:latin typeface="Segoe UI" panose="020B0502040204020203" pitchFamily="34" charset="0"/>
                <a:ea typeface="新細明體" panose="02020500000000000000" pitchFamily="18" charset="-120"/>
                <a:cs typeface="新細明體" panose="02020500000000000000" pitchFamily="18" charset="-120"/>
              </a:rPr>
              <a:t>and</a:t>
            </a:r>
            <a:r>
              <a:rPr lang="zh-TW" altLang="en-US" sz="4400" dirty="0">
                <a:solidFill>
                  <a:srgbClr val="404040"/>
                </a:solidFill>
                <a:latin typeface="Segoe UI" panose="020B0502040204020203" pitchFamily="34" charset="0"/>
                <a:ea typeface="新細明體" panose="02020500000000000000" pitchFamily="18" charset="-120"/>
                <a:cs typeface="新細明體" panose="02020500000000000000" pitchFamily="18" charset="-120"/>
              </a:rPr>
              <a:t> </a:t>
            </a:r>
            <a:r>
              <a:rPr lang="en-US" altLang="zh-TW" sz="4400" dirty="0">
                <a:solidFill>
                  <a:srgbClr val="404040"/>
                </a:solidFill>
                <a:latin typeface="Segoe UI" panose="020B0502040204020203" pitchFamily="34" charset="0"/>
                <a:ea typeface="新細明體" panose="02020500000000000000" pitchFamily="18" charset="-120"/>
                <a:cs typeface="新細明體" panose="02020500000000000000" pitchFamily="18" charset="-120"/>
              </a:rPr>
              <a:t>good</a:t>
            </a:r>
            <a:r>
              <a:rPr lang="zh-TW" altLang="en-US" sz="4400" dirty="0">
                <a:solidFill>
                  <a:srgbClr val="404040"/>
                </a:solidFill>
                <a:latin typeface="Segoe UI" panose="020B0502040204020203" pitchFamily="34" charset="0"/>
                <a:ea typeface="新細明體" panose="02020500000000000000" pitchFamily="18" charset="-120"/>
                <a:cs typeface="新細明體" panose="02020500000000000000" pitchFamily="18" charset="-120"/>
              </a:rPr>
              <a:t> </a:t>
            </a:r>
            <a:r>
              <a:rPr lang="en-US" altLang="zh-TW" sz="4400" dirty="0">
                <a:solidFill>
                  <a:srgbClr val="404040"/>
                </a:solidFill>
                <a:effectLst/>
                <a:latin typeface="Segoe UI" panose="020B0502040204020203" pitchFamily="34" charset="0"/>
                <a:ea typeface="新細明體" panose="02020500000000000000" pitchFamily="18" charset="-120"/>
                <a:cs typeface="新細明體" panose="02020500000000000000" pitchFamily="18" charset="-120"/>
              </a:rPr>
              <a:t>traditions while innovating or reinterpreting the remaining </a:t>
            </a:r>
            <a:r>
              <a:rPr lang="en-US" altLang="zh-TW" sz="4400" dirty="0">
                <a:solidFill>
                  <a:srgbClr val="FF0000"/>
                </a:solidFill>
                <a:effectLst/>
                <a:latin typeface="Segoe UI" panose="020B0502040204020203" pitchFamily="34" charset="0"/>
                <a:ea typeface="新細明體" panose="02020500000000000000" pitchFamily="18" charset="-120"/>
                <a:cs typeface="新細明體" panose="02020500000000000000" pitchFamily="18" charset="-120"/>
              </a:rPr>
              <a:t>5%</a:t>
            </a:r>
            <a:r>
              <a:rPr lang="en-US" altLang="zh-TW" dirty="0">
                <a:solidFill>
                  <a:srgbClr val="FF0000"/>
                </a:solidFill>
                <a:effectLst/>
                <a:latin typeface="Segoe UI" panose="020B0502040204020203" pitchFamily="34" charset="0"/>
                <a:ea typeface="新細明體" panose="02020500000000000000" pitchFamily="18" charset="-120"/>
                <a:cs typeface="新細明體" panose="02020500000000000000" pitchFamily="18" charset="-120"/>
              </a:rPr>
              <a:t>(?)</a:t>
            </a:r>
            <a:r>
              <a:rPr lang="en-US" altLang="zh-TW" sz="4400" dirty="0">
                <a:solidFill>
                  <a:srgbClr val="404040"/>
                </a:solidFill>
                <a:effectLst/>
                <a:latin typeface="Segoe UI" panose="020B0502040204020203" pitchFamily="34" charset="0"/>
                <a:ea typeface="新細明體" panose="02020500000000000000" pitchFamily="18" charset="-120"/>
                <a:cs typeface="新細明體" panose="02020500000000000000" pitchFamily="18" charset="-120"/>
              </a:rPr>
              <a:t>. </a:t>
            </a:r>
            <a:endParaRPr lang="zh-TW" altLang="zh-TW" sz="4400" dirty="0">
              <a:effectLst/>
              <a:latin typeface="新細明體" panose="02020500000000000000" pitchFamily="18" charset="-120"/>
              <a:ea typeface="新細明體" panose="02020500000000000000" pitchFamily="18" charset="-120"/>
              <a:cs typeface="新細明體" panose="02020500000000000000" pitchFamily="18" charset="-120"/>
            </a:endParaRPr>
          </a:p>
          <a:p>
            <a:pPr>
              <a:lnSpc>
                <a:spcPts val="5000"/>
              </a:lnSpc>
              <a:spcBef>
                <a:spcPts val="0"/>
              </a:spcBef>
              <a:spcAft>
                <a:spcPts val="1800"/>
              </a:spcAft>
            </a:pPr>
            <a:endParaRPr lang="en-US" altLang="zh-TW" sz="4400" dirty="0">
              <a:ea typeface="華康儷中黑" panose="020B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5942055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CEA4EB02-0EBD-4A0F-B27B-C51193019A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444" y="188640"/>
            <a:ext cx="9144000" cy="6669360"/>
          </a:xfrm>
        </p:spPr>
        <p:txBody>
          <a:bodyPr/>
          <a:lstStyle/>
          <a:p>
            <a:pPr>
              <a:lnSpc>
                <a:spcPts val="5000"/>
              </a:lnSpc>
              <a:spcBef>
                <a:spcPts val="0"/>
              </a:spcBef>
              <a:spcAft>
                <a:spcPts val="1200"/>
              </a:spcAft>
            </a:pPr>
            <a:r>
              <a:rPr lang="zh-TW" altLang="en-US" sz="4000" dirty="0">
                <a:ea typeface="華康儷中黑" panose="020B0509000000000000" pitchFamily="49" charset="-120"/>
              </a:rPr>
              <a:t>教會</a:t>
            </a:r>
            <a:r>
              <a:rPr lang="zh-TW" altLang="en-US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不易消化</a:t>
            </a:r>
            <a:r>
              <a:rPr lang="zh-TW" altLang="en-US" sz="4000" dirty="0">
                <a:ea typeface="華康儷中黑" panose="020B0509000000000000" pitchFamily="49" charset="-120"/>
              </a:rPr>
              <a:t>這最新的</a:t>
            </a:r>
            <a:r>
              <a:rPr lang="en-US" altLang="zh-TW" sz="4000" dirty="0">
                <a:ea typeface="華康儷中黑" panose="020B0509000000000000" pitchFamily="49" charset="-120"/>
              </a:rPr>
              <a:t>5%,</a:t>
            </a:r>
            <a:r>
              <a:rPr lang="zh-TW" altLang="en-US" sz="4000" dirty="0">
                <a:ea typeface="華康儷中黑" panose="020B0509000000000000" pitchFamily="49" charset="-120"/>
              </a:rPr>
              <a:t>非要等一百年左右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才能完全消化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但又到要面對新問題的時候</a:t>
            </a:r>
            <a:r>
              <a:rPr lang="en-US" altLang="zh-TW" sz="4000" dirty="0">
                <a:ea typeface="華康儷中黑" panose="020B0509000000000000" pitchFamily="49" charset="-120"/>
              </a:rPr>
              <a:t>.</a:t>
            </a:r>
            <a:r>
              <a:rPr lang="zh-TW" altLang="en-US" sz="4000" dirty="0">
                <a:ea typeface="華康儷中黑" panose="020B0509000000000000" pitchFamily="49" charset="-120"/>
              </a:rPr>
              <a:t>所以教會常有</a:t>
            </a:r>
            <a:r>
              <a:rPr lang="zh-TW" altLang="en-US" sz="40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落後自己一百年</a:t>
            </a:r>
            <a:r>
              <a:rPr lang="zh-TW" altLang="en-US" sz="4000" dirty="0">
                <a:ea typeface="華康儷中黑" panose="020B0509000000000000" pitchFamily="49" charset="-120"/>
              </a:rPr>
              <a:t>的傾向</a:t>
            </a:r>
            <a:r>
              <a:rPr lang="en-US" altLang="zh-TW" sz="4000" dirty="0">
                <a:ea typeface="華康儷中黑" panose="020B0509000000000000" pitchFamily="49" charset="-120"/>
              </a:rPr>
              <a:t>.</a:t>
            </a:r>
            <a:r>
              <a:rPr lang="zh-TW" altLang="en-US" sz="4000" dirty="0">
                <a:ea typeface="華康儷中黑" panose="020B0509000000000000" pitchFamily="49" charset="-120"/>
              </a:rPr>
              <a:t>這是不是太保守惹的禍</a:t>
            </a:r>
            <a:r>
              <a:rPr lang="en-US" altLang="zh-TW" sz="4000" dirty="0">
                <a:ea typeface="華康儷中黑" panose="020B0509000000000000" pitchFamily="49" charset="-120"/>
              </a:rPr>
              <a:t>?</a:t>
            </a:r>
          </a:p>
          <a:p>
            <a:pPr>
              <a:lnSpc>
                <a:spcPts val="45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TW" sz="4000" spc="-100" dirty="0">
                <a:ea typeface="華康儷中黑" panose="020B0509000000000000" pitchFamily="49" charset="-120"/>
              </a:rPr>
              <a:t>Yet assimilating that 5% often takes a century—by which time fresh challenges arise. Thus, the Church perpetually seems </a:t>
            </a:r>
            <a:r>
              <a:rPr lang="en-US" altLang="zh-TW" sz="4000" spc="-100" dirty="0">
                <a:solidFill>
                  <a:srgbClr val="FF0000"/>
                </a:solidFill>
                <a:ea typeface="華康儷中黑" panose="020B0509000000000000" pitchFamily="49" charset="-120"/>
              </a:rPr>
              <a:t>a hundred years behind herself.</a:t>
            </a:r>
          </a:p>
          <a:p>
            <a:pPr>
              <a:lnSpc>
                <a:spcPts val="45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TW" sz="4000" spc="-100" dirty="0">
                <a:solidFill>
                  <a:srgbClr val="0000FF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Might </a:t>
            </a:r>
            <a:r>
              <a:rPr lang="en-US" altLang="zh-TW" sz="4000" spc="-1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excessive</a:t>
            </a:r>
            <a:r>
              <a:rPr lang="en-US" altLang="zh-TW" sz="4000" spc="-100" dirty="0">
                <a:solidFill>
                  <a:srgbClr val="0000FF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 conservatism </a:t>
            </a:r>
          </a:p>
          <a:p>
            <a:pPr>
              <a:lnSpc>
                <a:spcPts val="45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TW" sz="4000" spc="-100" dirty="0">
                <a:solidFill>
                  <a:srgbClr val="0000FF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bear the blame?       </a:t>
            </a:r>
          </a:p>
          <a:p>
            <a:pPr>
              <a:lnSpc>
                <a:spcPts val="18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TW" sz="1800" spc="-100" dirty="0">
                <a:ea typeface="華康儷中黑" panose="020B0509000000000000" pitchFamily="49" charset="-120"/>
              </a:rPr>
              <a:t>                                                                                                                  </a:t>
            </a:r>
            <a:r>
              <a:rPr lang="en-US" altLang="zh-TW" sz="1800" spc="-1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Like</a:t>
            </a:r>
            <a:r>
              <a:rPr lang="en-US" altLang="zh-TW" sz="1800" spc="-100" dirty="0" err="1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comment</a:t>
            </a:r>
            <a:r>
              <a:rPr lang="en-US" altLang="zh-TW" sz="1800" spc="-100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share</a:t>
            </a:r>
            <a:r>
              <a:rPr lang="en-US" altLang="zh-TW" sz="1800" spc="-1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zh-TW" altLang="en-US" sz="1800" spc="-100" dirty="0">
                <a:solidFill>
                  <a:srgbClr val="FF0000"/>
                </a:solidFill>
                <a:latin typeface="Calibri" panose="020F0502020204030204" pitchFamily="34" charset="0"/>
                <a:ea typeface="華康龍門石碑(P)" panose="03000700000000000000" pitchFamily="66" charset="-120"/>
                <a:cs typeface="Calibri" panose="020F0502020204030204" pitchFamily="34" charset="0"/>
              </a:rPr>
              <a:t>轉發</a:t>
            </a:r>
            <a:r>
              <a:rPr lang="zh-TW" altLang="en-US" sz="1800" spc="-300" dirty="0">
                <a:latin typeface="標楷體" panose="03000509000000000000" pitchFamily="65" charset="-120"/>
                <a:ea typeface="標楷體" panose="03000509000000000000" pitchFamily="65" charset="-120"/>
                <a:cs typeface="Calibri" panose="020F0502020204030204" pitchFamily="34" charset="0"/>
              </a:rPr>
              <a:t>點讚</a:t>
            </a:r>
            <a:r>
              <a:rPr lang="zh-TW" altLang="en-US" sz="800" spc="-300" dirty="0">
                <a:latin typeface="標楷體" panose="03000509000000000000" pitchFamily="65" charset="-120"/>
                <a:ea typeface="標楷體" panose="03000509000000000000" pitchFamily="65" charset="-120"/>
                <a:cs typeface="Calibri" panose="020F0502020204030204" pitchFamily="34" charset="0"/>
              </a:rPr>
              <a:t> </a:t>
            </a:r>
            <a:r>
              <a:rPr lang="zh-TW" altLang="en-US" sz="1800" spc="-30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Calibri" panose="020F0502020204030204" pitchFamily="34" charset="0"/>
              </a:rPr>
              <a:t>留言</a:t>
            </a:r>
            <a:endParaRPr lang="en-US" altLang="zh-TW" sz="1800" spc="-300" dirty="0">
              <a:solidFill>
                <a:srgbClr val="0000FF"/>
              </a:solidFill>
              <a:latin typeface="標楷體" panose="03000509000000000000" pitchFamily="65" charset="-120"/>
              <a:ea typeface="標楷體" panose="03000509000000000000" pitchFamily="65" charset="-12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51576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>
            <a:extLst>
              <a:ext uri="{FF2B5EF4-FFF2-40B4-BE49-F238E27FC236}">
                <a16:creationId xmlns:a16="http://schemas.microsoft.com/office/drawing/2014/main" id="{732D17AD-784F-4411-9E2C-F1FC395CBCF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260648"/>
            <a:ext cx="9144000" cy="6381328"/>
          </a:xfrm>
        </p:spPr>
        <p:txBody>
          <a:bodyPr/>
          <a:lstStyle/>
          <a:p>
            <a:pPr marL="0" indent="0" algn="just" eaLnBrk="1">
              <a:lnSpc>
                <a:spcPts val="4800"/>
              </a:lnSpc>
              <a:spcBef>
                <a:spcPts val="600"/>
              </a:spcBef>
              <a:buFontTx/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派他們同保祿和巴爾納伯，去安提約基雅。所派的，有號稱巴爾撒巴的猶達和息拉，是弟兄中的領導人物。</a:t>
            </a:r>
          </a:p>
          <a:p>
            <a:pPr marL="0" indent="0" algn="just" eaLnBrk="1">
              <a:lnSpc>
                <a:spcPts val="4800"/>
              </a:lnSpc>
              <a:spcBef>
                <a:spcPts val="600"/>
              </a:spcBef>
              <a:buFontTx/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他們帶去的信如下：「宗徒和眾長老弟兄，問候在安提約基雅、敘利亞和基里基雅，由外邦歸化的眾弟兄。我們聽說，有幾個從我們這裡去的，而並非我們所派去的人，講話擾亂你們，混亂了你們的心。我們取得同意後，決定揀選幾個人，</a:t>
            </a:r>
            <a:endParaRPr lang="zh-TW" altLang="en-US" sz="4000" dirty="0">
              <a:solidFill>
                <a:srgbClr val="FFFF00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67587" name="Text Box 3">
            <a:extLst>
              <a:ext uri="{FF2B5EF4-FFF2-40B4-BE49-F238E27FC236}">
                <a16:creationId xmlns:a16="http://schemas.microsoft.com/office/drawing/2014/main" id="{CA774E1F-5D1A-4E27-9A19-A2015B0280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B1BDD15B-87BF-48E8-BCA1-898029BF5414}"/>
              </a:ext>
            </a:extLst>
          </p:cNvPr>
          <p:cNvSpPr txBox="1"/>
          <p:nvPr/>
        </p:nvSpPr>
        <p:spPr>
          <a:xfrm>
            <a:off x="7560072" y="6269801"/>
            <a:ext cx="11521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z="2000" b="1" dirty="0">
                <a:solidFill>
                  <a:schemeClr val="bg1"/>
                </a:solidFill>
                <a:latin typeface="+mn-lt"/>
              </a:rPr>
              <a:t>2/3</a:t>
            </a:r>
            <a:endParaRPr lang="zh-HK" altLang="en-US" sz="2000" b="1" dirty="0">
              <a:solidFill>
                <a:schemeClr val="bg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50395728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9330" name="Rectangle 2">
            <a:extLst>
              <a:ext uri="{FF2B5EF4-FFF2-40B4-BE49-F238E27FC236}">
                <a16:creationId xmlns:a16="http://schemas.microsoft.com/office/drawing/2014/main" id="{B2EF5AAD-EEB9-496C-B277-24E491281BF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6062" y="44921"/>
            <a:ext cx="9144000" cy="6048375"/>
          </a:xfrm>
        </p:spPr>
        <p:txBody>
          <a:bodyPr/>
          <a:lstStyle/>
          <a:p>
            <a:pPr algn="ctr" eaLnBrk="1" hangingPunct="1">
              <a:lnSpc>
                <a:spcPts val="7000"/>
              </a:lnSpc>
              <a:spcBef>
                <a:spcPct val="0"/>
              </a:spcBef>
              <a:buFontTx/>
              <a:buNone/>
              <a:defRPr/>
            </a:pPr>
            <a:r>
              <a:rPr lang="zh-TW" altLang="en-US" sz="44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(P)" pitchFamily="34" charset="-120"/>
              </a:rPr>
              <a:t>願 好 天 主 </a:t>
            </a:r>
          </a:p>
          <a:p>
            <a:pPr algn="ctr" eaLnBrk="1" hangingPunct="1">
              <a:lnSpc>
                <a:spcPts val="7000"/>
              </a:lnSpc>
              <a:spcBef>
                <a:spcPct val="0"/>
              </a:spcBef>
              <a:buFontTx/>
              <a:buNone/>
              <a:defRPr/>
            </a:pPr>
            <a:r>
              <a:rPr lang="zh-TW" altLang="en-US" sz="4400" dirty="0">
                <a:solidFill>
                  <a:srgbClr val="9900CC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華康儷中黑" panose="020B0509000000000000" pitchFamily="49" charset="-120"/>
                <a:ea typeface="華康儷中黑" panose="020B0509000000000000" pitchFamily="49" charset="-120"/>
              </a:rPr>
              <a:t>祝 福 你 的 家 庭</a:t>
            </a:r>
          </a:p>
          <a:p>
            <a:pPr algn="ctr" eaLnBrk="1" hangingPunct="1">
              <a:lnSpc>
                <a:spcPts val="7000"/>
              </a:lnSpc>
              <a:spcBef>
                <a:spcPct val="0"/>
              </a:spcBef>
              <a:buFontTx/>
              <a:buNone/>
              <a:defRPr/>
            </a:pPr>
            <a:r>
              <a:rPr lang="zh-TW" altLang="en-US" sz="4400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華康儷中黑" panose="020B0509000000000000" pitchFamily="49" charset="-120"/>
                <a:ea typeface="華康儷中黑" panose="020B0509000000000000" pitchFamily="49" charset="-120"/>
              </a:rPr>
              <a:t>你 的 工 作</a:t>
            </a:r>
            <a:endParaRPr lang="en-US" altLang="zh-TW" sz="4400" dirty="0">
              <a:solidFill>
                <a:srgbClr val="FF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  <a:p>
            <a:pPr algn="ctr" eaLnBrk="1" hangingPunct="1">
              <a:lnSpc>
                <a:spcPts val="7000"/>
              </a:lnSpc>
              <a:spcBef>
                <a:spcPts val="600"/>
              </a:spcBef>
              <a:spcAft>
                <a:spcPts val="600"/>
              </a:spcAft>
              <a:buFontTx/>
              <a:buNone/>
              <a:defRPr/>
            </a:pPr>
            <a:r>
              <a:rPr lang="zh-TW" altLang="en-US" sz="5400" dirty="0">
                <a:solidFill>
                  <a:srgbClr val="00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華康儷中黑" panose="020B0509000000000000" pitchFamily="49" charset="-120"/>
                <a:ea typeface="華康儷中黑" panose="020B0509000000000000" pitchFamily="49" charset="-120"/>
              </a:rPr>
              <a:t>幫助你戰勝疫情和一切困難</a:t>
            </a:r>
            <a:endParaRPr lang="en-US" altLang="zh-TW" sz="5400" dirty="0">
              <a:solidFill>
                <a:srgbClr val="00FF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  <a:p>
            <a:pPr algn="ctr" eaLnBrk="1" hangingPunct="1">
              <a:lnSpc>
                <a:spcPts val="7000"/>
              </a:lnSpc>
              <a:spcBef>
                <a:spcPct val="0"/>
              </a:spcBef>
              <a:buFontTx/>
              <a:buNone/>
              <a:defRPr/>
            </a:pPr>
            <a:r>
              <a:rPr lang="zh-TW" altLang="en-US" sz="4400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華康儷中黑" panose="020B0509000000000000" pitchFamily="49" charset="-120"/>
                <a:ea typeface="華康儷中黑" panose="020B0509000000000000" pitchFamily="49" charset="-120"/>
              </a:rPr>
              <a:t>化 危 為 機</a:t>
            </a:r>
          </a:p>
          <a:p>
            <a:pPr algn="ctr" eaLnBrk="1" hangingPunct="1">
              <a:lnSpc>
                <a:spcPts val="7000"/>
              </a:lnSpc>
              <a:spcBef>
                <a:spcPts val="1200"/>
              </a:spcBef>
              <a:buFontTx/>
              <a:buNone/>
              <a:defRPr/>
            </a:pPr>
            <a:r>
              <a:rPr lang="zh-TW" altLang="en-US" sz="5400" spc="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天主愛你</a:t>
            </a:r>
            <a:r>
              <a:rPr lang="zh-TW" altLang="en-US" sz="3600" spc="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 </a:t>
            </a:r>
            <a:r>
              <a:rPr lang="zh-TW" altLang="en-US" sz="5400" spc="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主佑</a:t>
            </a:r>
            <a:r>
              <a:rPr lang="zh-TW" altLang="en-US" sz="4400" spc="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！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>
            <a:extLst>
              <a:ext uri="{FF2B5EF4-FFF2-40B4-BE49-F238E27FC236}">
                <a16:creationId xmlns:a16="http://schemas.microsoft.com/office/drawing/2014/main" id="{732D17AD-784F-4411-9E2C-F1FC395CBCF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88640"/>
            <a:ext cx="9144000" cy="6381328"/>
          </a:xfrm>
        </p:spPr>
        <p:txBody>
          <a:bodyPr/>
          <a:lstStyle/>
          <a:p>
            <a:pPr marL="0" indent="0" algn="just" eaLnBrk="1">
              <a:lnSpc>
                <a:spcPts val="4800"/>
              </a:lnSpc>
              <a:spcBef>
                <a:spcPts val="600"/>
              </a:spcBef>
              <a:buFontTx/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派他們同我們可愛的巴爾納伯和保祿，到你們那裡去。他們兩人，為了我們主耶穌基督的名，已付出了自己的性命。我們派猶達和息拉去，他們要親口報告同樣的事。因為聖神和我們決定，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不再加給你們什麼重擔，除了這幾項重要的事：即不要吃祭過邪神的食物、血和窒死的牲畜，並戒避姦淫。如果你們戒絕了這一切</a:t>
            </a:r>
            <a:r>
              <a:rPr lang="en-US" altLang="zh-TW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那就好了</a:t>
            </a:r>
            <a:r>
              <a:rPr lang="en-US" altLang="zh-TW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;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祝你們安好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!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」</a:t>
            </a:r>
            <a:b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</a:br>
            <a:r>
              <a:rPr lang="en-US" altLang="zh-TW" sz="2400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——</a:t>
            </a:r>
            <a:r>
              <a:rPr lang="zh-TW" altLang="en-US" sz="2400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上主的話。</a:t>
            </a:r>
            <a:r>
              <a:rPr lang="zh-TW" altLang="en-US" sz="24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眾</a:t>
            </a:r>
            <a:r>
              <a:rPr lang="en-US" altLang="zh-TW" sz="24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  <a:r>
              <a:rPr lang="zh-TW" altLang="en-US" sz="24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感謝天主</a:t>
            </a:r>
            <a:endParaRPr lang="en-US" altLang="zh-TW" sz="2400" dirty="0">
              <a:solidFill>
                <a:srgbClr val="00FF00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spcBef>
                <a:spcPts val="0"/>
              </a:spcBef>
              <a:buFontTx/>
              <a:buNone/>
            </a:pPr>
            <a:endParaRPr lang="zh-TW" altLang="en-US" sz="4000" dirty="0">
              <a:solidFill>
                <a:srgbClr val="FFFF00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67587" name="Text Box 3">
            <a:extLst>
              <a:ext uri="{FF2B5EF4-FFF2-40B4-BE49-F238E27FC236}">
                <a16:creationId xmlns:a16="http://schemas.microsoft.com/office/drawing/2014/main" id="{CA774E1F-5D1A-4E27-9A19-A2015B0280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B1BDD15B-87BF-48E8-BCA1-898029BF5414}"/>
              </a:ext>
            </a:extLst>
          </p:cNvPr>
          <p:cNvSpPr txBox="1"/>
          <p:nvPr/>
        </p:nvSpPr>
        <p:spPr>
          <a:xfrm>
            <a:off x="8568184" y="6413266"/>
            <a:ext cx="5403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z="2000" b="1" dirty="0">
                <a:solidFill>
                  <a:schemeClr val="bg1"/>
                </a:solidFill>
                <a:latin typeface="+mn-lt"/>
              </a:rPr>
              <a:t>3/3</a:t>
            </a:r>
            <a:endParaRPr lang="zh-HK" altLang="en-US" sz="20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BC628A82-FFB9-4467-B76C-957850DF8790}"/>
              </a:ext>
            </a:extLst>
          </p:cNvPr>
          <p:cNvSpPr txBox="1"/>
          <p:nvPr/>
        </p:nvSpPr>
        <p:spPr>
          <a:xfrm>
            <a:off x="4139952" y="5930116"/>
            <a:ext cx="4320480" cy="52322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zh-TW" altLang="en-US" sz="2000" dirty="0">
                <a:solidFill>
                  <a:schemeClr val="bg1"/>
                </a:solidFill>
                <a:latin typeface="華康儷金黑(P)" panose="020B0800000000000000" pitchFamily="34" charset="-120"/>
                <a:ea typeface="華康儷金黑(P)" panose="020B0800000000000000" pitchFamily="34" charset="-120"/>
                <a:cs typeface="Calibri" panose="020F0502020204030204" pitchFamily="34" charset="0"/>
              </a:rPr>
              <a:t>靜默片刻 默想上主</a:t>
            </a:r>
            <a:r>
              <a:rPr lang="zh-TW" altLang="en-US" sz="2000" dirty="0">
                <a:solidFill>
                  <a:srgbClr val="FFFF00"/>
                </a:solidFill>
                <a:latin typeface="華康儷金黑(P)" panose="020B0800000000000000" pitchFamily="34" charset="-120"/>
                <a:ea typeface="華康儷金黑(P)" panose="020B0800000000000000" pitchFamily="34" charset="-120"/>
                <a:cs typeface="Calibri" panose="020F0502020204030204" pitchFamily="34" charset="0"/>
              </a:rPr>
              <a:t>今天</a:t>
            </a:r>
            <a:r>
              <a:rPr lang="zh-TW" altLang="en-US" sz="2000" dirty="0">
                <a:solidFill>
                  <a:schemeClr val="bg1"/>
                </a:solidFill>
                <a:latin typeface="華康儷金黑(P)" panose="020B0800000000000000" pitchFamily="34" charset="-120"/>
                <a:ea typeface="華康儷金黑(P)" panose="020B0800000000000000" pitchFamily="34" charset="-120"/>
                <a:cs typeface="Calibri" panose="020F0502020204030204" pitchFamily="34" charset="0"/>
              </a:rPr>
              <a:t>向</a:t>
            </a:r>
            <a:r>
              <a:rPr lang="zh-TW" altLang="en-US" sz="2800" dirty="0">
                <a:solidFill>
                  <a:srgbClr val="FFFF00"/>
                </a:solidFill>
                <a:latin typeface="華康儷金黑(P)" panose="020B0800000000000000" pitchFamily="34" charset="-120"/>
                <a:ea typeface="華康儷金黑(P)" panose="020B0800000000000000" pitchFamily="34" charset="-120"/>
                <a:cs typeface="Calibri" panose="020F0502020204030204" pitchFamily="34" charset="0"/>
              </a:rPr>
              <a:t>我</a:t>
            </a:r>
            <a:r>
              <a:rPr lang="zh-TW" altLang="en-US" sz="2000" dirty="0">
                <a:solidFill>
                  <a:schemeClr val="bg1"/>
                </a:solidFill>
                <a:latin typeface="華康儷金黑(P)" panose="020B0800000000000000" pitchFamily="34" charset="-120"/>
                <a:ea typeface="華康儷金黑(P)" panose="020B0800000000000000" pitchFamily="34" charset="-120"/>
                <a:cs typeface="Calibri" panose="020F0502020204030204" pitchFamily="34" charset="0"/>
              </a:rPr>
              <a:t>說的話</a:t>
            </a:r>
          </a:p>
        </p:txBody>
      </p:sp>
    </p:spTree>
    <p:extLst>
      <p:ext uri="{BB962C8B-B14F-4D97-AF65-F5344CB8AC3E}">
        <p14:creationId xmlns:p14="http://schemas.microsoft.com/office/powerpoint/2010/main" val="4694635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E3A6B8BB-5727-4366-8CDC-81905C3708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19794"/>
            <a:ext cx="9144000" cy="6621574"/>
          </a:xfrm>
        </p:spPr>
        <p:txBody>
          <a:bodyPr/>
          <a:lstStyle/>
          <a:p>
            <a:pPr marL="0" indent="0" eaLnBrk="1">
              <a:lnSpc>
                <a:spcPts val="47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600" dirty="0">
                <a:solidFill>
                  <a:schemeClr val="bg1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恭讀默示錄　</a:t>
            </a:r>
            <a:r>
              <a:rPr lang="en-US" altLang="zh-TW" sz="3600" dirty="0">
                <a:solidFill>
                  <a:schemeClr val="bg1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21:10-14,22-23</a:t>
            </a:r>
            <a:endParaRPr lang="en-US" altLang="zh-TW" sz="2800" dirty="0">
              <a:solidFill>
                <a:schemeClr val="bg1"/>
              </a:solidFill>
              <a:latin typeface="華康中黑體" panose="020B0509000000000000" pitchFamily="49" charset="-120"/>
              <a:ea typeface="華康中黑體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lnSpc>
                <a:spcPts val="48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天使使我神魂超拔，把我帶到一座又大又高的山上，將那從天上，由天主那裡降下的聖城耶路撒冷，指給我看。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這聖城具有天主的光榮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；城的光輝，好似極貴重的寶石，又像水晶那麼明亮的蒼玉。城牆高而且大，有十二座門；守門的有十二位天使。門上寫著以色列子民十二支派的名字。</a:t>
            </a:r>
            <a:endParaRPr lang="en-US" altLang="zh-TW" sz="4000" dirty="0">
              <a:solidFill>
                <a:srgbClr val="FFFF00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70659" name="Text Box 3">
            <a:extLst>
              <a:ext uri="{FF2B5EF4-FFF2-40B4-BE49-F238E27FC236}">
                <a16:creationId xmlns:a16="http://schemas.microsoft.com/office/drawing/2014/main" id="{1E03BE50-1641-47CB-AC5B-3CBE16B7E0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F7EFC15C-B444-4258-A79B-F682EE69FC92}"/>
              </a:ext>
            </a:extLst>
          </p:cNvPr>
          <p:cNvSpPr txBox="1"/>
          <p:nvPr/>
        </p:nvSpPr>
        <p:spPr>
          <a:xfrm>
            <a:off x="8028384" y="6266148"/>
            <a:ext cx="1655763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TW" sz="2000" b="1" dirty="0">
                <a:solidFill>
                  <a:schemeClr val="bg1"/>
                </a:solidFill>
                <a:latin typeface="+mn-lt"/>
                <a:ea typeface="新細明體" charset="-120"/>
              </a:rPr>
              <a:t>1/2</a:t>
            </a:r>
            <a:endParaRPr lang="zh-TW" altLang="en-US" sz="2000" b="1" dirty="0">
              <a:solidFill>
                <a:schemeClr val="bg1"/>
              </a:solidFill>
              <a:latin typeface="+mn-lt"/>
              <a:ea typeface="新細明體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008900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E3A6B8BB-5727-4366-8CDC-81905C3708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91802"/>
            <a:ext cx="9144000" cy="6621574"/>
          </a:xfrm>
        </p:spPr>
        <p:txBody>
          <a:bodyPr/>
          <a:lstStyle/>
          <a:p>
            <a:pPr marL="0" indent="0" algn="just" eaLnBrk="1">
              <a:lnSpc>
                <a:spcPts val="48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東面三門，北面三門，南面三門，西面三門。城牆有十二座基石，上面刻著羔羊的十二位宗徒的十二個名字。</a:t>
            </a:r>
          </a:p>
          <a:p>
            <a:pPr marL="0" indent="0" algn="just" eaLnBrk="1">
              <a:lnSpc>
                <a:spcPts val="52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在城內，我沒有看見聖殿，因為上主全能的天主和羔羊，就是她的聖殿。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那城也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不需要太陽和月亮的光照，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因為有天主的光榮照耀她；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羔羊就是她的明燈。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——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上主的話。</a:t>
            </a: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lnSpc>
                <a:spcPts val="52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40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眾</a:t>
            </a:r>
            <a:r>
              <a:rPr lang="en-US" altLang="zh-TW" sz="40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  <a:r>
              <a:rPr lang="zh-TW" altLang="en-US" sz="40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感謝天主</a:t>
            </a:r>
            <a:endParaRPr lang="zh-TW" altLang="en-US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lnSpc>
                <a:spcPts val="4800"/>
              </a:lnSpc>
              <a:spcBef>
                <a:spcPts val="600"/>
              </a:spcBef>
              <a:spcAft>
                <a:spcPts val="0"/>
              </a:spcAft>
              <a:buNone/>
            </a:pPr>
            <a:endParaRPr lang="en-US" altLang="zh-TW" sz="4000" dirty="0">
              <a:solidFill>
                <a:srgbClr val="FFFF00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70659" name="Text Box 3">
            <a:extLst>
              <a:ext uri="{FF2B5EF4-FFF2-40B4-BE49-F238E27FC236}">
                <a16:creationId xmlns:a16="http://schemas.microsoft.com/office/drawing/2014/main" id="{1E03BE50-1641-47CB-AC5B-3CBE16B7E0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F7EFC15C-B444-4258-A79B-F682EE69FC92}"/>
              </a:ext>
            </a:extLst>
          </p:cNvPr>
          <p:cNvSpPr txBox="1"/>
          <p:nvPr/>
        </p:nvSpPr>
        <p:spPr>
          <a:xfrm>
            <a:off x="8316416" y="6266148"/>
            <a:ext cx="792088" cy="4000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zh-TW" sz="2000" b="1" dirty="0">
                <a:solidFill>
                  <a:schemeClr val="bg1"/>
                </a:solidFill>
                <a:latin typeface="+mn-lt"/>
                <a:ea typeface="新細明體" charset="-120"/>
              </a:rPr>
              <a:t>2/2</a:t>
            </a:r>
            <a:endParaRPr lang="zh-TW" altLang="en-US" sz="2000" b="1" dirty="0">
              <a:solidFill>
                <a:schemeClr val="bg1"/>
              </a:solidFill>
              <a:latin typeface="+mn-lt"/>
              <a:ea typeface="新細明體" charset="-120"/>
            </a:endParaRPr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AD2D6835-D28A-46F2-8518-9F62F0D2A52B}"/>
              </a:ext>
            </a:extLst>
          </p:cNvPr>
          <p:cNvSpPr txBox="1"/>
          <p:nvPr/>
        </p:nvSpPr>
        <p:spPr>
          <a:xfrm>
            <a:off x="3275856" y="5642084"/>
            <a:ext cx="4320480" cy="52322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zh-TW" altLang="en-US" sz="2000" dirty="0">
                <a:solidFill>
                  <a:schemeClr val="bg1"/>
                </a:solidFill>
                <a:latin typeface="華康儷金黑(P)" panose="020B0800000000000000" pitchFamily="34" charset="-120"/>
                <a:ea typeface="華康儷金黑(P)" panose="020B0800000000000000" pitchFamily="34" charset="-120"/>
                <a:cs typeface="Calibri" panose="020F0502020204030204" pitchFamily="34" charset="0"/>
              </a:rPr>
              <a:t>靜默片刻 默想上主</a:t>
            </a:r>
            <a:r>
              <a:rPr lang="zh-TW" altLang="en-US" sz="2000" dirty="0">
                <a:solidFill>
                  <a:srgbClr val="FFFF00"/>
                </a:solidFill>
                <a:latin typeface="華康儷金黑(P)" panose="020B0800000000000000" pitchFamily="34" charset="-120"/>
                <a:ea typeface="華康儷金黑(P)" panose="020B0800000000000000" pitchFamily="34" charset="-120"/>
                <a:cs typeface="Calibri" panose="020F0502020204030204" pitchFamily="34" charset="0"/>
              </a:rPr>
              <a:t>今天</a:t>
            </a:r>
            <a:r>
              <a:rPr lang="zh-TW" altLang="en-US" sz="2000" dirty="0">
                <a:solidFill>
                  <a:schemeClr val="bg1"/>
                </a:solidFill>
                <a:latin typeface="華康儷金黑(P)" panose="020B0800000000000000" pitchFamily="34" charset="-120"/>
                <a:ea typeface="華康儷金黑(P)" panose="020B0800000000000000" pitchFamily="34" charset="-120"/>
                <a:cs typeface="Calibri" panose="020F0502020204030204" pitchFamily="34" charset="0"/>
              </a:rPr>
              <a:t>向</a:t>
            </a:r>
            <a:r>
              <a:rPr lang="zh-TW" altLang="en-US" sz="2800" dirty="0">
                <a:solidFill>
                  <a:srgbClr val="FFFF00"/>
                </a:solidFill>
                <a:latin typeface="華康儷金黑(P)" panose="020B0800000000000000" pitchFamily="34" charset="-120"/>
                <a:ea typeface="華康儷金黑(P)" panose="020B0800000000000000" pitchFamily="34" charset="-120"/>
                <a:cs typeface="Calibri" panose="020F0502020204030204" pitchFamily="34" charset="0"/>
              </a:rPr>
              <a:t>我</a:t>
            </a:r>
            <a:r>
              <a:rPr lang="zh-TW" altLang="en-US" sz="2000" dirty="0">
                <a:solidFill>
                  <a:schemeClr val="bg1"/>
                </a:solidFill>
                <a:latin typeface="華康儷金黑(P)" panose="020B0800000000000000" pitchFamily="34" charset="-120"/>
                <a:ea typeface="華康儷金黑(P)" panose="020B0800000000000000" pitchFamily="34" charset="-120"/>
                <a:cs typeface="Calibri" panose="020F0502020204030204" pitchFamily="34" charset="0"/>
              </a:rPr>
              <a:t>說的話</a:t>
            </a:r>
          </a:p>
        </p:txBody>
      </p:sp>
    </p:spTree>
    <p:extLst>
      <p:ext uri="{BB962C8B-B14F-4D97-AF65-F5344CB8AC3E}">
        <p14:creationId xmlns:p14="http://schemas.microsoft.com/office/powerpoint/2010/main" val="1357568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>
            <a:extLst>
              <a:ext uri="{FF2B5EF4-FFF2-40B4-BE49-F238E27FC236}">
                <a16:creationId xmlns:a16="http://schemas.microsoft.com/office/drawing/2014/main" id="{70797245-7B36-4F37-B866-3CC6E7C98BD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69068"/>
            <a:ext cx="9144000" cy="6500292"/>
          </a:xfrm>
        </p:spPr>
        <p:txBody>
          <a:bodyPr/>
          <a:lstStyle/>
          <a:p>
            <a:pPr marL="0" indent="0" algn="just" eaLnBrk="1">
              <a:lnSpc>
                <a:spcPts val="4600"/>
              </a:lnSpc>
              <a:spcBef>
                <a:spcPts val="0"/>
              </a:spcBef>
              <a:buFontTx/>
              <a:buNone/>
            </a:pPr>
            <a:r>
              <a:rPr lang="zh-TW" altLang="en-US" sz="3600" dirty="0">
                <a:solidFill>
                  <a:schemeClr val="bg1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恭讀聖若望福音　</a:t>
            </a:r>
            <a:r>
              <a:rPr lang="en-US" altLang="zh-TW" sz="3600" dirty="0">
                <a:solidFill>
                  <a:schemeClr val="bg1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14:23-29</a:t>
            </a:r>
          </a:p>
          <a:p>
            <a:pPr marL="0" indent="0" algn="just" eaLnBrk="1">
              <a:spcBef>
                <a:spcPts val="600"/>
              </a:spcBef>
              <a:buFontTx/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那時候，耶穌對門徒說：「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誰愛我，必遵守我的話，我父也必愛他，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我們要到他那裡去，並要在他那裡，作我們的居所。那不愛我的，就不遵守我的話。你們所聽到的話，並不是我的，而是派遣我來的父的話。</a:t>
            </a:r>
          </a:p>
          <a:p>
            <a:pPr marL="0" indent="0" algn="just" eaLnBrk="1">
              <a:spcBef>
                <a:spcPts val="600"/>
              </a:spcBef>
              <a:buFontTx/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「我還與你們在一起的時候，給你們講論了這些事；</a:t>
            </a:r>
            <a:endParaRPr lang="zh-TW" altLang="en-US" sz="4000" dirty="0">
              <a:solidFill>
                <a:srgbClr val="FFFF00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73731" name="Text Box 3">
            <a:extLst>
              <a:ext uri="{FF2B5EF4-FFF2-40B4-BE49-F238E27FC236}">
                <a16:creationId xmlns:a16="http://schemas.microsoft.com/office/drawing/2014/main" id="{39B34F1F-19A1-442A-BCE4-C7ADCFEA4C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73732" name="文字方塊 3">
            <a:extLst>
              <a:ext uri="{FF2B5EF4-FFF2-40B4-BE49-F238E27FC236}">
                <a16:creationId xmlns:a16="http://schemas.microsoft.com/office/drawing/2014/main" id="{49CD5D7D-0E08-437E-843B-135962AF25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52320" y="5949280"/>
            <a:ext cx="11525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en-US" altLang="zh-TW" sz="2000" b="1" dirty="0">
                <a:solidFill>
                  <a:srgbClr val="FFFFFF"/>
                </a:solidFill>
              </a:rPr>
              <a:t>   1/3</a:t>
            </a:r>
            <a:endParaRPr lang="zh-TW" altLang="en-US" sz="2000" b="1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>
            <a:extLst>
              <a:ext uri="{FF2B5EF4-FFF2-40B4-BE49-F238E27FC236}">
                <a16:creationId xmlns:a16="http://schemas.microsoft.com/office/drawing/2014/main" id="{70797245-7B36-4F37-B866-3CC6E7C98BD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69068"/>
            <a:ext cx="9144000" cy="6500292"/>
          </a:xfrm>
        </p:spPr>
        <p:txBody>
          <a:bodyPr/>
          <a:lstStyle/>
          <a:p>
            <a:pPr marL="0" indent="0" algn="just" eaLnBrk="1">
              <a:lnSpc>
                <a:spcPts val="4800"/>
              </a:lnSpc>
              <a:spcBef>
                <a:spcPts val="600"/>
              </a:spcBef>
              <a:buFontTx/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但那護慰者，就是父因我的名，所要派遣來的聖神，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他必要教訓你們一切，也要使你們想起，我對你們所說的一切。</a:t>
            </a:r>
          </a:p>
          <a:p>
            <a:pPr marL="0" indent="0" algn="just" eaLnBrk="1">
              <a:lnSpc>
                <a:spcPts val="4800"/>
              </a:lnSpc>
              <a:spcBef>
                <a:spcPts val="600"/>
              </a:spcBef>
              <a:buFontTx/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「我把平安留給你們，我將我的平安賜給你們；我所賜給你們的，不像世界所賜的一樣。你們心裡不要煩亂，也不要膽怯。你們聽見我給你們說過：我去，但我還要回到你們這裡來。</a:t>
            </a:r>
          </a:p>
        </p:txBody>
      </p:sp>
      <p:sp>
        <p:nvSpPr>
          <p:cNvPr id="73731" name="Text Box 3">
            <a:extLst>
              <a:ext uri="{FF2B5EF4-FFF2-40B4-BE49-F238E27FC236}">
                <a16:creationId xmlns:a16="http://schemas.microsoft.com/office/drawing/2014/main" id="{39B34F1F-19A1-442A-BCE4-C7ADCFEA4C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73732" name="文字方塊 3">
            <a:extLst>
              <a:ext uri="{FF2B5EF4-FFF2-40B4-BE49-F238E27FC236}">
                <a16:creationId xmlns:a16="http://schemas.microsoft.com/office/drawing/2014/main" id="{49CD5D7D-0E08-437E-843B-135962AF25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59675" y="6102622"/>
            <a:ext cx="11525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en-US" altLang="zh-TW" sz="2000" b="1" dirty="0">
                <a:solidFill>
                  <a:srgbClr val="FFFFFF"/>
                </a:solidFill>
              </a:rPr>
              <a:t>   2/3</a:t>
            </a:r>
            <a:endParaRPr lang="zh-TW" altLang="en-US" sz="20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89328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>
            <a:extLst>
              <a:ext uri="{FF2B5EF4-FFF2-40B4-BE49-F238E27FC236}">
                <a16:creationId xmlns:a16="http://schemas.microsoft.com/office/drawing/2014/main" id="{70797245-7B36-4F37-B866-3CC6E7C98BD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69068"/>
            <a:ext cx="9144000" cy="6500292"/>
          </a:xfrm>
        </p:spPr>
        <p:txBody>
          <a:bodyPr/>
          <a:lstStyle/>
          <a:p>
            <a:pPr marL="0" lvl="0" indent="0" algn="just" eaLnBrk="1">
              <a:lnSpc>
                <a:spcPts val="48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如果你們愛我，就該喜歡我往父那裡去，因為父比我大。現在，在事發生前，我就告訴了你們，為使你們在事發生時，能夠相信。」</a:t>
            </a:r>
            <a:r>
              <a:rPr lang="en-US" altLang="zh-TW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——</a:t>
            </a:r>
            <a:r>
              <a:rPr lang="zh-TW" altLang="en-US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基督的福音。　</a:t>
            </a:r>
            <a:endParaRPr lang="en-US" altLang="zh-TW" dirty="0">
              <a:solidFill>
                <a:srgbClr val="FFFFFF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lvl="0" indent="0" algn="just" eaLnBrk="1">
              <a:lnSpc>
                <a:spcPts val="51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眾：基督，我們讚美你！</a:t>
            </a:r>
            <a:endParaRPr lang="zh-TW" altLang="en-US" dirty="0">
              <a:solidFill>
                <a:srgbClr val="FFFFFF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lnSpc>
                <a:spcPts val="4800"/>
              </a:lnSpc>
              <a:spcBef>
                <a:spcPts val="600"/>
              </a:spcBef>
              <a:buFontTx/>
              <a:buNone/>
            </a:pPr>
            <a:endParaRPr lang="zh-TW" altLang="en-US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73731" name="Text Box 3">
            <a:extLst>
              <a:ext uri="{FF2B5EF4-FFF2-40B4-BE49-F238E27FC236}">
                <a16:creationId xmlns:a16="http://schemas.microsoft.com/office/drawing/2014/main" id="{39B34F1F-19A1-442A-BCE4-C7ADCFEA4C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73732" name="文字方塊 3">
            <a:extLst>
              <a:ext uri="{FF2B5EF4-FFF2-40B4-BE49-F238E27FC236}">
                <a16:creationId xmlns:a16="http://schemas.microsoft.com/office/drawing/2014/main" id="{49CD5D7D-0E08-437E-843B-135962AF25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77138" y="6102622"/>
            <a:ext cx="11525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en-US" altLang="zh-TW" sz="2000" b="1" dirty="0">
                <a:solidFill>
                  <a:srgbClr val="FFFFFF"/>
                </a:solidFill>
              </a:rPr>
              <a:t>   3/3</a:t>
            </a:r>
            <a:endParaRPr lang="zh-TW" altLang="en-US" sz="2000" b="1" dirty="0">
              <a:solidFill>
                <a:srgbClr val="FFFFFF"/>
              </a:solidFill>
            </a:endParaRPr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AD2BEC92-971F-4731-BFF8-309EA8FB78BB}"/>
              </a:ext>
            </a:extLst>
          </p:cNvPr>
          <p:cNvSpPr txBox="1"/>
          <p:nvPr/>
        </p:nvSpPr>
        <p:spPr>
          <a:xfrm>
            <a:off x="899592" y="3717032"/>
            <a:ext cx="4680520" cy="523220"/>
          </a:xfrm>
          <a:prstGeom prst="rect">
            <a:avLst/>
          </a:prstGeom>
          <a:noFill/>
          <a:ln w="12700"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zh-TW" altLang="en-US" sz="2000" dirty="0">
                <a:solidFill>
                  <a:schemeClr val="bg1"/>
                </a:solidFill>
                <a:latin typeface="華康儷金黑(P)" panose="020B0800000000000000" pitchFamily="34" charset="-120"/>
                <a:ea typeface="華康儷金黑(P)" panose="020B0800000000000000" pitchFamily="34" charset="-120"/>
                <a:cs typeface="Calibri" panose="020F0502020204030204" pitchFamily="34" charset="0"/>
              </a:rPr>
              <a:t>靜默片刻 默想上主</a:t>
            </a:r>
            <a:r>
              <a:rPr lang="zh-TW" altLang="en-US" sz="2800" dirty="0">
                <a:solidFill>
                  <a:srgbClr val="FFFF00"/>
                </a:solidFill>
                <a:latin typeface="華康儷金黑(P)" panose="020B0800000000000000" pitchFamily="34" charset="-120"/>
                <a:ea typeface="華康儷金黑(P)" panose="020B0800000000000000" pitchFamily="34" charset="-120"/>
                <a:cs typeface="Calibri" panose="020F0502020204030204" pitchFamily="34" charset="0"/>
              </a:rPr>
              <a:t>今天</a:t>
            </a:r>
            <a:r>
              <a:rPr lang="zh-TW" altLang="en-US" sz="2000" dirty="0">
                <a:solidFill>
                  <a:schemeClr val="bg1"/>
                </a:solidFill>
                <a:latin typeface="華康儷金黑(P)" panose="020B0800000000000000" pitchFamily="34" charset="-120"/>
                <a:ea typeface="華康儷金黑(P)" panose="020B0800000000000000" pitchFamily="34" charset="-120"/>
                <a:cs typeface="Calibri" panose="020F0502020204030204" pitchFamily="34" charset="0"/>
              </a:rPr>
              <a:t>向</a:t>
            </a:r>
            <a:r>
              <a:rPr lang="zh-TW" altLang="en-US" sz="2800" dirty="0">
                <a:solidFill>
                  <a:srgbClr val="FFFF00"/>
                </a:solidFill>
                <a:latin typeface="華康儷金黑(P)" panose="020B0800000000000000" pitchFamily="34" charset="-120"/>
                <a:ea typeface="華康儷金黑(P)" panose="020B0800000000000000" pitchFamily="34" charset="-120"/>
                <a:cs typeface="Calibri" panose="020F0502020204030204" pitchFamily="34" charset="0"/>
              </a:rPr>
              <a:t>我</a:t>
            </a:r>
            <a:r>
              <a:rPr lang="zh-TW" altLang="en-US" sz="2000" dirty="0">
                <a:solidFill>
                  <a:schemeClr val="bg1"/>
                </a:solidFill>
                <a:latin typeface="華康儷金黑(P)" panose="020B0800000000000000" pitchFamily="34" charset="-120"/>
                <a:ea typeface="華康儷金黑(P)" panose="020B0800000000000000" pitchFamily="34" charset="-120"/>
                <a:cs typeface="Calibri" panose="020F0502020204030204" pitchFamily="34" charset="0"/>
              </a:rPr>
              <a:t>說的話</a:t>
            </a:r>
          </a:p>
        </p:txBody>
      </p:sp>
    </p:spTree>
    <p:extLst>
      <p:ext uri="{BB962C8B-B14F-4D97-AF65-F5344CB8AC3E}">
        <p14:creationId xmlns:p14="http://schemas.microsoft.com/office/powerpoint/2010/main" val="3372229549"/>
      </p:ext>
    </p:extLst>
  </p:cSld>
  <p:clrMapOvr>
    <a:masterClrMapping/>
  </p:clrMapOvr>
</p:sld>
</file>

<file path=ppt/theme/theme1.xml><?xml version="1.0" encoding="utf-8"?>
<a:theme xmlns:a="http://schemas.openxmlformats.org/drawingml/2006/main" name="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4_預設簡報設計">
  <a:themeElements>
    <a:clrScheme name="1_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3_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1_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14515</TotalTime>
  <Words>2962</Words>
  <Application>Microsoft Office PowerPoint</Application>
  <PresentationFormat>如螢幕大小 (4:3)</PresentationFormat>
  <Paragraphs>176</Paragraphs>
  <Slides>30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21</vt:i4>
      </vt:variant>
      <vt:variant>
        <vt:lpstr>佈景主題</vt:lpstr>
      </vt:variant>
      <vt:variant>
        <vt:i4>4</vt:i4>
      </vt:variant>
      <vt:variant>
        <vt:lpstr>投影片標題</vt:lpstr>
      </vt:variant>
      <vt:variant>
        <vt:i4>30</vt:i4>
      </vt:variant>
    </vt:vector>
  </HeadingPairs>
  <TitlesOfParts>
    <vt:vector size="55" baseType="lpstr">
      <vt:lpstr>DeepSeek-CJK-patch</vt:lpstr>
      <vt:lpstr>DotumChe</vt:lpstr>
      <vt:lpstr>華康中黑體</vt:lpstr>
      <vt:lpstr>華康中黑體(P)</vt:lpstr>
      <vt:lpstr>華康正顏楷體W7</vt:lpstr>
      <vt:lpstr>華康正顏楷體W7(P)</vt:lpstr>
      <vt:lpstr>華康粗黑體</vt:lpstr>
      <vt:lpstr>華康黑體-GB5</vt:lpstr>
      <vt:lpstr>華康龍門石碑(P)</vt:lpstr>
      <vt:lpstr>華康儷中黑</vt:lpstr>
      <vt:lpstr>華康儷中黑(P)</vt:lpstr>
      <vt:lpstr>華康儷金黑(P)</vt:lpstr>
      <vt:lpstr>華康儷粗宋(P)</vt:lpstr>
      <vt:lpstr>新細明體</vt:lpstr>
      <vt:lpstr>標楷體</vt:lpstr>
      <vt:lpstr>Arial</vt:lpstr>
      <vt:lpstr>Calibri</vt:lpstr>
      <vt:lpstr>Calibri Light</vt:lpstr>
      <vt:lpstr>Segoe UI</vt:lpstr>
      <vt:lpstr>Times New Roman</vt:lpstr>
      <vt:lpstr>Wingdings</vt:lpstr>
      <vt:lpstr>預設簡報設計</vt:lpstr>
      <vt:lpstr>14_預設簡報設計</vt:lpstr>
      <vt:lpstr>3_預設簡報設計</vt:lpstr>
      <vt:lpstr>1_Office 佈景主題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>Cirs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Fr. Tsui</dc:creator>
  <cp:lastModifiedBy>user</cp:lastModifiedBy>
  <cp:revision>831</cp:revision>
  <dcterms:created xsi:type="dcterms:W3CDTF">2006-09-26T01:05:23Z</dcterms:created>
  <dcterms:modified xsi:type="dcterms:W3CDTF">2025-05-19T07:07:37Z</dcterms:modified>
</cp:coreProperties>
</file>