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694" r:id="rId2"/>
    <p:sldMasterId id="2147489719" r:id="rId3"/>
    <p:sldMasterId id="2147489782" r:id="rId4"/>
  </p:sldMasterIdLst>
  <p:notesMasterIdLst>
    <p:notesMasterId r:id="rId35"/>
  </p:notesMasterIdLst>
  <p:handoutMasterIdLst>
    <p:handoutMasterId r:id="rId36"/>
  </p:handoutMasterIdLst>
  <p:sldIdLst>
    <p:sldId id="1515" r:id="rId5"/>
    <p:sldId id="1050" r:id="rId6"/>
    <p:sldId id="1410" r:id="rId7"/>
    <p:sldId id="1471" r:id="rId8"/>
    <p:sldId id="1370" r:id="rId9"/>
    <p:sldId id="1411" r:id="rId10"/>
    <p:sldId id="1054" r:id="rId11"/>
    <p:sldId id="1412" r:id="rId12"/>
    <p:sldId id="1413" r:id="rId13"/>
    <p:sldId id="1514" r:id="rId14"/>
    <p:sldId id="1376" r:id="rId15"/>
    <p:sldId id="1504" r:id="rId16"/>
    <p:sldId id="1503" r:id="rId17"/>
    <p:sldId id="1502" r:id="rId18"/>
    <p:sldId id="2106" r:id="rId19"/>
    <p:sldId id="2118" r:id="rId20"/>
    <p:sldId id="2119" r:id="rId21"/>
    <p:sldId id="2116" r:id="rId22"/>
    <p:sldId id="2110" r:id="rId23"/>
    <p:sldId id="2111" r:id="rId24"/>
    <p:sldId id="2113" r:id="rId25"/>
    <p:sldId id="2114" r:id="rId26"/>
    <p:sldId id="2115" r:id="rId27"/>
    <p:sldId id="1508" r:id="rId28"/>
    <p:sldId id="1509" r:id="rId29"/>
    <p:sldId id="1510" r:id="rId30"/>
    <p:sldId id="1511" r:id="rId31"/>
    <p:sldId id="1512" r:id="rId32"/>
    <p:sldId id="1513" r:id="rId33"/>
    <p:sldId id="1045" r:id="rId34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FFCCFF"/>
    <a:srgbClr val="FFFFFF"/>
    <a:srgbClr val="008000"/>
    <a:srgbClr val="33CC33"/>
    <a:srgbClr val="000066"/>
    <a:srgbClr val="9900CC"/>
    <a:srgbClr val="99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436" autoAdjust="0"/>
    <p:restoredTop sz="94677" autoAdjust="0"/>
  </p:normalViewPr>
  <p:slideViewPr>
    <p:cSldViewPr>
      <p:cViewPr varScale="1">
        <p:scale>
          <a:sx n="59" d="100"/>
          <a:sy n="59" d="100"/>
        </p:scale>
        <p:origin x="128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19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90366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0E7F3-594E-431A-934E-DAED303BC61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41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CA772-E495-4BA9-ABC1-9BB5D5EDCA4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791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95542-F898-48F4-A21A-A80883BB252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675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A249-DD10-426B-9B14-6EACD1FF16C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20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37EE-1CE0-45D0-9087-5172E5E08F6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358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AB98-89D1-4293-8288-C0841480BAB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24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2F6D8-0604-4E53-B2F1-2A37DFAA1D1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27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E3E24-48B9-4D2C-ACC3-D70F17E10ED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275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7A85E-BB8E-4335-9EEC-1BCBD0CFB41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757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2DB86-11B9-48DF-8BA9-F79E7D13D08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581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0BB5D-09E1-4D96-80A6-8E8A197FA4A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79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31417DB-D73C-4B48-96D3-C15558497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7925B-6C57-450E-B0E1-F3F52442CC03}" type="datetimeFigureOut">
              <a:rPr lang="zh-TW" altLang="en-US"/>
              <a:pPr>
                <a:defRPr/>
              </a:pPr>
              <a:t>2025/5/19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228871D-855B-45C7-A806-28AC9286C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3DAA021-06B4-48F4-A6F7-12D0659C7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FB776-B002-4339-9E44-964FC9F0026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8149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30716A9-23BC-4FCB-BC25-59D6044B5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A1971-AB55-4D6D-885A-E98FBCD0927C}" type="datetimeFigureOut">
              <a:rPr lang="zh-TW" altLang="en-US"/>
              <a:pPr>
                <a:defRPr/>
              </a:pPr>
              <a:t>2025/5/19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34D2DC-DFFA-40AA-A6ED-A067528C7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A10FDBD-0C9A-4B08-BC60-7CC71BB0C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D31B5-9855-486B-9472-6FC0247D29D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84086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2D16D1C-64A0-45BE-B698-2CEDD9E15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FE75D-6DD2-4EEC-8423-E174E5B86BD6}" type="datetimeFigureOut">
              <a:rPr lang="zh-TW" altLang="en-US"/>
              <a:pPr>
                <a:defRPr/>
              </a:pPr>
              <a:t>2025/5/19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9A8AA58-C17A-4DCE-86D8-6B8A3AFAC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738BA88-9262-4FD9-A3E6-F81655975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BC8DC-563E-47DD-88B2-D26EF3B778E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4924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483F4A5C-C2DD-48CE-9009-A10DBB6D2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9F33C-D98D-4CD8-8BB5-2B9E76D0DAA3}" type="datetimeFigureOut">
              <a:rPr lang="zh-TW" altLang="en-US"/>
              <a:pPr>
                <a:defRPr/>
              </a:pPr>
              <a:t>2025/5/19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A3231C4A-BCA3-4763-86EF-5497AF05C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CCC6AD0A-73C6-4D55-B980-BA2699536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33688-342F-4AA6-9279-89BFAEA5C70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803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6168CB93-FFD6-448D-A137-0EC5FAC9F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19B96-B836-4B8C-8A24-E057EA69C173}" type="datetimeFigureOut">
              <a:rPr lang="zh-TW" altLang="en-US"/>
              <a:pPr>
                <a:defRPr/>
              </a:pPr>
              <a:t>2025/5/19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9CB4BE59-A95B-4653-B578-E494E15C5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CBD52FB2-B163-4F43-AE57-F76FAE253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31CF5-67F0-49E5-B93D-6F64E67FF7A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1548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D4548F5F-67EA-40D6-BC0D-BF8544D39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D5577-8E4A-47E8-8F5F-C98FADAFA4F8}" type="datetimeFigureOut">
              <a:rPr lang="zh-TW" altLang="en-US"/>
              <a:pPr>
                <a:defRPr/>
              </a:pPr>
              <a:t>2025/5/19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A0BF2DAB-2245-49D4-BCE5-575FF0FC0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AD13B225-7A17-4ACE-876E-183061B2A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38D7B1-34CE-4AA3-99B9-68823824BA0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04861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F0B31D4A-0B62-4AF7-BFAA-EF1058A15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010F7-C8B0-4CA2-83DD-30F3F6881573}" type="datetimeFigureOut">
              <a:rPr lang="zh-TW" altLang="en-US"/>
              <a:pPr>
                <a:defRPr/>
              </a:pPr>
              <a:t>2025/5/19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379AC53C-5E73-4879-A776-8A3EA3619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FBCA058E-A1A1-4AEB-B2E6-A1E97AA05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7EDA69-1A07-42ED-9CB7-A27075BA061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608973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1C7EEEAC-62B3-443B-BAC1-C584F2148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EFBAF-531A-4372-8D08-0A04277B2D75}" type="datetimeFigureOut">
              <a:rPr lang="zh-TW" altLang="en-US"/>
              <a:pPr>
                <a:defRPr/>
              </a:pPr>
              <a:t>2025/5/19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2061C71B-FA89-4983-A32F-98793714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5E60D1F9-F05D-4ED8-A885-8F5F70FB6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85F7A-43A9-478D-83F1-C509914B120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77699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39562A88-09DC-4C87-AC91-77104906E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77B3E-53BE-4DCD-98EB-66414E37257E}" type="datetimeFigureOut">
              <a:rPr lang="zh-TW" altLang="en-US"/>
              <a:pPr>
                <a:defRPr/>
              </a:pPr>
              <a:t>2025/5/19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E7378512-0240-4BEC-999D-113E360FB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F5B0FCF7-1920-4254-A990-F1E1CE5A7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202D3-7F9F-4E24-9CC6-2AF4B15291A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86547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52D9085-2A59-4D7F-9F6C-730E57A01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9BF84-94F6-451B-B770-59578A6DA2BA}" type="datetimeFigureOut">
              <a:rPr lang="zh-TW" altLang="en-US"/>
              <a:pPr>
                <a:defRPr/>
              </a:pPr>
              <a:t>2025/5/19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5797E4F-D415-46C3-8920-14202512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65FCBA-37BE-4DD1-BDA8-6ACF0F0ED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6F4634-EA88-4A8D-8C9C-9978BB9F75B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22965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B371297-8BCD-41B1-A824-5788C9126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74685-9134-44C8-9E5C-840EDBB073A6}" type="datetimeFigureOut">
              <a:rPr lang="zh-TW" altLang="en-US"/>
              <a:pPr>
                <a:defRPr/>
              </a:pPr>
              <a:t>2025/5/19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882F83C-482F-45B4-963A-C7EFC3B0E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7F35FE-94D0-46D0-8736-375ADEB56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88724-CDFD-43C7-AFCB-CAFABB90113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813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fld id="{D477CC02-DBB9-4AE4-B28C-339F9F6F7922}" type="slidenum">
              <a:rPr lang="en-US" altLang="zh-TW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4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695" r:id="rId1"/>
    <p:sldLayoutId id="2147489696" r:id="rId2"/>
    <p:sldLayoutId id="2147489697" r:id="rId3"/>
    <p:sldLayoutId id="2147489698" r:id="rId4"/>
    <p:sldLayoutId id="2147489699" r:id="rId5"/>
    <p:sldLayoutId id="2147489700" r:id="rId6"/>
    <p:sldLayoutId id="2147489701" r:id="rId7"/>
    <p:sldLayoutId id="2147489702" r:id="rId8"/>
    <p:sldLayoutId id="2147489703" r:id="rId9"/>
    <p:sldLayoutId id="2147489704" r:id="rId10"/>
    <p:sldLayoutId id="2147489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id="{0081F263-76B0-492C-8888-B44FC731EF6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id="{C47C0B29-F532-4BEE-B2AF-2F9E9783E1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03B7211-696E-47C6-9F36-3E52F35829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8B15AB0-E5E8-4AEE-8826-D43D186F8A70}" type="datetimeFigureOut">
              <a:rPr lang="zh-TW" altLang="en-US"/>
              <a:pPr>
                <a:defRPr/>
              </a:pPr>
              <a:t>2025/5/19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00DA76B-D224-4465-8CA5-85250FEAF0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AC801F6-B04D-4CFA-9245-8DDAED0FCA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D0FCAFD-618C-4C65-896B-83743671335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505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83" r:id="rId1"/>
    <p:sldLayoutId id="2147489784" r:id="rId2"/>
    <p:sldLayoutId id="2147489785" r:id="rId3"/>
    <p:sldLayoutId id="2147489786" r:id="rId4"/>
    <p:sldLayoutId id="2147489787" r:id="rId5"/>
    <p:sldLayoutId id="2147489788" r:id="rId6"/>
    <p:sldLayoutId id="2147489789" r:id="rId7"/>
    <p:sldLayoutId id="2147489790" r:id="rId8"/>
    <p:sldLayoutId id="2147489791" r:id="rId9"/>
    <p:sldLayoutId id="2147489792" r:id="rId10"/>
    <p:sldLayoutId id="21474897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復活期第六主日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 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6600" dirty="0">
                <a:solidFill>
                  <a:srgbClr val="FFFF00"/>
                </a:solidFill>
                <a:ea typeface="華康儷中黑" panose="020B0509000000000000" pitchFamily="49" charset="-120"/>
              </a:rPr>
              <a:t>教會的傳統與創新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rgbClr val="00FF00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混亂中的平安</a:t>
            </a:r>
            <a:r>
              <a:rPr lang="en-US" altLang="zh-TW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: </a:t>
            </a:r>
            <a:r>
              <a:rPr lang="zh-TW" altLang="en-US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根深不怕風搖動</a:t>
            </a:r>
            <a:r>
              <a:rPr lang="en-US" altLang="zh-TW" dirty="0">
                <a:solidFill>
                  <a:srgbClr val="00FF00"/>
                </a:solidFill>
                <a:ea typeface="華康粗黑體" panose="020B0709000000000000" pitchFamily="49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1855328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復活期第六主日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 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6600" dirty="0">
                <a:solidFill>
                  <a:srgbClr val="FFFF00"/>
                </a:solidFill>
                <a:ea typeface="華康儷中黑" panose="020B0509000000000000" pitchFamily="49" charset="-120"/>
              </a:rPr>
              <a:t>教會的傳統與創新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rgbClr val="00FF00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混亂中的平安</a:t>
            </a:r>
            <a:r>
              <a:rPr lang="en-US" altLang="zh-TW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: </a:t>
            </a:r>
            <a:r>
              <a:rPr lang="zh-TW" altLang="en-US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根深不怕風搖動</a:t>
            </a:r>
            <a:r>
              <a:rPr lang="en-US" altLang="zh-TW" dirty="0">
                <a:solidFill>
                  <a:srgbClr val="00FF00"/>
                </a:solidFill>
                <a:ea typeface="華康粗黑體" panose="020B0709000000000000" pitchFamily="49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3130590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642372A-EF13-4599-95F0-5CB9E3132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algn="just" eaLnBrk="1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rgbClr val="FFFF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宗徒和長老同全教會決定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不再加給你們什麼重擔</a:t>
            </a:r>
            <a:r>
              <a:rPr lang="en-US" altLang="zh-TW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除了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這幾項重要的事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即不要吃祭過邪神的食物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並戒避姦淫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如果你們戒絕了這一切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那就好了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 eaLnBrk="1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（遠看聖殿</a:t>
            </a:r>
            <a:r>
              <a:rPr lang="en-US" altLang="zh-TW" sz="36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金碧輝煌）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　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在城內我沒有看見聖殿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因為天主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和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羔羊</a:t>
            </a:r>
            <a:r>
              <a:rPr lang="en-US" altLang="zh-TW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就是聖殿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就是她的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明燈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 eaLnBrk="1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誰愛我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必遵守我的話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我父也必愛他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那護慰者必要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教訓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你們一切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也要使你們</a:t>
            </a:r>
            <a:b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　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想起</a:t>
            </a:r>
            <a:r>
              <a:rPr lang="en-US" altLang="zh-TW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我對你們所說的一切</a:t>
            </a:r>
            <a:r>
              <a:rPr lang="en-US" altLang="zh-TW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en-US" sz="4000" dirty="0">
              <a:solidFill>
                <a:srgbClr val="FFFF00"/>
              </a:solidFill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marL="0" indent="0" algn="just" eaLnBrk="1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altLang="zh-TW" sz="4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505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642372A-EF13-4599-95F0-5CB9E3132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0" indent="0" algn="l" eaLnBrk="1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宗徒和長老同全教會決定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除了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這幾項重要的事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即不要吃祭過邪神的食物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並戒避姦淫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如果你們戒絕了這一切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那就好了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 eaLnBrk="1">
              <a:lnSpc>
                <a:spcPts val="46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大公會議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面對當時困境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5%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創新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,95%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繼承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聖神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幫助</a:t>
            </a:r>
            <a:r>
              <a:rPr lang="zh-TW" altLang="en-US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想起耶穌教訓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　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繼承較容易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更新很困難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不斷更新是教會發揚光大的必要條件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教會最不變的是不斷在變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如果不變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教會將會落後自己一百年</a:t>
            </a:r>
            <a:r>
              <a:rPr lang="en-US" altLang="zh-TW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</a:p>
          <a:p>
            <a:pPr marL="360000" indent="-457200" algn="l" eaLnBrk="1">
              <a:lnSpc>
                <a:spcPts val="46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聖教宗若望廿三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ag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giorna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mento=bringing up to date</a:t>
            </a:r>
          </a:p>
          <a:p>
            <a:pPr marL="360000" indent="-457200" algn="l" eaLnBrk="1">
              <a:lnSpc>
                <a:spcPts val="46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日日新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又日新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作新民 </a:t>
            </a:r>
            <a:r>
              <a:rPr lang="en-US" altLang="zh-TW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(=</a:t>
            </a:r>
            <a:r>
              <a:rPr lang="en-US" altLang="zh-TW" sz="1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新人新事</a:t>
            </a:r>
            <a:r>
              <a:rPr lang="en-US" altLang="zh-TW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144273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642372A-EF13-4599-95F0-5CB9E3132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0" indent="0" algn="l" eaLnBrk="1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TW" i="1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(</a:t>
            </a:r>
            <a:r>
              <a:rPr lang="zh-TW" altLang="en-US" i="1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遠看聖殿</a:t>
            </a:r>
            <a:r>
              <a:rPr lang="en-US" altLang="zh-TW" i="1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i="1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金碧輝煌</a:t>
            </a:r>
            <a:r>
              <a:rPr lang="en-US" altLang="zh-TW" i="1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)</a:t>
            </a:r>
            <a:r>
              <a:rPr lang="en-US" altLang="zh-TW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在城內我沒有看見聖殿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因為天主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和</a:t>
            </a:r>
            <a:r>
              <a:rPr lang="zh-TW" altLang="en-US" sz="4000" spc="-15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羔羊</a:t>
            </a:r>
            <a:r>
              <a:rPr lang="en-US" altLang="zh-TW" sz="4000" spc="-15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就是聖殿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就是她的</a:t>
            </a:r>
            <a:r>
              <a:rPr lang="zh-TW" altLang="en-US" sz="4000" spc="-15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明燈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 eaLnBrk="1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不識廬山真面目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只緣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身在此山中</a:t>
            </a:r>
            <a:endParaRPr lang="en-US" altLang="zh-TW" sz="4000" dirty="0">
              <a:solidFill>
                <a:srgbClr val="00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 eaLnBrk="1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聖殿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我們的身體是聖神的宮殿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 eaLnBrk="1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明燈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我們的生活是世界的光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讓人在我</a:t>
            </a:r>
            <a:b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    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們身上看到基督和更豐盛的生命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 eaLnBrk="1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教研鼓勵教友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獻上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生命和所有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即時間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金錢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才能和愛心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慷慨捐獻</a:t>
            </a:r>
            <a:r>
              <a:rPr lang="en-US" altLang="zh-TW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幫助教會經費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360000" indent="-457200" algn="l" eaLnBrk="1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壞表樣很可怕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沒有好表樣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更可憐</a:t>
            </a:r>
            <a:r>
              <a:rPr lang="en-US" altLang="zh-TW" sz="40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9529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642372A-EF13-4599-95F0-5CB9E3132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360000" indent="-457200" algn="l" eaLnBrk="1">
              <a:lnSpc>
                <a:spcPts val="4600"/>
              </a:lnSpc>
              <a:spcBef>
                <a:spcPts val="60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誰愛我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必遵守我的話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我父也必愛他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那護慰者必要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教訓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你們一切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也要使你們</a:t>
            </a:r>
            <a:b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</a:b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想起</a:t>
            </a:r>
            <a:r>
              <a:rPr lang="en-US" altLang="zh-TW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我對你們所說的一切</a:t>
            </a:r>
            <a:r>
              <a:rPr lang="en-US" altLang="zh-TW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 eaLnBrk="1">
              <a:lnSpc>
                <a:spcPts val="46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一切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信仰的全部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不是局部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不能斷章取義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或斷書取義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發展局部不顧全體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有大害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</a:p>
          <a:p>
            <a:pPr marL="360000" indent="-457200" algn="l" eaLnBrk="1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全面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認識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深入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分析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對症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下藥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參與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改變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 eaLnBrk="1">
              <a:lnSpc>
                <a:spcPts val="46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在聖神內想起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創新源自根深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根深不怕風搖動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繼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承精神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不是方法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舊方法越成功越阻碍教會創新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害教會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 eaLnBrk="1">
              <a:lnSpc>
                <a:spcPts val="46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      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舊方法越成功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教會越不思進取</a:t>
            </a:r>
          </a:p>
        </p:txBody>
      </p:sp>
    </p:spTree>
    <p:extLst>
      <p:ext uri="{BB962C8B-B14F-4D97-AF65-F5344CB8AC3E}">
        <p14:creationId xmlns:p14="http://schemas.microsoft.com/office/powerpoint/2010/main" val="82303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副標題 2">
            <a:extLst>
              <a:ext uri="{FF2B5EF4-FFF2-40B4-BE49-F238E27FC236}">
                <a16:creationId xmlns:a16="http://schemas.microsoft.com/office/drawing/2014/main" id="{3C17FC66-5513-4C67-9FA8-98FF9E497D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3375"/>
            <a:ext cx="9144000" cy="6048375"/>
          </a:xfrm>
        </p:spPr>
        <p:txBody>
          <a:bodyPr/>
          <a:lstStyle/>
          <a:p>
            <a:pPr eaLnBrk="1" hangingPunct="1"/>
            <a:r>
              <a:rPr lang="zh-TW" altLang="en-US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繼承傳統</a:t>
            </a:r>
            <a:r>
              <a:rPr lang="zh-TW" altLang="en-US" sz="4000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：</a:t>
            </a:r>
            <a:r>
              <a:rPr lang="zh-TW" altLang="en-US" sz="40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如何繼承？</a:t>
            </a:r>
            <a:endParaRPr lang="en-US" altLang="zh-TW" sz="4000" dirty="0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zh-TW" kern="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Inheriting Tradition: How to Carry It Forward?</a:t>
            </a:r>
            <a:endParaRPr lang="zh-TW" altLang="en-US" dirty="0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E6465473-E731-45B6-B1B1-1AD0FF9BF6CC}"/>
              </a:ext>
            </a:extLst>
          </p:cNvPr>
          <p:cNvSpPr/>
          <p:nvPr/>
        </p:nvSpPr>
        <p:spPr>
          <a:xfrm>
            <a:off x="571500" y="2075334"/>
            <a:ext cx="1643063" cy="15716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DD2F4C8A-8AFD-4846-A1D0-50AEE17144CE}"/>
              </a:ext>
            </a:extLst>
          </p:cNvPr>
          <p:cNvSpPr/>
          <p:nvPr/>
        </p:nvSpPr>
        <p:spPr>
          <a:xfrm>
            <a:off x="5143500" y="2075334"/>
            <a:ext cx="1643063" cy="1571625"/>
          </a:xfrm>
          <a:prstGeom prst="ellipse">
            <a:avLst/>
          </a:prstGeom>
          <a:noFill/>
          <a:ln w="57150">
            <a:solidFill>
              <a:srgbClr val="0066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70CB9A79-10A9-46C0-A029-8F9EF3A3F394}"/>
              </a:ext>
            </a:extLst>
          </p:cNvPr>
          <p:cNvSpPr/>
          <p:nvPr/>
        </p:nvSpPr>
        <p:spPr>
          <a:xfrm>
            <a:off x="3105781" y="1934140"/>
            <a:ext cx="1643063" cy="1571625"/>
          </a:xfrm>
          <a:prstGeom prst="ellipse">
            <a:avLst/>
          </a:prstGeom>
          <a:noFill/>
          <a:ln w="57150">
            <a:solidFill>
              <a:srgbClr val="0000FF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廿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A05EF43-65CF-4242-986D-5905391D165D}"/>
              </a:ext>
            </a:extLst>
          </p:cNvPr>
          <p:cNvSpPr/>
          <p:nvPr/>
        </p:nvSpPr>
        <p:spPr>
          <a:xfrm>
            <a:off x="642938" y="5004271"/>
            <a:ext cx="1428750" cy="857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7A718F3-7763-48F6-B8C4-A930C113DC65}"/>
              </a:ext>
            </a:extLst>
          </p:cNvPr>
          <p:cNvSpPr/>
          <p:nvPr/>
        </p:nvSpPr>
        <p:spPr>
          <a:xfrm>
            <a:off x="5214938" y="5004271"/>
            <a:ext cx="1428750" cy="857250"/>
          </a:xfrm>
          <a:prstGeom prst="rect">
            <a:avLst/>
          </a:prstGeom>
          <a:noFill/>
          <a:ln w="57150">
            <a:solidFill>
              <a:srgbClr val="0066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E2D16D6-967B-4F99-A465-F1D85E20A153}"/>
              </a:ext>
            </a:extLst>
          </p:cNvPr>
          <p:cNvSpPr/>
          <p:nvPr/>
        </p:nvSpPr>
        <p:spPr>
          <a:xfrm>
            <a:off x="3000375" y="5004271"/>
            <a:ext cx="1428750" cy="857250"/>
          </a:xfrm>
          <a:prstGeom prst="rect">
            <a:avLst/>
          </a:prstGeom>
          <a:noFill/>
          <a:ln w="57150">
            <a:solidFill>
              <a:srgbClr val="0000FF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id="{5390BFA6-24FF-4801-BD25-FAD20B2EF9A1}"/>
              </a:ext>
            </a:extLst>
          </p:cNvPr>
          <p:cNvSpPr/>
          <p:nvPr/>
        </p:nvSpPr>
        <p:spPr>
          <a:xfrm>
            <a:off x="7092280" y="2060407"/>
            <a:ext cx="1793848" cy="1441326"/>
          </a:xfrm>
          <a:prstGeom prst="triangle">
            <a:avLst>
              <a:gd name="adj" fmla="val 48656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DB8168DE-1914-481C-802A-5F79A8C02133}"/>
              </a:ext>
            </a:extLst>
          </p:cNvPr>
          <p:cNvCxnSpPr/>
          <p:nvPr/>
        </p:nvCxnSpPr>
        <p:spPr>
          <a:xfrm>
            <a:off x="1452711" y="4435524"/>
            <a:ext cx="6143625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7AC7D311-57DD-4D7E-BF3D-9FAF97F8DD16}"/>
              </a:ext>
            </a:extLst>
          </p:cNvPr>
          <p:cNvCxnSpPr/>
          <p:nvPr/>
        </p:nvCxnSpPr>
        <p:spPr>
          <a:xfrm rot="5400000" flipH="1" flipV="1">
            <a:off x="712788" y="4361334"/>
            <a:ext cx="1144587" cy="15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8D1018E6-25D3-4CE2-A475-D171BBCF3E4E}"/>
              </a:ext>
            </a:extLst>
          </p:cNvPr>
          <p:cNvCxnSpPr/>
          <p:nvPr/>
        </p:nvCxnSpPr>
        <p:spPr>
          <a:xfrm rot="5400000" flipH="1" flipV="1">
            <a:off x="5369446" y="4360540"/>
            <a:ext cx="1143000" cy="1588"/>
          </a:xfrm>
          <a:prstGeom prst="straightConnector1">
            <a:avLst/>
          </a:prstGeom>
          <a:ln w="381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EC88BD23-1A70-437C-8BF7-DF13B26EFE53}"/>
              </a:ext>
            </a:extLst>
          </p:cNvPr>
          <p:cNvCxnSpPr/>
          <p:nvPr/>
        </p:nvCxnSpPr>
        <p:spPr>
          <a:xfrm rot="5400000" flipH="1" flipV="1">
            <a:off x="3344398" y="4360540"/>
            <a:ext cx="1143000" cy="158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id="{F07A39EA-8ABC-4842-B747-F324F1FC48A7}"/>
              </a:ext>
            </a:extLst>
          </p:cNvPr>
          <p:cNvCxnSpPr/>
          <p:nvPr/>
        </p:nvCxnSpPr>
        <p:spPr>
          <a:xfrm rot="5400000" flipH="1" flipV="1">
            <a:off x="7498281" y="4368874"/>
            <a:ext cx="1143000" cy="1587"/>
          </a:xfrm>
          <a:prstGeom prst="straightConnector1">
            <a:avLst/>
          </a:prstGeom>
          <a:ln w="571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14F8615D-FA6B-4722-98B7-0258BB1C2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75" y="4841284"/>
            <a:ext cx="1214438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otumChe" panose="020B0609000101010101" pitchFamily="49" charset="-127"/>
                <a:ea typeface="DotumChe" panose="020B0609000101010101" pitchFamily="49" charset="-127"/>
                <a:cs typeface="+mn-cs"/>
              </a:rPr>
              <a:t>？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3BB5910-39C0-47C9-8878-C76041338CC9}"/>
              </a:ext>
            </a:extLst>
          </p:cNvPr>
          <p:cNvSpPr txBox="1"/>
          <p:nvPr/>
        </p:nvSpPr>
        <p:spPr>
          <a:xfrm>
            <a:off x="993404" y="2988241"/>
            <a:ext cx="770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問題</a:t>
            </a:r>
            <a:r>
              <a:rPr lang="en-US" altLang="zh-TW" sz="1200" kern="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Problem</a:t>
            </a:r>
            <a:endParaRPr kumimoji="1" lang="zh-TW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D1D42B43-4DF9-4770-8130-90EDEEDD0821}"/>
              </a:ext>
            </a:extLst>
          </p:cNvPr>
          <p:cNvSpPr txBox="1"/>
          <p:nvPr/>
        </p:nvSpPr>
        <p:spPr>
          <a:xfrm>
            <a:off x="683568" y="5085184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解決辦法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000" kern="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Solution</a:t>
            </a:r>
            <a:endParaRPr kumimoji="1" lang="zh-TW" altLang="en-US" sz="2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C1AF185-EE1C-4C89-8616-22D55E26EC04}"/>
              </a:ext>
            </a:extLst>
          </p:cNvPr>
          <p:cNvSpPr txBox="1"/>
          <p:nvPr/>
        </p:nvSpPr>
        <p:spPr>
          <a:xfrm>
            <a:off x="481236" y="2442954"/>
            <a:ext cx="17865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+mn-cs"/>
              </a:rPr>
              <a:t>五千年前</a:t>
            </a:r>
            <a:endParaRPr kumimoji="1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0" dirty="0">
                <a:solidFill>
                  <a:srgbClr val="404040"/>
                </a:solidFill>
                <a:effectLst/>
                <a:latin typeface="+mn-lt"/>
                <a:ea typeface="Calibri Light" panose="020F0302020204030204" pitchFamily="34" charset="0"/>
                <a:cs typeface="Calibri Light" panose="020F0302020204030204" pitchFamily="34" charset="0"/>
              </a:rPr>
              <a:t>Five thousand years ago</a:t>
            </a:r>
            <a:endParaRPr kumimoji="1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華康儷粗宋(P)" panose="02020700000000000000" pitchFamily="18" charset="-120"/>
              <a:cs typeface="Calibri Light" panose="020F0302020204030204" pitchFamily="34" charset="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1F98EFF3-B39D-4558-AF2B-041F209037D9}"/>
              </a:ext>
            </a:extLst>
          </p:cNvPr>
          <p:cNvSpPr txBox="1"/>
          <p:nvPr/>
        </p:nvSpPr>
        <p:spPr>
          <a:xfrm>
            <a:off x="5364088" y="2402304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+mn-cs"/>
              </a:rPr>
              <a:t>五百年前</a:t>
            </a:r>
            <a:r>
              <a:rPr lang="en-US" altLang="zh-TW" sz="1200" kern="0" dirty="0">
                <a:solidFill>
                  <a:srgbClr val="008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Five hundred years ago</a:t>
            </a:r>
            <a:endParaRPr kumimoji="1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1FD8E584-EDAD-401D-B91A-71404D4714D0}"/>
              </a:ext>
            </a:extLst>
          </p:cNvPr>
          <p:cNvSpPr txBox="1"/>
          <p:nvPr/>
        </p:nvSpPr>
        <p:spPr>
          <a:xfrm>
            <a:off x="3114069" y="2442954"/>
            <a:ext cx="16430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+mn-cs"/>
              </a:rPr>
              <a:t>一千年前</a:t>
            </a:r>
            <a:endParaRPr kumimoji="1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0" dirty="0">
                <a:solidFill>
                  <a:srgbClr val="0000FF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 thousand years ago</a:t>
            </a:r>
            <a:endParaRPr kumimoji="1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1D9903BE-A58D-4E9D-AB99-8FBCF5D1D51D}"/>
              </a:ext>
            </a:extLst>
          </p:cNvPr>
          <p:cNvSpPr txBox="1"/>
          <p:nvPr/>
        </p:nvSpPr>
        <p:spPr>
          <a:xfrm>
            <a:off x="7524328" y="2454496"/>
            <a:ext cx="864096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+mn-cs"/>
              </a:rPr>
              <a:t>今 天</a:t>
            </a:r>
            <a:endParaRPr kumimoji="1" lang="en-US" altLang="zh-TW" sz="18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800" kern="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Today</a:t>
            </a:r>
            <a:endParaRPr kumimoji="1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</p:txBody>
      </p: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03FDB5D4-396F-4836-9C08-90ADA00D2BD0}"/>
              </a:ext>
            </a:extLst>
          </p:cNvPr>
          <p:cNvCxnSpPr>
            <a:cxnSpLocks/>
          </p:cNvCxnSpPr>
          <p:nvPr/>
        </p:nvCxnSpPr>
        <p:spPr>
          <a:xfrm flipV="1">
            <a:off x="2244799" y="5408637"/>
            <a:ext cx="5639569" cy="34999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835065A2-AEDD-4B4B-9CA6-B07BF6E8339F}"/>
              </a:ext>
            </a:extLst>
          </p:cNvPr>
          <p:cNvSpPr txBox="1"/>
          <p:nvPr/>
        </p:nvSpPr>
        <p:spPr>
          <a:xfrm>
            <a:off x="323528" y="4089266"/>
            <a:ext cx="11093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繼承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00"/>
                </a:highlight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傳統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智慧</a:t>
            </a:r>
          </a:p>
        </p:txBody>
      </p:sp>
      <p:sp>
        <p:nvSpPr>
          <p:cNvPr id="11" name="乘號 10">
            <a:extLst>
              <a:ext uri="{FF2B5EF4-FFF2-40B4-BE49-F238E27FC236}">
                <a16:creationId xmlns:a16="http://schemas.microsoft.com/office/drawing/2014/main" id="{18DA7DAF-F5C6-43C5-A16B-B595DE040633}"/>
              </a:ext>
            </a:extLst>
          </p:cNvPr>
          <p:cNvSpPr/>
          <p:nvPr/>
        </p:nvSpPr>
        <p:spPr>
          <a:xfrm>
            <a:off x="4512032" y="5054989"/>
            <a:ext cx="681065" cy="720458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1259632" y="4037002"/>
            <a:ext cx="2655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K" sz="2000" dirty="0">
                <a:solidFill>
                  <a:srgbClr val="FF0000"/>
                </a:solidFill>
              </a:rPr>
              <a:t>Traditional</a:t>
            </a:r>
            <a:r>
              <a:rPr lang="en-US" altLang="zh-HK" sz="2000" dirty="0"/>
              <a:t> </a:t>
            </a:r>
            <a:r>
              <a:rPr lang="en-US" altLang="zh-HK" sz="2000" b="1" dirty="0">
                <a:solidFill>
                  <a:srgbClr val="FF0000"/>
                </a:solidFill>
              </a:rPr>
              <a:t>wisdom</a:t>
            </a:r>
            <a:endParaRPr lang="zh-HK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14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9" grpId="0"/>
      <p:bldP spid="2" grpId="0"/>
      <p:bldP spid="20" grpId="0"/>
      <p:bldP spid="26" grpId="0"/>
      <p:bldP spid="11" grpId="0" animBg="1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副標題 2">
            <a:extLst>
              <a:ext uri="{FF2B5EF4-FFF2-40B4-BE49-F238E27FC236}">
                <a16:creationId xmlns:a16="http://schemas.microsoft.com/office/drawing/2014/main" id="{3C17FC66-5513-4C67-9FA8-98FF9E497D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繼承傳統：</a:t>
            </a:r>
            <a:r>
              <a:rPr lang="zh-TW" altLang="en-US" sz="24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如何繼承？</a:t>
            </a:r>
            <a:endParaRPr lang="en-US" altLang="zh-TW" sz="2400" dirty="0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zh-TW" sz="2400" kern="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Inheriting Tradition: How to Carry It Forward?</a:t>
            </a:r>
            <a:endParaRPr lang="zh-TW" altLang="en-US" sz="2400" dirty="0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E6465473-E731-45B6-B1B1-1AD0FF9BF6CC}"/>
              </a:ext>
            </a:extLst>
          </p:cNvPr>
          <p:cNvSpPr/>
          <p:nvPr/>
        </p:nvSpPr>
        <p:spPr>
          <a:xfrm>
            <a:off x="571500" y="1268760"/>
            <a:ext cx="1643063" cy="15716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DD2F4C8A-8AFD-4846-A1D0-50AEE17144CE}"/>
              </a:ext>
            </a:extLst>
          </p:cNvPr>
          <p:cNvSpPr/>
          <p:nvPr/>
        </p:nvSpPr>
        <p:spPr>
          <a:xfrm>
            <a:off x="5143500" y="1268760"/>
            <a:ext cx="1643063" cy="1571625"/>
          </a:xfrm>
          <a:prstGeom prst="ellipse">
            <a:avLst/>
          </a:prstGeom>
          <a:noFill/>
          <a:ln w="57150">
            <a:solidFill>
              <a:srgbClr val="0066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70CB9A79-10A9-46C0-A029-8F9EF3A3F394}"/>
              </a:ext>
            </a:extLst>
          </p:cNvPr>
          <p:cNvSpPr/>
          <p:nvPr/>
        </p:nvSpPr>
        <p:spPr>
          <a:xfrm>
            <a:off x="2857500" y="1268760"/>
            <a:ext cx="1643063" cy="1571625"/>
          </a:xfrm>
          <a:prstGeom prst="ellipse">
            <a:avLst/>
          </a:prstGeom>
          <a:noFill/>
          <a:ln w="57150">
            <a:solidFill>
              <a:srgbClr val="0000FF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A05EF43-65CF-4242-986D-5905391D165D}"/>
              </a:ext>
            </a:extLst>
          </p:cNvPr>
          <p:cNvSpPr/>
          <p:nvPr/>
        </p:nvSpPr>
        <p:spPr>
          <a:xfrm>
            <a:off x="642938" y="3789040"/>
            <a:ext cx="1428750" cy="857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7A718F3-7763-48F6-B8C4-A930C113DC65}"/>
              </a:ext>
            </a:extLst>
          </p:cNvPr>
          <p:cNvSpPr/>
          <p:nvPr/>
        </p:nvSpPr>
        <p:spPr>
          <a:xfrm>
            <a:off x="5214938" y="3789040"/>
            <a:ext cx="1428750" cy="857250"/>
          </a:xfrm>
          <a:prstGeom prst="rect">
            <a:avLst/>
          </a:prstGeom>
          <a:noFill/>
          <a:ln w="57150">
            <a:solidFill>
              <a:srgbClr val="0066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E2D16D6-967B-4F99-A465-F1D85E20A153}"/>
              </a:ext>
            </a:extLst>
          </p:cNvPr>
          <p:cNvSpPr/>
          <p:nvPr/>
        </p:nvSpPr>
        <p:spPr>
          <a:xfrm>
            <a:off x="3000375" y="3789040"/>
            <a:ext cx="1428750" cy="857250"/>
          </a:xfrm>
          <a:prstGeom prst="rect">
            <a:avLst/>
          </a:prstGeom>
          <a:noFill/>
          <a:ln w="57150">
            <a:solidFill>
              <a:srgbClr val="0000FF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id="{5390BFA6-24FF-4801-BD25-FAD20B2EF9A1}"/>
              </a:ext>
            </a:extLst>
          </p:cNvPr>
          <p:cNvSpPr/>
          <p:nvPr/>
        </p:nvSpPr>
        <p:spPr>
          <a:xfrm>
            <a:off x="7500938" y="1746521"/>
            <a:ext cx="1214437" cy="1106415"/>
          </a:xfrm>
          <a:prstGeom prst="triangl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DB8168DE-1914-481C-802A-5F79A8C02133}"/>
              </a:ext>
            </a:extLst>
          </p:cNvPr>
          <p:cNvCxnSpPr/>
          <p:nvPr/>
        </p:nvCxnSpPr>
        <p:spPr>
          <a:xfrm>
            <a:off x="1619672" y="3283396"/>
            <a:ext cx="6143625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7AC7D311-57DD-4D7E-BF3D-9FAF97F8DD16}"/>
              </a:ext>
            </a:extLst>
          </p:cNvPr>
          <p:cNvCxnSpPr>
            <a:cxnSpLocks/>
          </p:cNvCxnSpPr>
          <p:nvPr/>
        </p:nvCxnSpPr>
        <p:spPr>
          <a:xfrm flipV="1">
            <a:off x="1547664" y="2983261"/>
            <a:ext cx="0" cy="6224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8D1018E6-25D3-4CE2-A475-D171BBCF3E4E}"/>
              </a:ext>
            </a:extLst>
          </p:cNvPr>
          <p:cNvCxnSpPr>
            <a:cxnSpLocks/>
          </p:cNvCxnSpPr>
          <p:nvPr/>
        </p:nvCxnSpPr>
        <p:spPr>
          <a:xfrm flipV="1">
            <a:off x="5940152" y="2983260"/>
            <a:ext cx="1588" cy="622498"/>
          </a:xfrm>
          <a:prstGeom prst="straightConnector1">
            <a:avLst/>
          </a:prstGeom>
          <a:ln w="381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EC88BD23-1A70-437C-8BF7-DF13B26EFE53}"/>
              </a:ext>
            </a:extLst>
          </p:cNvPr>
          <p:cNvCxnSpPr>
            <a:cxnSpLocks/>
          </p:cNvCxnSpPr>
          <p:nvPr/>
        </p:nvCxnSpPr>
        <p:spPr>
          <a:xfrm flipV="1">
            <a:off x="3641725" y="2983260"/>
            <a:ext cx="1588" cy="62249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id="{F07A39EA-8ABC-4842-B747-F324F1FC48A7}"/>
              </a:ext>
            </a:extLst>
          </p:cNvPr>
          <p:cNvCxnSpPr>
            <a:cxnSpLocks/>
          </p:cNvCxnSpPr>
          <p:nvPr/>
        </p:nvCxnSpPr>
        <p:spPr>
          <a:xfrm flipV="1">
            <a:off x="8193570" y="2924944"/>
            <a:ext cx="0" cy="606648"/>
          </a:xfrm>
          <a:prstGeom prst="straightConnector1">
            <a:avLst/>
          </a:prstGeom>
          <a:ln w="571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14F8615D-FA6B-4722-98B7-0258BB1C2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75" y="3284984"/>
            <a:ext cx="1214438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otumChe" panose="020B0609000101010101" pitchFamily="49" charset="-127"/>
                <a:ea typeface="DotumChe" panose="020B0609000101010101" pitchFamily="49" charset="-127"/>
                <a:cs typeface="+mn-cs"/>
              </a:rPr>
              <a:t>？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3BB5910-39C0-47C9-8878-C76041338CC9}"/>
              </a:ext>
            </a:extLst>
          </p:cNvPr>
          <p:cNvSpPr txBox="1"/>
          <p:nvPr/>
        </p:nvSpPr>
        <p:spPr>
          <a:xfrm>
            <a:off x="777380" y="1988840"/>
            <a:ext cx="770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問題</a:t>
            </a:r>
            <a:r>
              <a:rPr kumimoji="1" lang="en-US" altLang="zh-TW" sz="12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Problem</a:t>
            </a:r>
            <a:endParaRPr kumimoji="1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D1D42B43-4DF9-4770-8130-90EDEEDD0821}"/>
              </a:ext>
            </a:extLst>
          </p:cNvPr>
          <p:cNvSpPr txBox="1"/>
          <p:nvPr/>
        </p:nvSpPr>
        <p:spPr>
          <a:xfrm>
            <a:off x="744690" y="3861048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解決辦法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Solution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C1AF185-EE1C-4C89-8616-22D55E26EC04}"/>
              </a:ext>
            </a:extLst>
          </p:cNvPr>
          <p:cNvSpPr txBox="1"/>
          <p:nvPr/>
        </p:nvSpPr>
        <p:spPr>
          <a:xfrm>
            <a:off x="481236" y="1420356"/>
            <a:ext cx="17865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+mn-cs"/>
              </a:rPr>
              <a:t>五千年前</a:t>
            </a:r>
            <a:endParaRPr kumimoji="1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Calibri Light" panose="020F0302020204030204" pitchFamily="34" charset="0"/>
                <a:cs typeface="Calibri Light" panose="020F0302020204030204" pitchFamily="34" charset="0"/>
              </a:rPr>
              <a:t>Five thousand years ago</a:t>
            </a:r>
            <a:endParaRPr kumimoji="1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華康儷粗宋(P)" panose="02020700000000000000" pitchFamily="18" charset="-120"/>
              <a:cs typeface="Calibri Light" panose="020F0302020204030204" pitchFamily="34" charset="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1F98EFF3-B39D-4558-AF2B-041F209037D9}"/>
              </a:ext>
            </a:extLst>
          </p:cNvPr>
          <p:cNvSpPr txBox="1"/>
          <p:nvPr/>
        </p:nvSpPr>
        <p:spPr>
          <a:xfrm>
            <a:off x="5364088" y="1595730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+mn-cs"/>
              </a:rPr>
              <a:t>五百年前</a:t>
            </a:r>
            <a:r>
              <a:rPr kumimoji="1" lang="en-US" altLang="zh-TW" sz="1200" b="0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Segoe UI" panose="020B0502040204020203" pitchFamily="34" charset="0"/>
                <a:ea typeface="新細明體" panose="02020500000000000000" pitchFamily="18" charset="-120"/>
                <a:cs typeface="+mn-cs"/>
              </a:rPr>
              <a:t>Five hundred years ago</a:t>
            </a:r>
            <a:endParaRPr kumimoji="1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1FD8E584-EDAD-401D-B91A-71404D4714D0}"/>
              </a:ext>
            </a:extLst>
          </p:cNvPr>
          <p:cNvSpPr txBox="1"/>
          <p:nvPr/>
        </p:nvSpPr>
        <p:spPr>
          <a:xfrm>
            <a:off x="2856929" y="1636380"/>
            <a:ext cx="16430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+mn-cs"/>
              </a:rPr>
              <a:t>一千年前</a:t>
            </a:r>
            <a:endParaRPr kumimoji="1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 thousand years ago</a:t>
            </a:r>
            <a:endParaRPr kumimoji="1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1D9903BE-A58D-4E9D-AB99-8FBCF5D1D51D}"/>
              </a:ext>
            </a:extLst>
          </p:cNvPr>
          <p:cNvSpPr txBox="1"/>
          <p:nvPr/>
        </p:nvSpPr>
        <p:spPr>
          <a:xfrm>
            <a:off x="7668344" y="1268760"/>
            <a:ext cx="864096" cy="497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+mn-cs"/>
              </a:rPr>
              <a:t>今 天</a:t>
            </a:r>
            <a:endParaRPr kumimoji="1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Segoe UI" panose="020B0502040204020203" pitchFamily="34" charset="0"/>
                <a:ea typeface="新細明體" panose="02020500000000000000" pitchFamily="18" charset="-120"/>
                <a:cs typeface="+mn-cs"/>
              </a:rPr>
              <a:t>Today</a:t>
            </a:r>
            <a:endParaRPr kumimoji="1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606D2450-24A6-40A7-B667-5A764F7659DD}"/>
              </a:ext>
            </a:extLst>
          </p:cNvPr>
          <p:cNvSpPr txBox="1"/>
          <p:nvPr/>
        </p:nvSpPr>
        <p:spPr>
          <a:xfrm>
            <a:off x="542934" y="2953408"/>
            <a:ext cx="11093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繼承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00"/>
                </a:highlight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傳統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智慧</a:t>
            </a: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B6F445E-43DF-465B-87AA-56C424363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829404"/>
            <a:ext cx="8713788" cy="176336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要解決問題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就要讀歷史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以認識當時的環境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及所用方法的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理由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然後以同一精神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對今天的症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下今天的藥</a:t>
            </a:r>
            <a:endParaRPr kumimoji="0" lang="en-US" altLang="zh-TW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  <a:p>
            <a:pPr algn="ctr" eaLnBrk="1" hangingPunct="1">
              <a:lnSpc>
                <a:spcPts val="2200"/>
              </a:lnSpc>
              <a:spcBef>
                <a:spcPct val="0"/>
              </a:spcBef>
              <a:buNone/>
              <a:defRPr/>
            </a:pPr>
            <a:r>
              <a:rPr lang="en-US" altLang="zh-TW" sz="2400" spc="-100" dirty="0"/>
              <a:t>To solve a problem, one must </a:t>
            </a:r>
            <a:r>
              <a:rPr lang="en-US" altLang="zh-TW" sz="2400" spc="-100" dirty="0">
                <a:solidFill>
                  <a:srgbClr val="FF0000"/>
                </a:solidFill>
              </a:rPr>
              <a:t>study history</a:t>
            </a:r>
            <a:r>
              <a:rPr lang="en-US" altLang="zh-TW" sz="2400" spc="-100" dirty="0"/>
              <a:t>—to understand the circumstances of the past and the </a:t>
            </a:r>
            <a:r>
              <a:rPr lang="en-US" altLang="zh-TW" sz="2400" spc="-100" dirty="0">
                <a:solidFill>
                  <a:srgbClr val="FF0000"/>
                </a:solidFill>
              </a:rPr>
              <a:t>reasoning </a:t>
            </a:r>
            <a:r>
              <a:rPr lang="en-US" altLang="zh-TW" sz="2400" spc="-100" dirty="0"/>
              <a:t>behind the methods used. Then, with the same spirit, diagnose today’s ailment and </a:t>
            </a:r>
            <a:r>
              <a:rPr lang="en-US" altLang="zh-TW" sz="2400" spc="-100" dirty="0">
                <a:solidFill>
                  <a:srgbClr val="FF0000"/>
                </a:solidFill>
                <a:highlight>
                  <a:srgbClr val="FFFF00"/>
                </a:highlight>
              </a:rPr>
              <a:t>prescribe today’s remedy</a:t>
            </a:r>
            <a:r>
              <a:rPr lang="en-US" altLang="zh-TW" sz="2400" spc="-100" dirty="0"/>
              <a:t>.</a:t>
            </a:r>
            <a:endParaRPr kumimoji="0" lang="zh-TW" altLang="en-US" sz="2400" b="1" i="0" u="none" strike="noStrike" kern="1200" cap="none" spc="-100" normalizeH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402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副標題 2">
            <a:extLst>
              <a:ext uri="{FF2B5EF4-FFF2-40B4-BE49-F238E27FC236}">
                <a16:creationId xmlns:a16="http://schemas.microsoft.com/office/drawing/2014/main" id="{3C17FC66-5513-4C67-9FA8-98FF9E497D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繼承傳統：</a:t>
            </a:r>
            <a:r>
              <a:rPr lang="zh-TW" altLang="en-US" sz="24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如何繼承？</a:t>
            </a:r>
            <a:endParaRPr lang="en-US" altLang="zh-TW" sz="2400" dirty="0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zh-TW" sz="2400" kern="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Inheriting Tradition: How to Carry It Forward?</a:t>
            </a:r>
            <a:endParaRPr lang="zh-TW" altLang="en-US" sz="2400" dirty="0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E6465473-E731-45B6-B1B1-1AD0FF9BF6CC}"/>
              </a:ext>
            </a:extLst>
          </p:cNvPr>
          <p:cNvSpPr/>
          <p:nvPr/>
        </p:nvSpPr>
        <p:spPr>
          <a:xfrm>
            <a:off x="571500" y="1268760"/>
            <a:ext cx="1643063" cy="15716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DD2F4C8A-8AFD-4846-A1D0-50AEE17144CE}"/>
              </a:ext>
            </a:extLst>
          </p:cNvPr>
          <p:cNvSpPr/>
          <p:nvPr/>
        </p:nvSpPr>
        <p:spPr>
          <a:xfrm>
            <a:off x="5143500" y="1268760"/>
            <a:ext cx="1643063" cy="1571625"/>
          </a:xfrm>
          <a:prstGeom prst="ellipse">
            <a:avLst/>
          </a:prstGeom>
          <a:noFill/>
          <a:ln w="57150">
            <a:solidFill>
              <a:srgbClr val="0066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70CB9A79-10A9-46C0-A029-8F9EF3A3F394}"/>
              </a:ext>
            </a:extLst>
          </p:cNvPr>
          <p:cNvSpPr/>
          <p:nvPr/>
        </p:nvSpPr>
        <p:spPr>
          <a:xfrm>
            <a:off x="2857500" y="1268760"/>
            <a:ext cx="1643063" cy="1571625"/>
          </a:xfrm>
          <a:prstGeom prst="ellipse">
            <a:avLst/>
          </a:prstGeom>
          <a:noFill/>
          <a:ln w="57150">
            <a:solidFill>
              <a:srgbClr val="0000FF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A05EF43-65CF-4242-986D-5905391D165D}"/>
              </a:ext>
            </a:extLst>
          </p:cNvPr>
          <p:cNvSpPr/>
          <p:nvPr/>
        </p:nvSpPr>
        <p:spPr>
          <a:xfrm>
            <a:off x="642938" y="3789040"/>
            <a:ext cx="1428750" cy="857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7A718F3-7763-48F6-B8C4-A930C113DC65}"/>
              </a:ext>
            </a:extLst>
          </p:cNvPr>
          <p:cNvSpPr/>
          <p:nvPr/>
        </p:nvSpPr>
        <p:spPr>
          <a:xfrm>
            <a:off x="5214938" y="3789040"/>
            <a:ext cx="1428750" cy="857250"/>
          </a:xfrm>
          <a:prstGeom prst="rect">
            <a:avLst/>
          </a:prstGeom>
          <a:noFill/>
          <a:ln w="57150">
            <a:solidFill>
              <a:srgbClr val="0066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E2D16D6-967B-4F99-A465-F1D85E20A153}"/>
              </a:ext>
            </a:extLst>
          </p:cNvPr>
          <p:cNvSpPr/>
          <p:nvPr/>
        </p:nvSpPr>
        <p:spPr>
          <a:xfrm>
            <a:off x="3000375" y="3789040"/>
            <a:ext cx="1428750" cy="857250"/>
          </a:xfrm>
          <a:prstGeom prst="rect">
            <a:avLst/>
          </a:prstGeom>
          <a:noFill/>
          <a:ln w="57150">
            <a:solidFill>
              <a:srgbClr val="0000FF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id="{5390BFA6-24FF-4801-BD25-FAD20B2EF9A1}"/>
              </a:ext>
            </a:extLst>
          </p:cNvPr>
          <p:cNvSpPr/>
          <p:nvPr/>
        </p:nvSpPr>
        <p:spPr>
          <a:xfrm>
            <a:off x="7500938" y="1746521"/>
            <a:ext cx="1214437" cy="1106415"/>
          </a:xfrm>
          <a:prstGeom prst="triangl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DB8168DE-1914-481C-802A-5F79A8C02133}"/>
              </a:ext>
            </a:extLst>
          </p:cNvPr>
          <p:cNvCxnSpPr/>
          <p:nvPr/>
        </p:nvCxnSpPr>
        <p:spPr>
          <a:xfrm>
            <a:off x="1619672" y="3283396"/>
            <a:ext cx="6143625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7AC7D311-57DD-4D7E-BF3D-9FAF97F8DD16}"/>
              </a:ext>
            </a:extLst>
          </p:cNvPr>
          <p:cNvCxnSpPr>
            <a:cxnSpLocks/>
          </p:cNvCxnSpPr>
          <p:nvPr/>
        </p:nvCxnSpPr>
        <p:spPr>
          <a:xfrm flipV="1">
            <a:off x="1547664" y="2983261"/>
            <a:ext cx="0" cy="6224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8D1018E6-25D3-4CE2-A475-D171BBCF3E4E}"/>
              </a:ext>
            </a:extLst>
          </p:cNvPr>
          <p:cNvCxnSpPr>
            <a:cxnSpLocks/>
          </p:cNvCxnSpPr>
          <p:nvPr/>
        </p:nvCxnSpPr>
        <p:spPr>
          <a:xfrm flipV="1">
            <a:off x="5940152" y="2983260"/>
            <a:ext cx="1588" cy="622498"/>
          </a:xfrm>
          <a:prstGeom prst="straightConnector1">
            <a:avLst/>
          </a:prstGeom>
          <a:ln w="381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EC88BD23-1A70-437C-8BF7-DF13B26EFE53}"/>
              </a:ext>
            </a:extLst>
          </p:cNvPr>
          <p:cNvCxnSpPr>
            <a:cxnSpLocks/>
          </p:cNvCxnSpPr>
          <p:nvPr/>
        </p:nvCxnSpPr>
        <p:spPr>
          <a:xfrm flipV="1">
            <a:off x="3641725" y="2983260"/>
            <a:ext cx="1588" cy="62249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id="{F07A39EA-8ABC-4842-B747-F324F1FC48A7}"/>
              </a:ext>
            </a:extLst>
          </p:cNvPr>
          <p:cNvCxnSpPr>
            <a:cxnSpLocks/>
          </p:cNvCxnSpPr>
          <p:nvPr/>
        </p:nvCxnSpPr>
        <p:spPr>
          <a:xfrm flipV="1">
            <a:off x="8142290" y="2894360"/>
            <a:ext cx="1585" cy="744612"/>
          </a:xfrm>
          <a:prstGeom prst="straightConnector1">
            <a:avLst/>
          </a:prstGeom>
          <a:ln w="571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14F8615D-FA6B-4722-98B7-0258BB1C2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75" y="3284984"/>
            <a:ext cx="1214438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otumChe" panose="020B0609000101010101" pitchFamily="49" charset="-127"/>
                <a:ea typeface="DotumChe" panose="020B0609000101010101" pitchFamily="49" charset="-127"/>
                <a:cs typeface="+mn-cs"/>
              </a:rPr>
              <a:t>？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3BB5910-39C0-47C9-8878-C76041338CC9}"/>
              </a:ext>
            </a:extLst>
          </p:cNvPr>
          <p:cNvSpPr txBox="1"/>
          <p:nvPr/>
        </p:nvSpPr>
        <p:spPr>
          <a:xfrm>
            <a:off x="777380" y="1988840"/>
            <a:ext cx="770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問題</a:t>
            </a:r>
            <a:r>
              <a:rPr kumimoji="1" lang="en-US" altLang="zh-TW" sz="12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Problem</a:t>
            </a:r>
            <a:endParaRPr kumimoji="1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D1D42B43-4DF9-4770-8130-90EDEEDD0821}"/>
              </a:ext>
            </a:extLst>
          </p:cNvPr>
          <p:cNvSpPr txBox="1"/>
          <p:nvPr/>
        </p:nvSpPr>
        <p:spPr>
          <a:xfrm>
            <a:off x="744690" y="3861048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解決辦法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Solution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C1AF185-EE1C-4C89-8616-22D55E26EC04}"/>
              </a:ext>
            </a:extLst>
          </p:cNvPr>
          <p:cNvSpPr txBox="1"/>
          <p:nvPr/>
        </p:nvSpPr>
        <p:spPr>
          <a:xfrm>
            <a:off x="481236" y="1420356"/>
            <a:ext cx="17865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+mn-cs"/>
              </a:rPr>
              <a:t>五千年前</a:t>
            </a:r>
            <a:endParaRPr kumimoji="1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Calibri Light" panose="020F0302020204030204" pitchFamily="34" charset="0"/>
                <a:cs typeface="Calibri Light" panose="020F0302020204030204" pitchFamily="34" charset="0"/>
              </a:rPr>
              <a:t>Five thousand years ago</a:t>
            </a:r>
            <a:endParaRPr kumimoji="1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華康儷粗宋(P)" panose="02020700000000000000" pitchFamily="18" charset="-120"/>
              <a:cs typeface="Calibri Light" panose="020F0302020204030204" pitchFamily="34" charset="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1F98EFF3-B39D-4558-AF2B-041F209037D9}"/>
              </a:ext>
            </a:extLst>
          </p:cNvPr>
          <p:cNvSpPr txBox="1"/>
          <p:nvPr/>
        </p:nvSpPr>
        <p:spPr>
          <a:xfrm>
            <a:off x="5364088" y="1595730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+mn-cs"/>
              </a:rPr>
              <a:t>五百年前</a:t>
            </a:r>
            <a:r>
              <a:rPr kumimoji="1" lang="en-US" altLang="zh-TW" sz="1200" b="0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Segoe UI" panose="020B0502040204020203" pitchFamily="34" charset="0"/>
                <a:ea typeface="新細明體" panose="02020500000000000000" pitchFamily="18" charset="-120"/>
                <a:cs typeface="+mn-cs"/>
              </a:rPr>
              <a:t>Five hundred years ago</a:t>
            </a:r>
            <a:endParaRPr kumimoji="1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1FD8E584-EDAD-401D-B91A-71404D4714D0}"/>
              </a:ext>
            </a:extLst>
          </p:cNvPr>
          <p:cNvSpPr txBox="1"/>
          <p:nvPr/>
        </p:nvSpPr>
        <p:spPr>
          <a:xfrm>
            <a:off x="2856929" y="1636380"/>
            <a:ext cx="16430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+mn-cs"/>
              </a:rPr>
              <a:t>一千年前</a:t>
            </a:r>
            <a:endParaRPr kumimoji="1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 thousand years ago</a:t>
            </a:r>
            <a:endParaRPr kumimoji="1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1D9903BE-A58D-4E9D-AB99-8FBCF5D1D51D}"/>
              </a:ext>
            </a:extLst>
          </p:cNvPr>
          <p:cNvSpPr txBox="1"/>
          <p:nvPr/>
        </p:nvSpPr>
        <p:spPr>
          <a:xfrm>
            <a:off x="7668344" y="1268760"/>
            <a:ext cx="864096" cy="497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+mn-cs"/>
              </a:rPr>
              <a:t>今 天</a:t>
            </a:r>
            <a:endParaRPr kumimoji="1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Segoe UI" panose="020B0502040204020203" pitchFamily="34" charset="0"/>
                <a:ea typeface="新細明體" panose="02020500000000000000" pitchFamily="18" charset="-120"/>
                <a:cs typeface="+mn-cs"/>
              </a:rPr>
              <a:t>Today</a:t>
            </a:r>
            <a:endParaRPr kumimoji="1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606D2450-24A6-40A7-B667-5A764F7659DD}"/>
              </a:ext>
            </a:extLst>
          </p:cNvPr>
          <p:cNvSpPr txBox="1"/>
          <p:nvPr/>
        </p:nvSpPr>
        <p:spPr>
          <a:xfrm>
            <a:off x="542934" y="2953408"/>
            <a:ext cx="11093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繼承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傳統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智慧</a:t>
            </a: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B6F445E-43DF-465B-87AA-56C424363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797152"/>
            <a:ext cx="8713788" cy="176336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要解決問題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就要讀歷史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以認識當時的環境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及所用方法的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理由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然後以同一精神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對今天的症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下今天的藥</a:t>
            </a:r>
            <a:endParaRPr kumimoji="0" lang="en-US" altLang="zh-TW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zh-TW" sz="24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To solve a problem, one must </a:t>
            </a:r>
            <a:r>
              <a:rPr kumimoji="1" lang="en-US" altLang="zh-TW" sz="2400" b="0" i="0" u="none" strike="noStrike" kern="1200" cap="none" spc="-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study history</a:t>
            </a:r>
            <a:r>
              <a:rPr kumimoji="1" lang="en-US" altLang="zh-TW" sz="24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—to understand the circumstances of the past and the </a:t>
            </a:r>
            <a:r>
              <a:rPr kumimoji="1" lang="en-US" altLang="zh-TW" sz="2400" b="0" i="0" u="none" strike="noStrike" kern="1200" cap="none" spc="-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reasoning </a:t>
            </a:r>
            <a:r>
              <a:rPr kumimoji="1" lang="en-US" altLang="zh-TW" sz="24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behind the methods used. Then, with the same spirit, diagnose today’s ailment and </a:t>
            </a:r>
            <a:r>
              <a:rPr kumimoji="1" lang="en-US" altLang="zh-TW" sz="2400" b="0" i="0" u="none" strike="noStrike" kern="1200" cap="none" spc="-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prescribe today’s remedy</a:t>
            </a:r>
            <a:r>
              <a:rPr kumimoji="1" lang="en-US" altLang="zh-TW" sz="24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.</a:t>
            </a:r>
            <a:endParaRPr kumimoji="0" lang="zh-TW" altLang="en-US" sz="2400" b="1" i="0" u="none" strike="noStrike" kern="1200" cap="none" spc="-1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CB71A8BE-C752-4659-A356-CBD46E0E09A6}"/>
              </a:ext>
            </a:extLst>
          </p:cNvPr>
          <p:cNvSpPr txBox="1"/>
          <p:nvPr/>
        </p:nvSpPr>
        <p:spPr>
          <a:xfrm rot="21260838">
            <a:off x="761496" y="1277512"/>
            <a:ext cx="7857373" cy="3898503"/>
          </a:xfrm>
          <a:prstGeom prst="rect">
            <a:avLst/>
          </a:prstGeom>
          <a:solidFill>
            <a:srgbClr val="FFCCFF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endParaRPr lang="en-US" altLang="zh-TW" sz="1200" kern="0" dirty="0">
              <a:solidFill>
                <a:srgbClr val="404040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zh-TW" altLang="en-US" sz="4000" kern="0" dirty="0">
                <a:solidFill>
                  <a:srgbClr val="404040"/>
                </a:solidFill>
                <a:latin typeface="+mn-lt"/>
                <a:ea typeface="華康正顏楷體W7(P)" panose="03000700000000000000" pitchFamily="66" charset="-120"/>
                <a:cs typeface="Arial" panose="020B0604020202020204" pitchFamily="34" charset="0"/>
              </a:rPr>
              <a:t>傳統</a:t>
            </a:r>
            <a:r>
              <a:rPr lang="zh-TW" altLang="en-US" sz="4000" kern="0" dirty="0">
                <a:solidFill>
                  <a:srgbClr val="FF0000"/>
                </a:solidFill>
                <a:latin typeface="+mn-lt"/>
                <a:ea typeface="華康正顏楷體W7(P)" panose="03000700000000000000" pitchFamily="66" charset="-120"/>
                <a:cs typeface="Arial" panose="020B0604020202020204" pitchFamily="34" charset="0"/>
              </a:rPr>
              <a:t>不是重覆過去</a:t>
            </a:r>
            <a:r>
              <a:rPr lang="en-US" altLang="zh-TW" sz="4000" kern="0" dirty="0">
                <a:solidFill>
                  <a:srgbClr val="404040"/>
                </a:solidFill>
                <a:latin typeface="+mn-lt"/>
                <a:ea typeface="華康正顏楷體W7(P)" panose="03000700000000000000" pitchFamily="66" charset="-120"/>
                <a:cs typeface="Arial" panose="020B0604020202020204" pitchFamily="34" charset="0"/>
              </a:rPr>
              <a:t>,</a:t>
            </a:r>
            <a:r>
              <a:rPr lang="zh-TW" altLang="en-US" sz="4000" kern="0" dirty="0">
                <a:solidFill>
                  <a:srgbClr val="404040"/>
                </a:solidFill>
                <a:latin typeface="+mn-lt"/>
                <a:ea typeface="華康正顏楷體W7(P)" panose="03000700000000000000" pitchFamily="66" charset="-120"/>
                <a:cs typeface="Arial" panose="020B0604020202020204" pitchFamily="34" charset="0"/>
              </a:rPr>
              <a:t>而是明白古人的智慧</a:t>
            </a:r>
            <a:r>
              <a:rPr lang="en-US" altLang="zh-TW" sz="4000" kern="0" dirty="0">
                <a:solidFill>
                  <a:srgbClr val="404040"/>
                </a:solidFill>
                <a:latin typeface="+mn-lt"/>
                <a:ea typeface="華康正顏楷體W7(P)" panose="03000700000000000000" pitchFamily="66" charset="-120"/>
                <a:cs typeface="Arial" panose="020B0604020202020204" pitchFamily="34" charset="0"/>
              </a:rPr>
              <a:t>,</a:t>
            </a:r>
            <a:r>
              <a:rPr lang="zh-TW" altLang="en-US" sz="4000" kern="0" dirty="0">
                <a:solidFill>
                  <a:srgbClr val="404040"/>
                </a:solidFill>
                <a:latin typeface="+mn-lt"/>
                <a:ea typeface="華康正顏楷體W7(P)" panose="03000700000000000000" pitchFamily="66" charset="-120"/>
                <a:cs typeface="Arial" panose="020B0604020202020204" pitchFamily="34" charset="0"/>
              </a:rPr>
              <a:t>青出於藍</a:t>
            </a:r>
            <a:r>
              <a:rPr lang="en-US" altLang="zh-TW" sz="4000" kern="0" dirty="0">
                <a:solidFill>
                  <a:srgbClr val="404040"/>
                </a:solidFill>
                <a:latin typeface="+mn-lt"/>
                <a:ea typeface="華康正顏楷體W7(P)" panose="03000700000000000000" pitchFamily="66" charset="-120"/>
                <a:cs typeface="Arial" panose="020B0604020202020204" pitchFamily="34" charset="0"/>
              </a:rPr>
              <a:t>,</a:t>
            </a:r>
            <a:r>
              <a:rPr lang="zh-TW" altLang="en-US" sz="4000" kern="0" dirty="0">
                <a:solidFill>
                  <a:srgbClr val="FF0000"/>
                </a:solidFill>
                <a:latin typeface="+mn-lt"/>
                <a:ea typeface="華康正顏楷體W7(P)" panose="03000700000000000000" pitchFamily="66" charset="-120"/>
                <a:cs typeface="Arial" panose="020B0604020202020204" pitchFamily="34" charset="0"/>
              </a:rPr>
              <a:t>創造未來</a:t>
            </a:r>
            <a:endParaRPr lang="en-US" altLang="zh-TW" sz="4000" kern="0" dirty="0">
              <a:solidFill>
                <a:srgbClr val="FF0000"/>
              </a:solidFill>
              <a:latin typeface="+mn-lt"/>
              <a:ea typeface="華康正顏楷體W7(P)" panose="03000700000000000000" pitchFamily="66" charset="-120"/>
              <a:cs typeface="Arial" panose="020B0604020202020204" pitchFamily="34" charset="0"/>
            </a:endParaRPr>
          </a:p>
          <a:p>
            <a:pPr algn="ctr">
              <a:lnSpc>
                <a:spcPts val="4000"/>
              </a:lnSpc>
              <a:spcBef>
                <a:spcPts val="0"/>
              </a:spcBef>
            </a:pPr>
            <a:r>
              <a:rPr lang="en-US" altLang="zh-TW" sz="4000" kern="0" dirty="0">
                <a:solidFill>
                  <a:srgbClr val="404040"/>
                </a:solidFill>
                <a:effectLst/>
                <a:latin typeface="+mn-lt"/>
                <a:cs typeface="Arial" panose="020B0604020202020204" pitchFamily="34" charset="0"/>
              </a:rPr>
              <a:t>Tradition means </a:t>
            </a:r>
            <a:r>
              <a:rPr lang="en-US" altLang="zh-TW" sz="4000" b="1" kern="0" dirty="0">
                <a:solidFill>
                  <a:srgbClr val="0000FF"/>
                </a:solidFill>
                <a:effectLst/>
                <a:latin typeface="+mn-lt"/>
                <a:cs typeface="Arial" panose="020B0604020202020204" pitchFamily="34" charset="0"/>
              </a:rPr>
              <a:t>not repeating the past</a:t>
            </a:r>
            <a:r>
              <a:rPr lang="en-US" altLang="zh-TW" sz="4000" kern="0" dirty="0">
                <a:solidFill>
                  <a:srgbClr val="404040"/>
                </a:solidFill>
                <a:effectLst/>
                <a:latin typeface="+mn-lt"/>
                <a:cs typeface="Arial" panose="020B0604020202020204" pitchFamily="34" charset="0"/>
              </a:rPr>
              <a:t>, but comprehending ancient wisdom to </a:t>
            </a:r>
            <a:r>
              <a:rPr lang="en-US" altLang="zh-TW" sz="4000" kern="0" dirty="0">
                <a:solidFill>
                  <a:srgbClr val="FF0000"/>
                </a:solidFill>
                <a:effectLst/>
                <a:latin typeface="+mn-lt"/>
                <a:cs typeface="Arial" panose="020B0604020202020204" pitchFamily="34" charset="0"/>
              </a:rPr>
              <a:t>surpass predecessors </a:t>
            </a:r>
          </a:p>
          <a:p>
            <a:pPr algn="ctr">
              <a:lnSpc>
                <a:spcPts val="4000"/>
              </a:lnSpc>
              <a:spcBef>
                <a:spcPts val="0"/>
              </a:spcBef>
            </a:pPr>
            <a:r>
              <a:rPr lang="en-US" altLang="zh-TW" sz="4000" kern="0" dirty="0">
                <a:solidFill>
                  <a:srgbClr val="404040"/>
                </a:solidFill>
                <a:effectLst/>
                <a:latin typeface="+mn-lt"/>
                <a:cs typeface="Arial" panose="020B0604020202020204" pitchFamily="34" charset="0"/>
              </a:rPr>
              <a:t>and </a:t>
            </a:r>
            <a:r>
              <a:rPr lang="en-US" altLang="zh-TW" sz="4000" kern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+mn-lt"/>
                <a:cs typeface="Arial" panose="020B0604020202020204" pitchFamily="34" charset="0"/>
              </a:rPr>
              <a:t>create the future</a:t>
            </a:r>
            <a:r>
              <a:rPr lang="en-US" altLang="zh-TW" sz="4000" kern="0" dirty="0">
                <a:solidFill>
                  <a:srgbClr val="404040"/>
                </a:solidFill>
                <a:effectLst/>
                <a:latin typeface="+mn-lt"/>
                <a:cs typeface="Arial" panose="020B0604020202020204" pitchFamily="34" charset="0"/>
              </a:rPr>
              <a:t>.</a:t>
            </a:r>
          </a:p>
          <a:p>
            <a:pPr algn="ctr">
              <a:spcBef>
                <a:spcPts val="0"/>
              </a:spcBef>
            </a:pPr>
            <a:endParaRPr lang="zh-TW" altLang="zh-TW" sz="1200" kern="100" dirty="0">
              <a:effectLst/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026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A4D0E-A39E-4BF1-B6B7-5F658B167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5400"/>
              </a:lnSpc>
              <a:spcAft>
                <a:spcPts val="0"/>
              </a:spcAft>
            </a:pPr>
            <a:r>
              <a:rPr kumimoji="1" lang="zh-TW" altLang="en-US" sz="48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中黑(P)" panose="020B0500000000000000" pitchFamily="34" charset="-120"/>
              </a:rPr>
              <a:t>教會的傳統與創新</a:t>
            </a:r>
            <a:endParaRPr kumimoji="1" lang="en-US" altLang="zh-TW" sz="4800" b="0" i="0" u="none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華康儷中黑(P)" panose="020B0500000000000000" pitchFamily="34" charset="-120"/>
            </a:endParaRPr>
          </a:p>
          <a:p>
            <a:pPr>
              <a:lnSpc>
                <a:spcPts val="5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TW" sz="4800" b="1" i="0" dirty="0">
                <a:solidFill>
                  <a:srgbClr val="FF0000"/>
                </a:solidFill>
                <a:effectLst/>
                <a:latin typeface="DeepSeek-CJK-patch"/>
              </a:rPr>
              <a:t>Church Tradition and Innovation</a:t>
            </a:r>
            <a:endParaRPr kumimoji="1" lang="en-US" altLang="zh-TW" sz="4800" b="1" dirty="0">
              <a:solidFill>
                <a:srgbClr val="FF0000"/>
              </a:solidFill>
              <a:ea typeface="華康儷粗宋(P)" panose="02020700000000000000" pitchFamily="18" charset="-120"/>
            </a:endParaRP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kumimoji="1" lang="zh-TW" altLang="en-US" sz="4000" spc="300" dirty="0">
                <a:solidFill>
                  <a:srgbClr val="9900CC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扎根傳統</a:t>
            </a:r>
            <a:r>
              <a:rPr kumimoji="1" lang="en-US" altLang="zh-TW" sz="4000" spc="300" dirty="0">
                <a:solidFill>
                  <a:srgbClr val="9900CC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 </a:t>
            </a:r>
            <a:r>
              <a:rPr kumimoji="1" lang="zh-TW" altLang="en-US" sz="4000" spc="300" dirty="0">
                <a:solidFill>
                  <a:srgbClr val="9900CC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迎向未來</a:t>
            </a:r>
            <a:endParaRPr kumimoji="1" lang="en-US" altLang="zh-TW" sz="4000" spc="300" dirty="0">
              <a:solidFill>
                <a:srgbClr val="9900CC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3600" b="1" kern="0" spc="-100" dirty="0">
                <a:solidFill>
                  <a:srgbClr val="9900CC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Rooted in Tradition, Embracing the Future</a:t>
            </a:r>
          </a:p>
          <a:p>
            <a:r>
              <a:rPr kumimoji="1"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以主為基</a:t>
            </a:r>
            <a:r>
              <a:rPr kumimoji="1" lang="zh-TW" altLang="en-US" sz="4000" spc="300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 成就新人新事</a:t>
            </a:r>
            <a:endParaRPr kumimoji="1" lang="en-US" altLang="zh-TW" sz="4000" spc="300" dirty="0">
              <a:solidFill>
                <a:srgbClr val="0000FF"/>
              </a:solidFill>
              <a:highlight>
                <a:srgbClr val="FFFF00"/>
              </a:highlight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kumimoji="1"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以人為本 </a:t>
            </a:r>
            <a:r>
              <a:rPr kumimoji="1" lang="zh-TW" altLang="en-US" sz="4000" spc="300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共享萬世萬年</a:t>
            </a:r>
            <a:endParaRPr kumimoji="1" lang="en-US" altLang="zh-TW" sz="4000" spc="300" dirty="0">
              <a:solidFill>
                <a:srgbClr val="0000FF"/>
              </a:solidFill>
              <a:highlight>
                <a:srgbClr val="FFFF00"/>
              </a:highlight>
              <a:ea typeface="華康儷粗宋(P)" panose="02020700000000000000" pitchFamily="18" charset="-120"/>
            </a:endParaRPr>
          </a:p>
          <a:p>
            <a:pPr>
              <a:lnSpc>
                <a:spcPts val="4500"/>
              </a:lnSpc>
              <a:spcAft>
                <a:spcPts val="0"/>
              </a:spcAft>
            </a:pPr>
            <a:r>
              <a:rPr lang="en-US" altLang="zh-TW" sz="3600" kern="100" dirty="0">
                <a:solidFill>
                  <a:srgbClr val="0000FF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Built on the Lord, </a:t>
            </a:r>
          </a:p>
          <a:p>
            <a:pPr>
              <a:lnSpc>
                <a:spcPts val="3300"/>
              </a:lnSpc>
              <a:spcBef>
                <a:spcPts val="0"/>
              </a:spcBef>
            </a:pPr>
            <a:r>
              <a:rPr lang="en-US" altLang="zh-TW" sz="3600" kern="100" dirty="0">
                <a:solidFill>
                  <a:srgbClr val="0000FF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 new people and a new world arise</a:t>
            </a:r>
          </a:p>
          <a:p>
            <a:pPr>
              <a:lnSpc>
                <a:spcPts val="2500"/>
              </a:lnSpc>
              <a:spcBef>
                <a:spcPts val="0"/>
              </a:spcBef>
            </a:pPr>
            <a:br>
              <a:rPr lang="en-US" altLang="zh-TW" sz="3600" kern="100" dirty="0">
                <a:solidFill>
                  <a:srgbClr val="0000FF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600" kern="100" dirty="0">
                <a:solidFill>
                  <a:srgbClr val="0000FF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Rooted in humanity, shared for all time</a:t>
            </a:r>
            <a:endParaRPr lang="zh-TW" altLang="zh-TW" sz="3600" kern="100" dirty="0">
              <a:solidFill>
                <a:srgbClr val="0000FF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71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A4D0E-A39E-4BF1-B6B7-5F658B167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kumimoji="1"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扎根和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繼承傳統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: 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什麼傳統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1.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我自</a:t>
            </a: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3,4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歲開始</a:t>
            </a: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背誦中國古文學的</a:t>
            </a:r>
            <a:r>
              <a:rPr lang="zh-TW" altLang="en-US" sz="3600" dirty="0">
                <a:solidFill>
                  <a:srgbClr val="0000FF"/>
                </a:solidFill>
                <a:ea typeface="華康儷粗宋(P)" panose="02020700000000000000" pitchFamily="18" charset="-120"/>
              </a:rPr>
              <a:t>三字經</a:t>
            </a:r>
            <a:r>
              <a:rPr lang="en-US" altLang="zh-TW" sz="36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粗宋(P)" panose="02020700000000000000" pitchFamily="18" charset="-120"/>
              </a:rPr>
              <a:t>千字文</a:t>
            </a:r>
            <a:r>
              <a:rPr lang="en-US" altLang="zh-TW" sz="36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粗宋(P)" panose="02020700000000000000" pitchFamily="18" charset="-120"/>
              </a:rPr>
              <a:t>幼學詩</a:t>
            </a: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;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小學時代背誦了</a:t>
            </a:r>
            <a:r>
              <a:rPr lang="zh-TW" altLang="en-US" sz="3600" dirty="0">
                <a:solidFill>
                  <a:srgbClr val="0000FF"/>
                </a:solidFill>
                <a:ea typeface="華康儷粗宋(P)" panose="02020700000000000000" pitchFamily="18" charset="-120"/>
              </a:rPr>
              <a:t>滕王閣序</a:t>
            </a:r>
            <a:r>
              <a:rPr lang="en-US" altLang="zh-TW" sz="36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粗宋(P)" panose="02020700000000000000" pitchFamily="18" charset="-120"/>
              </a:rPr>
              <a:t>賣柑者言</a:t>
            </a:r>
            <a:r>
              <a:rPr lang="en-US" altLang="zh-TW" sz="36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粗宋(P)" panose="02020700000000000000" pitchFamily="18" charset="-120"/>
              </a:rPr>
              <a:t>苛政猛於虎</a:t>
            </a:r>
            <a:r>
              <a:rPr lang="en-US" altLang="zh-TW" sz="36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粗宋(P)" panose="02020700000000000000" pitchFamily="18" charset="-120"/>
              </a:rPr>
              <a:t>朱子治家格言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等等</a:t>
            </a: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</a:p>
          <a:p>
            <a:r>
              <a:rPr kumimoji="1" lang="en-US" altLang="zh-TW" sz="3600" b="1" i="0" u="none" strike="noStrike" kern="120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Rooting and Inheriting Tradition: What Tradition?</a:t>
            </a:r>
          </a:p>
          <a:p>
            <a:pPr>
              <a:lnSpc>
                <a:spcPts val="3700"/>
              </a:lnSpc>
            </a:pPr>
            <a:r>
              <a:rPr lang="en-US" altLang="zh-TW" sz="3600" kern="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From the age of 3 or 4, I memorized classical Chinese literary works such as</a:t>
            </a:r>
            <a:r>
              <a:rPr lang="en-US" altLang="zh-TW" sz="3600" i="1" kern="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r>
              <a:rPr lang="en-US" altLang="zh-TW" sz="3600" i="1" kern="0" spc="-100" dirty="0">
                <a:solidFill>
                  <a:srgbClr val="0000FF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The Three Character Classic</a:t>
            </a:r>
            <a:r>
              <a:rPr lang="en-US" altLang="zh-TW" sz="3600" kern="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, </a:t>
            </a:r>
            <a:r>
              <a:rPr lang="en-US" altLang="zh-TW" sz="3600" i="1" kern="0" spc="-100" dirty="0">
                <a:solidFill>
                  <a:srgbClr val="0000FF"/>
                </a:solidFill>
                <a:ea typeface="新細明體" panose="02020500000000000000" pitchFamily="18" charset="-120"/>
                <a:cs typeface="Times New Roman" panose="02020603050405020304" pitchFamily="18" charset="0"/>
              </a:rPr>
              <a:t>The Thousand Character Classic</a:t>
            </a:r>
            <a:r>
              <a:rPr lang="en-US" altLang="zh-TW" sz="3600" i="1" kern="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en-US" altLang="zh-TW" sz="3600" kern="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and</a:t>
            </a:r>
            <a:r>
              <a:rPr lang="en-US" altLang="zh-TW" sz="3600" i="1" kern="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r>
              <a:rPr lang="en-US" altLang="zh-TW" sz="3600" i="1" kern="0" spc="-100" dirty="0">
                <a:solidFill>
                  <a:srgbClr val="0000FF"/>
                </a:solidFill>
                <a:ea typeface="新細明體" panose="02020500000000000000" pitchFamily="18" charset="-120"/>
                <a:cs typeface="Times New Roman" panose="02020603050405020304" pitchFamily="18" charset="0"/>
              </a:rPr>
              <a:t>Poems for Children</a:t>
            </a:r>
            <a:r>
              <a:rPr lang="en-US" altLang="zh-TW" sz="3600" kern="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. During elementary school, I recited </a:t>
            </a:r>
            <a:r>
              <a:rPr lang="en-US" altLang="zh-TW" sz="3600" i="1" kern="0" spc="-100" dirty="0">
                <a:solidFill>
                  <a:srgbClr val="0000FF"/>
                </a:solidFill>
                <a:ea typeface="新細明體" panose="02020500000000000000" pitchFamily="18" charset="-120"/>
                <a:cs typeface="Times New Roman" panose="02020603050405020304" pitchFamily="18" charset="0"/>
              </a:rPr>
              <a:t>Preface to the Pavilion of Prince </a:t>
            </a:r>
            <a:r>
              <a:rPr lang="en-US" altLang="zh-TW" sz="3600" i="1" kern="0" spc="-100" dirty="0">
                <a:solidFill>
                  <a:srgbClr val="0000FF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Teng</a:t>
            </a:r>
            <a:r>
              <a:rPr lang="en-US" altLang="zh-TW" sz="3600" kern="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, </a:t>
            </a:r>
            <a:r>
              <a:rPr lang="en-US" altLang="zh-TW" sz="3600" i="1" kern="0" spc="-100" dirty="0">
                <a:solidFill>
                  <a:srgbClr val="0000FF"/>
                </a:solidFill>
                <a:ea typeface="新細明體" panose="02020500000000000000" pitchFamily="18" charset="-120"/>
                <a:cs typeface="Times New Roman" panose="02020603050405020304" pitchFamily="18" charset="0"/>
              </a:rPr>
              <a:t>The Orange Seller’s Words</a:t>
            </a:r>
            <a:r>
              <a:rPr lang="en-US" altLang="zh-TW" sz="3600" kern="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, </a:t>
            </a:r>
            <a:r>
              <a:rPr lang="en-US" altLang="zh-TW" sz="3600" i="1" kern="0" spc="-100" dirty="0">
                <a:solidFill>
                  <a:srgbClr val="0000FF"/>
                </a:solidFill>
                <a:ea typeface="新細明體" panose="02020500000000000000" pitchFamily="18" charset="-120"/>
                <a:cs typeface="Times New Roman" panose="02020603050405020304" pitchFamily="18" charset="0"/>
              </a:rPr>
              <a:t>Tyranny is Fiercer Than a Tiger</a:t>
            </a:r>
            <a:r>
              <a:rPr lang="en-US" altLang="zh-TW" sz="3600" kern="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, and Zhu Xi’s </a:t>
            </a:r>
            <a:r>
              <a:rPr lang="en-US" altLang="zh-TW" sz="3600" i="1" kern="0" spc="-100" dirty="0">
                <a:solidFill>
                  <a:srgbClr val="0000FF"/>
                </a:solidFill>
                <a:ea typeface="新細明體" panose="02020500000000000000" pitchFamily="18" charset="-120"/>
                <a:cs typeface="Times New Roman" panose="02020603050405020304" pitchFamily="18" charset="0"/>
              </a:rPr>
              <a:t>Family Maxims</a:t>
            </a:r>
            <a:r>
              <a:rPr lang="en-US" altLang="zh-TW" sz="3600" kern="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endParaRPr lang="zh-TW" altLang="en-US" sz="3600" spc="-100" dirty="0"/>
          </a:p>
        </p:txBody>
      </p:sp>
    </p:spTree>
    <p:extLst>
      <p:ext uri="{BB962C8B-B14F-4D97-AF65-F5344CB8AC3E}">
        <p14:creationId xmlns:p14="http://schemas.microsoft.com/office/powerpoint/2010/main" val="329597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8528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恭讀宗徒大事錄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15:1-2,22-29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有從猶太下來的幾個人，教訓眾弟兄說：「如果你們不按梅瑟的慣例，接受割損，不能得救。」保祿和巴爾納伯，於是同他們發生不少爭執和辯論。大家就指定保祿和巴爾納伯，與他們中的幾個人，上耶路撒冷，去見宗徒和長老，討論這問題。</a:t>
            </a:r>
            <a:endParaRPr lang="en-US" altLang="zh-TW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當時，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宗徒和長老同全教會決定，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從他們當中選幾個人，</a:t>
            </a: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1/3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A4D0E-A39E-4BF1-B6B7-5F658B167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7850" y="116632"/>
            <a:ext cx="9144000" cy="6624736"/>
          </a:xfrm>
        </p:spPr>
        <p:txBody>
          <a:bodyPr/>
          <a:lstStyle/>
          <a:p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+mn-cs"/>
              </a:rPr>
              <a:t>2.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+mn-cs"/>
              </a:rPr>
              <a:t>中學時代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+mn-cs"/>
              </a:rPr>
              <a:t>: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凡範文中有引用自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四書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(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如論語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,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孟子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),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老子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,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莊子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,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或唐宋八大家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和其他的中國名家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,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我例必會瀏覽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全書中的其他名篇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.</a:t>
            </a:r>
            <a:b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</a:b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漂亮的詩詞歌賦我更不會放過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.</a:t>
            </a:r>
          </a:p>
          <a:p>
            <a:pPr>
              <a:lnSpc>
                <a:spcPts val="4000"/>
              </a:lnSpc>
            </a:pPr>
            <a:r>
              <a:rPr kumimoji="1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Middle School Years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: Whenever classical texts quoted from the </a:t>
            </a:r>
            <a:r>
              <a:rPr kumimoji="1" lang="en-US" altLang="zh-TW" sz="36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Four Books 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(e.g. </a:t>
            </a:r>
            <a:r>
              <a:rPr kumimoji="1" lang="en-US" altLang="zh-TW" sz="36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The Analects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, </a:t>
            </a:r>
            <a:r>
              <a:rPr kumimoji="1" lang="en-US" altLang="zh-TW" sz="36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Mencius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), </a:t>
            </a:r>
            <a:r>
              <a:rPr kumimoji="1" lang="en-US" altLang="zh-TW" sz="36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Laozi, Zhuangzi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, or works by the 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Eight Great Prose Masters of the Tang and Song 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dynasties and other 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Chinese literary giants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,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I would always explore other </a:t>
            </a:r>
            <a:b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</a:b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famous passages from those books. </a:t>
            </a:r>
            <a:b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</a:br>
            <a:r>
              <a:rPr kumimoji="1" lang="en-US" altLang="zh-TW" sz="3600" b="0" i="0" u="none" strike="noStrike" kern="120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粗宋(P)" panose="02020700000000000000" pitchFamily="18" charset="-120"/>
                <a:cs typeface="+mn-cs"/>
              </a:rPr>
              <a:t>Beautiful poetry and prose were never overlooked.</a:t>
            </a:r>
          </a:p>
          <a:p>
            <a:endParaRPr kumimoji="1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華康儷粗宋(P)" panose="020207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277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A4D0E-A39E-4BF1-B6B7-5F658B167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3.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小修院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(=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初中和高中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)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時代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: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我開始學</a:t>
            </a:r>
            <a:r>
              <a:rPr kumimoji="1"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拉丁語</a:t>
            </a:r>
            <a:r>
              <a:rPr kumimoji="1"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kumimoji="1"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接觸</a:t>
            </a:r>
            <a:r>
              <a:rPr kumimoji="1"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英文文學</a:t>
            </a:r>
            <a:r>
              <a:rPr kumimoji="1" lang="en-US" altLang="zh-TW" dirty="0">
                <a:solidFill>
                  <a:schemeClr val="tx1"/>
                </a:solidFill>
                <a:ea typeface="華康儷粗宋(P)" panose="02020700000000000000" pitchFamily="18" charset="-120"/>
              </a:rPr>
              <a:t>(</a:t>
            </a:r>
            <a:r>
              <a:rPr kumimoji="1" lang="zh-TW" altLang="en-US" dirty="0">
                <a:solidFill>
                  <a:schemeClr val="tx1"/>
                </a:solidFill>
                <a:ea typeface="華康儷粗宋(P)" panose="02020700000000000000" pitchFamily="18" charset="-120"/>
              </a:rPr>
              <a:t>當時是簡約本</a:t>
            </a:r>
            <a:r>
              <a:rPr kumimoji="1" lang="en-US" altLang="zh-TW" dirty="0">
                <a:solidFill>
                  <a:schemeClr val="tx1"/>
                </a:solidFill>
                <a:ea typeface="華康儷粗宋(P)" panose="02020700000000000000" pitchFamily="18" charset="-120"/>
              </a:rPr>
              <a:t>simplified edition).</a:t>
            </a:r>
            <a:br>
              <a:rPr kumimoji="1" lang="en-US" altLang="zh-TW" dirty="0">
                <a:solidFill>
                  <a:schemeClr val="tx1"/>
                </a:solidFill>
                <a:ea typeface="華康儷粗宋(P)" panose="02020700000000000000" pitchFamily="18" charset="-120"/>
              </a:rPr>
            </a:br>
            <a:r>
              <a:rPr kumimoji="1"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我開始背誦</a:t>
            </a:r>
            <a:r>
              <a:rPr kumimoji="1"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聖經金句</a:t>
            </a:r>
            <a:r>
              <a:rPr kumimoji="1"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br>
              <a:rPr kumimoji="1"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</a:br>
            <a:r>
              <a:rPr kumimoji="1"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和英語中比較淺顯易懂的詩詞</a:t>
            </a:r>
            <a:r>
              <a:rPr kumimoji="1"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br>
              <a:rPr kumimoji="1"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</a:br>
            <a:r>
              <a:rPr kumimoji="1"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唱外國民歌</a:t>
            </a:r>
            <a:r>
              <a:rPr kumimoji="1"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kumimoji="1"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如當時的</a:t>
            </a:r>
            <a:r>
              <a:rPr kumimoji="1"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英文民歌</a:t>
            </a:r>
            <a:r>
              <a:rPr kumimoji="1" lang="en-US" altLang="zh-TW" sz="3600" b="1" dirty="0">
                <a:solidFill>
                  <a:srgbClr val="FF0000"/>
                </a:solidFill>
                <a:ea typeface="華康儷粗宋(P)" panose="02020700000000000000" pitchFamily="18" charset="-120"/>
              </a:rPr>
              <a:t>101</a:t>
            </a:r>
            <a:r>
              <a:rPr kumimoji="1"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4000"/>
              </a:lnSpc>
            </a:pPr>
            <a:r>
              <a:rPr lang="en-US" altLang="zh-TW" sz="3500" b="1" kern="0" spc="-15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Minor Seminary Years </a:t>
            </a:r>
            <a:r>
              <a:rPr lang="en-US" altLang="zh-TW" sz="3500" kern="0" spc="-15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(=Junior &amp; Senior High School)</a:t>
            </a:r>
            <a:br>
              <a:rPr lang="en-US" altLang="zh-TW" sz="3500" kern="0" spc="-15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6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I began learning </a:t>
            </a:r>
            <a:r>
              <a:rPr lang="en-US" altLang="zh-TW" sz="36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Latin</a:t>
            </a:r>
            <a:r>
              <a:rPr lang="en-US" altLang="zh-TW" sz="36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and was introduced to </a:t>
            </a:r>
            <a:r>
              <a:rPr lang="en-US" altLang="zh-TW" sz="36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English literature </a:t>
            </a:r>
            <a:r>
              <a:rPr lang="en-US" altLang="zh-TW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(simplified editions at the time)</a:t>
            </a:r>
            <a:r>
              <a:rPr lang="en-US" altLang="zh-TW" sz="36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I memorized </a:t>
            </a:r>
            <a:r>
              <a:rPr lang="en-US" altLang="zh-TW" sz="36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Bible verses </a:t>
            </a:r>
            <a:r>
              <a:rPr lang="en-US" altLang="zh-TW" sz="36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and easily understandable English poetry, and sang </a:t>
            </a:r>
            <a:r>
              <a:rPr lang="en-US" altLang="zh-TW" sz="36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foreign folk songs</a:t>
            </a:r>
            <a:r>
              <a:rPr lang="en-US" altLang="zh-TW" sz="36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, such as those </a:t>
            </a:r>
            <a:br>
              <a:rPr lang="en-US" altLang="zh-TW" sz="36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6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from </a:t>
            </a:r>
            <a:r>
              <a:rPr lang="en-US" altLang="zh-TW" sz="3600" i="1" kern="0" dirty="0">
                <a:solidFill>
                  <a:srgbClr val="0000FF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English Folk Songs 101 </a:t>
            </a:r>
            <a:r>
              <a:rPr lang="en-US" altLang="zh-TW" sz="36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endParaRPr lang="zh-TW" altLang="zh-TW" sz="3600" kern="100" dirty="0">
              <a:solidFill>
                <a:srgbClr val="404040"/>
              </a:solidFill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01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A4D0E-A39E-4BF1-B6B7-5F658B167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r>
              <a:rPr kumimoji="1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ea typeface="華康儷粗宋(P)" panose="02020700000000000000" pitchFamily="18" charset="-120"/>
                <a:cs typeface="+mn-cs"/>
              </a:rPr>
              <a:t>4.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ea typeface="華康儷粗宋(P)" panose="02020700000000000000" pitchFamily="18" charset="-120"/>
                <a:cs typeface="+mn-cs"/>
              </a:rPr>
              <a:t>我的全面吸收時代</a:t>
            </a:r>
            <a:r>
              <a:rPr kumimoji="1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ea typeface="華康儷粗宋(P)" panose="02020700000000000000" pitchFamily="18" charset="-120"/>
                <a:cs typeface="+mn-cs"/>
              </a:rPr>
              <a:t>: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由</a:t>
            </a:r>
            <a:r>
              <a:rPr kumimoji="1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1956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年</a:t>
            </a:r>
            <a:r>
              <a:rPr kumimoji="1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13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歲入修院</a:t>
            </a:r>
            <a:r>
              <a:rPr kumimoji="1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,</a:t>
            </a:r>
            <a:br>
              <a:rPr kumimoji="1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</a:b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直到我</a:t>
            </a:r>
            <a:r>
              <a:rPr kumimoji="1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28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歲升神父</a:t>
            </a:r>
            <a:r>
              <a:rPr kumimoji="1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,15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年來</a:t>
            </a:r>
            <a:r>
              <a:rPr kumimoji="1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,</a:t>
            </a:r>
            <a:r>
              <a:rPr kumimoji="1" lang="zh-TW" altLang="en-US" sz="3400" dirty="0">
                <a:solidFill>
                  <a:schemeClr val="tx1"/>
                </a:solidFill>
                <a:ea typeface="華康儷粗宋(P)" panose="02020700000000000000" pitchFamily="18" charset="-120"/>
              </a:rPr>
              <a:t>都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是我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全面學習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和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吸收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的時代</a:t>
            </a:r>
            <a:r>
              <a:rPr kumimoji="1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.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對教會</a:t>
            </a:r>
            <a:r>
              <a:rPr kumimoji="1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,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長上</a:t>
            </a:r>
            <a:r>
              <a:rPr kumimoji="1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,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神師教訓的一切</a:t>
            </a:r>
            <a:r>
              <a:rPr kumimoji="1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,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我全面汲收</a:t>
            </a:r>
            <a:r>
              <a:rPr kumimoji="1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,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汲收了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ea typeface="華康儷粗宋(P)" panose="02020700000000000000" pitchFamily="18" charset="-120"/>
                <a:cs typeface="+mn-cs"/>
              </a:rPr>
              <a:t>最古老的天主教傳統</a:t>
            </a:r>
            <a:r>
              <a:rPr kumimoji="1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,</a:t>
            </a:r>
            <a:r>
              <a:rPr kumimoji="1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也汲收了梵二後那一片新天新地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.(1956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修院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,62-64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梵二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,71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神父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altLang="zh-TW" kern="0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My Era of Comprehensive Absorption: </a:t>
            </a:r>
            <a:r>
              <a:rPr lang="en-US" altLang="zh-TW" kern="0" spc="-1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From entering the seminary at age 13 in 1956 until my ordination as a priest at 28, </a:t>
            </a:r>
            <a:r>
              <a:rPr lang="en-US" altLang="zh-TW" kern="0" spc="-1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those 15 years were a period of total immersion in the Church’s tradition</a:t>
            </a:r>
            <a:r>
              <a:rPr lang="en-US" altLang="zh-TW" kern="0" spc="-1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 I absorbed everything taught by the Church, my superiors, and spiritual directors—embracing both </a:t>
            </a:r>
            <a:r>
              <a:rPr lang="en-US" altLang="zh-TW" kern="0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the most ancient Catholic traditions </a:t>
            </a:r>
            <a:r>
              <a:rPr lang="en-US" altLang="zh-TW" kern="0" spc="-1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and the renewed vision of the post-Vatican II era </a:t>
            </a:r>
            <a:r>
              <a:rPr lang="en-US" altLang="zh-TW" sz="2000" kern="0" spc="-1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(1956: seminary; 62-64: Vatican II; 71: priesthood).</a:t>
            </a:r>
            <a:endParaRPr kumimoji="1" lang="zh-TW" altLang="en-US" sz="2000" b="0" i="0" u="none" strike="noStrike" kern="1200" cap="none" spc="-10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華康儷粗宋(P)" panose="020207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912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A4D0E-A39E-4BF1-B6B7-5F658B167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5.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ea typeface="華康儷粗宋(P)" panose="02020700000000000000" pitchFamily="18" charset="-120"/>
                <a:cs typeface="+mn-cs"/>
              </a:rPr>
              <a:t>我的一生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ea typeface="華康儷粗宋(P)" panose="02020700000000000000" pitchFamily="18" charset="-120"/>
                <a:cs typeface="+mn-cs"/>
              </a:rPr>
              <a:t>,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每遇到問題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,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總有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中國</a:t>
            </a:r>
            <a:r>
              <a:rPr kumimoji="1"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文化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的智慧和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聖經的話語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,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出現在我的腦</a:t>
            </a:r>
            <a:r>
              <a:rPr kumimoji="1"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海</a:t>
            </a:r>
            <a:r>
              <a:rPr kumimoji="1"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br>
              <a:rPr kumimoji="1"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</a:br>
            <a:r>
              <a:rPr kumimoji="1"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我便用這些智慧來面對一切的挑戰</a:t>
            </a:r>
            <a:r>
              <a:rPr kumimoji="1"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  <a:r>
              <a:rPr kumimoji="1"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 </a:t>
            </a:r>
            <a:endParaRPr kumimoji="1" lang="en-US" altLang="zh-TW" sz="3600" dirty="0">
              <a:solidFill>
                <a:schemeClr val="tx1"/>
              </a:solidFill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kumimoji="1" lang="zh-TW" altLang="en-US" dirty="0">
                <a:solidFill>
                  <a:schemeClr val="tx1"/>
                </a:solidFill>
                <a:ea typeface="華康儷粗宋(P)" panose="02020700000000000000" pitchFamily="18" charset="-120"/>
              </a:rPr>
              <a:t>我可以說</a:t>
            </a:r>
            <a:r>
              <a:rPr kumimoji="1" lang="en-US" altLang="zh-TW" dirty="0">
                <a:solidFill>
                  <a:schemeClr val="tx1"/>
                </a:solidFill>
                <a:ea typeface="華康儷粗宋(P)" panose="02020700000000000000" pitchFamily="18" charset="-120"/>
              </a:rPr>
              <a:t>:</a:t>
            </a:r>
            <a:r>
              <a:rPr kumimoji="1" lang="zh-TW" altLang="en-US" sz="3700" dirty="0">
                <a:solidFill>
                  <a:srgbClr val="FF0000"/>
                </a:solidFill>
                <a:ea typeface="華康儷粗宋(P)" panose="02020700000000000000" pitchFamily="18" charset="-120"/>
              </a:rPr>
              <a:t>聖經</a:t>
            </a:r>
            <a:r>
              <a:rPr kumimoji="1" lang="en-US" altLang="zh-TW" sz="3700" b="1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+</a:t>
            </a:r>
            <a:r>
              <a:rPr kumimoji="1" lang="zh-TW" altLang="en-US" sz="37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中國文化</a:t>
            </a:r>
            <a:r>
              <a:rPr kumimoji="1" lang="en-US" altLang="zh-TW" sz="3700" b="1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=</a:t>
            </a:r>
            <a:r>
              <a:rPr kumimoji="1" lang="zh-TW" altLang="en-US" sz="3700" dirty="0">
                <a:solidFill>
                  <a:srgbClr val="FF0000"/>
                </a:solidFill>
                <a:ea typeface="華康儷粗宋(P)" panose="02020700000000000000" pitchFamily="18" charset="-120"/>
              </a:rPr>
              <a:t>雙劍合璧天下無敵</a:t>
            </a:r>
            <a:endParaRPr kumimoji="1" lang="en-US" altLang="zh-TW" sz="3700" dirty="0">
              <a:solidFill>
                <a:srgbClr val="FF0000"/>
              </a:solidFill>
              <a:ea typeface="華康儷粗宋(P)" panose="02020700000000000000" pitchFamily="18" charset="-12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kumimoji="1" lang="en-US" altLang="zh-TW" sz="3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ea typeface="華康儷粗宋(P)" panose="02020700000000000000" pitchFamily="18" charset="-120"/>
                <a:cs typeface="+mn-cs"/>
              </a:rPr>
              <a:t>Throughout My Life: </a:t>
            </a:r>
            <a:r>
              <a:rPr kumimoji="1" lang="en-US" altLang="zh-TW" sz="3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Whenever I faced challenges, the wisdom of ancient Chinese sages and the words of Scripture always came to mind, guiding me through every trial.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kumimoji="1" lang="en-US" altLang="zh-TW" sz="3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My testimony: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kumimoji="1" lang="en-US" altLang="zh-TW" sz="3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Scripture </a:t>
            </a:r>
            <a:r>
              <a:rPr kumimoji="1" lang="en-US" altLang="zh-TW" sz="3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ea typeface="華康儷粗宋(P)" panose="02020700000000000000" pitchFamily="18" charset="-120"/>
                <a:cs typeface="+mn-cs"/>
              </a:rPr>
              <a:t>+</a:t>
            </a:r>
            <a:r>
              <a:rPr kumimoji="1" lang="en-US" altLang="zh-TW" sz="3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 Chinese Culture </a:t>
            </a:r>
            <a:r>
              <a:rPr kumimoji="1" lang="en-US" altLang="zh-TW" sz="3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ea typeface="華康儷粗宋(P)" panose="02020700000000000000" pitchFamily="18" charset="-120"/>
                <a:cs typeface="+mn-cs"/>
              </a:rPr>
              <a:t>=</a:t>
            </a:r>
            <a:r>
              <a:rPr kumimoji="1" lang="en-US" altLang="zh-TW" sz="3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 Twin Blades United, Invincible under heaven</a:t>
            </a:r>
            <a:r>
              <a:rPr kumimoji="1" lang="en-US" altLang="zh-TW" sz="3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  <a:t>.</a:t>
            </a:r>
            <a:br>
              <a:rPr kumimoji="1" lang="en-US" altLang="zh-TW" sz="3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</a:rPr>
            </a:br>
            <a:r>
              <a:rPr kumimoji="1" lang="en-US" altLang="zh-TW" sz="36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華康儷粗宋(P)" panose="02020700000000000000" pitchFamily="18" charset="-120"/>
                <a:cs typeface="+mn-cs"/>
                <a:sym typeface="Wingdings" panose="05000000000000000000" pitchFamily="2" charset="2"/>
              </a:rPr>
              <a:t></a:t>
            </a:r>
            <a:r>
              <a:rPr lang="en-US" altLang="zh-TW" sz="3600" i="1" dirty="0">
                <a:solidFill>
                  <a:srgbClr val="0000FF"/>
                </a:solidFill>
                <a:effectLst/>
                <a:latin typeface="DeepSeek-CJK-patch"/>
              </a:rPr>
              <a:t>The ultimate problem-solving wisdom</a:t>
            </a:r>
            <a:endParaRPr kumimoji="1" lang="zh-TW" altLang="en-US" sz="36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ea typeface="華康儷粗宋(P)" panose="020207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54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44" y="188640"/>
            <a:ext cx="9144000" cy="6480720"/>
          </a:xfrm>
        </p:spPr>
        <p:txBody>
          <a:bodyPr/>
          <a:lstStyle/>
          <a:p>
            <a:pPr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3800" dirty="0">
                <a:ea typeface="華康儷中黑" panose="020B0509000000000000" pitchFamily="49" charset="-120"/>
              </a:rPr>
              <a:t>我做了五十四年神父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感到教會的活力在於</a:t>
            </a:r>
            <a:br>
              <a:rPr lang="en-US" altLang="zh-TW" sz="3800" dirty="0">
                <a:ea typeface="華康儷中黑" panose="020B0509000000000000" pitchFamily="49" charset="-120"/>
              </a:rPr>
            </a:br>
            <a:r>
              <a:rPr lang="zh-TW" altLang="en-US" sz="3800" dirty="0">
                <a:ea typeface="華康儷中黑" panose="020B0509000000000000" pitchFamily="49" charset="-120"/>
              </a:rPr>
              <a:t>她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有能力「改變」</a:t>
            </a:r>
            <a:r>
              <a:rPr lang="en-US" altLang="zh-TW" sz="3800" dirty="0">
                <a:ea typeface="華康儷中黑" panose="020B0509000000000000" pitchFamily="49" charset="-120"/>
              </a:rPr>
              <a:t>;</a:t>
            </a:r>
            <a:r>
              <a:rPr lang="zh-TW" altLang="en-US" sz="3800" dirty="0">
                <a:ea typeface="華康儷中黑" panose="020B0509000000000000" pitchFamily="49" charset="-120"/>
              </a:rPr>
              <a:t>而這個我們以為</a:t>
            </a:r>
            <a:endParaRPr lang="en-US" altLang="zh-TW" sz="3800" dirty="0">
              <a:ea typeface="華康儷中黑" panose="020B0509000000000000" pitchFamily="49" charset="-120"/>
            </a:endParaRPr>
          </a:p>
          <a:p>
            <a:pPr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3800" dirty="0">
                <a:ea typeface="華康儷中黑" panose="020B0509000000000000" pitchFamily="49" charset="-120"/>
              </a:rPr>
              <a:t>永遠「不變的」教會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44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她最不變的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就是她這兩千年來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不斷在變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Having served as a priest </a:t>
            </a:r>
            <a:r>
              <a:rPr lang="en-US" altLang="zh-TW" sz="360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for 54 years</a:t>
            </a:r>
            <a:r>
              <a:rPr lang="en-US" altLang="zh-TW" sz="3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, I’ve come to realize that the Church’s vitality lies precisely in her </a:t>
            </a:r>
            <a:r>
              <a:rPr lang="en-US" altLang="zh-TW" sz="36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capacity to change</a:t>
            </a:r>
            <a:r>
              <a:rPr lang="en-US" altLang="zh-TW" sz="36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. </a:t>
            </a:r>
            <a:r>
              <a:rPr lang="en-US" altLang="zh-TW" sz="3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Paradoxically, what remains most "unchanged" about the </a:t>
            </a:r>
            <a:r>
              <a:rPr lang="en-US" altLang="zh-TW" sz="3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Chruch</a:t>
            </a:r>
            <a:r>
              <a:rPr lang="en-US" altLang="zh-TW" sz="3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 we often perceive as eternal, is her </a:t>
            </a:r>
          </a:p>
          <a:p>
            <a:pPr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6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constant evolution over two millennia.</a:t>
            </a:r>
            <a:endParaRPr lang="zh-TW" altLang="zh-TW" sz="3600" dirty="0">
              <a:solidFill>
                <a:srgbClr val="FF0000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2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7116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44" y="188640"/>
            <a:ext cx="9144000" cy="6624736"/>
          </a:xfrm>
        </p:spPr>
        <p:txBody>
          <a:bodyPr/>
          <a:lstStyle/>
          <a:p>
            <a:pPr>
              <a:lnSpc>
                <a:spcPts val="3900"/>
              </a:lnSpc>
              <a:spcBef>
                <a:spcPts val="0"/>
              </a:spcBef>
            </a:pPr>
            <a:r>
              <a:rPr lang="zh-TW" altLang="zh-TW" sz="3600" dirty="0">
                <a:effectLst/>
                <a:ea typeface="華康儷中黑" panose="020B0509000000000000" pitchFamily="49" charset="-120"/>
              </a:rPr>
              <a:t>今天《宗徒大事錄》有關外教人皈依後應否割損的問題,在聖經裡找不到答案,</a:t>
            </a:r>
            <a:br>
              <a:rPr lang="en-US" altLang="zh-TW" sz="3600" dirty="0">
                <a:effectLst/>
                <a:ea typeface="華康儷中黑" panose="020B0509000000000000" pitchFamily="49" charset="-120"/>
              </a:rPr>
            </a:br>
            <a:r>
              <a:rPr lang="zh-TW" altLang="zh-TW" sz="3600" dirty="0">
                <a:effectLst/>
                <a:ea typeface="華康儷中黑" panose="020B0509000000000000" pitchFamily="49" charset="-120"/>
              </a:rPr>
              <a:t>宗徒們於是開了「宗徒會議」,</a:t>
            </a:r>
            <a:endParaRPr lang="en-US" altLang="zh-TW" sz="3600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ts val="3900"/>
              </a:lnSpc>
              <a:spcBef>
                <a:spcPts val="0"/>
              </a:spcBef>
            </a:pPr>
            <a:r>
              <a:rPr lang="zh-TW" altLang="zh-TW" sz="36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那是教會史上的「第一屆大公會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議</a:t>
            </a:r>
            <a:r>
              <a:rPr lang="zh-TW" altLang="zh-TW" sz="36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」</a:t>
            </a:r>
            <a:r>
              <a:rPr lang="zh-TW" altLang="zh-TW" sz="3600" dirty="0">
                <a:effectLst/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3900"/>
              </a:lnSpc>
            </a:pPr>
            <a:r>
              <a:rPr lang="en-US" altLang="zh-TW" sz="3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Today’s reading from the </a:t>
            </a:r>
            <a:r>
              <a:rPr lang="en-US" altLang="zh-TW" sz="3600" i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Acts of the Apostles</a:t>
            </a:r>
            <a:r>
              <a:rPr lang="en-US" altLang="zh-TW" sz="3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 recounts how the early Church faced </a:t>
            </a:r>
            <a:r>
              <a:rPr lang="en-US" altLang="zh-TW" sz="36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a question with no clear scriptural answer</a:t>
            </a:r>
            <a:r>
              <a:rPr lang="en-US" altLang="zh-TW" sz="3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: whether Gentile converts must undergo </a:t>
            </a:r>
            <a:r>
              <a:rPr lang="en-US" altLang="zh-TW" sz="36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circumcision</a:t>
            </a:r>
            <a:r>
              <a:rPr lang="en-US" altLang="zh-TW" sz="3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. The Apostles resolved this by convening what became known as the </a:t>
            </a:r>
            <a:r>
              <a:rPr lang="en-US" altLang="zh-TW" sz="3600" i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First Ecumenical Council</a:t>
            </a:r>
            <a:r>
              <a:rPr lang="en-US" altLang="zh-TW" sz="3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 </a:t>
            </a:r>
          </a:p>
          <a:p>
            <a:pPr>
              <a:lnSpc>
                <a:spcPts val="3900"/>
              </a:lnSpc>
            </a:pPr>
            <a:r>
              <a:rPr lang="en-US" altLang="zh-TW" sz="3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in Church history.</a:t>
            </a:r>
            <a:endParaRPr lang="zh-TW" altLang="zh-TW" sz="36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>
              <a:lnSpc>
                <a:spcPts val="3900"/>
              </a:lnSpc>
            </a:pPr>
            <a:endParaRPr lang="zh-TW" altLang="zh-TW" sz="1600" dirty="0">
              <a:effectLst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99923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44" y="188640"/>
            <a:ext cx="9144000" cy="6669360"/>
          </a:xfrm>
        </p:spPr>
        <p:txBody>
          <a:bodyPr/>
          <a:lstStyle/>
          <a:p>
            <a:pPr>
              <a:lnSpc>
                <a:spcPts val="57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今天我們說的「梵二」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en-US" altLang="zh-TW" sz="3600" dirty="0">
                <a:ea typeface="華康儷中黑" panose="020B0509000000000000" pitchFamily="49" charset="-120"/>
              </a:rPr>
              <a:t>(</a:t>
            </a:r>
            <a:r>
              <a:rPr lang="zh-TW" altLang="en-US" sz="3600" dirty="0">
                <a:ea typeface="華康儷中黑" panose="020B0509000000000000" pitchFamily="49" charset="-120"/>
              </a:rPr>
              <a:t>梵蒂岡第二屆大公會議</a:t>
            </a:r>
            <a:r>
              <a:rPr lang="en-US" altLang="zh-TW" sz="3600" dirty="0">
                <a:ea typeface="華康儷中黑" panose="020B0509000000000000" pitchFamily="49" charset="-120"/>
              </a:rPr>
              <a:t>,1962-65),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ea typeface="華康儷中黑" panose="020B0509000000000000" pitchFamily="49" charset="-120"/>
              </a:rPr>
              <a:t>是天主教的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第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21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次大公會議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簡單來說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教會平均每一百年開一次大公會議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4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What we now call </a:t>
            </a:r>
            <a:r>
              <a:rPr lang="en-US" altLang="zh-TW" sz="4400" i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Vatican II</a:t>
            </a:r>
            <a:r>
              <a:rPr lang="en-US" altLang="zh-TW" sz="44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 </a:t>
            </a:r>
            <a:r>
              <a:rPr lang="en-US" altLang="zh-TW" sz="3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(1962–65)</a:t>
            </a:r>
            <a:r>
              <a:rPr lang="en-US" altLang="zh-TW" sz="44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 </a:t>
            </a:r>
            <a:r>
              <a:rPr lang="en-US" altLang="zh-TW" sz="4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was actually the Church’s 21st ecumenical council—averaging roughly </a:t>
            </a:r>
          </a:p>
          <a:p>
            <a:pPr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8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one per century</a:t>
            </a:r>
            <a:r>
              <a:rPr lang="en-US" altLang="zh-TW" sz="4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. </a:t>
            </a:r>
            <a:endParaRPr lang="zh-TW" altLang="zh-TW" sz="48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86238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44" y="116632"/>
            <a:ext cx="9144000" cy="6669360"/>
          </a:xfrm>
        </p:spPr>
        <p:txBody>
          <a:bodyPr/>
          <a:lstStyle/>
          <a:p>
            <a:pPr>
              <a:lnSpc>
                <a:spcPts val="52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開大公會議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是要解決一些問題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更新教會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>
              <a:lnSpc>
                <a:spcPts val="52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要讓教會能面對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時代的挑戰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5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用聖教宗若望廿三或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梵二</a:t>
            </a:r>
            <a:r>
              <a:rPr lang="zh-TW" altLang="en-US" sz="4000" dirty="0">
                <a:ea typeface="華康儷中黑" panose="020B0509000000000000" pitchFamily="49" charset="-120"/>
              </a:rPr>
              <a:t>的話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這叫</a:t>
            </a:r>
            <a:r>
              <a:rPr lang="en-US" altLang="zh-TW" sz="4000" dirty="0">
                <a:ea typeface="華康儷中黑" panose="020B0509000000000000" pitchFamily="49" charset="-120"/>
              </a:rPr>
              <a:t>Aggiornamento (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日日新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又日新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作新民</a:t>
            </a:r>
            <a:r>
              <a:rPr lang="en-US" altLang="zh-TW" sz="4000" dirty="0">
                <a:ea typeface="華康儷中黑" panose="020B0509000000000000" pitchFamily="49" charset="-120"/>
              </a:rPr>
              <a:t>)</a:t>
            </a:r>
          </a:p>
          <a:p>
            <a:pPr>
              <a:lnSpc>
                <a:spcPts val="42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spc="-15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These councils address pressing issues, </a:t>
            </a:r>
            <a:r>
              <a:rPr lang="en-US" altLang="zh-TW" sz="4000" spc="-15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renew</a:t>
            </a:r>
            <a:r>
              <a:rPr lang="en-US" altLang="zh-TW" sz="4000" spc="-15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 the Church’s mission, and </a:t>
            </a:r>
            <a:r>
              <a:rPr lang="en-US" altLang="zh-TW" sz="4000" spc="-15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equip her </a:t>
            </a:r>
            <a:r>
              <a:rPr lang="en-US" altLang="zh-TW" sz="4000" spc="-15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to meet new eras. In the words of St. Pope John XXIII and Vatican II’s spirit, </a:t>
            </a:r>
          </a:p>
          <a:p>
            <a:pPr>
              <a:lnSpc>
                <a:spcPts val="42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spc="-15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this is </a:t>
            </a:r>
            <a:r>
              <a:rPr lang="en-US" altLang="zh-TW" sz="4000" spc="-15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Aggiornamento</a:t>
            </a:r>
            <a:r>
              <a:rPr lang="en-US" altLang="zh-TW" sz="4000" spc="-15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: a call to </a:t>
            </a:r>
            <a:r>
              <a:rPr lang="en-US" altLang="zh-TW" sz="4000" spc="-150" dirty="0">
                <a:solidFill>
                  <a:srgbClr val="0000FF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continual renewal</a:t>
            </a:r>
            <a:r>
              <a:rPr lang="en-US" altLang="zh-TW" sz="4000" spc="-15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, “day by day, making all things (and all people) new” </a:t>
            </a:r>
            <a:r>
              <a:rPr lang="en-US" altLang="zh-TW" sz="2800" spc="-15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(cf. </a:t>
            </a:r>
            <a:r>
              <a:rPr lang="en-US" altLang="zh-TW" sz="2800" i="1" spc="-15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Book of Rites </a:t>
            </a:r>
            <a:r>
              <a:rPr lang="zh-TW" altLang="en-US" sz="2800" i="1" spc="-15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禮記 </a:t>
            </a:r>
            <a:r>
              <a:rPr lang="en-US" altLang="zh-TW" sz="2800" spc="-15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).</a:t>
            </a:r>
            <a:endParaRPr lang="en-US" altLang="zh-TW" sz="2800" spc="-15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34616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44" y="188640"/>
            <a:ext cx="9144000" cy="6480720"/>
          </a:xfrm>
        </p:spPr>
        <p:txBody>
          <a:bodyPr/>
          <a:lstStyle/>
          <a:p>
            <a:pPr>
              <a:lnSpc>
                <a:spcPts val="53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所有的大公會議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大概都是繼承大部分</a:t>
            </a:r>
            <a:r>
              <a:rPr lang="en-US" altLang="zh-TW" sz="4400" dirty="0">
                <a:ea typeface="華康儷中黑" panose="020B0509000000000000" pitchFamily="49" charset="-120"/>
              </a:rPr>
              <a:t>(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95%?</a:t>
            </a:r>
            <a:r>
              <a:rPr lang="en-US" altLang="zh-TW" sz="4400" dirty="0">
                <a:ea typeface="華康儷中黑" panose="020B0509000000000000" pitchFamily="49" charset="-120"/>
              </a:rPr>
              <a:t>)</a:t>
            </a:r>
            <a:r>
              <a:rPr lang="zh-TW" altLang="en-US" sz="4400" dirty="0">
                <a:ea typeface="華康儷中黑" panose="020B0509000000000000" pitchFamily="49" charset="-120"/>
              </a:rPr>
              <a:t>教會的優良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傳統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53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但總有一小部分</a:t>
            </a:r>
            <a:r>
              <a:rPr lang="en-US" altLang="zh-TW" sz="4400" dirty="0">
                <a:ea typeface="華康儷中黑" panose="020B0509000000000000" pitchFamily="49" charset="-120"/>
              </a:rPr>
              <a:t>(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5%?</a:t>
            </a:r>
            <a:r>
              <a:rPr lang="en-US" altLang="zh-TW" sz="4400" dirty="0">
                <a:ea typeface="華康儷中黑" panose="020B0509000000000000" pitchFamily="49" charset="-120"/>
              </a:rPr>
              <a:t>)</a:t>
            </a:r>
            <a:r>
              <a:rPr lang="zh-TW" altLang="en-US" sz="4400" dirty="0">
                <a:ea typeface="華康儷中黑" panose="020B0509000000000000" pitchFamily="49" charset="-120"/>
              </a:rPr>
              <a:t>是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新的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53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或者說是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對舊的作出新的詮釋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zh-TW" sz="44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Every council inherits about </a:t>
            </a:r>
            <a:r>
              <a:rPr lang="en-US" altLang="zh-TW" sz="44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95%</a:t>
            </a:r>
            <a:r>
              <a:rPr lang="en-US" altLang="zh-TW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(?)</a:t>
            </a:r>
            <a:r>
              <a:rPr lang="en-US" altLang="zh-TW" sz="44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 of the Church’s enduring </a:t>
            </a:r>
            <a:r>
              <a:rPr lang="en-US" altLang="zh-TW" sz="4400" dirty="0">
                <a:solidFill>
                  <a:srgbClr val="404040"/>
                </a:solidFill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and</a:t>
            </a:r>
            <a:r>
              <a:rPr lang="zh-TW" altLang="en-US" sz="4400" dirty="0">
                <a:solidFill>
                  <a:srgbClr val="404040"/>
                </a:solidFill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 </a:t>
            </a:r>
            <a:r>
              <a:rPr lang="en-US" altLang="zh-TW" sz="4400" dirty="0">
                <a:solidFill>
                  <a:srgbClr val="404040"/>
                </a:solidFill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good</a:t>
            </a:r>
            <a:r>
              <a:rPr lang="zh-TW" altLang="en-US" sz="4400" dirty="0">
                <a:solidFill>
                  <a:srgbClr val="404040"/>
                </a:solidFill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 </a:t>
            </a:r>
            <a:r>
              <a:rPr lang="en-US" altLang="zh-TW" sz="44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traditions while innovating or reinterpreting the remaining </a:t>
            </a:r>
            <a:r>
              <a:rPr lang="en-US" altLang="zh-TW" sz="44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5%</a:t>
            </a:r>
            <a:r>
              <a:rPr lang="en-US" altLang="zh-TW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(?)</a:t>
            </a:r>
            <a:r>
              <a:rPr lang="en-US" altLang="zh-TW" sz="44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. </a:t>
            </a:r>
            <a:endParaRPr lang="zh-TW" altLang="zh-TW" sz="44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>
              <a:lnSpc>
                <a:spcPts val="5000"/>
              </a:lnSpc>
              <a:spcBef>
                <a:spcPts val="0"/>
              </a:spcBef>
              <a:spcAft>
                <a:spcPts val="1800"/>
              </a:spcAft>
            </a:pPr>
            <a:endParaRPr lang="en-US" altLang="zh-TW" sz="44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594205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44" y="188640"/>
            <a:ext cx="9144000" cy="6669360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教會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不易消化</a:t>
            </a:r>
            <a:r>
              <a:rPr lang="zh-TW" altLang="en-US" sz="4000" dirty="0">
                <a:ea typeface="華康儷中黑" panose="020B0509000000000000" pitchFamily="49" charset="-120"/>
              </a:rPr>
              <a:t>這最新的</a:t>
            </a:r>
            <a:r>
              <a:rPr lang="en-US" altLang="zh-TW" sz="4000" dirty="0">
                <a:ea typeface="華康儷中黑" panose="020B0509000000000000" pitchFamily="49" charset="-120"/>
              </a:rPr>
              <a:t>5%,</a:t>
            </a:r>
            <a:r>
              <a:rPr lang="zh-TW" altLang="en-US" sz="4000" dirty="0">
                <a:ea typeface="華康儷中黑" panose="020B0509000000000000" pitchFamily="49" charset="-120"/>
              </a:rPr>
              <a:t>非要等一百年左右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才能完全消化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但又到要面對新問題的時候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所以教會常有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落後自己一百年</a:t>
            </a:r>
            <a:r>
              <a:rPr lang="zh-TW" altLang="en-US" sz="4000" dirty="0">
                <a:ea typeface="華康儷中黑" panose="020B0509000000000000" pitchFamily="49" charset="-120"/>
              </a:rPr>
              <a:t>的傾向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這是不是太保守惹的禍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</a:p>
          <a:p>
            <a:pPr>
              <a:lnSpc>
                <a:spcPts val="45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spc="-100" dirty="0">
                <a:ea typeface="華康儷中黑" panose="020B0509000000000000" pitchFamily="49" charset="-120"/>
              </a:rPr>
              <a:t>Yet assimilating that 5% often takes a century—by which time fresh challenges arise. Thus, the Church perpetually seems </a:t>
            </a:r>
            <a:r>
              <a:rPr lang="en-US" altLang="zh-TW" sz="40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a hundred years behind herself.</a:t>
            </a:r>
          </a:p>
          <a:p>
            <a:pPr>
              <a:lnSpc>
                <a:spcPts val="45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spc="-1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Might </a:t>
            </a: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excessive</a:t>
            </a:r>
            <a:r>
              <a:rPr lang="en-US" altLang="zh-TW" sz="4000" spc="-1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 conservatism </a:t>
            </a:r>
          </a:p>
          <a:p>
            <a:pPr>
              <a:lnSpc>
                <a:spcPts val="45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spc="-1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bear the blame?       </a:t>
            </a:r>
          </a:p>
          <a:p>
            <a:pPr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spc="-100" dirty="0">
                <a:ea typeface="華康儷中黑" panose="020B0509000000000000" pitchFamily="49" charset="-120"/>
              </a:rPr>
              <a:t>                                                                                                                  </a:t>
            </a:r>
            <a:r>
              <a:rPr lang="en-US" altLang="zh-TW" sz="1800" spc="-1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Like</a:t>
            </a:r>
            <a:r>
              <a:rPr lang="en-US" altLang="zh-TW" sz="1800" spc="-100" dirty="0" err="1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comment</a:t>
            </a:r>
            <a:r>
              <a:rPr lang="en-US" altLang="zh-TW" sz="1800" spc="-1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share</a:t>
            </a:r>
            <a:r>
              <a:rPr lang="en-US" altLang="zh-TW" sz="18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800" spc="-100" dirty="0">
                <a:solidFill>
                  <a:srgbClr val="FF0000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轉發</a:t>
            </a:r>
            <a:r>
              <a:rPr lang="zh-TW" altLang="en-US" sz="1800" spc="-300" dirty="0"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點讚</a:t>
            </a:r>
            <a:r>
              <a:rPr lang="zh-TW" altLang="en-US" sz="800" spc="-300" dirty="0"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 </a:t>
            </a:r>
            <a:r>
              <a:rPr lang="zh-TW" altLang="en-US" sz="1800" spc="-3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留言</a:t>
            </a:r>
            <a:endParaRPr lang="en-US" altLang="zh-TW" sz="1800" spc="-3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157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派他們同保祿和巴爾納伯，去安提約基雅。所派的，有號稱巴爾撒巴的猶達和息拉，是弟兄中的領導人物。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帶去的信如下：「宗徒和眾長老弟兄，問候在安提約基雅、敘利亞和基里基雅，由外邦歸化的眾弟兄。我們聽說，有幾個從我們這裡去的，而並非我們所派去的人，講話擾亂你們，混亂了你們的心。我們取得同意後，決定揀選幾個人，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1BDD15B-87BF-48E8-BCA1-898029BF5414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2/3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39572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幫助你戰勝疫情和一切困難</a:t>
            </a:r>
            <a:endParaRPr lang="en-US" altLang="zh-TW" sz="54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派他們同我們可愛的巴爾納伯和保祿，到你們那裡去。他們兩人，為了我們主耶穌基督的名，已付出了自己的性命。我們派猶達和息拉去，他們要親口報告同樣的事。因為聖神和我們決定，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不再加給你們什麼重擔，除了這幾項重要的事：即不要吃祭過邪神的食物、血和窒死的牲畜，並戒避姦淫。如果你們戒絕了這一切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那就好了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祝你們安好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b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24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24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r>
              <a:rPr lang="zh-TW" altLang="en-US" sz="24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24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24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sz="24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1BDD15B-87BF-48E8-BCA1-898029BF5414}"/>
              </a:ext>
            </a:extLst>
          </p:cNvPr>
          <p:cNvSpPr txBox="1"/>
          <p:nvPr/>
        </p:nvSpPr>
        <p:spPr>
          <a:xfrm>
            <a:off x="8568184" y="6413266"/>
            <a:ext cx="54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3/3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C628A82-FFB9-4467-B76C-957850DF8790}"/>
              </a:ext>
            </a:extLst>
          </p:cNvPr>
          <p:cNvSpPr txBox="1"/>
          <p:nvPr/>
        </p:nvSpPr>
        <p:spPr>
          <a:xfrm>
            <a:off x="4139952" y="5930116"/>
            <a:ext cx="4320480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latin typeface="華康儷金黑(P)" panose="020B0800000000000000" pitchFamily="34" charset="-120"/>
                <a:ea typeface="華康儷金黑(P)" panose="020B0800000000000000" pitchFamily="34" charset="-120"/>
                <a:cs typeface="Calibri" panose="020F0502020204030204" pitchFamily="34" charset="0"/>
              </a:rPr>
              <a:t>靜默片刻 默想上主</a:t>
            </a:r>
            <a:r>
              <a:rPr lang="zh-TW" altLang="en-US" sz="2000" dirty="0">
                <a:solidFill>
                  <a:srgbClr val="FFFF00"/>
                </a:solidFill>
                <a:latin typeface="華康儷金黑(P)" panose="020B0800000000000000" pitchFamily="34" charset="-120"/>
                <a:ea typeface="華康儷金黑(P)" panose="020B0800000000000000" pitchFamily="34" charset="-120"/>
                <a:cs typeface="Calibri" panose="020F0502020204030204" pitchFamily="34" charset="0"/>
              </a:rPr>
              <a:t>今天</a:t>
            </a:r>
            <a:r>
              <a:rPr lang="zh-TW" altLang="en-US" sz="2000" dirty="0">
                <a:solidFill>
                  <a:schemeClr val="bg1"/>
                </a:solidFill>
                <a:latin typeface="華康儷金黑(P)" panose="020B0800000000000000" pitchFamily="34" charset="-120"/>
                <a:ea typeface="華康儷金黑(P)" panose="020B0800000000000000" pitchFamily="34" charset="-120"/>
                <a:cs typeface="Calibri" panose="020F0502020204030204" pitchFamily="34" charset="0"/>
              </a:rPr>
              <a:t>向</a:t>
            </a:r>
            <a:r>
              <a:rPr lang="zh-TW" altLang="en-US" sz="2800" dirty="0">
                <a:solidFill>
                  <a:srgbClr val="FFFF00"/>
                </a:solidFill>
                <a:latin typeface="華康儷金黑(P)" panose="020B0800000000000000" pitchFamily="34" charset="-120"/>
                <a:ea typeface="華康儷金黑(P)" panose="020B0800000000000000" pitchFamily="34" charset="-120"/>
                <a:cs typeface="Calibri" panose="020F0502020204030204" pitchFamily="34" charset="0"/>
              </a:rPr>
              <a:t>我</a:t>
            </a:r>
            <a:r>
              <a:rPr lang="zh-TW" altLang="en-US" sz="2000" dirty="0">
                <a:solidFill>
                  <a:schemeClr val="bg1"/>
                </a:solidFill>
                <a:latin typeface="華康儷金黑(P)" panose="020B0800000000000000" pitchFamily="34" charset="-120"/>
                <a:ea typeface="華康儷金黑(P)" panose="020B0800000000000000" pitchFamily="34" charset="-120"/>
                <a:cs typeface="Calibri" panose="020F0502020204030204" pitchFamily="34" charset="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469463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9794"/>
            <a:ext cx="9144000" cy="6621574"/>
          </a:xfrm>
        </p:spPr>
        <p:txBody>
          <a:bodyPr/>
          <a:lstStyle/>
          <a:p>
            <a:pPr marL="0" indent="0" eaLnBrk="1"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恭讀默示錄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21:10-14,22-23</a:t>
            </a:r>
            <a:endParaRPr lang="en-US" altLang="zh-TW" sz="28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天使使我神魂超拔，把我帶到一座又大又高的山上，將那從天上，由天主那裡降下的聖城耶路撒冷，指給我看。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這聖城具有天主的光榮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；城的光輝，好似極貴重的寶石，又像水晶那麼明亮的蒼玉。城牆高而且大，有十二座門；守門的有十二位天使。門上寫著以色列子民十二支派的名字。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028384" y="626614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0890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1802"/>
            <a:ext cx="9144000" cy="6621574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東面三門，北面三門，南面三門，西面三門。城牆有十二座基石，上面刻著羔羊的十二位宗徒的十二個名字。</a:t>
            </a: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在城內，我沒有看見聖殿，因為上主全能的天主和羔羊，就是她的聖殿。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那城也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不需要太陽和月亮的光照，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因為有天主的光榮照耀她；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羔羊就是她的明燈。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316416" y="6266148"/>
            <a:ext cx="792088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D2D6835-D28A-46F2-8518-9F62F0D2A52B}"/>
              </a:ext>
            </a:extLst>
          </p:cNvPr>
          <p:cNvSpPr txBox="1"/>
          <p:nvPr/>
        </p:nvSpPr>
        <p:spPr>
          <a:xfrm>
            <a:off x="3275856" y="5642084"/>
            <a:ext cx="4320480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latin typeface="華康儷金黑(P)" panose="020B0800000000000000" pitchFamily="34" charset="-120"/>
                <a:ea typeface="華康儷金黑(P)" panose="020B0800000000000000" pitchFamily="34" charset="-120"/>
                <a:cs typeface="Calibri" panose="020F0502020204030204" pitchFamily="34" charset="0"/>
              </a:rPr>
              <a:t>靜默片刻 默想上主</a:t>
            </a:r>
            <a:r>
              <a:rPr lang="zh-TW" altLang="en-US" sz="2000" dirty="0">
                <a:solidFill>
                  <a:srgbClr val="FFFF00"/>
                </a:solidFill>
                <a:latin typeface="華康儷金黑(P)" panose="020B0800000000000000" pitchFamily="34" charset="-120"/>
                <a:ea typeface="華康儷金黑(P)" panose="020B0800000000000000" pitchFamily="34" charset="-120"/>
                <a:cs typeface="Calibri" panose="020F0502020204030204" pitchFamily="34" charset="0"/>
              </a:rPr>
              <a:t>今天</a:t>
            </a:r>
            <a:r>
              <a:rPr lang="zh-TW" altLang="en-US" sz="2000" dirty="0">
                <a:solidFill>
                  <a:schemeClr val="bg1"/>
                </a:solidFill>
                <a:latin typeface="華康儷金黑(P)" panose="020B0800000000000000" pitchFamily="34" charset="-120"/>
                <a:ea typeface="華康儷金黑(P)" panose="020B0800000000000000" pitchFamily="34" charset="-120"/>
                <a:cs typeface="Calibri" panose="020F0502020204030204" pitchFamily="34" charset="0"/>
              </a:rPr>
              <a:t>向</a:t>
            </a:r>
            <a:r>
              <a:rPr lang="zh-TW" altLang="en-US" sz="2800" dirty="0">
                <a:solidFill>
                  <a:srgbClr val="FFFF00"/>
                </a:solidFill>
                <a:latin typeface="華康儷金黑(P)" panose="020B0800000000000000" pitchFamily="34" charset="-120"/>
                <a:ea typeface="華康儷金黑(P)" panose="020B0800000000000000" pitchFamily="34" charset="-120"/>
                <a:cs typeface="Calibri" panose="020F0502020204030204" pitchFamily="34" charset="0"/>
              </a:rPr>
              <a:t>我</a:t>
            </a:r>
            <a:r>
              <a:rPr lang="zh-TW" altLang="en-US" sz="2000" dirty="0">
                <a:solidFill>
                  <a:schemeClr val="bg1"/>
                </a:solidFill>
                <a:latin typeface="華康儷金黑(P)" panose="020B0800000000000000" pitchFamily="34" charset="-120"/>
                <a:ea typeface="華康儷金黑(P)" panose="020B0800000000000000" pitchFamily="34" charset="-120"/>
                <a:cs typeface="Calibri" panose="020F0502020204030204" pitchFamily="34" charset="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35756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068"/>
            <a:ext cx="9144000" cy="6500292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恭讀聖若望福音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14:23-29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那時候，耶穌對門徒說：「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誰愛我，必遵守我的話，我父也必愛他，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我們要到他那裡去，並要在他那裡，作我們的居所。那不愛我的，就不遵守我的話。你們所聽到的話，並不是我的，而是派遣我來的父的話。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「我還與你們在一起的時候，給你們講論了這些事；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2320" y="5949280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1/3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068"/>
            <a:ext cx="9144000" cy="6500292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但那護慰者，就是父因我的名，所要派遣來的聖神，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他必要教訓你們一切，也要使你們想起，我對你們所說的一切。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「我把平安留給你們，我將我的平安賜給你們；我所賜給你們的，不像世界所賜的一樣。你們心裡不要煩亂，也不要膽怯。你們聽見我給你們說過：我去，但我還要回到你們這裡來。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9675" y="6102622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2/3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932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068"/>
            <a:ext cx="9144000" cy="6500292"/>
          </a:xfrm>
        </p:spPr>
        <p:txBody>
          <a:bodyPr/>
          <a:lstStyle/>
          <a:p>
            <a:pPr marL="0" lv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如果你們愛我，就該喜歡我往父那裡去，因為父比我大。現在，在事發生前，我就告訴了你們，為使你們在事發生時，能夠相信。」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lnSpc>
                <a:spcPts val="5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7138" y="6102622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3/3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D2BEC92-971F-4731-BFF8-309EA8FB78BB}"/>
              </a:ext>
            </a:extLst>
          </p:cNvPr>
          <p:cNvSpPr txBox="1"/>
          <p:nvPr/>
        </p:nvSpPr>
        <p:spPr>
          <a:xfrm>
            <a:off x="899592" y="3717032"/>
            <a:ext cx="4680520" cy="523220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latin typeface="華康儷金黑(P)" panose="020B0800000000000000" pitchFamily="34" charset="-120"/>
                <a:ea typeface="華康儷金黑(P)" panose="020B0800000000000000" pitchFamily="34" charset="-120"/>
                <a:cs typeface="Calibri" panose="020F0502020204030204" pitchFamily="34" charset="0"/>
              </a:rPr>
              <a:t>靜默片刻 默想上主</a:t>
            </a:r>
            <a:r>
              <a:rPr lang="zh-TW" altLang="en-US" sz="2800" dirty="0">
                <a:solidFill>
                  <a:srgbClr val="FFFF00"/>
                </a:solidFill>
                <a:latin typeface="華康儷金黑(P)" panose="020B0800000000000000" pitchFamily="34" charset="-120"/>
                <a:ea typeface="華康儷金黑(P)" panose="020B0800000000000000" pitchFamily="34" charset="-120"/>
                <a:cs typeface="Calibri" panose="020F0502020204030204" pitchFamily="34" charset="0"/>
              </a:rPr>
              <a:t>今天</a:t>
            </a:r>
            <a:r>
              <a:rPr lang="zh-TW" altLang="en-US" sz="2000" dirty="0">
                <a:solidFill>
                  <a:schemeClr val="bg1"/>
                </a:solidFill>
                <a:latin typeface="華康儷金黑(P)" panose="020B0800000000000000" pitchFamily="34" charset="-120"/>
                <a:ea typeface="華康儷金黑(P)" panose="020B0800000000000000" pitchFamily="34" charset="-120"/>
                <a:cs typeface="Calibri" panose="020F0502020204030204" pitchFamily="34" charset="0"/>
              </a:rPr>
              <a:t>向</a:t>
            </a:r>
            <a:r>
              <a:rPr lang="zh-TW" altLang="en-US" sz="2800" dirty="0">
                <a:solidFill>
                  <a:srgbClr val="FFFF00"/>
                </a:solidFill>
                <a:latin typeface="華康儷金黑(P)" panose="020B0800000000000000" pitchFamily="34" charset="-120"/>
                <a:ea typeface="華康儷金黑(P)" panose="020B0800000000000000" pitchFamily="34" charset="-120"/>
                <a:cs typeface="Calibri" panose="020F0502020204030204" pitchFamily="34" charset="0"/>
              </a:rPr>
              <a:t>我</a:t>
            </a:r>
            <a:r>
              <a:rPr lang="zh-TW" altLang="en-US" sz="2000" dirty="0">
                <a:solidFill>
                  <a:schemeClr val="bg1"/>
                </a:solidFill>
                <a:latin typeface="華康儷金黑(P)" panose="020B0800000000000000" pitchFamily="34" charset="-120"/>
                <a:ea typeface="華康儷金黑(P)" panose="020B0800000000000000" pitchFamily="34" charset="-120"/>
                <a:cs typeface="Calibri" panose="020F0502020204030204" pitchFamily="34" charset="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3372229549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14515</TotalTime>
  <Words>2962</Words>
  <Application>Microsoft Office PowerPoint</Application>
  <PresentationFormat>如螢幕大小 (4:3)</PresentationFormat>
  <Paragraphs>176</Paragraphs>
  <Slides>30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21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30</vt:i4>
      </vt:variant>
    </vt:vector>
  </HeadingPairs>
  <TitlesOfParts>
    <vt:vector size="55" baseType="lpstr">
      <vt:lpstr>DeepSeek-CJK-patch</vt:lpstr>
      <vt:lpstr>DotumChe</vt:lpstr>
      <vt:lpstr>華康中黑體</vt:lpstr>
      <vt:lpstr>華康中黑體(P)</vt:lpstr>
      <vt:lpstr>華康正顏楷體W7</vt:lpstr>
      <vt:lpstr>華康正顏楷體W7(P)</vt:lpstr>
      <vt:lpstr>華康粗黑體</vt:lpstr>
      <vt:lpstr>華康黑體-GB5</vt:lpstr>
      <vt:lpstr>華康龍門石碑(P)</vt:lpstr>
      <vt:lpstr>華康儷中黑</vt:lpstr>
      <vt:lpstr>華康儷中黑(P)</vt:lpstr>
      <vt:lpstr>華康儷金黑(P)</vt:lpstr>
      <vt:lpstr>華康儷粗宋(P)</vt:lpstr>
      <vt:lpstr>新細明體</vt:lpstr>
      <vt:lpstr>標楷體</vt:lpstr>
      <vt:lpstr>Arial</vt:lpstr>
      <vt:lpstr>Calibri</vt:lpstr>
      <vt:lpstr>Calibri Light</vt:lpstr>
      <vt:lpstr>Segoe UI</vt:lpstr>
      <vt:lpstr>Times New Roman</vt:lpstr>
      <vt:lpstr>Wingdings</vt:lpstr>
      <vt:lpstr>預設簡報設計</vt:lpstr>
      <vt:lpstr>14_預設簡報設計</vt:lpstr>
      <vt:lpstr>3_預設簡報設計</vt:lpstr>
      <vt:lpstr>1_Office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831</cp:revision>
  <dcterms:created xsi:type="dcterms:W3CDTF">2006-09-26T01:05:23Z</dcterms:created>
  <dcterms:modified xsi:type="dcterms:W3CDTF">2025-05-19T07:07:37Z</dcterms:modified>
</cp:coreProperties>
</file>