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694" r:id="rId2"/>
    <p:sldMasterId id="2147489719" r:id="rId3"/>
  </p:sldMasterIdLst>
  <p:notesMasterIdLst>
    <p:notesMasterId r:id="rId28"/>
  </p:notesMasterIdLst>
  <p:handoutMasterIdLst>
    <p:handoutMasterId r:id="rId29"/>
  </p:handoutMasterIdLst>
  <p:sldIdLst>
    <p:sldId id="914" r:id="rId4"/>
    <p:sldId id="1050" r:id="rId5"/>
    <p:sldId id="1410" r:id="rId6"/>
    <p:sldId id="1471" r:id="rId7"/>
    <p:sldId id="1370" r:id="rId8"/>
    <p:sldId id="1411" r:id="rId9"/>
    <p:sldId id="1054" r:id="rId10"/>
    <p:sldId id="1412" r:id="rId11"/>
    <p:sldId id="1413" r:id="rId12"/>
    <p:sldId id="930" r:id="rId13"/>
    <p:sldId id="1376" r:id="rId14"/>
    <p:sldId id="1504" r:id="rId15"/>
    <p:sldId id="1503" r:id="rId16"/>
    <p:sldId id="1502" r:id="rId17"/>
    <p:sldId id="1505" r:id="rId18"/>
    <p:sldId id="1506" r:id="rId19"/>
    <p:sldId id="1507" r:id="rId20"/>
    <p:sldId id="1508" r:id="rId21"/>
    <p:sldId id="1509" r:id="rId22"/>
    <p:sldId id="1510" r:id="rId23"/>
    <p:sldId id="1511" r:id="rId24"/>
    <p:sldId id="1512" r:id="rId25"/>
    <p:sldId id="1513" r:id="rId26"/>
    <p:sldId id="1045" r:id="rId27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FF"/>
    <a:srgbClr val="00FF00"/>
    <a:srgbClr val="9900CC"/>
    <a:srgbClr val="99CCFF"/>
    <a:srgbClr val="FF99FF"/>
    <a:srgbClr val="00CC00"/>
    <a:srgbClr val="99FF99"/>
    <a:srgbClr val="33CC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2362" autoAdjust="0"/>
    <p:restoredTop sz="94677" autoAdjust="0"/>
  </p:normalViewPr>
  <p:slideViewPr>
    <p:cSldViewPr>
      <p:cViewPr varScale="1">
        <p:scale>
          <a:sx n="59" d="100"/>
          <a:sy n="59" d="100"/>
        </p:scale>
        <p:origin x="117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64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0E7F3-594E-431A-934E-DAED303BC61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741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CA772-E495-4BA9-ABC1-9BB5D5EDCA4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791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95542-F898-48F4-A21A-A80883BB252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675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A249-DD10-426B-9B14-6EACD1FF16C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620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237EE-1CE0-45D0-9087-5172E5E08F6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3586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AB98-89D1-4293-8288-C0841480BAB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3249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2F6D8-0604-4E53-B2F1-2A37DFAA1D1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27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E3E24-48B9-4D2C-ACC3-D70F17E10ED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2759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7A85E-BB8E-4335-9EEC-1BCBD0CFB41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757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2DB86-11B9-48DF-8BA9-F79E7D13D08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5816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0BB5D-09E1-4D96-80A6-8E8A197FA4A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079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fld id="{D477CC02-DBB9-4AE4-B28C-339F9F6F7922}" type="slidenum">
              <a:rPr lang="en-US" altLang="zh-TW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04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695" r:id="rId1"/>
    <p:sldLayoutId id="2147489696" r:id="rId2"/>
    <p:sldLayoutId id="2147489697" r:id="rId3"/>
    <p:sldLayoutId id="2147489698" r:id="rId4"/>
    <p:sldLayoutId id="2147489699" r:id="rId5"/>
    <p:sldLayoutId id="2147489700" r:id="rId6"/>
    <p:sldLayoutId id="2147489701" r:id="rId7"/>
    <p:sldLayoutId id="2147489702" r:id="rId8"/>
    <p:sldLayoutId id="2147489703" r:id="rId9"/>
    <p:sldLayoutId id="2147489704" r:id="rId10"/>
    <p:sldLayoutId id="2147489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6687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復活期第六主日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2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感 恩 祭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800"/>
              </a:spcBef>
              <a:spcAft>
                <a:spcPts val="600"/>
              </a:spcAft>
              <a:buFontTx/>
              <a:buNone/>
            </a:pPr>
            <a:r>
              <a:rPr lang="zh-TW" altLang="en-US" sz="6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教會的傳統與創新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zh-TW" altLang="en-US" dirty="0">
                <a:solidFill>
                  <a:srgbClr val="FFFFFF"/>
                </a:solidFill>
                <a:ea typeface="華康粗黑體" panose="020B0709000000000000" pitchFamily="49" charset="-120"/>
              </a:rPr>
              <a:t>是基督徒生命的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基本心態</a:t>
            </a:r>
            <a:endParaRPr lang="zh-TW" altLang="en-US" sz="3600" dirty="0">
              <a:solidFill>
                <a:srgbClr val="FFFFFF"/>
              </a:solidFill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98FD8274-A999-498E-8152-ED1F07C8F75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238124"/>
            <a:ext cx="9144000" cy="6619875"/>
          </a:xfrm>
          <a:solidFill>
            <a:schemeClr val="tx1"/>
          </a:solidFill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ea typeface="華康儷中黑" pitchFamily="49" charset="-120"/>
              </a:rPr>
              <a:t>復活期第六主日</a:t>
            </a:r>
          </a:p>
          <a:p>
            <a:pPr algn="ctr" eaLnBrk="1" hangingPunct="1">
              <a:spcBef>
                <a:spcPts val="1200"/>
              </a:spcBef>
              <a:buFontTx/>
              <a:buNone/>
              <a:defRPr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</a:p>
          <a:p>
            <a:pPr algn="ctr" eaLnBrk="1" hangingPunct="1">
              <a:buFontTx/>
              <a:buNone/>
              <a:defRPr/>
            </a:pPr>
            <a:endParaRPr lang="zh-TW" altLang="en-US" sz="1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ea typeface="華康儷中黑" pitchFamily="49" charset="-120"/>
              </a:rPr>
              <a:t>主 題</a:t>
            </a:r>
          </a:p>
          <a:p>
            <a:pPr algn="ctr" eaLnBrk="1" hangingPunct="1">
              <a:spcBef>
                <a:spcPts val="1800"/>
              </a:spcBef>
              <a:spcAft>
                <a:spcPts val="1800"/>
              </a:spcAft>
              <a:buNone/>
              <a:defRPr/>
            </a:pPr>
            <a:r>
              <a:rPr lang="zh-TW" altLang="en-US" sz="6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教會的傳統與創新</a:t>
            </a: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n-US" altLang="zh-TW" sz="2800" dirty="0">
                <a:solidFill>
                  <a:schemeClr val="bg1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宗</a:t>
            </a:r>
            <a:r>
              <a:rPr lang="en-US" altLang="zh-TW" sz="2800" dirty="0">
                <a:solidFill>
                  <a:schemeClr val="bg1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15:1-2,22-29; </a:t>
            </a:r>
            <a:r>
              <a:rPr lang="zh-HK" altLang="en-US" sz="2800" dirty="0">
                <a:solidFill>
                  <a:schemeClr val="bg1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默</a:t>
            </a:r>
            <a:r>
              <a:rPr lang="en-US" altLang="zh-HK" sz="2800" dirty="0">
                <a:solidFill>
                  <a:schemeClr val="bg1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21:10-14,22-23; </a:t>
            </a:r>
            <a:r>
              <a:rPr lang="zh-HK" altLang="en-US" sz="2800" dirty="0">
                <a:solidFill>
                  <a:schemeClr val="bg1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若</a:t>
            </a:r>
            <a:r>
              <a:rPr lang="en-US" altLang="zh-HK" sz="2800" dirty="0">
                <a:solidFill>
                  <a:schemeClr val="bg1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14:23-29)</a:t>
            </a:r>
            <a:endParaRPr lang="en-US" altLang="zh-TW" sz="2800" dirty="0">
              <a:solidFill>
                <a:schemeClr val="bg1"/>
              </a:solidFill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324000" eaLnBrk="1" hangingPunct="1">
              <a:spcBef>
                <a:spcPct val="0"/>
              </a:spcBef>
              <a:spcAft>
                <a:spcPct val="25000"/>
              </a:spcAft>
              <a:buFontTx/>
              <a:buNone/>
              <a:defRPr/>
            </a:pPr>
            <a:r>
              <a:rPr lang="zh-TW" altLang="en-US" sz="1000" spc="300" dirty="0">
                <a:solidFill>
                  <a:schemeClr val="bg1"/>
                </a:solidFill>
                <a:ea typeface="華康正顏楷體W7" panose="03000709000000000000" pitchFamily="65" charset="-120"/>
              </a:rPr>
              <a:t> </a:t>
            </a:r>
            <a:endParaRPr lang="en-US" altLang="zh-TW" spc="300" dirty="0">
              <a:solidFill>
                <a:schemeClr val="bg1"/>
              </a:solidFill>
              <a:ea typeface="華康正顏楷體W7" panose="03000709000000000000" pitchFamily="65" charset="-120"/>
            </a:endParaRPr>
          </a:p>
          <a:p>
            <a:pPr marL="324000" eaLnBrk="1" hangingPunct="1">
              <a:lnSpc>
                <a:spcPts val="5000"/>
              </a:lnSpc>
              <a:spcBef>
                <a:spcPct val="0"/>
              </a:spcBef>
              <a:spcAft>
                <a:spcPct val="25000"/>
              </a:spcAft>
              <a:buFontTx/>
              <a:buNone/>
              <a:defRPr/>
            </a:pPr>
            <a:endParaRPr lang="en-US" altLang="zh-TW" sz="4000" spc="300" dirty="0">
              <a:solidFill>
                <a:schemeClr val="bg1"/>
              </a:solidFill>
              <a:ea typeface="華康正顏楷體W7" panose="03000709000000000000" pitchFamily="65" charset="-120"/>
            </a:endParaRPr>
          </a:p>
          <a:p>
            <a:pPr marL="324000" algn="ctr" eaLnBrk="1" hangingPunct="1">
              <a:lnSpc>
                <a:spcPts val="5000"/>
              </a:lnSpc>
              <a:spcBef>
                <a:spcPct val="0"/>
              </a:spcBef>
              <a:spcAft>
                <a:spcPct val="25000"/>
              </a:spcAft>
              <a:buFontTx/>
              <a:buNone/>
              <a:defRPr/>
            </a:pPr>
            <a:r>
              <a:rPr lang="zh-TW" altLang="en-US" sz="4000" spc="300" dirty="0">
                <a:solidFill>
                  <a:schemeClr val="bg1"/>
                </a:solidFill>
                <a:ea typeface="華康正顏楷體W7" panose="03000709000000000000" pitchFamily="65" charset="-120"/>
              </a:rPr>
              <a:t>聖言</a:t>
            </a:r>
            <a:r>
              <a:rPr lang="zh-TW" altLang="en-US" sz="6000" spc="3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指導</a:t>
            </a:r>
            <a:r>
              <a:rPr lang="zh-TW" altLang="en-US" sz="4000" spc="300" dirty="0">
                <a:solidFill>
                  <a:schemeClr val="bg1"/>
                </a:solidFill>
                <a:ea typeface="華康正顏楷體W7" panose="03000709000000000000" pitchFamily="65" charset="-120"/>
              </a:rPr>
              <a:t>生活；生活</a:t>
            </a:r>
            <a:r>
              <a:rPr lang="zh-TW" altLang="en-US" sz="6000" spc="3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印證</a:t>
            </a:r>
            <a:r>
              <a:rPr lang="zh-TW" altLang="en-US" sz="4000" spc="300" dirty="0">
                <a:solidFill>
                  <a:schemeClr val="bg1"/>
                </a:solidFill>
                <a:ea typeface="華康正顏楷體W7" panose="03000709000000000000" pitchFamily="65" charset="-120"/>
              </a:rPr>
              <a:t>聖言</a:t>
            </a:r>
            <a:r>
              <a:rPr lang="zh-TW" altLang="en-US" sz="2800" dirty="0">
                <a:solidFill>
                  <a:srgbClr val="FFFF00"/>
                </a:solidFill>
                <a:ea typeface="華康粗黑體" pitchFamily="49" charset="-120"/>
              </a:rPr>
              <a:t>  </a:t>
            </a:r>
            <a:endParaRPr lang="zh-TW" altLang="en-US" sz="2800" dirty="0">
              <a:solidFill>
                <a:srgbClr val="00FF00"/>
              </a:solidFill>
              <a:ea typeface="華康粗黑體" pitchFamily="49" charset="-12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642372A-EF13-4599-95F0-5CB9E3132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algn="just" eaLnBrk="1">
              <a:lnSpc>
                <a:spcPts val="46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宗徒和長老同全教會決定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，除了這幾項重要的事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即不要吃祭過邪神的食物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並戒避姦淫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如果你們戒絕了這一切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那就好了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TW" sz="3600" i="1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3600" i="1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遠看聖殿</a:t>
            </a:r>
            <a:r>
              <a:rPr lang="en-US" altLang="zh-TW" sz="3600" i="1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i="1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金碧輝煌</a:t>
            </a:r>
            <a:r>
              <a:rPr lang="en-US" altLang="zh-TW" sz="3600" i="1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在城內我沒有看見聖殿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因為天主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羔羊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就是聖殿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就是她的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明燈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algn="just" eaLnBrk="1">
              <a:lnSpc>
                <a:spcPts val="46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誰愛我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必遵守我的話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我父也必愛他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那護慰者必要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教訓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你們一切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也要使你們</a:t>
            </a:r>
            <a:b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想起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我對你們所說的一切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8505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642372A-EF13-4599-95F0-5CB9E3132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marL="0" indent="0" algn="l" eaLnBrk="1">
              <a:lnSpc>
                <a:spcPts val="46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宗徒和長老同全教會決定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除了這幾項重要的事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即不要吃祭過邪神的食物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並戒避姦淫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如果你們戒絕了這一切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那就好了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 eaLnBrk="1">
              <a:lnSpc>
                <a:spcPts val="46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大公會議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面對當時困境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en-US" altLang="zh-TW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5%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：</a:t>
            </a:r>
            <a:r>
              <a:rPr lang="en-US" altLang="zh-TW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95%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b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聖神作用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想起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教會落後自己一百年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</a:p>
          <a:p>
            <a:pPr marL="360000" indent="-457200" algn="l" eaLnBrk="1">
              <a:lnSpc>
                <a:spcPts val="46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繼承舊較易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更新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思想與行動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很困難</a:t>
            </a:r>
            <a:b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4000" dirty="0">
                <a:solidFill>
                  <a:schemeClr val="bg1"/>
                </a:solidFill>
                <a:highlight>
                  <a:srgbClr val="FF00FF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不斷更新是教會發揚光大的必要條件</a:t>
            </a:r>
            <a:endParaRPr lang="en-US" altLang="zh-TW" sz="4000" dirty="0">
              <a:solidFill>
                <a:schemeClr val="bg1"/>
              </a:solidFill>
              <a:highlight>
                <a:srgbClr val="FF00FF"/>
              </a:highlight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 eaLnBrk="1">
              <a:lnSpc>
                <a:spcPts val="46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兩條腿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走路：平衡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 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整全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健康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 eaLnBrk="1">
              <a:lnSpc>
                <a:spcPts val="46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拔河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? </a:t>
            </a:r>
            <a:r>
              <a:rPr lang="zh-TW" altLang="en-US" sz="4000" spc="3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傳統 </a:t>
            </a:r>
            <a:r>
              <a:rPr lang="en-US" altLang="zh-TW" sz="4000" spc="3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&gt; </a:t>
            </a:r>
            <a:r>
              <a:rPr lang="zh-TW" altLang="en-US" sz="4000" spc="3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創新 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死水一潭</a:t>
            </a:r>
            <a:b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      </a:t>
            </a:r>
            <a:r>
              <a:rPr lang="zh-TW" altLang="en-US" sz="4000" spc="3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創新 </a:t>
            </a:r>
            <a:r>
              <a:rPr lang="en-US" altLang="zh-TW" sz="4000" spc="3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&gt; </a:t>
            </a:r>
            <a:r>
              <a:rPr lang="zh-TW" altLang="en-US" sz="4000" spc="3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傳統 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冒進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陷阱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273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642372A-EF13-4599-95F0-5CB9E3132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marL="0" indent="0" algn="l" eaLnBrk="1">
              <a:lnSpc>
                <a:spcPts val="46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TW" sz="3600" i="1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3600" i="1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遠看聖殿</a:t>
            </a:r>
            <a:r>
              <a:rPr lang="en-US" altLang="zh-TW" sz="3600" i="1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i="1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金碧輝煌</a:t>
            </a:r>
            <a:r>
              <a:rPr lang="en-US" altLang="zh-TW" sz="3600" i="1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在城內我沒有看見聖殿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因為天主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羔羊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就是聖殿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就是她的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明燈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 eaLnBrk="1">
              <a:lnSpc>
                <a:spcPts val="46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不識廬山真面目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只緣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身在此山中</a:t>
            </a:r>
            <a:endParaRPr lang="en-US" altLang="zh-TW" sz="40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 eaLnBrk="1">
              <a:lnSpc>
                <a:spcPts val="46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聖殿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我們的身體也是聖神的宮殿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 eaLnBrk="1">
              <a:lnSpc>
                <a:spcPts val="46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明燈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我們的生活也應是世界的光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b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   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讓人在我們身上看到基督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</a:p>
          <a:p>
            <a:pPr marL="360000" indent="-457200" algn="l" eaLnBrk="1">
              <a:lnSpc>
                <a:spcPts val="46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有壞表樣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很可怕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沒有好表樣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更可憐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529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642372A-EF13-4599-95F0-5CB9E3132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algn="l" eaLnBrk="1">
              <a:lnSpc>
                <a:spcPts val="46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誰愛我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必遵守我的話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我父也必愛他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那護慰者必要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教訓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你們一切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也要使你們</a:t>
            </a:r>
            <a:b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想起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我對你們所說的一切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 eaLnBrk="1">
              <a:lnSpc>
                <a:spcPts val="46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highlight>
                  <a:srgbClr val="FF00FF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一切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不是局部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不能斷章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斷書取義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b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   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發展局部不顧全體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有害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有大害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</a:p>
          <a:p>
            <a:pPr marL="360000" indent="-457200" algn="l" eaLnBrk="1">
              <a:lnSpc>
                <a:spcPts val="46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FF00"/>
                </a:solidFill>
                <a:highlight>
                  <a:srgbClr val="FF00FF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全面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認識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FF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深入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分析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FF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對症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下藥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FF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參與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改變</a:t>
            </a:r>
            <a:endParaRPr lang="en-US" altLang="zh-TW" sz="4000" dirty="0">
              <a:solidFill>
                <a:srgbClr val="FFFF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 eaLnBrk="1">
              <a:lnSpc>
                <a:spcPts val="46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highlight>
                  <a:srgbClr val="FF00FF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如何一切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聖經練腦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祈禱養心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 eaLnBrk="1">
              <a:lnSpc>
                <a:spcPts val="46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chemeClr val="bg1"/>
                </a:solidFill>
                <a:highlight>
                  <a:srgbClr val="FF00FF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在聖神內想起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創新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繼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承的是精神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不是方法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用舊方法面對新環境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害教會</a:t>
            </a:r>
          </a:p>
        </p:txBody>
      </p:sp>
    </p:spTree>
    <p:extLst>
      <p:ext uri="{BB962C8B-B14F-4D97-AF65-F5344CB8AC3E}">
        <p14:creationId xmlns:p14="http://schemas.microsoft.com/office/powerpoint/2010/main" val="823034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EA4EB02-0EBD-4A0F-B27B-C51193019A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44" y="188640"/>
            <a:ext cx="9144000" cy="6669360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3500" dirty="0">
                <a:ea typeface="華康儷中黑" panose="020B0509000000000000" pitchFamily="49" charset="-120"/>
              </a:rPr>
              <a:t>今年</a:t>
            </a:r>
            <a:r>
              <a:rPr lang="en-US" altLang="zh-TW" sz="3500" dirty="0">
                <a:ea typeface="華康儷中黑" panose="020B0509000000000000" pitchFamily="49" charset="-120"/>
              </a:rPr>
              <a:t>,</a:t>
            </a:r>
            <a:r>
              <a:rPr lang="zh-TW" altLang="en-US" sz="3500" dirty="0">
                <a:ea typeface="華康儷中黑" panose="020B0509000000000000" pitchFamily="49" charset="-120"/>
              </a:rPr>
              <a:t>因為疫情</a:t>
            </a:r>
            <a:r>
              <a:rPr lang="en-US" altLang="zh-TW" sz="3500" dirty="0">
                <a:ea typeface="華康儷中黑" panose="020B0509000000000000" pitchFamily="49" charset="-120"/>
              </a:rPr>
              <a:t>,</a:t>
            </a:r>
            <a:r>
              <a:rPr lang="zh-TW" altLang="en-US" sz="3500" dirty="0">
                <a:ea typeface="華康儷中黑" panose="020B0509000000000000" pitchFamily="49" charset="-120"/>
              </a:rPr>
              <a:t>教區希望神父們在網上參加聖油彌撒</a:t>
            </a:r>
            <a:r>
              <a:rPr lang="en-US" altLang="zh-TW" sz="3500" dirty="0">
                <a:ea typeface="華康儷中黑" panose="020B0509000000000000" pitchFamily="49" charset="-120"/>
              </a:rPr>
              <a:t>,</a:t>
            </a:r>
            <a:r>
              <a:rPr lang="zh-TW" altLang="en-US" sz="3500" dirty="0">
                <a:ea typeface="華康儷中黑" panose="020B0509000000000000" pitchFamily="49" charset="-120"/>
              </a:rPr>
              <a:t>我參加了</a:t>
            </a:r>
            <a:r>
              <a:rPr lang="en-US" altLang="zh-TW" sz="3500" dirty="0">
                <a:ea typeface="華康儷中黑" panose="020B0509000000000000" pitchFamily="49" charset="-120"/>
              </a:rPr>
              <a:t>,</a:t>
            </a:r>
            <a:r>
              <a:rPr lang="zh-TW" altLang="en-US" sz="3500" dirty="0">
                <a:ea typeface="華康儷中黑" panose="020B0509000000000000" pitchFamily="49" charset="-120"/>
              </a:rPr>
              <a:t>卻意外看到聖油被許多花草包圍</a:t>
            </a:r>
            <a:r>
              <a:rPr lang="en-US" altLang="zh-TW" sz="3500" dirty="0">
                <a:ea typeface="華康儷中黑" panose="020B0509000000000000" pitchFamily="49" charset="-120"/>
              </a:rPr>
              <a:t>,</a:t>
            </a:r>
            <a:r>
              <a:rPr lang="zh-TW" altLang="en-US" sz="3500" dirty="0">
                <a:ea typeface="華康儷中黑" panose="020B0509000000000000" pitchFamily="49" charset="-120"/>
              </a:rPr>
              <a:t>反而</a:t>
            </a:r>
            <a:r>
              <a:rPr lang="zh-TW" altLang="en-US" sz="3500" dirty="0">
                <a:solidFill>
                  <a:srgbClr val="FF0000"/>
                </a:solidFill>
                <a:ea typeface="華康儷中黑" panose="020B0509000000000000" pitchFamily="49" charset="-120"/>
              </a:rPr>
              <a:t>看不清聖油在哪裡</a:t>
            </a:r>
            <a:r>
              <a:rPr lang="en-US" altLang="zh-TW" sz="3500" dirty="0">
                <a:solidFill>
                  <a:srgbClr val="FF0000"/>
                </a:solidFill>
                <a:ea typeface="華康儷中黑" panose="020B0509000000000000" pitchFamily="49" charset="-120"/>
              </a:rPr>
              <a:t>?</a:t>
            </a:r>
            <a:r>
              <a:rPr lang="zh-TW" altLang="en-US" sz="3500" dirty="0">
                <a:ea typeface="華康儷中黑" panose="020B0509000000000000" pitchFamily="49" charset="-120"/>
              </a:rPr>
              <a:t>所以我在網上留言</a:t>
            </a:r>
            <a:r>
              <a:rPr lang="en-US" altLang="zh-TW" sz="3500" dirty="0">
                <a:ea typeface="華康儷中黑" panose="020B0509000000000000" pitchFamily="49" charset="-120"/>
              </a:rPr>
              <a:t>,</a:t>
            </a:r>
            <a:r>
              <a:rPr lang="zh-TW" altLang="en-US" sz="3500" dirty="0">
                <a:ea typeface="華康儷中黑" panose="020B0509000000000000" pitchFamily="49" charset="-120"/>
              </a:rPr>
              <a:t>建議明年不必如此大費周章</a:t>
            </a:r>
            <a:r>
              <a:rPr lang="en-US" altLang="zh-TW" sz="3500" dirty="0">
                <a:ea typeface="華康儷中黑" panose="020B0509000000000000" pitchFamily="49" charset="-120"/>
              </a:rPr>
              <a:t>,</a:t>
            </a:r>
            <a:r>
              <a:rPr lang="zh-TW" altLang="en-US" sz="3500" dirty="0">
                <a:solidFill>
                  <a:srgbClr val="FF0000"/>
                </a:solidFill>
                <a:ea typeface="華康儷中黑" panose="020B0509000000000000" pitchFamily="49" charset="-120"/>
              </a:rPr>
              <a:t>以免喧賓奪主</a:t>
            </a:r>
            <a:r>
              <a:rPr lang="en-US" altLang="zh-TW" sz="35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37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3500" dirty="0">
                <a:ea typeface="華康儷中黑" panose="020B0509000000000000" pitchFamily="49" charset="-120"/>
              </a:rPr>
              <a:t>This year, on account of the pandemic, the Hong Kong Catholic Diocese required all priests to attend the </a:t>
            </a:r>
            <a:r>
              <a:rPr lang="en-US" altLang="zh-TW" sz="3500" dirty="0">
                <a:solidFill>
                  <a:srgbClr val="FF0000"/>
                </a:solidFill>
                <a:ea typeface="華康儷中黑" panose="020B0509000000000000" pitchFamily="49" charset="-120"/>
              </a:rPr>
              <a:t>Chrism Mass </a:t>
            </a:r>
            <a:r>
              <a:rPr lang="en-US" altLang="zh-TW" sz="3500" dirty="0">
                <a:ea typeface="華康儷中黑" panose="020B0509000000000000" pitchFamily="49" charset="-120"/>
              </a:rPr>
              <a:t>online. </a:t>
            </a:r>
          </a:p>
          <a:p>
            <a:pPr>
              <a:lnSpc>
                <a:spcPts val="37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3500" dirty="0">
                <a:ea typeface="華康儷中黑" panose="020B0509000000000000" pitchFamily="49" charset="-120"/>
              </a:rPr>
              <a:t>I did. Surprisingly I could barely get a clear glimpse of the holy oils since it was </a:t>
            </a:r>
            <a:r>
              <a:rPr lang="en-US" altLang="zh-TW" sz="3500" dirty="0">
                <a:solidFill>
                  <a:srgbClr val="FF0000"/>
                </a:solidFill>
                <a:ea typeface="華康儷中黑" panose="020B0509000000000000" pitchFamily="49" charset="-120"/>
              </a:rPr>
              <a:t>heavily surrounded by the flora</a:t>
            </a:r>
            <a:r>
              <a:rPr lang="en-US" altLang="zh-TW" sz="3500" dirty="0">
                <a:ea typeface="華康儷中黑" panose="020B0509000000000000" pitchFamily="49" charset="-120"/>
              </a:rPr>
              <a:t>. So, I left a comment suggesting it might be better in the future, </a:t>
            </a:r>
          </a:p>
          <a:p>
            <a:pPr>
              <a:lnSpc>
                <a:spcPts val="37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3500" dirty="0">
                <a:ea typeface="華康儷中黑" panose="020B0509000000000000" pitchFamily="49" charset="-120"/>
              </a:rPr>
              <a:t>to simplify the presentation, </a:t>
            </a:r>
          </a:p>
          <a:p>
            <a:pPr>
              <a:lnSpc>
                <a:spcPts val="37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35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to make the </a:t>
            </a:r>
            <a:r>
              <a:rPr lang="en-US" altLang="zh-TW" sz="3500" b="1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chrism</a:t>
            </a:r>
            <a:r>
              <a:rPr lang="en-US" altLang="zh-TW" sz="35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 the focus of attention</a:t>
            </a:r>
            <a:r>
              <a:rPr lang="en-US" altLang="zh-TW" sz="3500" dirty="0">
                <a:ea typeface="華康儷中黑" panose="020B0509000000000000" pitchFamily="49" charset="-120"/>
              </a:rPr>
              <a:t>. </a:t>
            </a:r>
          </a:p>
          <a:p>
            <a:pPr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endParaRPr lang="en-US" altLang="zh-TW" sz="36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7707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EA4EB02-0EBD-4A0F-B27B-C51193019A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44" y="188640"/>
            <a:ext cx="9144000" cy="6480720"/>
          </a:xfrm>
        </p:spPr>
        <p:txBody>
          <a:bodyPr/>
          <a:lstStyle/>
          <a:p>
            <a:pPr>
              <a:lnSpc>
                <a:spcPts val="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後來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有人網上留言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</a:p>
          <a:p>
            <a:pPr>
              <a:lnSpc>
                <a:spcPts val="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「沒花草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何來聖油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  <a:r>
              <a:rPr lang="zh-TW" altLang="en-US" sz="4000" dirty="0">
                <a:ea typeface="華康儷中黑" panose="020B0509000000000000" pitchFamily="49" charset="-120"/>
              </a:rPr>
              <a:t>」還告誡我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>
              <a:lnSpc>
                <a:spcPts val="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不要「製造分化」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好強的</a:t>
            </a:r>
            <a:r>
              <a:rPr lang="zh-TW" altLang="en-US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標籤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5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好大的一頂叩在我頭上的「帽子」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!</a:t>
            </a:r>
          </a:p>
          <a:p>
            <a:pPr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000" dirty="0">
                <a:ea typeface="華康儷中黑" panose="020B0509000000000000" pitchFamily="49" charset="-120"/>
              </a:rPr>
              <a:t>Someone later left a comment: </a:t>
            </a:r>
          </a:p>
          <a:p>
            <a:pPr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000" dirty="0">
                <a:ea typeface="華康儷中黑" panose="020B0509000000000000" pitchFamily="49" charset="-120"/>
              </a:rPr>
              <a:t>“where could the chrism come from </a:t>
            </a:r>
          </a:p>
          <a:p>
            <a:pPr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000" dirty="0">
                <a:ea typeface="華康儷中黑" panose="020B0509000000000000" pitchFamily="49" charset="-120"/>
              </a:rPr>
              <a:t>if not from the grasses?” </a:t>
            </a:r>
          </a:p>
          <a:p>
            <a:pPr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000" dirty="0">
                <a:ea typeface="華康儷中黑" panose="020B0509000000000000" pitchFamily="49" charset="-120"/>
              </a:rPr>
              <a:t>This person also advised me </a:t>
            </a:r>
          </a:p>
          <a:p>
            <a:pPr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not to make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divisive comments</a:t>
            </a:r>
            <a:r>
              <a:rPr lang="en-US" altLang="zh-TW" sz="4000" dirty="0">
                <a:ea typeface="華康儷中黑" panose="020B0509000000000000" pitchFamily="49" charset="-120"/>
              </a:rPr>
              <a:t>, </a:t>
            </a:r>
          </a:p>
          <a:p>
            <a:pPr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000" dirty="0">
                <a:ea typeface="華康儷中黑" panose="020B0509000000000000" pitchFamily="49" charset="-120"/>
              </a:rPr>
              <a:t>what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a big label </a:t>
            </a:r>
            <a:r>
              <a:rPr lang="en-US" altLang="zh-TW" sz="4000" dirty="0">
                <a:ea typeface="華康儷中黑" panose="020B0509000000000000" pitchFamily="49" charset="-120"/>
              </a:rPr>
              <a:t>or “hat” </a:t>
            </a:r>
          </a:p>
          <a:p>
            <a:pPr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000" dirty="0">
                <a:ea typeface="華康儷中黑" panose="020B0509000000000000" pitchFamily="49" charset="-120"/>
              </a:rPr>
              <a:t>that was put on my head!</a:t>
            </a:r>
          </a:p>
        </p:txBody>
      </p:sp>
    </p:spTree>
    <p:extLst>
      <p:ext uri="{BB962C8B-B14F-4D97-AF65-F5344CB8AC3E}">
        <p14:creationId xmlns:p14="http://schemas.microsoft.com/office/powerpoint/2010/main" val="22257213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EA4EB02-0EBD-4A0F-B27B-C51193019A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44" y="188640"/>
            <a:ext cx="9144000" cy="6480720"/>
          </a:xfrm>
        </p:spPr>
        <p:txBody>
          <a:bodyPr/>
          <a:lstStyle/>
          <a:p>
            <a:pPr>
              <a:lnSpc>
                <a:spcPts val="48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我的善意提醒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被視為「製造分化」</a:t>
            </a:r>
            <a:r>
              <a:rPr lang="en-US" altLang="zh-TW" sz="4000" dirty="0">
                <a:ea typeface="華康儷中黑" panose="020B0509000000000000" pitchFamily="49" charset="-120"/>
              </a:rPr>
              <a:t>!</a:t>
            </a:r>
          </a:p>
          <a:p>
            <a:pPr>
              <a:lnSpc>
                <a:spcPts val="48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教會的保守特質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就是這樣養成的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8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有些有心人為免麻煩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噤聲算了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800"/>
              </a:lnSpc>
              <a:spcBef>
                <a:spcPts val="0"/>
              </a:spcBef>
              <a:spcAft>
                <a:spcPts val="1800"/>
              </a:spcAft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那一丁點的可能改進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就這樣胎死腹中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000" dirty="0">
                <a:ea typeface="華康儷中黑" panose="020B0509000000000000" pitchFamily="49" charset="-120"/>
              </a:rPr>
              <a:t>My good-natured and well-intentioned reminder was taken </a:t>
            </a:r>
          </a:p>
          <a:p>
            <a:pPr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000" dirty="0">
                <a:ea typeface="華康儷中黑" panose="020B0509000000000000" pitchFamily="49" charset="-120"/>
              </a:rPr>
              <a:t>to be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creating divisions</a:t>
            </a:r>
            <a:r>
              <a:rPr lang="en-US" altLang="zh-TW" sz="4000" dirty="0">
                <a:ea typeface="華康儷中黑" panose="020B0509000000000000" pitchFamily="49" charset="-120"/>
              </a:rPr>
              <a:t>! </a:t>
            </a:r>
          </a:p>
          <a:p>
            <a:pPr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000" dirty="0">
                <a:ea typeface="華康儷中黑" panose="020B0509000000000000" pitchFamily="49" charset="-120"/>
              </a:rPr>
              <a:t>This explains why the Church is </a:t>
            </a:r>
          </a:p>
          <a:p>
            <a:pPr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000" dirty="0">
                <a:ea typeface="華康儷中黑" panose="020B0509000000000000" pitchFamily="49" charset="-120"/>
              </a:rPr>
              <a:t>always conservative and </a:t>
            </a:r>
          </a:p>
          <a:p>
            <a:pPr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why some choose to remain silent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8426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EA4EB02-0EBD-4A0F-B27B-C51193019A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44" y="188640"/>
            <a:ext cx="9144000" cy="6480720"/>
          </a:xfrm>
        </p:spPr>
        <p:txBody>
          <a:bodyPr/>
          <a:lstStyle/>
          <a:p>
            <a:pPr>
              <a:lnSpc>
                <a:spcPts val="44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3800" dirty="0">
                <a:ea typeface="華康儷中黑" panose="020B0509000000000000" pitchFamily="49" charset="-120"/>
              </a:rPr>
              <a:t>我做了五十年神父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感到教會的活力在於她</a:t>
            </a:r>
            <a:endParaRPr lang="en-US" altLang="zh-TW" sz="3800" dirty="0">
              <a:ea typeface="華康儷中黑" panose="020B0509000000000000" pitchFamily="49" charset="-120"/>
            </a:endParaRPr>
          </a:p>
          <a:p>
            <a:pPr>
              <a:lnSpc>
                <a:spcPts val="44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有能力「改變」</a:t>
            </a:r>
            <a:r>
              <a:rPr lang="en-US" altLang="zh-TW" sz="3800" dirty="0">
                <a:ea typeface="華康儷中黑" panose="020B0509000000000000" pitchFamily="49" charset="-120"/>
              </a:rPr>
              <a:t>;</a:t>
            </a:r>
            <a:r>
              <a:rPr lang="zh-TW" altLang="en-US" sz="3800" dirty="0">
                <a:ea typeface="華康儷中黑" panose="020B0509000000000000" pitchFamily="49" charset="-120"/>
              </a:rPr>
              <a:t>而這個我們以為</a:t>
            </a:r>
            <a:endParaRPr lang="en-US" altLang="zh-TW" sz="3800" dirty="0">
              <a:ea typeface="華康儷中黑" panose="020B0509000000000000" pitchFamily="49" charset="-120"/>
            </a:endParaRPr>
          </a:p>
          <a:p>
            <a:pPr>
              <a:lnSpc>
                <a:spcPts val="44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3800" dirty="0">
                <a:ea typeface="華康儷中黑" panose="020B0509000000000000" pitchFamily="49" charset="-120"/>
              </a:rPr>
              <a:t>永遠「不變的」教會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44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她最不變的</a:t>
            </a:r>
            <a:r>
              <a:rPr lang="en-US" altLang="zh-TW" sz="3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就是她這兩千年來</a:t>
            </a:r>
            <a:r>
              <a:rPr lang="en-US" altLang="zh-TW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不斷在變</a:t>
            </a:r>
            <a:r>
              <a:rPr lang="en-US" altLang="zh-TW" sz="3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4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3800" dirty="0">
                <a:ea typeface="華康儷中黑" panose="020B0509000000000000" pitchFamily="49" charset="-120"/>
              </a:rPr>
              <a:t>Having been a priest for fifty years, my feeling is that the vitality of the Church lies in its </a:t>
            </a:r>
            <a:r>
              <a:rPr lang="en-US" altLang="zh-TW" sz="3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ability to change</a:t>
            </a:r>
            <a:r>
              <a:rPr lang="en-US" altLang="zh-TW" sz="3800" dirty="0">
                <a:ea typeface="華康儷中黑" panose="020B0509000000000000" pitchFamily="49" charset="-120"/>
              </a:rPr>
              <a:t>. What is true about the Church, which we think never changes, is precisely </a:t>
            </a:r>
            <a:r>
              <a:rPr lang="en-US" altLang="zh-TW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its everchanging nature</a:t>
            </a:r>
            <a:r>
              <a:rPr lang="en-US" altLang="zh-TW" sz="3800" dirty="0">
                <a:ea typeface="華康儷中黑" panose="020B0509000000000000" pitchFamily="49" charset="-120"/>
              </a:rPr>
              <a:t> down the two thousand years of its life, this is what is most unchanged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71165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EA4EB02-0EBD-4A0F-B27B-C51193019A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44" y="188640"/>
            <a:ext cx="9144000" cy="6624736"/>
          </a:xfrm>
        </p:spPr>
        <p:txBody>
          <a:bodyPr/>
          <a:lstStyle/>
          <a:p>
            <a:pPr>
              <a:lnSpc>
                <a:spcPts val="3900"/>
              </a:lnSpc>
              <a:spcBef>
                <a:spcPts val="0"/>
              </a:spcBef>
            </a:pPr>
            <a:r>
              <a:rPr lang="zh-TW" altLang="zh-TW" sz="3600" dirty="0">
                <a:effectLst/>
                <a:ea typeface="華康儷中黑" panose="020B0509000000000000" pitchFamily="49" charset="-120"/>
              </a:rPr>
              <a:t>今天《宗徒大事錄》有關外教人皈依後應否割損的問題,在聖經裡找不到答案,</a:t>
            </a:r>
            <a:br>
              <a:rPr lang="en-US" altLang="zh-TW" sz="3600" dirty="0">
                <a:effectLst/>
                <a:ea typeface="華康儷中黑" panose="020B0509000000000000" pitchFamily="49" charset="-120"/>
              </a:rPr>
            </a:br>
            <a:r>
              <a:rPr lang="zh-TW" altLang="zh-TW" sz="3600" dirty="0">
                <a:effectLst/>
                <a:ea typeface="華康儷中黑" panose="020B0509000000000000" pitchFamily="49" charset="-120"/>
              </a:rPr>
              <a:t>宗徒們於是開了「宗徒會議」,</a:t>
            </a:r>
            <a:endParaRPr lang="en-US" altLang="zh-TW" sz="3600" dirty="0">
              <a:effectLst/>
              <a:ea typeface="華康儷中黑" panose="020B0509000000000000" pitchFamily="49" charset="-120"/>
            </a:endParaRPr>
          </a:p>
          <a:p>
            <a:pPr>
              <a:lnSpc>
                <a:spcPts val="3900"/>
              </a:lnSpc>
              <a:spcBef>
                <a:spcPts val="0"/>
              </a:spcBef>
            </a:pPr>
            <a:r>
              <a:rPr lang="zh-TW" altLang="zh-TW" sz="36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那是教會史上的「第一屆大公會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議</a:t>
            </a:r>
            <a:r>
              <a:rPr lang="zh-TW" altLang="zh-TW" sz="36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」</a:t>
            </a:r>
            <a:r>
              <a:rPr lang="zh-TW" altLang="zh-TW" sz="3600" dirty="0">
                <a:effectLst/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3900"/>
              </a:lnSpc>
            </a:pPr>
            <a:r>
              <a:rPr lang="zh-TW" altLang="zh-TW" sz="3600" dirty="0">
                <a:effectLst/>
                <a:ea typeface="華康儷中黑" panose="020B0509000000000000" pitchFamily="49" charset="-120"/>
              </a:rPr>
              <a:t>In today</a:t>
            </a:r>
            <a:r>
              <a:rPr lang="en-US" altLang="zh-TW" sz="3600" dirty="0">
                <a:effectLst/>
                <a:ea typeface="華康儷中黑" panose="020B0509000000000000" pitchFamily="49" charset="-120"/>
              </a:rPr>
              <a:t>’</a:t>
            </a:r>
            <a:r>
              <a:rPr lang="zh-TW" altLang="zh-TW" sz="3600" dirty="0">
                <a:effectLst/>
                <a:ea typeface="華康儷中黑" panose="020B0509000000000000" pitchFamily="49" charset="-120"/>
              </a:rPr>
              <a:t>s reading of the Acts of the Apostles, a question was raised </a:t>
            </a:r>
            <a:br>
              <a:rPr lang="en-US" altLang="zh-TW" sz="3600" dirty="0">
                <a:effectLst/>
                <a:ea typeface="華康儷中黑" panose="020B0509000000000000" pitchFamily="49" charset="-120"/>
              </a:rPr>
            </a:br>
            <a:r>
              <a:rPr lang="zh-TW" altLang="zh-TW" sz="3600" dirty="0">
                <a:effectLst/>
                <a:ea typeface="華康儷中黑" panose="020B0509000000000000" pitchFamily="49" charset="-120"/>
              </a:rPr>
              <a:t>if converted heathens should undergo circumcision. </a:t>
            </a:r>
            <a:r>
              <a:rPr lang="zh-TW" altLang="zh-TW" sz="36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The Bible provided no answer, </a:t>
            </a:r>
            <a:r>
              <a:rPr lang="zh-TW" altLang="zh-TW" sz="3600" dirty="0">
                <a:effectLst/>
                <a:ea typeface="華康儷中黑" panose="020B0509000000000000" pitchFamily="49" charset="-120"/>
              </a:rPr>
              <a:t>so the apostles convened an </a:t>
            </a:r>
            <a:br>
              <a:rPr lang="en-US" altLang="zh-TW" sz="36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</a:br>
            <a:r>
              <a:rPr lang="zh-TW" altLang="zh-TW" sz="36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Apostles</a:t>
            </a:r>
            <a:r>
              <a:rPr lang="en-US" altLang="zh-TW" sz="36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’</a:t>
            </a:r>
            <a:r>
              <a:rPr lang="zh-TW" altLang="zh-TW" sz="36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 conference</a:t>
            </a:r>
            <a:r>
              <a:rPr lang="zh-TW" altLang="zh-TW" sz="3600" dirty="0">
                <a:effectLst/>
                <a:ea typeface="華康儷中黑" panose="020B0509000000000000" pitchFamily="49" charset="-120"/>
              </a:rPr>
              <a:t>. This came to be recognized as the</a:t>
            </a:r>
            <a:r>
              <a:rPr lang="en-US" altLang="zh-TW" sz="3600" dirty="0">
                <a:effectLst/>
                <a:ea typeface="華康儷中黑" panose="020B0509000000000000" pitchFamily="49" charset="-120"/>
              </a:rPr>
              <a:t> </a:t>
            </a:r>
            <a:r>
              <a:rPr lang="zh-TW" altLang="zh-TW" sz="3600" dirty="0">
                <a:effectLst/>
                <a:ea typeface="華康儷中黑" panose="020B0509000000000000" pitchFamily="49" charset="-120"/>
              </a:rPr>
              <a:t>First Ecumenical Council in the Church</a:t>
            </a:r>
            <a:r>
              <a:rPr lang="en-US" altLang="zh-TW" sz="3600" dirty="0">
                <a:effectLst/>
                <a:ea typeface="華康儷中黑" panose="020B0509000000000000" pitchFamily="49" charset="-120"/>
              </a:rPr>
              <a:t>’</a:t>
            </a:r>
            <a:r>
              <a:rPr lang="zh-TW" altLang="zh-TW" sz="3600" dirty="0">
                <a:effectLst/>
                <a:ea typeface="華康儷中黑" panose="020B0509000000000000" pitchFamily="49" charset="-120"/>
              </a:rPr>
              <a:t>s history.</a:t>
            </a:r>
          </a:p>
        </p:txBody>
      </p:sp>
    </p:spTree>
    <p:extLst>
      <p:ext uri="{BB962C8B-B14F-4D97-AF65-F5344CB8AC3E}">
        <p14:creationId xmlns:p14="http://schemas.microsoft.com/office/powerpoint/2010/main" val="3549992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8528"/>
            <a:ext cx="9144000" cy="6381328"/>
          </a:xfrm>
        </p:spPr>
        <p:txBody>
          <a:bodyPr/>
          <a:lstStyle/>
          <a:p>
            <a:pPr marL="0" indent="0" algn="just" eaLnBrk="1">
              <a:lnSpc>
                <a:spcPts val="4600"/>
              </a:lnSpc>
              <a:spcBef>
                <a:spcPts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恭讀宗徒大事錄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15:1-2,22-29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有從猶太下來的幾個人，教訓眾弟兄說：「如果你們不按梅瑟的慣例，接受割損，不能得救。」保祿和巴爾納伯，於是同他們發生不少爭執和辯論。大家就指定保祿和巴爾納伯，與他們中的幾個人，上耶路撒冷，去見宗徒和長老，討論這問題。</a:t>
            </a:r>
            <a:endParaRPr lang="en-US" altLang="zh-TW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當時，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宗徒和長老同全教會決定，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從他們當中選幾個人，</a:t>
            </a: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E7D2B82-9061-4F78-A201-5A641ED7115A}"/>
              </a:ext>
            </a:extLst>
          </p:cNvPr>
          <p:cNvSpPr txBox="1"/>
          <p:nvPr/>
        </p:nvSpPr>
        <p:spPr>
          <a:xfrm>
            <a:off x="7560072" y="6269801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  <a:latin typeface="+mn-lt"/>
              </a:rPr>
              <a:t>1/3</a:t>
            </a:r>
            <a:endParaRPr lang="zh-HK" altLang="en-US" sz="20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EA4EB02-0EBD-4A0F-B27B-C51193019A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44" y="188640"/>
            <a:ext cx="9144000" cy="6669360"/>
          </a:xfrm>
        </p:spPr>
        <p:txBody>
          <a:bodyPr/>
          <a:lstStyle/>
          <a:p>
            <a:pPr>
              <a:lnSpc>
                <a:spcPts val="47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今天我們說的「梵二」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3600" dirty="0">
                <a:ea typeface="華康儷中黑" panose="020B0509000000000000" pitchFamily="49" charset="-120"/>
              </a:rPr>
              <a:t>(</a:t>
            </a:r>
            <a:r>
              <a:rPr lang="zh-TW" altLang="en-US" sz="3600" dirty="0">
                <a:ea typeface="華康儷中黑" panose="020B0509000000000000" pitchFamily="49" charset="-120"/>
              </a:rPr>
              <a:t>梵蒂岡第二屆大公會議</a:t>
            </a:r>
            <a:r>
              <a:rPr lang="en-US" altLang="zh-TW" sz="3600" dirty="0">
                <a:ea typeface="華康儷中黑" panose="020B0509000000000000" pitchFamily="49" charset="-120"/>
              </a:rPr>
              <a:t>,1962-65),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是天主教的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第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21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次大公會議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簡單來說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教會平均每一百年開一次大公會議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2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000" dirty="0">
                <a:ea typeface="華康儷中黑" panose="020B0509000000000000" pitchFamily="49" charset="-120"/>
              </a:rPr>
              <a:t>What we call today the </a:t>
            </a:r>
          </a:p>
          <a:p>
            <a:pPr>
              <a:lnSpc>
                <a:spcPts val="42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Vatican II </a:t>
            </a:r>
            <a:r>
              <a:rPr lang="en-US" altLang="zh-TW" sz="4000" dirty="0">
                <a:ea typeface="華康儷中黑" panose="020B0509000000000000" pitchFamily="49" charset="-120"/>
              </a:rPr>
              <a:t>Council </a:t>
            </a:r>
          </a:p>
          <a:p>
            <a:pPr>
              <a:lnSpc>
                <a:spcPts val="42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dirty="0">
                <a:ea typeface="華康儷中黑" panose="020B0509000000000000" pitchFamily="49" charset="-120"/>
              </a:rPr>
              <a:t>(</a:t>
            </a:r>
            <a:r>
              <a:rPr lang="en-US" altLang="zh-TW" sz="3400" dirty="0">
                <a:ea typeface="華康儷中黑" panose="020B0509000000000000" pitchFamily="49" charset="-120"/>
              </a:rPr>
              <a:t>the Second Vatican Council held in </a:t>
            </a:r>
            <a:r>
              <a:rPr lang="en-US" altLang="zh-TW" dirty="0">
                <a:ea typeface="華康儷中黑" panose="020B0509000000000000" pitchFamily="49" charset="-120"/>
              </a:rPr>
              <a:t>1962-65) </a:t>
            </a:r>
          </a:p>
          <a:p>
            <a:pPr>
              <a:lnSpc>
                <a:spcPts val="42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000" dirty="0">
                <a:ea typeface="華康儷中黑" panose="020B0509000000000000" pitchFamily="49" charset="-120"/>
              </a:rPr>
              <a:t>is the Church’s </a:t>
            </a:r>
          </a:p>
          <a:p>
            <a:pPr>
              <a:lnSpc>
                <a:spcPts val="42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21</a:t>
            </a:r>
            <a:r>
              <a:rPr lang="en-US" altLang="zh-TW" sz="4000" baseline="30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st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 </a:t>
            </a:r>
            <a:r>
              <a:rPr lang="en-US" altLang="zh-TW" sz="4000" dirty="0">
                <a:ea typeface="華康儷中黑" panose="020B0509000000000000" pitchFamily="49" charset="-120"/>
              </a:rPr>
              <a:t>ecumenical council. In short, </a:t>
            </a:r>
          </a:p>
          <a:p>
            <a:pPr>
              <a:lnSpc>
                <a:spcPts val="42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000" dirty="0">
                <a:ea typeface="華康儷中黑" panose="020B0509000000000000" pitchFamily="49" charset="-120"/>
              </a:rPr>
              <a:t>the Church holds such a council </a:t>
            </a:r>
          </a:p>
          <a:p>
            <a:pPr>
              <a:lnSpc>
                <a:spcPts val="42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000" dirty="0">
                <a:ea typeface="華康儷中黑" panose="020B0509000000000000" pitchFamily="49" charset="-120"/>
              </a:rPr>
              <a:t>about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once every 100 years.</a:t>
            </a:r>
          </a:p>
        </p:txBody>
      </p:sp>
    </p:spTree>
    <p:extLst>
      <p:ext uri="{BB962C8B-B14F-4D97-AF65-F5344CB8AC3E}">
        <p14:creationId xmlns:p14="http://schemas.microsoft.com/office/powerpoint/2010/main" val="35286238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EA4EB02-0EBD-4A0F-B27B-C51193019A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44" y="188640"/>
            <a:ext cx="9144000" cy="6480720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3600" dirty="0">
                <a:ea typeface="華康儷中黑" panose="020B0509000000000000" pitchFamily="49" charset="-120"/>
              </a:rPr>
              <a:t>開大公會議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是要解決一些問題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更新教會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3600" dirty="0">
                <a:ea typeface="華康儷中黑" panose="020B0509000000000000" pitchFamily="49" charset="-120"/>
              </a:rPr>
              <a:t>要讓教會能面對時代的挑戰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ea typeface="華康儷中黑" panose="020B0509000000000000" pitchFamily="49" charset="-120"/>
              </a:rPr>
              <a:t>用聖教宗若望廿三或</a:t>
            </a:r>
            <a:r>
              <a:rPr lang="zh-TW" altLang="en-US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梵二</a:t>
            </a:r>
            <a:r>
              <a:rPr lang="zh-TW" altLang="en-US" sz="3600" dirty="0">
                <a:ea typeface="華康儷中黑" panose="020B0509000000000000" pitchFamily="49" charset="-120"/>
              </a:rPr>
              <a:t>的話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這叫</a:t>
            </a:r>
            <a:r>
              <a:rPr lang="en-US" altLang="zh-TW" sz="3600" dirty="0">
                <a:ea typeface="華康儷中黑" panose="020B0509000000000000" pitchFamily="49" charset="-120"/>
              </a:rPr>
              <a:t>Aggiornamento </a:t>
            </a:r>
            <a:r>
              <a:rPr lang="en-US" altLang="zh-TW" dirty="0"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solidFill>
                  <a:srgbClr val="FF0000"/>
                </a:solidFill>
                <a:ea typeface="華康儷中黑" panose="020B0509000000000000" pitchFamily="49" charset="-120"/>
              </a:rPr>
              <a:t>日日新</a:t>
            </a:r>
            <a:r>
              <a:rPr lang="en-US" altLang="zh-TW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solidFill>
                  <a:srgbClr val="FF0000"/>
                </a:solidFill>
                <a:ea typeface="華康儷中黑" panose="020B0509000000000000" pitchFamily="49" charset="-120"/>
              </a:rPr>
              <a:t>又日新</a:t>
            </a:r>
            <a:r>
              <a:rPr lang="en-US" altLang="zh-TW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solidFill>
                  <a:srgbClr val="FF0000"/>
                </a:solidFill>
                <a:ea typeface="華康儷中黑" panose="020B0509000000000000" pitchFamily="49" charset="-120"/>
              </a:rPr>
              <a:t>作新民</a:t>
            </a:r>
            <a:r>
              <a:rPr lang="en-US" altLang="zh-TW" dirty="0">
                <a:ea typeface="華康儷中黑" panose="020B0509000000000000" pitchFamily="49" charset="-120"/>
              </a:rPr>
              <a:t>)</a:t>
            </a:r>
          </a:p>
          <a:p>
            <a:pPr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3600" dirty="0">
                <a:ea typeface="華康儷中黑" panose="020B0509000000000000" pitchFamily="49" charset="-120"/>
              </a:rPr>
              <a:t>The purpose of convening an ecumenical council is to resolve certain issues, </a:t>
            </a:r>
          </a:p>
          <a:p>
            <a:pPr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3600" dirty="0">
                <a:ea typeface="華康儷中黑" panose="020B0509000000000000" pitchFamily="49" charset="-120"/>
              </a:rPr>
              <a:t>to “regenerate” the Church, to bring the Church up to date 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to face the challenges of the times</a:t>
            </a:r>
            <a:r>
              <a:rPr lang="en-US" altLang="zh-TW" sz="3600" dirty="0">
                <a:ea typeface="華康儷中黑" panose="020B0509000000000000" pitchFamily="49" charset="-120"/>
              </a:rPr>
              <a:t>. In the words of St Pope John XXIII or the language of the Vatican II, it is for reasons of </a:t>
            </a:r>
            <a:r>
              <a:rPr lang="en-US" altLang="zh-TW" sz="3600" b="1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Aggiornamento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 </a:t>
            </a:r>
            <a:r>
              <a:rPr lang="en-US" altLang="zh-TW" spc="-100" dirty="0">
                <a:ea typeface="華康儷中黑" panose="020B0509000000000000" pitchFamily="49" charset="-120"/>
              </a:rPr>
              <a:t>(to be a regenerated person who constantly renews himself).</a:t>
            </a:r>
          </a:p>
        </p:txBody>
      </p:sp>
    </p:spTree>
    <p:extLst>
      <p:ext uri="{BB962C8B-B14F-4D97-AF65-F5344CB8AC3E}">
        <p14:creationId xmlns:p14="http://schemas.microsoft.com/office/powerpoint/2010/main" val="21334616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EA4EB02-0EBD-4A0F-B27B-C51193019A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44" y="188640"/>
            <a:ext cx="9144000" cy="6480720"/>
          </a:xfrm>
        </p:spPr>
        <p:txBody>
          <a:bodyPr/>
          <a:lstStyle/>
          <a:p>
            <a:pPr>
              <a:lnSpc>
                <a:spcPts val="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所有的大公會議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大概都是繼承大部分</a:t>
            </a:r>
            <a:r>
              <a:rPr lang="en-US" altLang="zh-TW" sz="4400" dirty="0">
                <a:ea typeface="華康儷中黑" panose="020B0509000000000000" pitchFamily="49" charset="-120"/>
              </a:rPr>
              <a:t>(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95%?</a:t>
            </a:r>
            <a:r>
              <a:rPr lang="en-US" altLang="zh-TW" sz="4400" dirty="0">
                <a:ea typeface="華康儷中黑" panose="020B0509000000000000" pitchFamily="49" charset="-120"/>
              </a:rPr>
              <a:t>)</a:t>
            </a:r>
            <a:r>
              <a:rPr lang="zh-TW" altLang="en-US" sz="4400" dirty="0">
                <a:ea typeface="華康儷中黑" panose="020B0509000000000000" pitchFamily="49" charset="-120"/>
              </a:rPr>
              <a:t>教會的優良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傳統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但總有一小部分</a:t>
            </a:r>
            <a:r>
              <a:rPr lang="en-US" altLang="zh-TW" sz="4400" dirty="0">
                <a:ea typeface="華康儷中黑" panose="020B0509000000000000" pitchFamily="49" charset="-120"/>
              </a:rPr>
              <a:t>(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5%?</a:t>
            </a:r>
            <a:r>
              <a:rPr lang="en-US" altLang="zh-TW" sz="4400" dirty="0">
                <a:ea typeface="華康儷中黑" panose="020B0509000000000000" pitchFamily="49" charset="-120"/>
              </a:rPr>
              <a:t>)</a:t>
            </a:r>
            <a:r>
              <a:rPr lang="zh-TW" altLang="en-US" sz="4400" dirty="0">
                <a:ea typeface="華康儷中黑" panose="020B0509000000000000" pitchFamily="49" charset="-120"/>
              </a:rPr>
              <a:t>是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新的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5000"/>
              </a:lnSpc>
              <a:spcBef>
                <a:spcPts val="0"/>
              </a:spcBef>
              <a:spcAft>
                <a:spcPts val="180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或者說是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對舊的作出新的詮釋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400" dirty="0">
                <a:ea typeface="華康儷中黑" panose="020B0509000000000000" pitchFamily="49" charset="-120"/>
              </a:rPr>
              <a:t>All ecumenical councils generally make no change to about 95% of the church’s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good traditions</a:t>
            </a:r>
            <a:r>
              <a:rPr lang="en-US" altLang="zh-TW" sz="4400" dirty="0">
                <a:ea typeface="華康儷中黑" panose="020B0509000000000000" pitchFamily="49" charset="-120"/>
              </a:rPr>
              <a:t>, with about 5% that are renewed </a:t>
            </a:r>
          </a:p>
          <a:p>
            <a:pPr>
              <a:lnSpc>
                <a:spcPts val="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400" dirty="0">
                <a:ea typeface="華康儷中黑" panose="020B0509000000000000" pitchFamily="49" charset="-120"/>
              </a:rPr>
              <a:t>or 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re-interpreted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94205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EA4EB02-0EBD-4A0F-B27B-C51193019A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44" y="188640"/>
            <a:ext cx="9144000" cy="6480720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3600" dirty="0">
                <a:ea typeface="華康儷中黑" panose="020B0509000000000000" pitchFamily="49" charset="-120"/>
              </a:rPr>
              <a:t>教會不易消化這最新的</a:t>
            </a:r>
            <a:r>
              <a:rPr lang="en-US" altLang="zh-TW" sz="3600" dirty="0">
                <a:ea typeface="華康儷中黑" panose="020B0509000000000000" pitchFamily="49" charset="-120"/>
              </a:rPr>
              <a:t>5%,</a:t>
            </a:r>
            <a:r>
              <a:rPr lang="zh-TW" altLang="en-US" sz="3600" dirty="0">
                <a:ea typeface="華康儷中黑" panose="020B0509000000000000" pitchFamily="49" charset="-120"/>
              </a:rPr>
              <a:t>非要等一百年左右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才能完全消化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但又到要面對新問題的時候</a:t>
            </a:r>
            <a:r>
              <a:rPr lang="zh-TW" altLang="en-US" sz="3600" dirty="0">
                <a:ea typeface="華康儷中黑" panose="020B0509000000000000" pitchFamily="49" charset="-120"/>
              </a:rPr>
              <a:t>了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ea typeface="華康儷中黑" panose="020B0509000000000000" pitchFamily="49" charset="-120"/>
              </a:rPr>
              <a:t>所以教會常有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落後自己一百年</a:t>
            </a:r>
            <a:r>
              <a:rPr lang="zh-TW" altLang="en-US" sz="3600" dirty="0">
                <a:ea typeface="華康儷中黑" panose="020B0509000000000000" pitchFamily="49" charset="-120"/>
              </a:rPr>
              <a:t>的傾向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ea typeface="華康儷中黑" panose="020B0509000000000000" pitchFamily="49" charset="-120"/>
              </a:rPr>
              <a:t>這是不是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太保守</a:t>
            </a:r>
            <a:r>
              <a:rPr lang="zh-TW" altLang="en-US" sz="3600" dirty="0">
                <a:ea typeface="華康儷中黑" panose="020B0509000000000000" pitchFamily="49" charset="-120"/>
              </a:rPr>
              <a:t>惹的禍</a:t>
            </a:r>
            <a:r>
              <a:rPr lang="en-US" altLang="zh-TW" sz="3600" dirty="0">
                <a:ea typeface="華康儷中黑" panose="020B0509000000000000" pitchFamily="49" charset="-120"/>
              </a:rPr>
              <a:t>?</a:t>
            </a:r>
          </a:p>
          <a:p>
            <a:pPr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3600" dirty="0">
                <a:ea typeface="華康儷中黑" panose="020B0509000000000000" pitchFamily="49" charset="-120"/>
              </a:rPr>
              <a:t>It is not easy for the whole Church to implement this 5%, and it might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take</a:t>
            </a:r>
            <a:r>
              <a:rPr lang="en-US" altLang="zh-TW" sz="3600" dirty="0">
                <a:ea typeface="華康儷中黑" panose="020B0509000000000000" pitchFamily="49" charset="-120"/>
              </a:rPr>
              <a:t>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another century to fully absorb such changes</a:t>
            </a:r>
            <a:r>
              <a:rPr lang="en-US" altLang="zh-TW" sz="3600" dirty="0">
                <a:ea typeface="華康儷中黑" panose="020B0509000000000000" pitchFamily="49" charset="-120"/>
              </a:rPr>
              <a:t>. However, by that time, it again faces new problems, so this means the Church 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tends to fall behind herself by a hundred years</a:t>
            </a:r>
            <a:r>
              <a:rPr lang="en-US" altLang="zh-TW" sz="3600" dirty="0">
                <a:ea typeface="華康儷中黑" panose="020B0509000000000000" pitchFamily="49" charset="-120"/>
              </a:rPr>
              <a:t>. Is this the consequence caused by the </a:t>
            </a:r>
            <a:r>
              <a:rPr lang="en-US" altLang="zh-TW" sz="36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conservative forces</a:t>
            </a:r>
            <a:r>
              <a:rPr lang="en-US" altLang="zh-TW" sz="3600" dirty="0">
                <a:ea typeface="華康儷中黑" panose="020B0509000000000000" pitchFamily="49" charset="-12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951576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381328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派他們同保祿和巴爾納伯，去安提約基雅。所派的，有號稱巴爾撒巴的猶達和息拉，是弟兄中的領導人物。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帶去的信如下：「宗徒和眾長老弟兄，問候在安提約基雅、敘利亞和基里基雅，由外邦歸化的眾弟兄。我們聽說，有幾個從我們這裡去的，而並非我們所派去的人，講話擾亂你們，混亂了你們的心。我們取得同意後，決定揀選幾個人，</a:t>
            </a: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B1BDD15B-87BF-48E8-BCA1-898029BF5414}"/>
              </a:ext>
            </a:extLst>
          </p:cNvPr>
          <p:cNvSpPr txBox="1"/>
          <p:nvPr/>
        </p:nvSpPr>
        <p:spPr>
          <a:xfrm>
            <a:off x="7560072" y="6269801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  <a:latin typeface="+mn-lt"/>
              </a:rPr>
              <a:t>2/3</a:t>
            </a:r>
            <a:endParaRPr lang="zh-HK" altLang="en-US" sz="20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03957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381328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派他們同我們可愛的巴爾納伯和保祿，到你們那裡去。他們兩人，為了我們主耶穌基督的名，已付出了自己的性命。我們派猶達和息拉去，他們要親口報告同樣的事。因為聖神和我們決定，不再加給你們什麼重擔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除了這幾項重要的事：即不要吃祭過邪神的食物、血和窒死的牲畜，並戒避姦淫。如果你們戒絕了這一切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那就好了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祝你們安好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b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buFontTx/>
              <a:buNone/>
            </a:pP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B1BDD15B-87BF-48E8-BCA1-898029BF5414}"/>
              </a:ext>
            </a:extLst>
          </p:cNvPr>
          <p:cNvSpPr txBox="1"/>
          <p:nvPr/>
        </p:nvSpPr>
        <p:spPr>
          <a:xfrm>
            <a:off x="7560072" y="6269801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  <a:latin typeface="+mn-lt"/>
              </a:rPr>
              <a:t>3/3</a:t>
            </a:r>
            <a:endParaRPr lang="zh-HK" altLang="en-US" sz="20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69463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9794"/>
            <a:ext cx="9144000" cy="6621574"/>
          </a:xfrm>
        </p:spPr>
        <p:txBody>
          <a:bodyPr/>
          <a:lstStyle/>
          <a:p>
            <a:pPr marL="0" indent="0" eaLnBrk="1">
              <a:lnSpc>
                <a:spcPts val="47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恭讀默示錄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21:10-14,22-23</a:t>
            </a:r>
            <a:endParaRPr lang="en-US" altLang="zh-TW" sz="28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使使我神魂超拔，把我帶到一座又大又高的山上，將那從天上，由天主那裡降下的聖城耶路撒冷，指給我看。這聖城具有天主的光榮；城的光輝，好似極貴重的寶石，又像水晶那麼明亮的蒼玉。城牆高而且大，有十二座門；守門的有十二位天使。門上寫著以色列子民十二支派的名字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028384" y="6266148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0890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1802"/>
            <a:ext cx="9144000" cy="6621574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東面三門，北面三門，南面三門，西面三門。城牆有十二座基石，上面刻著羔羊的十二位宗徒的十二個名字。</a:t>
            </a: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在城內，我沒有看見聖殿，因為上主全能的天主和羔羊，就是她的聖殿。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那城也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不需要太陽和月亮的光照，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因為有天主的光榮照耀她；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羔羊就是她的明燈。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028384" y="6266148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756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9068"/>
            <a:ext cx="9144000" cy="6500292"/>
          </a:xfrm>
        </p:spPr>
        <p:txBody>
          <a:bodyPr/>
          <a:lstStyle/>
          <a:p>
            <a:pPr marL="0" indent="0" algn="just" eaLnBrk="1">
              <a:lnSpc>
                <a:spcPts val="4600"/>
              </a:lnSpc>
              <a:spcBef>
                <a:spcPts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恭讀聖若望福音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14:23-29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那時候，耶穌對門徒說：「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誰愛我，必遵守我的話，我父也必愛他，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我們要到他那裡去，並要在他那裡，作我們的居所。那不愛我的，就不遵守我的話。你們所聽到的話，並不是我的，而是派遣我來的父的話。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「我還與你們在一起的時候，給你們講論了這些事；</a:t>
            </a: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2320" y="5949280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   1/3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9068"/>
            <a:ext cx="9144000" cy="6500292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但那護慰者，就是父因我的名，所要派遣來的聖神，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他必要教訓你們一切，也要使你們想起，我對你們所說的一切。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「我把平安留給你們，我將我的平安賜給你們；我所賜給你們的，不像世界所賜的一樣。你們心裡不要煩亂，也不要膽怯。你們聽見我給你們說過：我去，但我還要回到你們這裡來。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9675" y="6102622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   2/3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932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9068"/>
            <a:ext cx="9144000" cy="6500292"/>
          </a:xfrm>
        </p:spPr>
        <p:txBody>
          <a:bodyPr/>
          <a:lstStyle/>
          <a:p>
            <a:pPr marL="0" lv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如果你們愛我，就該喜歡我往父那裡去，因為父比我大。現在，在事發生前，我就告訴了你們，為使你們在事發生時，能夠相信。」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　</a:t>
            </a:r>
            <a:endParaRPr lang="en-US" altLang="zh-TW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lvl="0" indent="0" algn="just" eaLnBrk="1">
              <a:lnSpc>
                <a:spcPts val="5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  <a:endParaRPr lang="zh-TW" altLang="en-US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7138" y="6102622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   3/3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229549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4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12847</TotalTime>
  <Words>2184</Words>
  <Application>Microsoft Office PowerPoint</Application>
  <PresentationFormat>如螢幕大小 (4:3)</PresentationFormat>
  <Paragraphs>123</Paragraphs>
  <Slides>24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24</vt:i4>
      </vt:variant>
    </vt:vector>
  </HeadingPairs>
  <TitlesOfParts>
    <vt:vector size="35" baseType="lpstr">
      <vt:lpstr>華康中黑體</vt:lpstr>
      <vt:lpstr>華康中黑體(P)</vt:lpstr>
      <vt:lpstr>華康正顏楷體W7</vt:lpstr>
      <vt:lpstr>華康粗黑體</vt:lpstr>
      <vt:lpstr>華康儷中黑</vt:lpstr>
      <vt:lpstr>新細明體</vt:lpstr>
      <vt:lpstr>Arial</vt:lpstr>
      <vt:lpstr>Wingdings</vt:lpstr>
      <vt:lpstr>預設簡報設計</vt:lpstr>
      <vt:lpstr>14_預設簡報設計</vt:lpstr>
      <vt:lpstr>3_預設簡報設計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812</cp:revision>
  <dcterms:created xsi:type="dcterms:W3CDTF">2006-09-26T01:05:23Z</dcterms:created>
  <dcterms:modified xsi:type="dcterms:W3CDTF">2022-05-17T02:41:58Z</dcterms:modified>
</cp:coreProperties>
</file>