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  <p:sldMasterId id="2147483687" r:id="rId3"/>
  </p:sldMasterIdLst>
  <p:notesMasterIdLst>
    <p:notesMasterId r:id="rId25"/>
  </p:notesMasterIdLst>
  <p:handoutMasterIdLst>
    <p:handoutMasterId r:id="rId26"/>
  </p:handoutMasterIdLst>
  <p:sldIdLst>
    <p:sldId id="2072" r:id="rId4"/>
    <p:sldId id="931" r:id="rId5"/>
    <p:sldId id="935" r:id="rId6"/>
    <p:sldId id="932" r:id="rId7"/>
    <p:sldId id="936" r:id="rId8"/>
    <p:sldId id="933" r:id="rId9"/>
    <p:sldId id="937" r:id="rId10"/>
    <p:sldId id="2073" r:id="rId11"/>
    <p:sldId id="890" r:id="rId12"/>
    <p:sldId id="938" r:id="rId13"/>
    <p:sldId id="939" r:id="rId14"/>
    <p:sldId id="940" r:id="rId15"/>
    <p:sldId id="2061" r:id="rId16"/>
    <p:sldId id="2062" r:id="rId17"/>
    <p:sldId id="2063" r:id="rId18"/>
    <p:sldId id="2057" r:id="rId19"/>
    <p:sldId id="2058" r:id="rId20"/>
    <p:sldId id="2059" r:id="rId21"/>
    <p:sldId id="2064" r:id="rId22"/>
    <p:sldId id="2065" r:id="rId23"/>
    <p:sldId id="1892" r:id="rId24"/>
  </p:sldIdLst>
  <p:sldSz cx="9144000" cy="6858000" type="screen4x3"/>
  <p:notesSz cx="9144000" cy="6858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CC"/>
    <a:srgbClr val="00FF00"/>
    <a:srgbClr val="00CC00"/>
    <a:srgbClr val="FF99FF"/>
    <a:srgbClr val="99FF99"/>
    <a:srgbClr val="FFCCFF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660" autoAdjust="0"/>
    <p:restoredTop sz="89789" autoAdjust="0"/>
  </p:normalViewPr>
  <p:slideViewPr>
    <p:cSldViewPr>
      <p:cViewPr varScale="1">
        <p:scale>
          <a:sx n="56" d="100"/>
          <a:sy n="56" d="100"/>
        </p:scale>
        <p:origin x="13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2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21075DE1-A0DF-40C9-8368-F146BA32EF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5EB2F1E4-7197-4364-BC2C-E03FB51BA1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954F91E5-D613-4E47-9B35-AD377CC709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14C8CDD0-E5F9-423F-8CA5-21DB63E11F2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5969FE-C6E5-473D-A0AF-2F36DDBB9C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FF29DB7D-A0A9-48A6-B439-977C6A02F91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CDB38E8B-C2E2-4E4A-AEF0-C4BD24E233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01C6C2F-7FE7-4D2F-AA80-9942D8F2F3A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076E7EF-F797-4D80-B293-7E8E8D7FF9E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EF4D84D0-038A-4DF2-9B13-B9C5D45320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8DF9C971-B0A4-4891-B0E4-505D70B5B3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19A472-2198-4D19-BB60-544107FFE28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0980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19A472-2198-4D19-BB60-544107FFE282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6622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19A472-2198-4D19-BB60-544107FFE282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0130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25E27E-6DB0-4ED0-8B24-6D87F44C91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143023-8441-4090-B86F-B8C5BB72F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1B0697-411A-4787-B0F0-2F42099A3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FAC92-7EF8-4FB7-8FB9-1F86D3028A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59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8D201E-A7AC-43FF-8DEC-281FD057E8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95E500-C2A2-4164-90C7-36F145CE20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E35577-D6B1-4AC0-90E7-D560BFC3A3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289D1-7C2F-4221-8414-6743B34D4C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929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469655-605B-4D05-A4AB-1EE9CC5D28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D13C0F-AA7D-461B-9563-B50E0ED0C1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20D74E-E7F6-42A4-83DD-8BF3833F18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1F5205-36E9-4A2E-8580-216B842FD41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007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8A3346-D010-42B1-B356-95EC4B613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6EF1C9-337A-41C3-AADF-988FF04BA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CF93EF-8C54-4630-A435-9A47BBC35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0A1F5E-CA4A-42BB-8433-9591A00A44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832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6169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306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0465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32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8094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6472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585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FB8983-74ED-40DB-AE41-849AE9739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35748E-490A-4376-BD60-C34A1B5D3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F21465-13A6-4E52-A35D-A43C06D92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8BC07-3D48-45DB-BB52-E76011E784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7775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6083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366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83530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0528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8455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509991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87706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712655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61773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8918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04E356-83C4-4207-871A-9860CB2A6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D20E3E-0BF5-4AB1-9C0D-736F2D711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BC51CF-C460-4633-9D84-09ECE6A50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9C192-A609-4E50-85F6-9FCB6FFFAD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978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729484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151176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74081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757392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5157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15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379188-861B-476D-9A47-E3485A1512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A74E44-C6A0-4AAC-9D4F-CA1E9EA886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E855A-307A-49B7-A3AD-8D160BB87C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041EDB-976E-4AE4-8DF1-A751516CA4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441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FA49036-7773-4C31-AD0E-4754EEE27A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8F7083D-FA60-4D37-B58E-51397BB03A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8DF5E49-1276-40A0-A52E-8E2BF10620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144F3C-1A76-4444-99E9-1F5ED3A3730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007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41AF962-F3B4-4E25-A93C-D9E3CC81F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4E2F12-39EF-4C2E-AC2F-F1EE32CC3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1CB306-48F9-4549-B3D4-B20A7A9643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9674E-E9B7-471F-9DC0-AA09FD256D4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24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EEBD3F5-07D7-4D92-8C30-D1980E80AB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78F0CAC-09B8-43E5-AD3D-F5940866C3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7852869-EA47-4186-B790-1034D8A08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6AA93C-382D-42E5-B2AB-D48D18CA67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491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88CD89-E362-4EA3-BE64-F758844FB8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CBDA08-DFCC-45B4-BA8E-BFF4865E97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15DDD9-E5EF-4854-A2B5-C4F86A9DC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37A9A-21B8-4AB4-A16D-9DD3CF922A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358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D3172C-6A97-42C8-A4A8-DAB3270C5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C519F-37AD-4192-9820-73FAE91DE8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963ECA-1260-4200-B299-55D7F504C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E02DC-74BA-4808-8811-9415EAA10C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042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447DA2-3BCA-4CE6-AEC0-1C8400354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207B5E-A46F-4C7B-BB67-830D2BD1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813E0A9-8771-4DC9-9C7A-EBF0697D9BA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B9DF6D-FED3-45BC-B4C6-5F22E41D45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BD9E71-1AE9-458E-AFD6-DF60EA2BB9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86B6C3-1616-42A9-AEA2-F3EA3F1E41B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850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8278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25521E0-FCBB-47BD-BB25-66C312B98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ts val="76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復活期第六主日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8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感 恩 祭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30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3600"/>
              </a:spcAft>
              <a:buFontTx/>
              <a:buNone/>
            </a:pPr>
            <a:r>
              <a:rPr lang="zh-TW" altLang="en-US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真理之神</a:t>
            </a:r>
            <a:r>
              <a:rPr lang="en-US" altLang="zh-TW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, </a:t>
            </a:r>
            <a:r>
              <a:rPr lang="zh-TW" altLang="en-US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和平之神</a:t>
            </a:r>
            <a:endParaRPr lang="zh-TW" altLang="en-US" sz="6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400" dirty="0">
                <a:solidFill>
                  <a:srgbClr val="00FF00"/>
                </a:solidFill>
                <a:ea typeface="標楷體" panose="03000509000000000000" pitchFamily="65" charset="-120"/>
              </a:rPr>
              <a:t>——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聆聽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內化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; 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指導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傳揚</a:t>
            </a:r>
            <a:r>
              <a:rPr lang="en-US" altLang="zh-TW" sz="4400" dirty="0">
                <a:solidFill>
                  <a:srgbClr val="00FF00"/>
                </a:solidFill>
                <a:ea typeface="標楷體" panose="03000509000000000000" pitchFamily="65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690392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88955B3D-5958-42EA-A16A-57ABB31FB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22718" y="203517"/>
            <a:ext cx="9144000" cy="6669087"/>
          </a:xfrm>
        </p:spPr>
        <p:txBody>
          <a:bodyPr/>
          <a:lstStyle/>
          <a:p>
            <a:pPr marL="216000" eaLnBrk="1" hangingPunct="1"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伯多祿和若望一到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就為他們祈禱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使他們領受聖神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因為聖神還沒有降臨在任何人身上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那時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宗徒便給他們覆手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Calibri" panose="020F0502020204030204" pitchFamily="34" charset="0"/>
              </a:rPr>
              <a:t>他們就領受了聖神</a:t>
            </a:r>
            <a:endParaRPr lang="en-US" altLang="zh-TW" sz="3600" dirty="0">
              <a:solidFill>
                <a:srgbClr val="FFFF00"/>
              </a:solidFill>
              <a:latin typeface="華康儷粗宋" panose="02020709000000000000" pitchFamily="49" charset="-120"/>
              <a:ea typeface="華康儷粗宋" panose="02020709000000000000" pitchFamily="49" charset="-120"/>
              <a:cs typeface="Calibri" panose="020F0502020204030204" pitchFamily="34" charset="0"/>
            </a:endParaRPr>
          </a:p>
          <a:p>
            <a:pPr eaLnBrk="1" hangingPunct="1">
              <a:spcAft>
                <a:spcPts val="600"/>
              </a:spcAft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聖神的教會：</a:t>
            </a:r>
            <a:endParaRPr lang="en-US" altLang="zh-TW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宇宙之神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你使地面更新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所以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地球是我家</a:t>
            </a:r>
            <a:endParaRPr lang="en-US" altLang="zh-TW" sz="38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zh-TW" sz="3800" dirty="0" err="1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Renovabis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更新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3800" dirty="0" err="1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faciem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面貌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zh-TW" sz="38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terrae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地球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包容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聖化一切：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公元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2000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年的三個聖年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華康粗黑體" panose="020B0709000000000000" pitchFamily="49" charset="-120"/>
              <a:cs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  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基督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年：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教會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ts val="400"/>
              </a:spcBef>
              <a:spcAft>
                <a:spcPts val="600"/>
              </a:spcAft>
              <a:buFontTx/>
              <a:buNone/>
            </a:pP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                 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聖神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年：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宇宙</a:t>
            </a:r>
            <a:endParaRPr lang="en-US" altLang="zh-TW" sz="38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ts val="3300"/>
              </a:lnSpc>
              <a:spcBef>
                <a:spcPts val="400"/>
              </a:spcBef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                          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聖父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年：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天家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C1C9D6E-D561-485B-891D-762664422555}"/>
              </a:ext>
            </a:extLst>
          </p:cNvPr>
          <p:cNvSpPr txBox="1"/>
          <p:nvPr/>
        </p:nvSpPr>
        <p:spPr>
          <a:xfrm>
            <a:off x="3491880" y="4581128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--------------------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扎根教會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-------------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聖化世界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天下一家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CF9D48AE-F19E-4701-B225-3515C9920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如果有人詢問你們心中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所懷希望的理由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你們要時常準備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答覆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要保持純潔的良心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好使那些誣告你們在基督內有良好品行的人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在他們誹謗你們的事上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感到羞愧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5200"/>
              </a:lnSpc>
              <a:spcBef>
                <a:spcPts val="0"/>
              </a:spcBef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我希望的理由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:1.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我知道我在做什麼 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</a:t>
            </a:r>
            <a:r>
              <a:rPr lang="en-US" altLang="zh-TW" b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</a:t>
            </a:r>
            <a:endParaRPr lang="en-US" altLang="zh-TW" sz="2800" dirty="0">
              <a:solidFill>
                <a:srgbClr val="00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eaLnBrk="1" hangingPunct="1">
              <a:lnSpc>
                <a:spcPts val="5200"/>
              </a:lnSpc>
              <a:spcBef>
                <a:spcPts val="0"/>
              </a:spcBef>
              <a:buFontTx/>
              <a:buNone/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2.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我經驗過我因信仰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eaLnBrk="1" hangingPunct="1">
              <a:lnSpc>
                <a:spcPts val="5200"/>
              </a:lnSpc>
              <a:spcBef>
                <a:spcPts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活得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快樂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積極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有用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800"/>
              </a:lnSpc>
              <a:spcBef>
                <a:spcPts val="0"/>
              </a:spcBef>
              <a:buFontTx/>
              <a:buNone/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3.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我經驗過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聖經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結合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中華文化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是真的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雙劍合壁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天下無敵</a:t>
            </a:r>
            <a:endParaRPr lang="en-US" altLang="zh-TW" sz="40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50A668D-6932-4058-AC34-50CC18303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573016"/>
            <a:ext cx="4248473" cy="280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3C9752EC-761B-4BDB-9FA1-C7FFB05C9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7421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如果你們</a:t>
            </a:r>
            <a:r>
              <a:rPr lang="zh-TW" altLang="en-US" sz="39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愛我</a:t>
            </a:r>
            <a:r>
              <a:rPr lang="en-US" altLang="zh-TW" sz="39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就要遵守我的命令</a:t>
            </a:r>
            <a:r>
              <a:rPr lang="en-US" altLang="zh-TW" sz="39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我也要求父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他必會賜給你們另一位護慰者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使他永遠與你們同在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他是</a:t>
            </a:r>
            <a:r>
              <a:rPr lang="zh-TW" altLang="en-US" sz="39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世界所</a:t>
            </a:r>
            <a:r>
              <a:rPr lang="zh-TW" altLang="en-US" sz="3900" spc="-300" dirty="0">
                <a:solidFill>
                  <a:srgbClr val="FF99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不能領受的</a:t>
            </a:r>
            <a:r>
              <a:rPr lang="zh-TW" altLang="en-US" sz="39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真理之神</a:t>
            </a:r>
            <a:r>
              <a:rPr lang="en-US" altLang="zh-TW" sz="38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互聯網讓人有智慧或使人愚蠢？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大井底蛙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今日世界的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最大病毒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是否失去互信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集體自私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柏拉圖口中的最大罪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)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為求目的不擇手段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相信真理之神的教會該做什麼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父母自小培養孩子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梵二精神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是否人類的未來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?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30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強力推薦我在</a:t>
            </a:r>
            <a:r>
              <a:rPr lang="en-US" altLang="zh-TW" sz="3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YouTube</a:t>
            </a:r>
            <a:r>
              <a:rPr lang="en-US" altLang="zh-TW" sz="3000" spc="-15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30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20200511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徐錦堯梵二精神信生</a:t>
            </a:r>
            <a:endParaRPr lang="en-US" altLang="zh-TW" dirty="0">
              <a:solidFill>
                <a:srgbClr val="00FF00"/>
              </a:solidFill>
              <a:latin typeface="Calibri" panose="020F0502020204030204" pitchFamily="34" charset="0"/>
              <a:ea typeface="華康儷中黑" pitchFamily="49" charset="-12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      結合</a:t>
            </a:r>
            <a:r>
              <a:rPr lang="en-US" altLang="zh-TW" sz="24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介紹梵二後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天主教信仰的精神與活力</a:t>
            </a:r>
            <a:r>
              <a:rPr lang="zh-TW" altLang="en-US" sz="36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 </a:t>
            </a:r>
            <a:endParaRPr lang="zh-TW" altLang="en-US" sz="3600" dirty="0">
              <a:solidFill>
                <a:srgbClr val="FFFF00"/>
              </a:solidFill>
              <a:highlight>
                <a:srgbClr val="FF0000"/>
              </a:highlight>
              <a:latin typeface="Calibri" panose="020F0502020204030204" pitchFamily="34" charset="0"/>
              <a:ea typeface="華康粗黑體" pitchFamily="49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636"/>
            <a:ext cx="9108504" cy="6552728"/>
          </a:xfrm>
        </p:spPr>
        <p:txBody>
          <a:bodyPr/>
          <a:lstStyle/>
          <a:p>
            <a:pPr>
              <a:lnSpc>
                <a:spcPts val="4400"/>
              </a:lnSpc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真理之神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和平之神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說來容易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實踐起來十分困難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比拉多曾問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什麼叫真理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若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18:38)</a:t>
            </a:r>
            <a:r>
              <a:rPr lang="en-US" altLang="zh-TW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ts val="44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然後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不了了之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雖然許多人仍不斷在問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但兩千年來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仍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無法找到普世公認的真理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Spirit of Truth and the Spirit of Peace — these are easy to speak of, but very difficult to live out. Pilate once asked Jesus: “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truth?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 </a:t>
            </a:r>
            <a:r>
              <a:rPr lang="en-US" altLang="zh-TW" sz="2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(John 18:38);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then stop there.  Though many have continued to ask the same question over the past two thousand years,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universally accepted answer has ever been found.</a:t>
            </a:r>
            <a:endParaRPr lang="zh-TW" altLang="zh-TW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endParaRPr lang="zh-TW" altLang="en-US" sz="36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176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636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對於和平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中國和美國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或一般的亞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非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拉國家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都有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不同的定義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有人甚至認為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和平不過是為下一個戰爭作準備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人類史其實也是戰爭史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same holds true for peace. China and the USA, as well as many countries in Asia, Africa, and Latin America, 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define peace differently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Some even argue that peace is merely a </a:t>
            </a:r>
            <a:r>
              <a:rPr lang="en-US" altLang="zh-TW" sz="40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 for the next war 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that human history is, in fact, a history of warfare.</a:t>
            </a:r>
          </a:p>
        </p:txBody>
      </p:sp>
    </p:spTree>
    <p:extLst>
      <p:ext uri="{BB962C8B-B14F-4D97-AF65-F5344CB8AC3E}">
        <p14:creationId xmlns:p14="http://schemas.microsoft.com/office/powerpoint/2010/main" val="2711843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8336" y="152636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對於許多我們認為是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普世價值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的東西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一樣是眾說紛紜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二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三十年前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中國對人權的看法是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溫飽是最基本的人權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便被譏為「這和低等動物有何分別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」但世界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真的是人人溫飽嗎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zh-TW" altLang="en-US" sz="3600" dirty="0">
              <a:solidFill>
                <a:srgbClr val="0000FF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things we regard as universal values are also disputed. Twenty or thirty years ago, China’s view of human rights — that “</a:t>
            </a:r>
            <a:r>
              <a:rPr lang="en-US" altLang="zh-TW" sz="36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having enough food and clothing is the most fundamental human right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 — was mocked with the retort</a:t>
            </a:r>
            <a:r>
              <a:rPr lang="en-US" altLang="zh-TW" sz="1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TW" altLang="en-US" sz="2000" spc="-10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反駁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“How is that any different from the needs of lower animals?” 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Yet, does the world truly provide 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enough food and clothing for everyone?</a:t>
            </a:r>
            <a:endParaRPr lang="zh-TW" altLang="zh-TW" sz="3600" spc="-100" dirty="0">
              <a:solidFill>
                <a:srgbClr val="0000FF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</a:pPr>
            <a:endParaRPr lang="zh-TW" altLang="en-US" sz="36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707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面對同一本聖經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天主教看到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七件聖事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基督教看到的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只有洗禮一件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這兩大</a:t>
            </a:r>
            <a:endParaRPr lang="en-US" altLang="zh-TW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同宗同源的宗教之間的紛爭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好像從來都沒有真正減少過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Take the Bible: Catholics recognize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seven sacraments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while most Protestants recognize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Baptism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 sacrament. These two major Christian traditions, which share the same origin,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never truly seen their disputes diminish over the centuries.</a:t>
            </a:r>
            <a:endParaRPr lang="zh-TW" altLang="zh-TW" sz="40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26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面對同一的四書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同為儒家大師的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孟子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荀子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就有不同的解讀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朱熹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二程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程顥程頤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的看法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有些內容更是南轅北轍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Now turn to the Chinese classics. Facing the same </a:t>
            </a:r>
            <a:r>
              <a:rPr lang="en-US" altLang="zh-TW" sz="40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Four Books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, the two great Confucian masters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Mencius </a:t>
            </a:r>
            <a:r>
              <a:rPr lang="en-US" altLang="zh-TW" sz="40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and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Xunzi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offered different interpretations.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Zhu Xi </a:t>
            </a:r>
            <a:r>
              <a:rPr lang="en-US" altLang="zh-TW" sz="40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and the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Cheng brothers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(Cheng Hao and Cheng Yi) held views that sometimes diverged completely. </a:t>
            </a:r>
            <a:endParaRPr lang="en-US" altLang="zh-TW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778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究竟什麼才是真理與和平的標準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下頁四個圖都是認識真理與和平的重要方法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真理與和平就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在三圈交匯的地方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即「</a:t>
            </a:r>
            <a:r>
              <a:rPr lang="en-US" altLang="zh-TW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大同」</a:t>
            </a:r>
          </a:p>
          <a:p>
            <a:pPr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what, then, is the true standard for truth and peace? The four diagrams on the next page illustrate an important way to understand truth and peace. Truth and peace lie where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three circles intersect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is, in 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 </a:t>
            </a:r>
            <a:r>
              <a:rPr lang="en-US" altLang="zh-TW" sz="4000" b="1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Great Convergence</a:t>
            </a:r>
            <a:r>
              <a:rPr lang="en-US" altLang="zh-TW" sz="40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sz="4000" i="1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Datong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zh-TW" altLang="zh-TW" b="1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大同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zh-TW" altLang="zh-TW" sz="40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68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55272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zh-TW" altLang="en-US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pic>
        <p:nvPicPr>
          <p:cNvPr id="4" name="image4.jpg">
            <a:extLst>
              <a:ext uri="{FF2B5EF4-FFF2-40B4-BE49-F238E27FC236}">
                <a16:creationId xmlns:a16="http://schemas.microsoft.com/office/drawing/2014/main" id="{427F3588-604D-4EEB-BAEB-FDE83D36F5F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7504" y="287720"/>
            <a:ext cx="3384376" cy="3069272"/>
          </a:xfrm>
          <a:prstGeom prst="rect">
            <a:avLst/>
          </a:prstGeom>
          <a:ln/>
        </p:spPr>
      </p:pic>
      <p:pic>
        <p:nvPicPr>
          <p:cNvPr id="5" name="image3.jpg">
            <a:extLst>
              <a:ext uri="{FF2B5EF4-FFF2-40B4-BE49-F238E27FC236}">
                <a16:creationId xmlns:a16="http://schemas.microsoft.com/office/drawing/2014/main" id="{76061D5E-39AD-48D5-9CD7-A88D7B63691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52120" y="249600"/>
            <a:ext cx="3384376" cy="3069272"/>
          </a:xfrm>
          <a:prstGeom prst="rect">
            <a:avLst/>
          </a:prstGeom>
          <a:ln/>
        </p:spPr>
      </p:pic>
      <p:pic>
        <p:nvPicPr>
          <p:cNvPr id="6" name="image1.jpg">
            <a:extLst>
              <a:ext uri="{FF2B5EF4-FFF2-40B4-BE49-F238E27FC236}">
                <a16:creationId xmlns:a16="http://schemas.microsoft.com/office/drawing/2014/main" id="{EAE73D25-7E66-4073-9308-9C3BFDABE507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23528" y="3573016"/>
            <a:ext cx="2880320" cy="2880320"/>
          </a:xfrm>
          <a:prstGeom prst="rect">
            <a:avLst/>
          </a:prstGeom>
          <a:ln/>
        </p:spPr>
      </p:pic>
      <p:pic>
        <p:nvPicPr>
          <p:cNvPr id="7" name="image2.jpg">
            <a:extLst>
              <a:ext uri="{FF2B5EF4-FFF2-40B4-BE49-F238E27FC236}">
                <a16:creationId xmlns:a16="http://schemas.microsoft.com/office/drawing/2014/main" id="{73B0BD53-5BC4-450E-9474-422D0BF4EFE7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6012161" y="3645024"/>
            <a:ext cx="2880319" cy="2808312"/>
          </a:xfrm>
          <a:prstGeom prst="rect">
            <a:avLst/>
          </a:prstGeom>
          <a:ln/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92789E5D-84FF-1BF7-DBEA-F79C433F58E0}"/>
              </a:ext>
            </a:extLst>
          </p:cNvPr>
          <p:cNvSpPr txBox="1"/>
          <p:nvPr/>
        </p:nvSpPr>
        <p:spPr>
          <a:xfrm>
            <a:off x="3496073" y="188640"/>
            <a:ext cx="2160239" cy="6370975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HK" sz="2400" b="1" dirty="0">
                <a:solidFill>
                  <a:srgbClr val="FF0000"/>
                </a:solidFill>
              </a:rPr>
              <a:t>A</a:t>
            </a:r>
            <a:r>
              <a:rPr lang="en-US" altLang="zh-HK" sz="2400" dirty="0"/>
              <a:t>-I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B</a:t>
            </a:r>
            <a:r>
              <a:rPr lang="en-US" altLang="zh-HK" sz="2400" dirty="0"/>
              <a:t>-you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C</a:t>
            </a:r>
            <a:r>
              <a:rPr lang="en-US" altLang="zh-HK" sz="2400" dirty="0"/>
              <a:t>-he/she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D</a:t>
            </a:r>
            <a:r>
              <a:rPr lang="en-US" altLang="zh-HK" sz="2400" dirty="0"/>
              <a:t>-</a:t>
            </a:r>
            <a:r>
              <a:rPr lang="en-US" altLang="zh-HK" sz="2400" dirty="0" err="1"/>
              <a:t>datong</a:t>
            </a:r>
            <a:endParaRPr lang="en-US" altLang="zh-HK" sz="2400" dirty="0"/>
          </a:p>
          <a:p>
            <a:r>
              <a:rPr lang="en-US" altLang="zh-HK" sz="2400" dirty="0">
                <a:solidFill>
                  <a:srgbClr val="0000FF"/>
                </a:solidFill>
              </a:rPr>
              <a:t>   </a:t>
            </a:r>
            <a:r>
              <a:rPr lang="en-US" altLang="zh-HK" sz="2400" b="1" dirty="0">
                <a:solidFill>
                  <a:srgbClr val="0000FF"/>
                </a:solidFill>
              </a:rPr>
              <a:t>A</a:t>
            </a:r>
            <a:r>
              <a:rPr lang="en-US" altLang="zh-HK" sz="2400" dirty="0">
                <a:solidFill>
                  <a:srgbClr val="0000FF"/>
                </a:solidFill>
              </a:rPr>
              <a:t>-China</a:t>
            </a:r>
          </a:p>
          <a:p>
            <a:r>
              <a:rPr lang="en-US" altLang="zh-HK" sz="2400" dirty="0">
                <a:solidFill>
                  <a:srgbClr val="0000FF"/>
                </a:solidFill>
              </a:rPr>
              <a:t>   </a:t>
            </a:r>
            <a:r>
              <a:rPr lang="en-US" altLang="zh-HK" sz="2400" b="1" dirty="0">
                <a:solidFill>
                  <a:srgbClr val="0000FF"/>
                </a:solidFill>
              </a:rPr>
              <a:t>B</a:t>
            </a:r>
            <a:r>
              <a:rPr lang="en-US" altLang="zh-HK" sz="2400" dirty="0">
                <a:solidFill>
                  <a:srgbClr val="0000FF"/>
                </a:solidFill>
              </a:rPr>
              <a:t>-USA</a:t>
            </a:r>
          </a:p>
          <a:p>
            <a:r>
              <a:rPr lang="en-US" altLang="zh-HK" sz="2400" dirty="0">
                <a:solidFill>
                  <a:srgbClr val="0000FF"/>
                </a:solidFill>
              </a:rPr>
              <a:t>   </a:t>
            </a:r>
            <a:r>
              <a:rPr lang="en-US" altLang="zh-HK" sz="2400" b="1" dirty="0">
                <a:solidFill>
                  <a:srgbClr val="0000FF"/>
                </a:solidFill>
              </a:rPr>
              <a:t>C</a:t>
            </a:r>
            <a:r>
              <a:rPr lang="en-US" altLang="zh-HK" sz="2400" dirty="0">
                <a:solidFill>
                  <a:srgbClr val="0000FF"/>
                </a:solidFill>
              </a:rPr>
              <a:t>-other  </a:t>
            </a:r>
            <a:br>
              <a:rPr lang="en-US" altLang="zh-HK" sz="2400" dirty="0">
                <a:solidFill>
                  <a:srgbClr val="0000FF"/>
                </a:solidFill>
              </a:rPr>
            </a:br>
            <a:r>
              <a:rPr lang="en-US" altLang="zh-HK" sz="2400" dirty="0">
                <a:solidFill>
                  <a:srgbClr val="0000FF"/>
                </a:solidFill>
              </a:rPr>
              <a:t>       countries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A</a:t>
            </a:r>
            <a:r>
              <a:rPr lang="en-US" altLang="zh-HK" sz="2400" dirty="0">
                <a:solidFill>
                  <a:srgbClr val="FF0000"/>
                </a:solidFill>
              </a:rPr>
              <a:t>-Catholic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B</a:t>
            </a:r>
            <a:r>
              <a:rPr lang="en-US" altLang="zh-TW" sz="2400" dirty="0">
                <a:solidFill>
                  <a:srgbClr val="FF0000"/>
                </a:solidFill>
              </a:rPr>
              <a:t>-other </a:t>
            </a:r>
            <a:br>
              <a:rPr lang="en-US" altLang="zh-TW" sz="2400" dirty="0">
                <a:solidFill>
                  <a:srgbClr val="FF0000"/>
                </a:solidFill>
              </a:rPr>
            </a:br>
            <a:r>
              <a:rPr lang="en-US" altLang="zh-TW" sz="2400" dirty="0">
                <a:solidFill>
                  <a:srgbClr val="FF0000"/>
                </a:solidFill>
              </a:rPr>
              <a:t>    religions</a:t>
            </a:r>
          </a:p>
          <a:p>
            <a:r>
              <a:rPr lang="en-US" altLang="zh-HK" sz="2400" b="1" dirty="0">
                <a:solidFill>
                  <a:srgbClr val="FF0000"/>
                </a:solidFill>
              </a:rPr>
              <a:t>C</a:t>
            </a:r>
            <a:r>
              <a:rPr lang="en-US" altLang="zh-HK" sz="2400" dirty="0">
                <a:solidFill>
                  <a:srgbClr val="FF0000"/>
                </a:solidFill>
              </a:rPr>
              <a:t>-atheism</a:t>
            </a:r>
          </a:p>
          <a:p>
            <a:r>
              <a:rPr lang="en-US" altLang="zh-HK" sz="2400" dirty="0">
                <a:solidFill>
                  <a:srgbClr val="9900CC"/>
                </a:solidFill>
              </a:rPr>
              <a:t>   </a:t>
            </a:r>
            <a:r>
              <a:rPr lang="en-US" altLang="zh-HK" sz="2400" b="1" dirty="0">
                <a:solidFill>
                  <a:srgbClr val="9900CC"/>
                </a:solidFill>
              </a:rPr>
              <a:t>A</a:t>
            </a:r>
            <a:r>
              <a:rPr lang="en-US" altLang="zh-HK" sz="2400" dirty="0">
                <a:solidFill>
                  <a:srgbClr val="9900CC"/>
                </a:solidFill>
              </a:rPr>
              <a:t>-Catholic</a:t>
            </a:r>
          </a:p>
          <a:p>
            <a:r>
              <a:rPr lang="en-US" altLang="zh-HK" sz="2400" dirty="0">
                <a:solidFill>
                  <a:srgbClr val="9900CC"/>
                </a:solidFill>
              </a:rPr>
              <a:t>   </a:t>
            </a:r>
            <a:r>
              <a:rPr lang="en-US" altLang="zh-HK" sz="2400" b="1" dirty="0">
                <a:solidFill>
                  <a:srgbClr val="9900CC"/>
                </a:solidFill>
              </a:rPr>
              <a:t>B</a:t>
            </a:r>
            <a:r>
              <a:rPr lang="en-US" altLang="zh-HK" sz="2400" dirty="0">
                <a:solidFill>
                  <a:srgbClr val="9900CC"/>
                </a:solidFill>
              </a:rPr>
              <a:t>-Chinese </a:t>
            </a:r>
            <a:br>
              <a:rPr lang="en-US" altLang="zh-HK" sz="2400" dirty="0">
                <a:solidFill>
                  <a:srgbClr val="9900CC"/>
                </a:solidFill>
              </a:rPr>
            </a:br>
            <a:r>
              <a:rPr lang="en-US" altLang="zh-HK" sz="2400" dirty="0">
                <a:solidFill>
                  <a:srgbClr val="9900CC"/>
                </a:solidFill>
              </a:rPr>
              <a:t>       culture</a:t>
            </a:r>
          </a:p>
          <a:p>
            <a:r>
              <a:rPr lang="en-US" altLang="zh-HK" sz="2400" dirty="0">
                <a:solidFill>
                  <a:srgbClr val="9900CC"/>
                </a:solidFill>
              </a:rPr>
              <a:t>   </a:t>
            </a:r>
            <a:r>
              <a:rPr lang="en-US" altLang="zh-HK" sz="2400" b="1" dirty="0">
                <a:solidFill>
                  <a:srgbClr val="9900CC"/>
                </a:solidFill>
              </a:rPr>
              <a:t>C</a:t>
            </a:r>
            <a:r>
              <a:rPr lang="en-US" altLang="zh-HK" sz="2400" dirty="0">
                <a:solidFill>
                  <a:srgbClr val="9900CC"/>
                </a:solidFill>
              </a:rPr>
              <a:t>-other </a:t>
            </a:r>
            <a:br>
              <a:rPr lang="en-US" altLang="zh-HK" sz="2400" dirty="0">
                <a:solidFill>
                  <a:srgbClr val="9900CC"/>
                </a:solidFill>
              </a:rPr>
            </a:br>
            <a:r>
              <a:rPr lang="en-US" altLang="zh-HK" sz="2400" dirty="0">
                <a:solidFill>
                  <a:srgbClr val="9900CC"/>
                </a:solidFill>
              </a:rPr>
              <a:t>       religions</a:t>
            </a:r>
            <a:endParaRPr lang="zh-HK" altLang="en-US" sz="2400" dirty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60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579A2A5-A33A-4C9A-8E8C-C7716B63C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8:5-8,14-17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斐理伯下到撒瑪黎雅城，給眾人宣講基督。群眾留意斐理伯所講的話，都同心合意地聽教，並看見他所行的奇蹟：有許多附了邪魔的人，邪魔從他們身上，大聲喊叫著離開了，又有許多癱瘓的人和跛子，也被醫好了；為此，城裡的人皆大歡喜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90D62348-DC87-4F12-A7B8-48F0562D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076" name="文字方塊 3">
            <a:extLst>
              <a:ext uri="{FF2B5EF4-FFF2-40B4-BE49-F238E27FC236}">
                <a16:creationId xmlns:a16="http://schemas.microsoft.com/office/drawing/2014/main" id="{7B15FB16-C291-485D-AC8C-6BBDE1ADB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B7C9CC-75A2-48E4-9F91-D1E885CF6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08504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這也許是世界和平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或大同與天國能出現的</a:t>
            </a:r>
            <a:r>
              <a:rPr lang="zh-TW" altLang="zh-TW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唯一方法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這叫</a:t>
            </a:r>
            <a:r>
              <a:rPr lang="zh-TW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求同存異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這叫</a:t>
            </a:r>
            <a:endParaRPr lang="en-US" altLang="zh-TW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zh-TW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肯定自己</a:t>
            </a:r>
            <a:r>
              <a:rPr lang="en-US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欣賞別人</a:t>
            </a:r>
            <a:r>
              <a:rPr lang="en-US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學習別人</a:t>
            </a:r>
            <a:r>
              <a:rPr lang="en-US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豐富自己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</a:t>
            </a:r>
            <a:r>
              <a:rPr lang="zh-TW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道不同</a:t>
            </a: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3800" b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正好</a:t>
            </a:r>
            <a:r>
              <a:rPr lang="zh-TW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為謀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對話總比對抗好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may be the only way that world peace can emerge. It is the path of 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seeking common ground while respecting differences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It means: </a:t>
            </a:r>
            <a:r>
              <a:rPr lang="en-US" altLang="zh-TW" sz="39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affirming oneself, appreciating others; learning from others, and enriching oneself. </a:t>
            </a:r>
            <a:br>
              <a:rPr lang="en-US" altLang="zh-TW" sz="39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also the wisdom of saying: “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Different paths? Precisely why we should walk</a:t>
            </a:r>
          </a:p>
          <a:p>
            <a:pPr algn="l">
              <a:lnSpc>
                <a:spcPts val="3500"/>
              </a:lnSpc>
              <a:spcBef>
                <a:spcPts val="0"/>
              </a:spcBef>
            </a:pPr>
            <a:r>
              <a:rPr lang="en-US" altLang="zh-TW" sz="3900" spc="-10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togethe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r”.  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Dialogue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always </a:t>
            </a:r>
          </a:p>
          <a:p>
            <a:pPr algn="l">
              <a:lnSpc>
                <a:spcPts val="3500"/>
              </a:lnSpc>
              <a:spcBef>
                <a:spcPts val="0"/>
              </a:spcBef>
            </a:pP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better than 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confrontation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9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0AF03FB-D821-4EEA-B62E-39FA4C86B9C8}"/>
              </a:ext>
            </a:extLst>
          </p:cNvPr>
          <p:cNvSpPr txBox="1"/>
          <p:nvPr/>
        </p:nvSpPr>
        <p:spPr>
          <a:xfrm>
            <a:off x="6444208" y="5805264"/>
            <a:ext cx="2520280" cy="769441"/>
          </a:xfrm>
          <a:prstGeom prst="rect">
            <a:avLst/>
          </a:prstGeom>
          <a:noFill/>
          <a:ln w="19050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rgbClr val="FF0000"/>
                </a:solidFill>
              </a:rPr>
              <a:t>Like; com; share</a:t>
            </a:r>
          </a:p>
          <a:p>
            <a:pPr algn="ctr"/>
            <a:r>
              <a:rPr lang="zh-TW" altLang="en-US" sz="20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請和朋友分享這視頻</a:t>
            </a:r>
          </a:p>
        </p:txBody>
      </p:sp>
    </p:spTree>
    <p:extLst>
      <p:ext uri="{BB962C8B-B14F-4D97-AF65-F5344CB8AC3E}">
        <p14:creationId xmlns:p14="http://schemas.microsoft.com/office/powerpoint/2010/main" val="3300997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願復活的基督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</a:t>
            </a:r>
            <a:r>
              <a:rPr lang="zh-TW" altLang="en-US" sz="54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你戰勝一切困難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35EE75B-978B-4673-B5F2-387631C77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5287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在耶路撒冷的宗徒，聽說撒瑪黎雅接受了天主的聖道，便打發伯多祿和若望去他們那裡。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伯多祿和若望一到，就為他們祈禱，使他們領受聖神，因為聖神還沒有降臨在任何人身上；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他們只是因主耶穌的名受過洗。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那時，宗徒便給他們覆手，他們就領受了聖神。</a:t>
            </a:r>
            <a:endParaRPr lang="en-US" altLang="zh-TW" sz="400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en-US" altLang="zh-TW" sz="36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 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眾：感謝天主！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55EA485B-CEBA-4301-B13D-513206CA6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100" name="文字方塊 3">
            <a:extLst>
              <a:ext uri="{FF2B5EF4-FFF2-40B4-BE49-F238E27FC236}">
                <a16:creationId xmlns:a16="http://schemas.microsoft.com/office/drawing/2014/main" id="{954DDFD6-AA26-43AF-9063-D3A647A61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06DF246-1A44-FB65-7193-A6AC145DD28F}"/>
              </a:ext>
            </a:extLst>
          </p:cNvPr>
          <p:cNvSpPr txBox="1"/>
          <p:nvPr/>
        </p:nvSpPr>
        <p:spPr>
          <a:xfrm>
            <a:off x="3851920" y="5703639"/>
            <a:ext cx="2880320" cy="461665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  <a:r>
              <a:rPr lang="en-US" altLang="zh-TW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  <a:r>
              <a:rPr lang="zh-TW" altLang="en-US" sz="24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內化聖言</a:t>
            </a:r>
            <a:endParaRPr lang="zh-HK" altLang="en-US" sz="24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25B7289-B747-43D5-AABE-74370E5C7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恭讀聖伯多祿前書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3:15-18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親愛的諸位：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你們要在心裡尊崇基督為主；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如果有人詢問你們心中所懷希望的理由，你們要時常準備答覆，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且要以溫和、以敬畏之心答覆。要保持純潔的良心，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好使那些誣告你們在基督內有良好品行的人，在他們誹謗你們的事上，感到羞愧。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ABF4D46D-5997-47A2-9177-40C49AB02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124" name="文字方塊 3">
            <a:extLst>
              <a:ext uri="{FF2B5EF4-FFF2-40B4-BE49-F238E27FC236}">
                <a16:creationId xmlns:a16="http://schemas.microsoft.com/office/drawing/2014/main" id="{37DCE93A-2665-49AF-B120-971FFE0EE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46645C0-B413-4E1F-953E-475C93DB62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天主的旨意，要你們因行善而受苦，這總比因作惡而受苦更好，因為基督也曾一次為罪而死，且是義人代替不義的人，為將我們領到天主面前；就肉身來說，他固然被處死了；但就神魂來說，他卻復活了。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眾：感謝天主！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7CECFDA8-381B-43CB-9876-6890C6D9F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6148" name="文字方塊 3">
            <a:extLst>
              <a:ext uri="{FF2B5EF4-FFF2-40B4-BE49-F238E27FC236}">
                <a16:creationId xmlns:a16="http://schemas.microsoft.com/office/drawing/2014/main" id="{08BB6B36-6FFD-4339-AE0E-5EDBDB30B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E20188B6-5DF7-252D-B5E9-D00515CA0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5303048"/>
            <a:ext cx="2889754" cy="6462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1527C8-14C4-4EF0-A8E9-D7CA3646C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14:15-21</a:t>
            </a:r>
          </a:p>
          <a:p>
            <a:pPr marL="0" indent="0" algn="just" eaLnBrk="1">
              <a:lnSpc>
                <a:spcPts val="48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那時候，耶穌對門徒說：「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如果你們愛我，就要遵守我的命令；我也要求父，他必會賜給你們另一位護慰者，使他永遠與你們同在。他是世界所不能領受的真理之神，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因為世界看不見他，也不認識他；你們卻認識他，因為他與你們同在，並在你們內。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98248522-7574-4965-ABFA-33458FD64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7172" name="文字方塊 3">
            <a:extLst>
              <a:ext uri="{FF2B5EF4-FFF2-40B4-BE49-F238E27FC236}">
                <a16:creationId xmlns:a16="http://schemas.microsoft.com/office/drawing/2014/main" id="{12B70C24-0D4B-446D-830B-5528CC06D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D45EC54-B805-4FD3-AFEC-C9B0CF9C1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3244" y="188640"/>
            <a:ext cx="9144000" cy="6769373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我決不留下你們做孤兒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；我要回到你們這裡來。不久以後，世界就再看不見我，你們卻要看見我，因為我生活，你們也要生活。到那一天，你們便知道我在我父內，你們在我內，我也在你們內。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接受我的命令而遵守的，便是愛我的人；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誰愛我，我父也必愛他，我也要愛他，並將我自己顯示給他。」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我們讚美你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73C2F5CE-E59C-4C97-924A-618D55498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2261D5E-6FF4-4513-39CB-7A79E9DAD019}"/>
              </a:ext>
            </a:extLst>
          </p:cNvPr>
          <p:cNvSpPr txBox="1"/>
          <p:nvPr/>
        </p:nvSpPr>
        <p:spPr>
          <a:xfrm>
            <a:off x="5078479" y="5815756"/>
            <a:ext cx="2880320" cy="461665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  <a:r>
              <a:rPr lang="en-US" altLang="zh-TW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  <a:r>
              <a:rPr lang="zh-TW" altLang="en-US" sz="24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內化聖言</a:t>
            </a:r>
            <a:endParaRPr lang="zh-HK" altLang="en-US" sz="24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25521E0-FCBB-47BD-BB25-66C312B98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ts val="76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復活期第六主日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8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感 恩 祭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30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3600"/>
              </a:spcAft>
              <a:buFontTx/>
              <a:buNone/>
            </a:pPr>
            <a:r>
              <a:rPr lang="zh-TW" altLang="en-US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真理之神</a:t>
            </a:r>
            <a:r>
              <a:rPr lang="en-US" altLang="zh-TW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,</a:t>
            </a:r>
            <a:r>
              <a:rPr lang="zh-TW" altLang="en-US" sz="6000" dirty="0">
                <a:solidFill>
                  <a:srgbClr val="FFFF00"/>
                </a:solidFill>
                <a:ea typeface="華康粗黑體" panose="020B0709000000000000" pitchFamily="49" charset="-120"/>
              </a:rPr>
              <a:t>和平之神</a:t>
            </a:r>
            <a:endParaRPr lang="zh-TW" altLang="en-US" sz="6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400" dirty="0">
                <a:solidFill>
                  <a:srgbClr val="00FF00"/>
                </a:solidFill>
                <a:ea typeface="標楷體" panose="03000509000000000000" pitchFamily="65" charset="-120"/>
              </a:rPr>
              <a:t>——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聆聽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內化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; 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指導</a:t>
            </a:r>
            <a:r>
              <a:rPr lang="en-US" altLang="zh-TW" sz="5400" dirty="0">
                <a:solidFill>
                  <a:srgbClr val="00FF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srgbClr val="00FF00"/>
                </a:solidFill>
                <a:ea typeface="標楷體" panose="03000509000000000000" pitchFamily="65" charset="-120"/>
              </a:rPr>
              <a:t>傳揚</a:t>
            </a:r>
            <a:r>
              <a:rPr lang="en-US" altLang="zh-TW" sz="4400" dirty="0">
                <a:solidFill>
                  <a:srgbClr val="00FF00"/>
                </a:solidFill>
                <a:ea typeface="標楷體" panose="03000509000000000000" pitchFamily="65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2963734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2AD048BF-2D16-4533-BF17-F599401C2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742112"/>
          </a:xfrm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伯多祿和若望一到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就為他們祈禱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使他們領受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聖神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那時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宗徒便給他們覆手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他們就領受了聖神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4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如果有人詢問你們心中所懷希望的理由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你們要時常準備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答覆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要保持純潔的良心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好使那些誣告你們有良好品行的人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在他們誹謗你們的事上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感到羞愧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ts val="44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如果你們愛我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就要遵守我的命令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我也要求父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他必會賜給你們另一位護慰者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他是世界所不能領受的真理之神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接受我的命令而遵守的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便是愛我的人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8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5316</TotalTime>
  <Words>1947</Words>
  <Application>Microsoft Office PowerPoint</Application>
  <PresentationFormat>如螢幕大小 (4:3)</PresentationFormat>
  <Paragraphs>113</Paragraphs>
  <Slides>21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21</vt:i4>
      </vt:variant>
    </vt:vector>
  </HeadingPairs>
  <TitlesOfParts>
    <vt:vector size="37" baseType="lpstr">
      <vt:lpstr>華康中黑體</vt:lpstr>
      <vt:lpstr>華康中黑體(P)</vt:lpstr>
      <vt:lpstr>華康正顏楷體W7</vt:lpstr>
      <vt:lpstr>華康正顏楷體W7(P)</vt:lpstr>
      <vt:lpstr>華康粗黑體</vt:lpstr>
      <vt:lpstr>華康儷中黑</vt:lpstr>
      <vt:lpstr>華康儷中黑(P)</vt:lpstr>
      <vt:lpstr>華康儷粗宋</vt:lpstr>
      <vt:lpstr>新細明體</vt:lpstr>
      <vt:lpstr>標楷體</vt:lpstr>
      <vt:lpstr>Arial</vt:lpstr>
      <vt:lpstr>Calibri</vt:lpstr>
      <vt:lpstr>Segoe UI</vt:lpstr>
      <vt:lpstr>預設簡報設計</vt:lpstr>
      <vt:lpstr>1_預設簡報設計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494</cp:revision>
  <dcterms:created xsi:type="dcterms:W3CDTF">2006-09-26T01:05:23Z</dcterms:created>
  <dcterms:modified xsi:type="dcterms:W3CDTF">2026-04-20T05:04:54Z</dcterms:modified>
</cp:coreProperties>
</file>