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694" r:id="rId2"/>
    <p:sldMasterId id="2147489769" r:id="rId3"/>
  </p:sldMasterIdLst>
  <p:notesMasterIdLst>
    <p:notesMasterId r:id="rId31"/>
  </p:notesMasterIdLst>
  <p:handoutMasterIdLst>
    <p:handoutMasterId r:id="rId32"/>
  </p:handoutMasterIdLst>
  <p:sldIdLst>
    <p:sldId id="914" r:id="rId4"/>
    <p:sldId id="1050" r:id="rId5"/>
    <p:sldId id="1178" r:id="rId6"/>
    <p:sldId id="1370" r:id="rId7"/>
    <p:sldId id="1372" r:id="rId8"/>
    <p:sldId id="1054" r:id="rId9"/>
    <p:sldId id="1349" r:id="rId10"/>
    <p:sldId id="2425" r:id="rId11"/>
    <p:sldId id="1392" r:id="rId12"/>
    <p:sldId id="1475" r:id="rId13"/>
    <p:sldId id="1476" r:id="rId14"/>
    <p:sldId id="1477" r:id="rId15"/>
    <p:sldId id="2421" r:id="rId16"/>
    <p:sldId id="2423" r:id="rId17"/>
    <p:sldId id="2422" r:id="rId18"/>
    <p:sldId id="2424" r:id="rId19"/>
    <p:sldId id="1502" r:id="rId20"/>
    <p:sldId id="1397" r:id="rId21"/>
    <p:sldId id="1504" r:id="rId22"/>
    <p:sldId id="1505" r:id="rId23"/>
    <p:sldId id="1506" r:id="rId24"/>
    <p:sldId id="1507" r:id="rId25"/>
    <p:sldId id="1508" r:id="rId26"/>
    <p:sldId id="1509" r:id="rId27"/>
    <p:sldId id="1510" r:id="rId28"/>
    <p:sldId id="1513" r:id="rId29"/>
    <p:sldId id="1447" r:id="rId30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FF3B"/>
    <a:srgbClr val="0000FF"/>
    <a:srgbClr val="FF0000"/>
    <a:srgbClr val="FF99FF"/>
    <a:srgbClr val="A7FFAB"/>
    <a:srgbClr val="00FF00"/>
    <a:srgbClr val="9900CC"/>
    <a:srgbClr val="FFCCFF"/>
    <a:srgbClr val="7C00A8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4504" autoAdjust="0"/>
    <p:restoredTop sz="94660"/>
  </p:normalViewPr>
  <p:slideViewPr>
    <p:cSldViewPr>
      <p:cViewPr varScale="1">
        <p:scale>
          <a:sx n="59" d="100"/>
          <a:sy n="59" d="100"/>
        </p:scale>
        <p:origin x="108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BD419D-64CE-4550-BAA2-0242050FC719}" type="slidenum">
              <a:rPr lang="en-US" altLang="zh-TW" smtClean="0"/>
              <a:pPr/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00315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FBD419D-64CE-4550-BAA2-0242050FC71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3386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0E7F3-594E-431A-934E-DAED303BC61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7411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CA772-E495-4BA9-ABC1-9BB5D5EDCA4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791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95542-F898-48F4-A21A-A80883BB252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675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7A249-DD10-426B-9B14-6EACD1FF16C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620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237EE-1CE0-45D0-9087-5172E5E08F67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3586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AB98-89D1-4293-8288-C0841480BABB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3249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2F6D8-0604-4E53-B2F1-2A37DFAA1D1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272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E3E24-48B9-4D2C-ACC3-D70F17E10ED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2759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7A85E-BB8E-4335-9EEC-1BCBD0CFB41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7576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2DB86-11B9-48DF-8BA9-F79E7D13D08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5816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0BB5D-09E1-4D96-80A6-8E8A197FA4AA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079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95BC-CC40-435E-AF4C-831556AA1C84}" type="datetimeFigureOut">
              <a:rPr lang="zh-TW" altLang="en-US" smtClean="0"/>
              <a:t>2025/5/13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E644-A77F-49A0-AFB3-D731B734FB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24641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95BC-CC40-435E-AF4C-831556AA1C84}" type="datetimeFigureOut">
              <a:rPr lang="zh-TW" altLang="en-US" smtClean="0"/>
              <a:t>2025/5/13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E644-A77F-49A0-AFB3-D731B734FB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82872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95BC-CC40-435E-AF4C-831556AA1C84}" type="datetimeFigureOut">
              <a:rPr lang="zh-TW" altLang="en-US" smtClean="0"/>
              <a:t>2025/5/13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E644-A77F-49A0-AFB3-D731B734FB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34299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95BC-CC40-435E-AF4C-831556AA1C84}" type="datetimeFigureOut">
              <a:rPr lang="zh-TW" altLang="en-US" smtClean="0"/>
              <a:t>2025/5/13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E644-A77F-49A0-AFB3-D731B734FB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47974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95BC-CC40-435E-AF4C-831556AA1C84}" type="datetimeFigureOut">
              <a:rPr lang="zh-TW" altLang="en-US" smtClean="0"/>
              <a:t>2025/5/13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E644-A77F-49A0-AFB3-D731B734FB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17346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95BC-CC40-435E-AF4C-831556AA1C84}" type="datetimeFigureOut">
              <a:rPr lang="zh-TW" altLang="en-US" smtClean="0"/>
              <a:t>2025/5/13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E644-A77F-49A0-AFB3-D731B734FB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0089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95BC-CC40-435E-AF4C-831556AA1C84}" type="datetimeFigureOut">
              <a:rPr lang="zh-TW" altLang="en-US" smtClean="0"/>
              <a:t>2025/5/13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E644-A77F-49A0-AFB3-D731B734FB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98179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95BC-CC40-435E-AF4C-831556AA1C84}" type="datetimeFigureOut">
              <a:rPr lang="zh-TW" altLang="en-US" smtClean="0"/>
              <a:t>2025/5/13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E644-A77F-49A0-AFB3-D731B734FB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78771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95BC-CC40-435E-AF4C-831556AA1C84}" type="datetimeFigureOut">
              <a:rPr lang="zh-TW" altLang="en-US" smtClean="0"/>
              <a:t>2025/5/13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E644-A77F-49A0-AFB3-D731B734FB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97751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95BC-CC40-435E-AF4C-831556AA1C84}" type="datetimeFigureOut">
              <a:rPr lang="zh-TW" altLang="en-US" smtClean="0"/>
              <a:t>2025/5/13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E644-A77F-49A0-AFB3-D731B734FB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32137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95BC-CC40-435E-AF4C-831556AA1C84}" type="datetimeFigureOut">
              <a:rPr lang="zh-TW" altLang="en-US" smtClean="0"/>
              <a:t>2025/5/13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E644-A77F-49A0-AFB3-D731B734FB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7354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charset="-120"/>
              </a:defRPr>
            </a:lvl1pPr>
          </a:lstStyle>
          <a:p>
            <a:pPr eaLnBrk="1" hangingPunct="1"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51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charset="-120"/>
              </a:defRPr>
            </a:lvl1pPr>
          </a:lstStyle>
          <a:p>
            <a:pPr eaLnBrk="1" hangingPunct="1"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516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charset="-120"/>
              </a:defRPr>
            </a:lvl1pPr>
          </a:lstStyle>
          <a:p>
            <a:pPr eaLnBrk="1" hangingPunct="1">
              <a:defRPr/>
            </a:pPr>
            <a:fld id="{D477CC02-DBB9-4AE4-B28C-339F9F6F7922}" type="slidenum">
              <a:rPr lang="en-US" altLang="zh-TW">
                <a:solidFill>
                  <a:srgbClr val="000000"/>
                </a:solidFill>
              </a:rPr>
              <a:pPr eaLnBrk="1" hangingPunct="1"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04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695" r:id="rId1"/>
    <p:sldLayoutId id="2147489696" r:id="rId2"/>
    <p:sldLayoutId id="2147489697" r:id="rId3"/>
    <p:sldLayoutId id="2147489698" r:id="rId4"/>
    <p:sldLayoutId id="2147489699" r:id="rId5"/>
    <p:sldLayoutId id="2147489700" r:id="rId6"/>
    <p:sldLayoutId id="2147489701" r:id="rId7"/>
    <p:sldLayoutId id="2147489702" r:id="rId8"/>
    <p:sldLayoutId id="2147489703" r:id="rId9"/>
    <p:sldLayoutId id="2147489704" r:id="rId10"/>
    <p:sldLayoutId id="2147489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595BC-CC40-435E-AF4C-831556AA1C84}" type="datetimeFigureOut">
              <a:rPr lang="zh-TW" altLang="en-US" smtClean="0"/>
              <a:t>2025/5/13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5E644-A77F-49A0-AFB3-D731B734FBC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1684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70" r:id="rId1"/>
    <p:sldLayoutId id="2147489771" r:id="rId2"/>
    <p:sldLayoutId id="2147489772" r:id="rId3"/>
    <p:sldLayoutId id="2147489773" r:id="rId4"/>
    <p:sldLayoutId id="2147489774" r:id="rId5"/>
    <p:sldLayoutId id="2147489775" r:id="rId6"/>
    <p:sldLayoutId id="2147489776" r:id="rId7"/>
    <p:sldLayoutId id="2147489777" r:id="rId8"/>
    <p:sldLayoutId id="2147489778" r:id="rId9"/>
    <p:sldLayoutId id="2147489779" r:id="rId10"/>
    <p:sldLayoutId id="21474897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A8D50C35-1FE6-4C11-BD4C-8D001FA83D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6079"/>
            <a:ext cx="9144000" cy="6591921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復活期第五主日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3100"/>
              </a:lnSpc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</a:rPr>
              <a:t>5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</a:rPr>
              <a:t>18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</a:rPr>
              <a:t>日 </a:t>
            </a:r>
            <a:r>
              <a:rPr lang="en-US" altLang="zh-TW" sz="2400" dirty="0">
                <a:solidFill>
                  <a:schemeClr val="bg1"/>
                </a:solidFill>
                <a:ea typeface="華康儷中黑" pitchFamily="49" charset="-120"/>
              </a:rPr>
              <a:t>(</a:t>
            </a:r>
            <a:r>
              <a:rPr lang="zh-TW" altLang="en-US" sz="2400" dirty="0">
                <a:solidFill>
                  <a:schemeClr val="bg1"/>
                </a:solidFill>
                <a:ea typeface="華康儷中黑" panose="020B0509000000000000" pitchFamily="49" charset="-120"/>
              </a:rPr>
              <a:t>恭賀新教宗良</a:t>
            </a:r>
            <a:r>
              <a:rPr lang="en-US" altLang="zh-TW" sz="2400" dirty="0">
                <a:solidFill>
                  <a:schemeClr val="bg1"/>
                </a:solidFill>
                <a:ea typeface="華康儷中黑" pitchFamily="49" charset="-120"/>
              </a:rPr>
              <a:t>14 </a:t>
            </a:r>
            <a:r>
              <a:rPr lang="zh-TW" altLang="en-US" sz="2400" dirty="0">
                <a:solidFill>
                  <a:schemeClr val="bg1"/>
                </a:solidFill>
                <a:ea typeface="華康儷中黑" pitchFamily="49" charset="-120"/>
              </a:rPr>
              <a:t>下</a:t>
            </a:r>
            <a:r>
              <a:rPr lang="en-US" altLang="zh-TW" sz="2400" dirty="0">
                <a:solidFill>
                  <a:schemeClr val="bg1"/>
                </a:solidFill>
                <a:ea typeface="華康儷中黑" pitchFamily="49" charset="-120"/>
              </a:rPr>
              <a:t>)</a:t>
            </a:r>
            <a:endParaRPr lang="zh-TW" altLang="en-US" sz="24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3100"/>
              </a:lnSpc>
              <a:spcBef>
                <a:spcPct val="0"/>
              </a:spcBef>
              <a:buFontTx/>
              <a:buNone/>
            </a:pPr>
            <a:endParaRPr lang="zh-TW" altLang="en-US" sz="9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zh-TW" altLang="en-US" sz="54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感 恩 祭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2400"/>
              </a:spcBef>
              <a:spcAft>
                <a:spcPts val="0"/>
              </a:spcAft>
              <a:buNone/>
            </a:pPr>
            <a:r>
              <a:rPr lang="zh-TW" altLang="en-US" sz="5400" dirty="0">
                <a:solidFill>
                  <a:srgbClr val="FF99FF"/>
                </a:solidFill>
                <a:ea typeface="華康粗黑體" pitchFamily="49" charset="-120"/>
              </a:rPr>
              <a:t>天堂地獄</a:t>
            </a:r>
            <a:r>
              <a:rPr lang="zh-TW" altLang="en-US" sz="7200" dirty="0">
                <a:solidFill>
                  <a:srgbClr val="FF99FF"/>
                </a:solidFill>
                <a:ea typeface="華康粗黑體" pitchFamily="49" charset="-120"/>
              </a:rPr>
              <a:t>任你選</a:t>
            </a:r>
            <a:endParaRPr lang="en-US" altLang="zh-TW" sz="7200" dirty="0">
              <a:solidFill>
                <a:srgbClr val="FF99FF"/>
              </a:solidFill>
              <a:ea typeface="華康粗黑體" pitchFamily="49" charset="-120"/>
            </a:endParaRP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en-US" altLang="zh-TW" sz="4400" dirty="0">
                <a:solidFill>
                  <a:srgbClr val="FFFFFF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4000" dirty="0">
                <a:solidFill>
                  <a:srgbClr val="FFFFFF"/>
                </a:solidFill>
                <a:ea typeface="華康粗黑體" panose="020B0709000000000000" pitchFamily="49" charset="-120"/>
              </a:rPr>
              <a:t>為何相親相愛是新命令</a:t>
            </a:r>
            <a:r>
              <a:rPr lang="en-US" altLang="zh-TW" sz="4400" dirty="0">
                <a:solidFill>
                  <a:srgbClr val="FFFFFF"/>
                </a:solidFill>
                <a:ea typeface="華康粗黑體" panose="020B0709000000000000" pitchFamily="49" charset="-120"/>
              </a:rPr>
              <a:t>——</a:t>
            </a: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en-US" altLang="zh-TW" sz="3600" dirty="0">
                <a:solidFill>
                  <a:srgbClr val="3BFF3B"/>
                </a:solidFill>
                <a:ea typeface="華康粗黑體" panose="020B0709000000000000" pitchFamily="49" charset="-120"/>
              </a:rPr>
              <a:t>(</a:t>
            </a:r>
            <a:r>
              <a:rPr lang="zh-TW" altLang="en-US" sz="3600" dirty="0">
                <a:solidFill>
                  <a:srgbClr val="3BFF3B"/>
                </a:solidFill>
                <a:ea typeface="華康粗黑體" panose="020B0709000000000000" pitchFamily="49" charset="-120"/>
              </a:rPr>
              <a:t>我們想要一個麼樣的世界</a:t>
            </a:r>
            <a:r>
              <a:rPr lang="en-US" altLang="zh-TW" sz="3600" dirty="0">
                <a:solidFill>
                  <a:srgbClr val="3BFF3B"/>
                </a:solidFill>
                <a:ea typeface="華康粗黑體" panose="020B0709000000000000" pitchFamily="49" charset="-120"/>
              </a:rPr>
              <a:t>?</a:t>
            </a:r>
            <a:r>
              <a:rPr lang="zh-TW" altLang="en-US" sz="3600" dirty="0">
                <a:solidFill>
                  <a:srgbClr val="3BFF3B"/>
                </a:solidFill>
                <a:ea typeface="華康粗黑體" panose="020B0709000000000000" pitchFamily="49" charset="-120"/>
              </a:rPr>
              <a:t>任你選</a:t>
            </a:r>
            <a:r>
              <a:rPr lang="en-US" altLang="zh-TW" sz="3600" dirty="0">
                <a:solidFill>
                  <a:srgbClr val="3BFF3B"/>
                </a:solidFill>
                <a:ea typeface="華康粗黑體" panose="020B0709000000000000" pitchFamily="49" charset="-120"/>
              </a:rPr>
              <a:t>!)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BC484A0-0CB8-408C-9752-C87E3C96E7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4446"/>
            <a:ext cx="9144000" cy="6480720"/>
          </a:xfrm>
        </p:spPr>
        <p:txBody>
          <a:bodyPr/>
          <a:lstStyle/>
          <a:p>
            <a:pPr marL="360000" indent="-457200" algn="l">
              <a:lnSpc>
                <a:spcPts val="5000"/>
              </a:lnSpc>
            </a:pP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保祿和巴爾納伯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到處堅固門徒的心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鼓勵他們堅持信仰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說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我們必須經過許多困難</a:t>
            </a:r>
            <a:r>
              <a:rPr lang="en-US" altLang="zh-TW" sz="40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才能進入天主的國</a:t>
            </a:r>
            <a:r>
              <a:rPr lang="en-US" altLang="zh-TW" sz="40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60000" indent="-457200" algn="l">
              <a:lnSpc>
                <a:spcPts val="5400"/>
              </a:lnSpc>
            </a:pP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天將降大任於斯人也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必先</a:t>
            </a:r>
            <a:r>
              <a:rPr lang="zh-TW" altLang="en-US" sz="4000" dirty="0">
                <a:solidFill>
                  <a:srgbClr val="3BFF3B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苦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其心志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3BFF3B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勞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其</a:t>
            </a:r>
            <a:r>
              <a:rPr lang="zh-TW" altLang="en-US" sz="4000" spc="1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筋骨</a:t>
            </a:r>
            <a:r>
              <a:rPr lang="en-US" altLang="zh-TW" sz="4000" spc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100" dirty="0">
                <a:solidFill>
                  <a:srgbClr val="3BFF3B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餓</a:t>
            </a:r>
            <a:r>
              <a:rPr lang="zh-TW" altLang="en-US" sz="4000" spc="1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其體膚</a:t>
            </a:r>
            <a:r>
              <a:rPr lang="en-US" altLang="zh-TW" sz="4000" spc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1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空</a:t>
            </a:r>
            <a:r>
              <a:rPr lang="zh-TW" altLang="en-US" sz="4000" spc="100" dirty="0">
                <a:solidFill>
                  <a:srgbClr val="3BFF3B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乏</a:t>
            </a:r>
            <a:r>
              <a:rPr lang="zh-TW" altLang="en-US" sz="4000" spc="1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其身</a:t>
            </a:r>
            <a:r>
              <a:rPr lang="en-US" altLang="zh-TW" sz="4000" spc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spc="1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行拂</a:t>
            </a:r>
            <a:r>
              <a:rPr lang="zh-TW" altLang="en-US" sz="4000" spc="100" dirty="0">
                <a:solidFill>
                  <a:srgbClr val="3BFF3B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亂</a:t>
            </a:r>
            <a:r>
              <a:rPr lang="zh-TW" altLang="en-US" sz="4000" spc="1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其所為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所以動心忍性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增益其所不能</a:t>
            </a:r>
            <a:r>
              <a:rPr lang="en-US" altLang="zh-TW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60000" indent="-457200" algn="l">
              <a:lnSpc>
                <a:spcPts val="5400"/>
              </a:lnSpc>
            </a:pPr>
            <a:r>
              <a:rPr lang="zh-TW" altLang="en-US" sz="3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痛苦</a:t>
            </a:r>
            <a:r>
              <a:rPr lang="en-US" altLang="zh-TW" sz="3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zh-TW" altLang="en-US" sz="3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困難</a:t>
            </a:r>
            <a:r>
              <a:rPr lang="zh-TW" altLang="en-US" sz="3800" dirty="0">
                <a:solidFill>
                  <a:srgbClr val="3BFF3B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是</a:t>
            </a:r>
            <a:r>
              <a:rPr lang="zh-TW" altLang="en-US" sz="3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天主的祝福</a:t>
            </a:r>
            <a:r>
              <a:rPr lang="en-US" altLang="zh-TW" sz="3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不只是</a:t>
            </a:r>
            <a:br>
              <a:rPr lang="en-US" altLang="zh-TW" sz="3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zh-TW" altLang="en-US" sz="3800" dirty="0">
                <a:solidFill>
                  <a:srgbClr val="3BFF3B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化了妝</a:t>
            </a:r>
            <a:r>
              <a:rPr lang="zh-TW" altLang="en-US" sz="38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的祝福</a:t>
            </a:r>
            <a:r>
              <a:rPr lang="en-US" altLang="zh-TW" sz="3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困難是找到天主</a:t>
            </a:r>
            <a:b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zh-TW" altLang="en-US" sz="36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的七路之一</a:t>
            </a:r>
            <a:r>
              <a:rPr lang="en-US" altLang="zh-TW" sz="3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34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在痛苦</a:t>
            </a:r>
            <a:r>
              <a:rPr lang="en-US" altLang="zh-TW" sz="3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zh-TW" altLang="en-US" sz="3400" dirty="0">
                <a:solidFill>
                  <a:schemeClr val="bg1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困難中成聖 和 接觸天主</a:t>
            </a:r>
            <a:r>
              <a:rPr lang="en-US" altLang="zh-TW" sz="3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DBFEE275-ABB7-4377-AFCF-7CA723EE1B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2960" y="4653136"/>
            <a:ext cx="1989276" cy="984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969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BC484A0-0CB8-408C-9752-C87E3C96E7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4446"/>
            <a:ext cx="9144000" cy="6480720"/>
          </a:xfrm>
        </p:spPr>
        <p:txBody>
          <a:bodyPr/>
          <a:lstStyle/>
          <a:p>
            <a:pPr marL="360000" indent="-457200" algn="l"/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他們要做他的人民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他親自要</a:t>
            </a:r>
            <a:r>
              <a:rPr lang="zh-TW" altLang="en-US" sz="4000" dirty="0">
                <a:highlight>
                  <a:srgbClr val="FFFF00"/>
                </a:highlight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與他們同在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做他們的天主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他要拭去他們眼上的淚痕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以後</a:t>
            </a:r>
            <a:r>
              <a:rPr lang="en-US" altLang="zh-TW" sz="40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再也沒有死亡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再也沒有悲傷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/>
            <a:r>
              <a:rPr lang="zh-TW" altLang="en-US" sz="4000" dirty="0">
                <a:solidFill>
                  <a:srgbClr val="3BFF3B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望德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：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不是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99.9999%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的希望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是絕對的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完全的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必然發生的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en-US" altLang="zh-TW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100%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的希望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/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 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因為主與我們同在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那是全能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全善的主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</a:p>
          <a:p>
            <a:pPr marL="360000" indent="-457200" algn="l">
              <a:spcAft>
                <a:spcPts val="1200"/>
              </a:spcAft>
            </a:pP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 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 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全能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必能成就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b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全善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願意成就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 </a:t>
            </a:r>
            <a:r>
              <a:rPr lang="zh-TW" altLang="en-US" sz="4400" dirty="0">
                <a:solidFill>
                  <a:srgbClr val="3BFF3B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所許必踐</a:t>
            </a:r>
            <a:endParaRPr lang="en-US" altLang="zh-TW" sz="4400" dirty="0">
              <a:solidFill>
                <a:srgbClr val="3BFF3B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/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 </a:t>
            </a:r>
            <a:r>
              <a:rPr lang="zh-TW" altLang="en-US" sz="39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我命由</a:t>
            </a:r>
            <a:r>
              <a:rPr lang="zh-TW" altLang="en-US" sz="3900" dirty="0">
                <a:solidFill>
                  <a:srgbClr val="3BFF3B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天</a:t>
            </a:r>
            <a:r>
              <a:rPr lang="zh-TW" altLang="en-US" sz="39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亦由</a:t>
            </a:r>
            <a:r>
              <a:rPr lang="zh-TW" altLang="en-US" sz="3900" dirty="0">
                <a:solidFill>
                  <a:srgbClr val="3BFF3B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</a:t>
            </a:r>
            <a:r>
              <a:rPr lang="en-US" altLang="zh-TW" sz="39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9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我命由</a:t>
            </a:r>
            <a:r>
              <a:rPr lang="zh-TW" altLang="en-US" sz="3900" dirty="0">
                <a:solidFill>
                  <a:srgbClr val="FF99FF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</a:t>
            </a:r>
            <a:r>
              <a:rPr lang="zh-TW" altLang="en-US" sz="39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亦由</a:t>
            </a:r>
            <a:r>
              <a:rPr lang="zh-TW" altLang="en-US" sz="3900" dirty="0">
                <a:solidFill>
                  <a:srgbClr val="FF99FF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天</a:t>
            </a:r>
            <a:r>
              <a:rPr lang="en-US" altLang="zh-TW" sz="39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en-US" altLang="zh-TW" sz="3900" dirty="0">
                <a:solidFill>
                  <a:srgbClr val="3BFF3B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50</a:t>
            </a:r>
            <a:r>
              <a:rPr lang="en-US" altLang="zh-TW" sz="39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en-US" altLang="zh-TW" sz="3900" dirty="0">
                <a:solidFill>
                  <a:srgbClr val="FF99FF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50</a:t>
            </a:r>
            <a:r>
              <a:rPr lang="en-US" altLang="zh-TW" sz="39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2B42AAB2-E202-4F97-B650-107FF7090BB2}"/>
              </a:ext>
            </a:extLst>
          </p:cNvPr>
          <p:cNvSpPr txBox="1"/>
          <p:nvPr/>
        </p:nvSpPr>
        <p:spPr>
          <a:xfrm>
            <a:off x="6540964" y="4240966"/>
            <a:ext cx="2232248" cy="1446550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dirty="0">
                <a:solidFill>
                  <a:srgbClr val="3BFF3B"/>
                </a:solidFill>
              </a:rPr>
              <a:t>Given</a:t>
            </a:r>
            <a:r>
              <a:rPr lang="en-US" altLang="zh-TW" sz="2000" dirty="0">
                <a:solidFill>
                  <a:schemeClr val="bg1"/>
                </a:solidFill>
              </a:rPr>
              <a:t> grace</a:t>
            </a:r>
          </a:p>
          <a:p>
            <a:pPr algn="ctr"/>
            <a:r>
              <a:rPr lang="en-US" altLang="zh-TW" sz="2000" dirty="0">
                <a:solidFill>
                  <a:srgbClr val="FFFF00"/>
                </a:solidFill>
              </a:rPr>
              <a:t>Accepted</a:t>
            </a:r>
            <a:r>
              <a:rPr lang="en-US" altLang="zh-TW" sz="2000" dirty="0">
                <a:solidFill>
                  <a:schemeClr val="bg1"/>
                </a:solidFill>
              </a:rPr>
              <a:t> grace</a:t>
            </a:r>
          </a:p>
          <a:p>
            <a:pPr algn="ctr"/>
            <a:r>
              <a:rPr lang="zh-TW" altLang="en-US" sz="24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恩寵</a:t>
            </a:r>
            <a:r>
              <a:rPr lang="en-US" altLang="zh-TW" sz="24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:</a:t>
            </a:r>
            <a:r>
              <a:rPr lang="zh-TW" altLang="en-US" sz="24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給予無限</a:t>
            </a:r>
            <a:r>
              <a:rPr lang="zh-TW" altLang="en-US" sz="2400" dirty="0">
                <a:solidFill>
                  <a:srgbClr val="3BFF3B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接受有限</a:t>
            </a:r>
          </a:p>
        </p:txBody>
      </p:sp>
    </p:spTree>
    <p:extLst>
      <p:ext uri="{BB962C8B-B14F-4D97-AF65-F5344CB8AC3E}">
        <p14:creationId xmlns:p14="http://schemas.microsoft.com/office/powerpoint/2010/main" val="806843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BC484A0-0CB8-408C-9752-C87E3C96E7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73554"/>
          </a:xfrm>
        </p:spPr>
        <p:txBody>
          <a:bodyPr/>
          <a:lstStyle/>
          <a:p>
            <a:pPr marL="360000" indent="-457200" algn="l"/>
            <a:r>
              <a:rPr lang="zh-TW" altLang="en-US" sz="36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我給你們一條新命令</a:t>
            </a:r>
            <a:r>
              <a:rPr lang="en-US" altLang="zh-TW" sz="36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你們該彼此相愛</a:t>
            </a:r>
            <a:r>
              <a:rPr lang="en-US" altLang="zh-TW" sz="36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如同我愛了你們</a:t>
            </a:r>
            <a:r>
              <a:rPr lang="en-US" altLang="zh-TW" sz="36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你們也該照樣彼此相愛</a:t>
            </a:r>
            <a:r>
              <a:rPr lang="en-US" altLang="zh-TW" sz="36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  <a:r>
              <a:rPr lang="zh-TW" altLang="en-US" sz="24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如果你們之間</a:t>
            </a:r>
            <a:r>
              <a:rPr lang="en-US" altLang="zh-TW" sz="24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24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彼此相親相愛</a:t>
            </a:r>
            <a:r>
              <a:rPr lang="en-US" altLang="zh-TW" sz="24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24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世人因此就可</a:t>
            </a:r>
            <a:r>
              <a:rPr lang="zh-TW" altLang="en-US" sz="2400" dirty="0">
                <a:solidFill>
                  <a:schemeClr val="bg1"/>
                </a:solidFill>
                <a:highlight>
                  <a:srgbClr val="FF0000"/>
                </a:highlight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認出</a:t>
            </a:r>
            <a:r>
              <a:rPr lang="en-US" altLang="zh-TW" sz="24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:</a:t>
            </a:r>
            <a:r>
              <a:rPr lang="zh-TW" altLang="en-US" sz="24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你們是我的門徒</a:t>
            </a:r>
            <a:r>
              <a:rPr lang="en-US" altLang="zh-TW" sz="24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/>
            <a:r>
              <a:rPr lang="zh-TW" altLang="en-US" sz="360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認真選擇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決志</a:t>
            </a:r>
            <a:r>
              <a:rPr lang="zh-TW" altLang="en-US" dirty="0">
                <a:solidFill>
                  <a:srgbClr val="3BFF3B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在世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跟隨主或只求</a:t>
            </a:r>
            <a:r>
              <a:rPr lang="zh-TW" altLang="en-US" dirty="0">
                <a:solidFill>
                  <a:srgbClr val="3BFF3B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來生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上天堂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b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照樣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有多認識耶穌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?(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讀經練腦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祈禱養心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</a:p>
          <a:p>
            <a:pPr marL="360000" indent="-457200" algn="l"/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選什麼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愛與恨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夫妻對錯或婚姻永續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貪欲與神貧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個人主義或</a:t>
            </a:r>
            <a:r>
              <a:rPr lang="zh-TW" altLang="en-US" sz="3600" dirty="0">
                <a:solidFill>
                  <a:srgbClr val="3BFF3B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不分彼此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的</a:t>
            </a:r>
            <a:r>
              <a:rPr lang="zh-TW" altLang="en-US" sz="3600" dirty="0">
                <a:solidFill>
                  <a:srgbClr val="3BFF3B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天國</a:t>
            </a:r>
            <a:r>
              <a:rPr lang="en-US" altLang="zh-TW" sz="2800" dirty="0">
                <a:solidFill>
                  <a:srgbClr val="3BFF3B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(imagine)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</a:p>
          <a:p>
            <a:pPr marL="360000" indent="-457200" algn="l"/>
            <a:r>
              <a:rPr lang="zh-TW" altLang="en-US" sz="3600" dirty="0">
                <a:solidFill>
                  <a:srgbClr val="3BFF3B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修齊治平或平治齊修</a:t>
            </a:r>
            <a:r>
              <a:rPr lang="en-US" altLang="zh-TW" sz="3600" dirty="0">
                <a:solidFill>
                  <a:srgbClr val="3BFF3B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天下一家是最大的安全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不治已病治未病是最好的醫術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</a:p>
          <a:p>
            <a:pPr marL="360000" indent="-457200" algn="l"/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民選政府的長治久安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=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為他人作嫁衣裳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?)</a:t>
            </a:r>
            <a:b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或任內的收獲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?(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尤其炒股票的內幕消息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?)</a:t>
            </a:r>
            <a:endParaRPr lang="zh-TW" altLang="en-US" sz="3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07767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84E7273B-0C3F-4B7E-9A68-B3795BEF4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ts val="2100"/>
              </a:lnSpc>
              <a:spcAft>
                <a:spcPts val="0"/>
              </a:spcAft>
            </a:pPr>
            <a:endParaRPr lang="en-US" altLang="zh-TW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lnSpc>
                <a:spcPts val="2100"/>
              </a:lnSpc>
              <a:spcAft>
                <a:spcPts val="600"/>
              </a:spcAft>
            </a:pPr>
            <a:r>
              <a:rPr lang="en-US" altLang="zh-TW" sz="2000" kern="1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(</a:t>
            </a:r>
            <a:r>
              <a:rPr lang="zh-TW" altLang="en-US" sz="2000" kern="1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新</a:t>
            </a:r>
            <a:r>
              <a:rPr lang="en-US" altLang="zh-TW" sz="2000" kern="1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)</a:t>
            </a:r>
            <a:r>
              <a:rPr lang="zh-TW" altLang="zh-TW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宗徒之歌</a:t>
            </a:r>
            <a:endParaRPr lang="en-US" altLang="zh-TW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華康儷中黑(P)" panose="020B0500000000000000" pitchFamily="34" charset="-120"/>
              <a:cs typeface="Calibri" panose="020F0502020204030204" pitchFamily="34" charset="0"/>
            </a:endParaRPr>
          </a:p>
          <a:p>
            <a:pPr>
              <a:lnSpc>
                <a:spcPts val="2100"/>
              </a:lnSpc>
              <a:spcAft>
                <a:spcPts val="1800"/>
              </a:spcAft>
            </a:pPr>
            <a:r>
              <a:rPr lang="en-US" altLang="zh-TW" sz="2400" kern="100" spc="-3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——</a:t>
            </a:r>
            <a:r>
              <a:rPr lang="zh-TW" altLang="zh-TW" sz="2200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賀新教宗良</a:t>
            </a:r>
            <a:r>
              <a:rPr lang="en-US" altLang="zh-TW" sz="2200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14,</a:t>
            </a:r>
            <a:r>
              <a:rPr lang="zh-TW" altLang="zh-TW" sz="2200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伯多祿的繼承人</a:t>
            </a:r>
            <a:r>
              <a:rPr lang="en-US" altLang="zh-TW" sz="2200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zh-TW" sz="2200" kern="1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和基督一起共建天國和大同的忠僕</a:t>
            </a:r>
            <a:r>
              <a:rPr lang="en-US" altLang="zh-TW" sz="2400" kern="100" spc="-3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——</a:t>
            </a:r>
            <a:endParaRPr lang="zh-TW" altLang="zh-TW" sz="2400" kern="100" spc="-3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2700"/>
              </a:lnSpc>
            </a:pPr>
            <a:r>
              <a:rPr lang="zh-TW" altLang="zh-TW" sz="26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緊握祢的手</a:t>
            </a:r>
            <a:r>
              <a:rPr lang="en-US" altLang="zh-TW" sz="26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TW" altLang="zh-TW" sz="26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離別在晚餐樓</a:t>
            </a:r>
            <a:r>
              <a:rPr lang="en-US" altLang="zh-TW" sz="26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zh-TW" altLang="zh-TW" sz="26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三年相聚才一瞬</a:t>
            </a:r>
            <a:r>
              <a:rPr lang="en-US" altLang="zh-TW" sz="26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TW" altLang="zh-TW" sz="26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情比天地厚</a:t>
            </a:r>
            <a:endParaRPr lang="zh-TW" altLang="zh-TW" sz="2600" kern="100" dirty="0">
              <a:solidFill>
                <a:srgbClr val="0000FF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>
              <a:lnSpc>
                <a:spcPts val="2700"/>
              </a:lnSpc>
            </a:pPr>
            <a:r>
              <a:rPr lang="zh-TW" altLang="zh-TW" sz="26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真情伴祢走</a:t>
            </a:r>
            <a:r>
              <a:rPr lang="en-US" altLang="zh-TW" sz="26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TW" altLang="zh-TW" sz="26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青春為祢留</a:t>
            </a:r>
            <a:r>
              <a:rPr lang="en-US" altLang="zh-TW" sz="26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zh-TW" altLang="zh-TW" sz="26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年年月月夜繼日</a:t>
            </a:r>
            <a:r>
              <a:rPr lang="en-US" altLang="zh-TW" sz="26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TW" altLang="zh-TW" sz="26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青絲變白頭</a:t>
            </a:r>
            <a:endParaRPr lang="zh-TW" altLang="zh-TW" sz="2600" kern="100" dirty="0">
              <a:solidFill>
                <a:srgbClr val="0000FF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>
              <a:lnSpc>
                <a:spcPts val="2700"/>
              </a:lnSpc>
            </a:pPr>
            <a:r>
              <a:rPr lang="zh-TW" altLang="zh-TW" sz="2500" kern="100" dirty="0">
                <a:solidFill>
                  <a:srgbClr val="9900CC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天底下有沒有我這樣的真朋友</a:t>
            </a:r>
            <a:r>
              <a:rPr lang="en-US" altLang="zh-TW" sz="2500" kern="100" dirty="0">
                <a:solidFill>
                  <a:srgbClr val="9900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TW" altLang="zh-TW" sz="2500" kern="100" dirty="0">
                <a:solidFill>
                  <a:srgbClr val="9900CC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人世間有沒有人為祢分擔憂和愁</a:t>
            </a:r>
            <a:endParaRPr lang="zh-TW" altLang="zh-TW" sz="2500" kern="100" dirty="0">
              <a:solidFill>
                <a:srgbClr val="9900CC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>
              <a:lnSpc>
                <a:spcPts val="2700"/>
              </a:lnSpc>
            </a:pPr>
            <a:r>
              <a:rPr lang="zh-TW" altLang="zh-TW" sz="2600" kern="100" dirty="0">
                <a:solidFill>
                  <a:srgbClr val="9900CC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教會內有沒有我這樣的知心人</a:t>
            </a:r>
            <a:r>
              <a:rPr lang="en-US" altLang="zh-TW" sz="2600" kern="100" dirty="0">
                <a:solidFill>
                  <a:srgbClr val="9900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TW" altLang="zh-TW" sz="2600" kern="100" dirty="0">
                <a:solidFill>
                  <a:srgbClr val="9900CC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同道中有沒有人和祢風雨同舟</a:t>
            </a:r>
            <a:endParaRPr lang="zh-TW" altLang="zh-TW" sz="2600" kern="100" dirty="0">
              <a:solidFill>
                <a:srgbClr val="9900CC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>
              <a:lnSpc>
                <a:spcPts val="2700"/>
              </a:lnSpc>
            </a:pPr>
            <a:r>
              <a:rPr lang="zh-TW" altLang="zh-TW" sz="2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生命無涯是走不盡的頭</a:t>
            </a:r>
            <a:r>
              <a:rPr lang="en-US" altLang="zh-TW" sz="2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TW" altLang="zh-TW" sz="2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成敗得失是喝不完的酒</a:t>
            </a:r>
            <a:endParaRPr lang="zh-TW" altLang="zh-TW" sz="26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>
              <a:lnSpc>
                <a:spcPts val="2700"/>
              </a:lnSpc>
              <a:spcAft>
                <a:spcPts val="1800"/>
              </a:spcAft>
            </a:pPr>
            <a:r>
              <a:rPr lang="zh-TW" altLang="zh-TW" sz="2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目睹那日月失明人失德</a:t>
            </a:r>
            <a:r>
              <a:rPr lang="en-US" altLang="zh-TW" sz="2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TW" altLang="zh-TW" sz="2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才知道這建設天國志未酬</a:t>
            </a:r>
            <a:endParaRPr lang="zh-TW" altLang="zh-TW" sz="26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>
              <a:lnSpc>
                <a:spcPts val="2700"/>
              </a:lnSpc>
            </a:pPr>
            <a:r>
              <a:rPr lang="zh-TW" altLang="zh-TW" sz="26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緊握祢的手</a:t>
            </a:r>
            <a:r>
              <a:rPr lang="en-US" altLang="zh-TW" sz="26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TW" altLang="zh-TW" sz="26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離別在晚餐樓</a:t>
            </a:r>
            <a:r>
              <a:rPr lang="en-US" altLang="zh-TW" sz="26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zh-TW" altLang="zh-TW" sz="26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相聚相知恩無盡</a:t>
            </a:r>
            <a:r>
              <a:rPr lang="en-US" altLang="zh-TW" sz="26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TW" altLang="zh-TW" sz="26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哭祢上木頭</a:t>
            </a:r>
            <a:endParaRPr lang="zh-TW" altLang="zh-TW" sz="2600" kern="100" dirty="0">
              <a:solidFill>
                <a:srgbClr val="0000FF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>
              <a:lnSpc>
                <a:spcPts val="2700"/>
              </a:lnSpc>
            </a:pPr>
            <a:r>
              <a:rPr lang="zh-TW" altLang="zh-TW" sz="26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濃情漸轉淡</a:t>
            </a:r>
            <a:r>
              <a:rPr lang="en-US" altLang="zh-TW" sz="26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TW" altLang="zh-TW" sz="26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青春不停留</a:t>
            </a:r>
            <a:r>
              <a:rPr lang="en-US" altLang="zh-TW" sz="26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zh-TW" altLang="zh-TW" sz="26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年年月月同奮鬥</a:t>
            </a:r>
            <a:r>
              <a:rPr lang="en-US" altLang="zh-TW" sz="26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TW" altLang="zh-TW" sz="26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浮沉幾春秋</a:t>
            </a:r>
            <a:endParaRPr lang="zh-TW" altLang="zh-TW" sz="2600" kern="100" dirty="0">
              <a:solidFill>
                <a:srgbClr val="0000FF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>
              <a:lnSpc>
                <a:spcPts val="2700"/>
              </a:lnSpc>
            </a:pPr>
            <a:r>
              <a:rPr lang="zh-TW" altLang="zh-TW" sz="2500" kern="100" dirty="0">
                <a:solidFill>
                  <a:srgbClr val="9900CC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雖受傷我仍然願做祢的同志者</a:t>
            </a:r>
            <a:r>
              <a:rPr lang="en-US" altLang="zh-TW" sz="2500" kern="100" dirty="0">
                <a:solidFill>
                  <a:srgbClr val="9900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TW" altLang="zh-TW" sz="2500" kern="100" dirty="0">
                <a:solidFill>
                  <a:srgbClr val="9900CC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跌倒後我決心再為祢分擔憂和愁</a:t>
            </a:r>
            <a:endParaRPr lang="zh-TW" altLang="zh-TW" sz="2500" kern="100" dirty="0">
              <a:solidFill>
                <a:srgbClr val="9900CC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>
              <a:lnSpc>
                <a:spcPts val="2700"/>
              </a:lnSpc>
            </a:pPr>
            <a:r>
              <a:rPr lang="zh-TW" altLang="zh-TW" sz="2600" kern="100" dirty="0">
                <a:solidFill>
                  <a:srgbClr val="9900CC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走苦路我絕無悔做祢的繼承人</a:t>
            </a:r>
            <a:r>
              <a:rPr lang="en-US" altLang="zh-TW" sz="2600" kern="100" dirty="0">
                <a:solidFill>
                  <a:srgbClr val="9900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TW" altLang="zh-TW" sz="2600" kern="100" dirty="0">
                <a:solidFill>
                  <a:srgbClr val="9900CC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懷希望我要永遠和祢風雨同舟</a:t>
            </a:r>
            <a:endParaRPr lang="zh-TW" altLang="zh-TW" sz="2600" kern="100" dirty="0">
              <a:solidFill>
                <a:srgbClr val="9900CC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>
              <a:lnSpc>
                <a:spcPts val="2700"/>
              </a:lnSpc>
            </a:pPr>
            <a:r>
              <a:rPr lang="zh-TW" altLang="zh-TW" sz="2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生命無涯是走不盡的頭</a:t>
            </a:r>
            <a:r>
              <a:rPr lang="en-US" altLang="zh-TW" sz="2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TW" altLang="zh-TW" sz="26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成敗得失是喝不完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的酒</a:t>
            </a:r>
            <a:endParaRPr lang="zh-TW" altLang="zh-TW" sz="24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  <a:p>
            <a:pPr>
              <a:lnSpc>
                <a:spcPts val="2700"/>
              </a:lnSpc>
            </a:pPr>
            <a:r>
              <a:rPr lang="zh-TW" altLang="zh-TW" sz="2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等到那石爛海枯天地合</a:t>
            </a:r>
            <a:r>
              <a:rPr lang="en-US" altLang="zh-TW" sz="2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zh-TW" altLang="zh-TW" sz="2400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才知道這今生還未活個夠</a:t>
            </a:r>
            <a:r>
              <a:rPr lang="zh-TW" altLang="zh-TW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 </a:t>
            </a:r>
            <a:r>
              <a:rPr lang="en-US" altLang="zh-TW" sz="1800" kern="100" spc="-7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zh-TW" sz="1800" kern="100" spc="-7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徐錦堯</a:t>
            </a:r>
            <a:r>
              <a:rPr lang="en-US" altLang="zh-TW" sz="1800" kern="100" spc="-7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2025.5.9)</a:t>
            </a:r>
            <a:endParaRPr lang="zh-TW" altLang="zh-TW" sz="180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787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330841C-7AD1-492C-80B1-85B79C37A9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>
            <a:normAutofit/>
          </a:bodyPr>
          <a:lstStyle/>
          <a:p>
            <a:pPr>
              <a:lnSpc>
                <a:spcPts val="3500"/>
              </a:lnSpc>
              <a:spcAft>
                <a:spcPts val="1200"/>
              </a:spcAft>
            </a:pPr>
            <a:r>
              <a:rPr lang="zh-TW" altLang="en-US" sz="32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新教宗</a:t>
            </a:r>
            <a:r>
              <a:rPr lang="zh-TW" altLang="en-US" sz="3200" b="1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良</a:t>
            </a:r>
            <a:r>
              <a:rPr lang="en-US" altLang="zh-TW" sz="3200" b="1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14</a:t>
            </a:r>
            <a:r>
              <a:rPr lang="zh-TW" altLang="en-US" sz="32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誕生了</a:t>
            </a:r>
            <a:r>
              <a:rPr lang="en-US" altLang="zh-TW" sz="32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2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高興之餘</a:t>
            </a:r>
            <a:r>
              <a:rPr lang="en-US" altLang="zh-TW" sz="32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2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也感受良多</a:t>
            </a:r>
            <a:endParaRPr lang="en-US" altLang="zh-TW" sz="3200" dirty="0">
              <a:solidFill>
                <a:srgbClr val="FF0000"/>
              </a:solidFill>
              <a:latin typeface="華康儷中黑(P)" panose="020B0500000000000000" pitchFamily="34" charset="-120"/>
              <a:ea typeface="華康儷中黑(P)" panose="020B0500000000000000" pitchFamily="34" charset="-120"/>
            </a:endParaRPr>
          </a:p>
          <a:p>
            <a:pPr marL="252000" indent="-457200" algn="l">
              <a:lnSpc>
                <a:spcPts val="4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altLang="zh-TW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1.</a:t>
            </a:r>
            <a:r>
              <a:rPr lang="zh-TW" altLang="en-US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我填了一首歌詞</a:t>
            </a:r>
            <a:r>
              <a:rPr lang="en-US" altLang="zh-TW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修改了許多次</a:t>
            </a:r>
            <a:r>
              <a:rPr lang="en-US" altLang="zh-TW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; </a:t>
            </a:r>
            <a:r>
              <a:rPr lang="zh-TW" altLang="en-US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是邊哭邊寫的</a:t>
            </a:r>
            <a:r>
              <a:rPr lang="en-US" altLang="zh-TW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 </a:t>
            </a:r>
            <a:r>
              <a:rPr lang="zh-TW" altLang="en-US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我認為那可以是教宗向耶穌的「表白」</a:t>
            </a:r>
            <a:r>
              <a:rPr lang="en-US" altLang="zh-TW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也可以是教宗將來的的命運</a:t>
            </a:r>
            <a:r>
              <a:rPr lang="en-US" altLang="zh-TW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 </a:t>
            </a:r>
            <a:r>
              <a:rPr lang="zh-TW" altLang="en-US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歌詞中的</a:t>
            </a:r>
            <a:r>
              <a:rPr lang="zh-TW" altLang="en-US" sz="32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祢</a:t>
            </a:r>
            <a:r>
              <a:rPr lang="en-US" altLang="zh-TW" sz="32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(=</a:t>
            </a:r>
            <a:r>
              <a:rPr lang="zh-TW" altLang="en-US" sz="32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你</a:t>
            </a:r>
            <a:r>
              <a:rPr lang="en-US" altLang="zh-TW" sz="32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)</a:t>
            </a:r>
            <a:r>
              <a:rPr lang="en-US" altLang="zh-TW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 </a:t>
            </a:r>
            <a:r>
              <a:rPr lang="zh-TW" altLang="en-US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是指</a:t>
            </a:r>
            <a:r>
              <a:rPr lang="zh-TW" altLang="en-US" sz="32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耶穌</a:t>
            </a:r>
            <a:r>
              <a:rPr lang="en-US" altLang="zh-TW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</a:t>
            </a:r>
          </a:p>
          <a:p>
            <a:pPr marL="252000" indent="-457200" algn="l">
              <a:lnSpc>
                <a:spcPts val="4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altLang="zh-TW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2.</a:t>
            </a:r>
            <a:r>
              <a:rPr lang="zh-TW" altLang="en-US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大眾傳媒都強調教宗</a:t>
            </a:r>
            <a:r>
              <a:rPr lang="zh-TW" altLang="en-US" sz="32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良</a:t>
            </a:r>
            <a:r>
              <a:rPr lang="en-US" altLang="zh-TW" sz="32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14</a:t>
            </a:r>
            <a:r>
              <a:rPr lang="zh-TW" altLang="en-US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的「美籍」身份</a:t>
            </a:r>
            <a:r>
              <a:rPr lang="en-US" altLang="zh-TW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其實他也有「秘魯籍」</a:t>
            </a:r>
            <a:r>
              <a:rPr lang="en-US" altLang="zh-TW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他曾長時間為</a:t>
            </a:r>
            <a:r>
              <a:rPr lang="zh-TW" altLang="en-US" sz="32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秘魯</a:t>
            </a:r>
            <a:r>
              <a:rPr lang="zh-TW" altLang="en-US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和中南美洲及普世教會服務</a:t>
            </a:r>
            <a:r>
              <a:rPr lang="en-US" altLang="zh-TW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 是教宗方濟各的同路人</a:t>
            </a:r>
            <a:r>
              <a:rPr lang="en-US" altLang="zh-TW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 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(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見下面電影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《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戰火浮生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》)</a:t>
            </a:r>
          </a:p>
          <a:p>
            <a:pPr marL="252000" indent="-457200" algn="l">
              <a:lnSpc>
                <a:spcPts val="4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altLang="zh-TW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3.</a:t>
            </a:r>
            <a:r>
              <a:rPr lang="zh-TW" altLang="en-US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他有點像我們教研中心的一位已故董事</a:t>
            </a:r>
            <a:r>
              <a:rPr lang="zh-TW" altLang="en-US" sz="32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馬珍娜修女</a:t>
            </a:r>
            <a:r>
              <a:rPr lang="en-US" altLang="zh-TW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修女儘管也是美國籍</a:t>
            </a:r>
            <a:r>
              <a:rPr lang="en-US" altLang="zh-TW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卻是長時間在香港工作</a:t>
            </a:r>
            <a:r>
              <a:rPr lang="en-US" altLang="zh-TW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直到退休時還是教研中心董事</a:t>
            </a:r>
            <a:r>
              <a:rPr lang="en-US" altLang="zh-TW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和我一起為香港和為中國奮鬥了大半生</a:t>
            </a:r>
            <a:r>
              <a:rPr lang="en-US" altLang="zh-TW" sz="32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123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330841C-7AD1-492C-80B1-85B79C37A9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-1141"/>
            <a:ext cx="9144000" cy="6858000"/>
          </a:xfrm>
        </p:spPr>
        <p:txBody>
          <a:bodyPr>
            <a:noAutofit/>
          </a:bodyPr>
          <a:lstStyle/>
          <a:p>
            <a:pPr marL="216000" indent="-457200" algn="l">
              <a:lnSpc>
                <a:spcPts val="38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altLang="zh-TW" sz="3000" dirty="0">
                <a:ea typeface="華康儷中黑(P)" panose="020B0500000000000000" pitchFamily="34" charset="-120"/>
              </a:rPr>
              <a:t>4.</a:t>
            </a:r>
            <a:r>
              <a:rPr lang="zh-TW" altLang="en-US" sz="3000" dirty="0">
                <a:ea typeface="華康儷中黑(P)" panose="020B0500000000000000" pitchFamily="34" charset="-120"/>
              </a:rPr>
              <a:t>良</a:t>
            </a:r>
            <a:r>
              <a:rPr lang="en-US" altLang="zh-TW" sz="3000" dirty="0">
                <a:ea typeface="華康儷中黑(P)" panose="020B0500000000000000" pitchFamily="34" charset="-120"/>
              </a:rPr>
              <a:t>14</a:t>
            </a:r>
            <a:r>
              <a:rPr lang="zh-TW" altLang="en-US" sz="3000" dirty="0">
                <a:ea typeface="華康儷中黑(P)" panose="020B0500000000000000" pitchFamily="34" charset="-120"/>
              </a:rPr>
              <a:t>一定看過</a:t>
            </a:r>
            <a:r>
              <a:rPr lang="en-US" altLang="zh-TW" sz="2000" dirty="0">
                <a:ea typeface="華康儷中黑(P)" panose="020B0500000000000000" pitchFamily="34" charset="-120"/>
              </a:rPr>
              <a:t>《</a:t>
            </a:r>
            <a:r>
              <a:rPr lang="zh-TW" altLang="en-US" sz="2000" dirty="0">
                <a:ea typeface="華康儷中黑(P)" panose="020B0500000000000000" pitchFamily="34" charset="-120"/>
              </a:rPr>
              <a:t>戰火浮生</a:t>
            </a:r>
            <a:r>
              <a:rPr lang="en-US" altLang="zh-TW" sz="2000" dirty="0">
                <a:ea typeface="華康儷中黑(P)" panose="020B0500000000000000" pitchFamily="34" charset="-120"/>
              </a:rPr>
              <a:t>》:</a:t>
            </a:r>
            <a:r>
              <a:rPr lang="en-US" altLang="zh-TW" sz="3000" dirty="0">
                <a:ea typeface="華康儷中黑(P)" panose="020B0500000000000000" pitchFamily="34" charset="-120"/>
              </a:rPr>
              <a:t>1986</a:t>
            </a:r>
            <a:r>
              <a:rPr lang="zh-TW" altLang="en-US" sz="3000" dirty="0">
                <a:ea typeface="華康儷中黑(P)" panose="020B0500000000000000" pitchFamily="34" charset="-120"/>
              </a:rPr>
              <a:t>電影</a:t>
            </a:r>
            <a:r>
              <a:rPr lang="en-US" altLang="zh-TW" sz="3000" dirty="0">
                <a:ea typeface="華康儷中黑(P)" panose="020B0500000000000000" pitchFamily="34" charset="-120"/>
              </a:rPr>
              <a:t>,</a:t>
            </a:r>
            <a:r>
              <a:rPr lang="zh-TW" altLang="en-US" sz="3000" dirty="0">
                <a:ea typeface="華康儷中黑(P)" panose="020B0500000000000000" pitchFamily="34" charset="-120"/>
              </a:rPr>
              <a:t>講</a:t>
            </a:r>
            <a:r>
              <a:rPr lang="en-US" altLang="zh-TW" sz="3000" dirty="0">
                <a:ea typeface="華康儷中黑(P)" panose="020B0500000000000000" pitchFamily="34" charset="-120"/>
              </a:rPr>
              <a:t>1750</a:t>
            </a:r>
            <a:r>
              <a:rPr lang="zh-TW" altLang="en-US" sz="3000" dirty="0">
                <a:ea typeface="華康儷中黑(P)" panose="020B0500000000000000" pitchFamily="34" charset="-120"/>
              </a:rPr>
              <a:t>中南美洲的傳教和教會對抗</a:t>
            </a:r>
            <a:r>
              <a:rPr lang="zh-TW" altLang="en-US" sz="3000" dirty="0">
                <a:solidFill>
                  <a:srgbClr val="FF0000"/>
                </a:solidFill>
                <a:ea typeface="華康儷中黑(P)" panose="020B0500000000000000" pitchFamily="34" charset="-120"/>
              </a:rPr>
              <a:t>奴隸買賣</a:t>
            </a:r>
            <a:r>
              <a:rPr lang="en-US" altLang="zh-TW" sz="3000" dirty="0">
                <a:ea typeface="華康儷中黑(P)" panose="020B0500000000000000" pitchFamily="34" charset="-120"/>
              </a:rPr>
              <a:t>;</a:t>
            </a:r>
            <a:r>
              <a:rPr lang="zh-TW" altLang="en-US" sz="3000" dirty="0">
                <a:ea typeface="華康儷中黑(P)" panose="020B0500000000000000" pitchFamily="34" charset="-120"/>
              </a:rPr>
              <a:t> 在這較量中教會慘敗</a:t>
            </a:r>
            <a:r>
              <a:rPr lang="en-US" altLang="zh-TW" sz="3000" dirty="0">
                <a:ea typeface="華康儷中黑(P)" panose="020B0500000000000000" pitchFamily="34" charset="-120"/>
              </a:rPr>
              <a:t>;</a:t>
            </a:r>
            <a:r>
              <a:rPr lang="zh-TW" altLang="en-US" sz="3000" dirty="0">
                <a:ea typeface="華康儷中黑(P)" panose="020B0500000000000000" pitchFamily="34" charset="-120"/>
              </a:rPr>
              <a:t>販賣奴隸繼續</a:t>
            </a:r>
            <a:r>
              <a:rPr lang="en-US" altLang="zh-TW" sz="3000" dirty="0">
                <a:ea typeface="華康儷中黑(P)" panose="020B0500000000000000" pitchFamily="34" charset="-120"/>
              </a:rPr>
              <a:t>,</a:t>
            </a:r>
            <a:r>
              <a:rPr lang="zh-TW" altLang="en-US" sz="3000" dirty="0">
                <a:ea typeface="華康儷中黑(P)" panose="020B0500000000000000" pitchFamily="34" charset="-120"/>
              </a:rPr>
              <a:t>成就了今日列強的</a:t>
            </a:r>
            <a:r>
              <a:rPr lang="zh-TW" altLang="en-US" sz="3000" dirty="0">
                <a:solidFill>
                  <a:srgbClr val="FF0000"/>
                </a:solidFill>
                <a:ea typeface="華康儷中黑(P)" panose="020B0500000000000000" pitchFamily="34" charset="-120"/>
              </a:rPr>
              <a:t>基建</a:t>
            </a:r>
            <a:r>
              <a:rPr lang="en-US" altLang="zh-TW" sz="3000" dirty="0">
                <a:ea typeface="華康儷中黑(P)" panose="020B0500000000000000" pitchFamily="34" charset="-120"/>
              </a:rPr>
              <a:t>,</a:t>
            </a:r>
            <a:r>
              <a:rPr lang="zh-TW" altLang="en-US" sz="3000" dirty="0">
                <a:ea typeface="華康儷中黑(P)" panose="020B0500000000000000" pitchFamily="34" charset="-120"/>
              </a:rPr>
              <a:t>繁榮和先進</a:t>
            </a:r>
            <a:r>
              <a:rPr lang="en-US" altLang="zh-TW" sz="3000" dirty="0">
                <a:ea typeface="華康儷中黑(P)" panose="020B0500000000000000" pitchFamily="34" charset="-120"/>
              </a:rPr>
              <a:t>.</a:t>
            </a:r>
            <a:r>
              <a:rPr lang="zh-TW" altLang="en-US" sz="3000" dirty="0">
                <a:ea typeface="華康儷中黑(P)" panose="020B0500000000000000" pitchFamily="34" charset="-120"/>
              </a:rPr>
              <a:t> </a:t>
            </a:r>
            <a:endParaRPr lang="en-US" altLang="zh-TW" sz="3000" dirty="0">
              <a:ea typeface="華康儷中黑(P)" panose="020B0500000000000000" pitchFamily="34" charset="-120"/>
            </a:endParaRPr>
          </a:p>
          <a:p>
            <a:pPr marL="216000" indent="-457200" algn="l">
              <a:lnSpc>
                <a:spcPts val="3800"/>
              </a:lnSpc>
              <a:spcBef>
                <a:spcPts val="0"/>
              </a:spcBef>
              <a:spcAft>
                <a:spcPts val="300"/>
              </a:spcAft>
            </a:pPr>
            <a:r>
              <a:rPr lang="zh-TW" altLang="en-US" sz="3000" dirty="0">
                <a:ea typeface="華康儷中黑(P)" panose="020B0500000000000000" pitchFamily="34" charset="-120"/>
              </a:rPr>
              <a:t>這段對話令我難過</a:t>
            </a:r>
            <a:r>
              <a:rPr lang="en-US" altLang="zh-TW" sz="3000" dirty="0">
                <a:ea typeface="華康儷中黑(P)" panose="020B0500000000000000" pitchFamily="34" charset="-120"/>
              </a:rPr>
              <a:t>:</a:t>
            </a:r>
            <a:r>
              <a:rPr lang="zh-TW" altLang="en-US" sz="3000" i="1" dirty="0">
                <a:solidFill>
                  <a:srgbClr val="0000FF"/>
                </a:solidFill>
                <a:ea typeface="華康儷中黑(P)" panose="020B0500000000000000" pitchFamily="34" charset="-120"/>
              </a:rPr>
              <a:t>官</a:t>
            </a:r>
            <a:r>
              <a:rPr lang="en-US" altLang="zh-TW" sz="3000" i="1" dirty="0">
                <a:solidFill>
                  <a:srgbClr val="0000FF"/>
                </a:solidFill>
                <a:ea typeface="華康儷中黑(P)" panose="020B0500000000000000" pitchFamily="34" charset="-120"/>
              </a:rPr>
              <a:t>:</a:t>
            </a:r>
            <a:r>
              <a:rPr lang="zh-TW" altLang="en-US" sz="3000" i="1" dirty="0">
                <a:solidFill>
                  <a:srgbClr val="0000FF"/>
                </a:solidFill>
                <a:ea typeface="華康儷中黑(P)" panose="020B0500000000000000" pitchFamily="34" charset="-120"/>
              </a:rPr>
              <a:t>「我們要在一個真實的世界中生活</a:t>
            </a:r>
            <a:r>
              <a:rPr lang="en-US" altLang="zh-TW" sz="3000" i="1" dirty="0">
                <a:solidFill>
                  <a:srgbClr val="0000FF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000" i="1" dirty="0">
                <a:solidFill>
                  <a:srgbClr val="0000FF"/>
                </a:solidFill>
                <a:ea typeface="華康儷中黑(P)" panose="020B0500000000000000" pitchFamily="34" charset="-120"/>
              </a:rPr>
              <a:t>而這真實世界就是這樣的 </a:t>
            </a:r>
            <a:r>
              <a:rPr lang="en-US" altLang="zh-TW" sz="3000" i="1" dirty="0">
                <a:solidFill>
                  <a:srgbClr val="0000FF"/>
                </a:solidFill>
                <a:ea typeface="華康儷中黑(P)" panose="020B0500000000000000" pitchFamily="34" charset="-120"/>
              </a:rPr>
              <a:t>(</a:t>
            </a:r>
            <a:r>
              <a:rPr lang="zh-TW" altLang="en-US" sz="3000" i="1" dirty="0">
                <a:solidFill>
                  <a:srgbClr val="0000FF"/>
                </a:solidFill>
                <a:ea typeface="華康儷中黑(P)" panose="020B0500000000000000" pitchFamily="34" charset="-120"/>
              </a:rPr>
              <a:t>有奴隸</a:t>
            </a:r>
            <a:r>
              <a:rPr lang="en-US" altLang="zh-TW" sz="3000" i="1" dirty="0">
                <a:solidFill>
                  <a:srgbClr val="0000FF"/>
                </a:solidFill>
                <a:ea typeface="華康儷中黑(P)" panose="020B0500000000000000" pitchFamily="34" charset="-120"/>
              </a:rPr>
              <a:t>;</a:t>
            </a:r>
            <a:r>
              <a:rPr lang="zh-TW" altLang="en-US" sz="3000" i="1" dirty="0">
                <a:solidFill>
                  <a:srgbClr val="0000FF"/>
                </a:solidFill>
                <a:ea typeface="華康儷中黑(P)" panose="020B0500000000000000" pitchFamily="34" charset="-120"/>
              </a:rPr>
              <a:t>信生分離</a:t>
            </a:r>
            <a:r>
              <a:rPr lang="en-US" altLang="zh-TW" sz="3000" i="1" dirty="0">
                <a:solidFill>
                  <a:srgbClr val="0000FF"/>
                </a:solidFill>
                <a:ea typeface="華康儷中黑(P)" panose="020B0500000000000000" pitchFamily="34" charset="-120"/>
              </a:rPr>
              <a:t>)</a:t>
            </a:r>
            <a:r>
              <a:rPr lang="zh-TW" altLang="en-US" sz="3000" i="1" dirty="0">
                <a:solidFill>
                  <a:srgbClr val="0000FF"/>
                </a:solidFill>
                <a:ea typeface="華康儷中黑(P)" panose="020B0500000000000000" pitchFamily="34" charset="-120"/>
              </a:rPr>
              <a:t>」</a:t>
            </a:r>
            <a:r>
              <a:rPr lang="en-US" altLang="zh-TW" sz="3000" i="1" dirty="0">
                <a:solidFill>
                  <a:srgbClr val="0000FF"/>
                </a:solidFill>
                <a:ea typeface="華康儷中黑(P)" panose="020B0500000000000000" pitchFamily="34" charset="-120"/>
              </a:rPr>
              <a:t>;</a:t>
            </a:r>
            <a:r>
              <a:rPr lang="zh-TW" altLang="en-US" sz="3000" dirty="0">
                <a:solidFill>
                  <a:srgbClr val="FF0000"/>
                </a:solidFill>
                <a:ea typeface="華康儷中黑(P)" panose="020B0500000000000000" pitchFamily="34" charset="-120"/>
              </a:rPr>
              <a:t>教會</a:t>
            </a:r>
            <a:r>
              <a:rPr lang="en-US" altLang="zh-TW" sz="3000" dirty="0">
                <a:solidFill>
                  <a:srgbClr val="FF0000"/>
                </a:solidFill>
                <a:ea typeface="華康儷中黑(P)" panose="020B0500000000000000" pitchFamily="34" charset="-120"/>
              </a:rPr>
              <a:t>:</a:t>
            </a:r>
            <a:r>
              <a:rPr lang="zh-TW" altLang="en-US" sz="3000" dirty="0">
                <a:solidFill>
                  <a:srgbClr val="FF0000"/>
                </a:solidFill>
                <a:ea typeface="華康儷中黑(P)" panose="020B0500000000000000" pitchFamily="34" charset="-120"/>
              </a:rPr>
              <a:t>「不</a:t>
            </a:r>
            <a:r>
              <a:rPr lang="en-US" altLang="zh-TW" sz="30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000" dirty="0">
                <a:solidFill>
                  <a:srgbClr val="FF0000"/>
                </a:solidFill>
                <a:ea typeface="華康儷中黑(P)" panose="020B0500000000000000" pitchFamily="34" charset="-120"/>
              </a:rPr>
              <a:t>世界變成這樣</a:t>
            </a:r>
            <a:r>
              <a:rPr lang="en-US" altLang="zh-TW" sz="30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000" dirty="0">
                <a:solidFill>
                  <a:srgbClr val="FF0000"/>
                </a:solidFill>
                <a:ea typeface="華康儷中黑(P)" panose="020B0500000000000000" pitchFamily="34" charset="-120"/>
              </a:rPr>
              <a:t>是我們造成的</a:t>
            </a:r>
            <a:r>
              <a:rPr lang="en-US" altLang="zh-TW" sz="3000" dirty="0">
                <a:solidFill>
                  <a:srgbClr val="FF0000"/>
                </a:solidFill>
                <a:ea typeface="華康儷中黑(P)" panose="020B0500000000000000" pitchFamily="34" charset="-120"/>
              </a:rPr>
              <a:t>……</a:t>
            </a:r>
            <a:r>
              <a:rPr lang="zh-TW" altLang="en-US" sz="3000" dirty="0">
                <a:solidFill>
                  <a:srgbClr val="FF0000"/>
                </a:solidFill>
                <a:ea typeface="華康儷中黑(P)" panose="020B0500000000000000" pitchFamily="34" charset="-120"/>
              </a:rPr>
              <a:t>是我的決定造成的</a:t>
            </a:r>
            <a:r>
              <a:rPr lang="en-US" altLang="zh-TW" sz="3000" dirty="0">
                <a:solidFill>
                  <a:srgbClr val="FF0000"/>
                </a:solidFill>
                <a:ea typeface="華康儷中黑(P)" panose="020B0500000000000000" pitchFamily="34" charset="-120"/>
              </a:rPr>
              <a:t>!</a:t>
            </a:r>
            <a:r>
              <a:rPr lang="zh-TW" altLang="en-US" sz="3000" dirty="0">
                <a:solidFill>
                  <a:srgbClr val="FF0000"/>
                </a:solidFill>
                <a:ea typeface="華康儷中黑(P)" panose="020B0500000000000000" pitchFamily="34" charset="-120"/>
              </a:rPr>
              <a:t>」</a:t>
            </a:r>
            <a:r>
              <a:rPr lang="en-US" altLang="zh-TW" sz="2800" spc="-150" dirty="0">
                <a:ea typeface="華康儷中黑(P)" panose="020B0500000000000000" pitchFamily="34" charset="-120"/>
              </a:rPr>
              <a:t>Thus have we made the world.....Thus have I made it.</a:t>
            </a:r>
          </a:p>
          <a:p>
            <a:pPr marL="216000" indent="-457200" algn="l">
              <a:lnSpc>
                <a:spcPts val="4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altLang="zh-TW" sz="3000" dirty="0">
                <a:ea typeface="華康儷中黑(P)" panose="020B0500000000000000" pitchFamily="34" charset="-120"/>
              </a:rPr>
              <a:t>5.</a:t>
            </a:r>
            <a:r>
              <a:rPr lang="zh-TW" altLang="en-US" sz="3200" dirty="0">
                <a:ea typeface="華康儷中黑(P)" panose="020B0500000000000000" pitchFamily="34" charset="-120"/>
              </a:rPr>
              <a:t>希望教宗能帶領世界明白一個</a:t>
            </a:r>
            <a:r>
              <a:rPr lang="zh-TW" altLang="en-US" sz="3200" dirty="0">
                <a:solidFill>
                  <a:srgbClr val="0000FF"/>
                </a:solidFill>
                <a:ea typeface="華康儷中黑(P)" panose="020B0500000000000000" pitchFamily="34" charset="-120"/>
              </a:rPr>
              <a:t>最最最重要的真理</a:t>
            </a:r>
            <a:r>
              <a:rPr lang="en-US" altLang="zh-TW" sz="3200" dirty="0">
                <a:ea typeface="華康儷中黑(P)" panose="020B0500000000000000" pitchFamily="34" charset="-120"/>
              </a:rPr>
              <a:t>:</a:t>
            </a:r>
            <a:br>
              <a:rPr lang="en-US" altLang="zh-TW" sz="3200" dirty="0">
                <a:ea typeface="華康儷中黑(P)" panose="020B0500000000000000" pitchFamily="34" charset="-120"/>
              </a:rPr>
            </a:br>
            <a:r>
              <a:rPr lang="en-US" altLang="zh-TW" sz="3200" dirty="0">
                <a:ea typeface="華康儷中黑(P)" panose="020B0500000000000000" pitchFamily="34" charset="-120"/>
              </a:rPr>
              <a:t>   </a:t>
            </a:r>
            <a:r>
              <a:rPr lang="en-US" altLang="zh-TW" dirty="0">
                <a:latin typeface="Arial" panose="020B0604020202020204" pitchFamily="34" charset="0"/>
                <a:ea typeface="華康儷中黑(P)" panose="020B0500000000000000" pitchFamily="34" charset="-120"/>
                <a:cs typeface="Arial" panose="020B0604020202020204" pitchFamily="34" charset="0"/>
              </a:rPr>
              <a:t>——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地球是我家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我和整個教會建設她</a:t>
            </a:r>
            <a:r>
              <a:rPr lang="en-US" altLang="zh-TW" dirty="0">
                <a:latin typeface="Arial" panose="020B0604020202020204" pitchFamily="34" charset="0"/>
                <a:ea typeface="華康儷中黑(P)" panose="020B0500000000000000" pitchFamily="34" charset="-120"/>
                <a:cs typeface="Arial" panose="020B0604020202020204" pitchFamily="34" charset="0"/>
              </a:rPr>
              <a:t>——</a:t>
            </a:r>
            <a:br>
              <a:rPr lang="en-US" altLang="zh-TW" dirty="0">
                <a:latin typeface="Arial" panose="020B0604020202020204" pitchFamily="34" charset="0"/>
                <a:ea typeface="華康儷中黑(P)" panose="020B0500000000000000" pitchFamily="34" charset="-120"/>
                <a:cs typeface="Arial" panose="020B0604020202020204" pitchFamily="34" charset="0"/>
              </a:rPr>
            </a:br>
            <a:r>
              <a:rPr lang="zh-TW" altLang="en-US" sz="3200" dirty="0">
                <a:ea typeface="華康儷中黑(P)" panose="020B0500000000000000" pitchFamily="34" charset="-120"/>
              </a:rPr>
              <a:t>邁向天國</a:t>
            </a:r>
            <a:r>
              <a:rPr lang="en-US" altLang="zh-TW" sz="3200" dirty="0">
                <a:ea typeface="華康儷中黑(P)" panose="020B0500000000000000" pitchFamily="34" charset="-120"/>
              </a:rPr>
              <a:t>,</a:t>
            </a:r>
            <a:r>
              <a:rPr lang="zh-TW" altLang="en-US" sz="3200" dirty="0">
                <a:ea typeface="華康儷中黑(P)" panose="020B0500000000000000" pitchFamily="34" charset="-120"/>
              </a:rPr>
              <a:t>一個大同的世界</a:t>
            </a:r>
            <a:r>
              <a:rPr lang="en-US" altLang="zh-TW" sz="3200" dirty="0">
                <a:ea typeface="華康儷中黑(P)" panose="020B0500000000000000" pitchFamily="34" charset="-120"/>
              </a:rPr>
              <a:t>,</a:t>
            </a:r>
            <a:r>
              <a:rPr lang="zh-TW" altLang="en-US" sz="3200" dirty="0">
                <a:ea typeface="華康儷中黑(P)" panose="020B0500000000000000" pitchFamily="34" charset="-120"/>
              </a:rPr>
              <a:t>懂得</a:t>
            </a:r>
            <a:r>
              <a:rPr lang="zh-TW" altLang="en-US" sz="3200" dirty="0">
                <a:solidFill>
                  <a:srgbClr val="0000FF"/>
                </a:solidFill>
                <a:ea typeface="華康儷中黑(P)" panose="020B0500000000000000" pitchFamily="34" charset="-120"/>
              </a:rPr>
              <a:t>不治已病治未病</a:t>
            </a:r>
            <a:r>
              <a:rPr lang="en-US" altLang="zh-TW" sz="3200" dirty="0">
                <a:ea typeface="華康儷中黑(P)" panose="020B0500000000000000" pitchFamily="34" charset="-120"/>
              </a:rPr>
              <a:t>;</a:t>
            </a:r>
            <a:r>
              <a:rPr lang="zh-TW" altLang="en-US" sz="3200" dirty="0">
                <a:ea typeface="華康儷中黑(P)" panose="020B0500000000000000" pitchFamily="34" charset="-120"/>
              </a:rPr>
              <a:t>只有普天同慶</a:t>
            </a:r>
            <a:r>
              <a:rPr lang="en-US" altLang="zh-TW" sz="3200" dirty="0">
                <a:ea typeface="華康儷中黑(P)" panose="020B0500000000000000" pitchFamily="34" charset="-120"/>
              </a:rPr>
              <a:t>,</a:t>
            </a:r>
            <a:r>
              <a:rPr lang="zh-TW" altLang="en-US" sz="3200" dirty="0">
                <a:ea typeface="華康儷中黑(P)" panose="020B0500000000000000" pitchFamily="34" charset="-120"/>
              </a:rPr>
              <a:t>才有真實安全</a:t>
            </a:r>
            <a:r>
              <a:rPr lang="en-US" altLang="zh-TW" sz="3200" dirty="0">
                <a:ea typeface="華康儷中黑(P)" panose="020B0500000000000000" pitchFamily="34" charset="-120"/>
              </a:rPr>
              <a:t>;</a:t>
            </a:r>
            <a:r>
              <a:rPr lang="zh-TW" altLang="en-US" sz="3200" dirty="0">
                <a:ea typeface="華康儷中黑(P)" panose="020B0500000000000000" pitchFamily="34" charset="-120"/>
              </a:rPr>
              <a:t>只有人人快樂</a:t>
            </a:r>
            <a:r>
              <a:rPr lang="en-US" altLang="zh-TW" sz="3200" dirty="0">
                <a:ea typeface="華康儷中黑(P)" panose="020B0500000000000000" pitchFamily="34" charset="-120"/>
              </a:rPr>
              <a:t>,</a:t>
            </a:r>
            <a:r>
              <a:rPr lang="zh-TW" altLang="en-US" sz="3200" dirty="0">
                <a:ea typeface="華康儷中黑(P)" panose="020B0500000000000000" pitchFamily="34" charset="-120"/>
              </a:rPr>
              <a:t>才有個人快樂</a:t>
            </a:r>
            <a:r>
              <a:rPr lang="en-US" altLang="zh-TW" sz="3200" dirty="0">
                <a:ea typeface="華康儷中黑(P)" panose="020B0500000000000000" pitchFamily="34" charset="-120"/>
              </a:rPr>
              <a:t>;</a:t>
            </a:r>
            <a:r>
              <a:rPr lang="zh-TW" altLang="en-US" sz="3200" dirty="0">
                <a:solidFill>
                  <a:srgbClr val="FF0000"/>
                </a:solidFill>
                <a:ea typeface="華康儷中黑(P)" panose="020B0500000000000000" pitchFamily="34" charset="-120"/>
              </a:rPr>
              <a:t>只有努力建設地上</a:t>
            </a:r>
            <a:r>
              <a:rPr lang="en-US" altLang="zh-TW" sz="3200" dirty="0">
                <a:solidFill>
                  <a:srgbClr val="FF0000"/>
                </a:solidFill>
                <a:ea typeface="華康儷中黑(P)" panose="020B0500000000000000" pitchFamily="34" charset="-120"/>
              </a:rPr>
              <a:t>/</a:t>
            </a:r>
            <a:r>
              <a:rPr lang="zh-TW" altLang="en-US" sz="3200" dirty="0">
                <a:solidFill>
                  <a:srgbClr val="FF0000"/>
                </a:solidFill>
                <a:ea typeface="華康儷中黑(P)" panose="020B0500000000000000" pitchFamily="34" charset="-120"/>
              </a:rPr>
              <a:t>今生的天堂</a:t>
            </a:r>
            <a:r>
              <a:rPr lang="en-US" altLang="zh-TW" sz="32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200" dirty="0">
                <a:solidFill>
                  <a:srgbClr val="FF0000"/>
                </a:solidFill>
                <a:ea typeface="華康儷中黑(P)" panose="020B0500000000000000" pitchFamily="34" charset="-120"/>
              </a:rPr>
              <a:t>才有資格進入天上</a:t>
            </a:r>
            <a:r>
              <a:rPr lang="en-US" altLang="zh-TW" sz="3200" dirty="0">
                <a:solidFill>
                  <a:srgbClr val="FF0000"/>
                </a:solidFill>
                <a:ea typeface="華康儷中黑(P)" panose="020B0500000000000000" pitchFamily="34" charset="-120"/>
              </a:rPr>
              <a:t>/</a:t>
            </a:r>
            <a:r>
              <a:rPr lang="zh-TW" altLang="en-US" sz="3200" dirty="0">
                <a:solidFill>
                  <a:srgbClr val="FF0000"/>
                </a:solidFill>
                <a:ea typeface="華康儷中黑(P)" panose="020B0500000000000000" pitchFamily="34" charset="-120"/>
              </a:rPr>
              <a:t>永生的天堂</a:t>
            </a:r>
            <a:r>
              <a:rPr lang="en-US" altLang="zh-TW" sz="3200" dirty="0">
                <a:ea typeface="華康儷中黑(P)" panose="020B0500000000000000" pitchFamily="34" charset="-120"/>
              </a:rPr>
              <a:t>.</a:t>
            </a:r>
            <a:endParaRPr lang="zh-TW" altLang="en-US" sz="3200" dirty="0"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5331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0330841C-7AD1-492C-80B1-85B79C37A9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252000" indent="-457200" algn="l">
              <a:lnSpc>
                <a:spcPts val="4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6.</a:t>
            </a:r>
            <a:r>
              <a:rPr lang="zh-TW" altLang="en-US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歌詞中有幾個概念</a:t>
            </a:r>
            <a: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:</a:t>
            </a:r>
            <a:r>
              <a:rPr lang="zh-TW" altLang="en-US" sz="3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大同</a:t>
            </a:r>
            <a:r>
              <a:rPr lang="zh-TW" altLang="en-US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是中國古人「天下為公」的夢</a:t>
            </a:r>
            <a: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; </a:t>
            </a:r>
            <a:r>
              <a:rPr lang="zh-TW" altLang="en-US" sz="3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天國</a:t>
            </a:r>
            <a:r>
              <a:rPr lang="zh-TW" altLang="en-US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則是四福音的唯一主題</a:t>
            </a:r>
            <a: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 </a:t>
            </a:r>
            <a:b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</a:br>
            <a:r>
              <a:rPr lang="zh-TW" altLang="en-US" sz="3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日月失明</a:t>
            </a:r>
            <a: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是末世的景像</a:t>
            </a:r>
            <a: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;</a:t>
            </a:r>
            <a:r>
              <a:rPr lang="zh-TW" altLang="en-US" sz="3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人失德</a:t>
            </a:r>
            <a: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:</a:t>
            </a:r>
            <a:r>
              <a:rPr lang="zh-TW" altLang="en-US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主要是因為全世界都把個人主義絕對化了</a:t>
            </a:r>
            <a: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人人自我中心</a:t>
            </a:r>
            <a: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家家</a:t>
            </a:r>
            <a: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/</a:t>
            </a:r>
            <a:r>
              <a:rPr lang="zh-TW" altLang="en-US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國國</a:t>
            </a:r>
            <a: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/</a:t>
            </a:r>
            <a:r>
              <a:rPr lang="zh-TW" altLang="en-US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教教自我中心</a:t>
            </a:r>
            <a: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</a:t>
            </a:r>
            <a:r>
              <a:rPr lang="zh-TW" altLang="en-US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但我堅信</a:t>
            </a:r>
            <a: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:</a:t>
            </a:r>
            <a:r>
              <a:rPr lang="zh-TW" altLang="en-US" sz="30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道德可補制度</a:t>
            </a:r>
            <a:r>
              <a:rPr lang="en-US" altLang="zh-TW" sz="2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(</a:t>
            </a:r>
            <a:r>
              <a:rPr lang="zh-TW" altLang="en-US" sz="2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宗教</a:t>
            </a:r>
            <a:r>
              <a:rPr lang="en-US" altLang="zh-TW" sz="2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2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民主</a:t>
            </a:r>
            <a:r>
              <a:rPr lang="en-US" altLang="zh-TW" sz="2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2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自由</a:t>
            </a:r>
            <a:r>
              <a:rPr lang="en-US" altLang="zh-TW" sz="2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2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 科學</a:t>
            </a:r>
            <a:r>
              <a:rPr lang="en-US" altLang="zh-TW" sz="2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2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科技</a:t>
            </a:r>
            <a:r>
              <a:rPr lang="en-US" altLang="zh-TW" sz="2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)</a:t>
            </a:r>
            <a:r>
              <a:rPr lang="zh-TW" altLang="en-US" sz="30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的不足</a:t>
            </a:r>
            <a:r>
              <a:rPr lang="en-US" altLang="zh-TW" sz="30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0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制度卻難填道德的空白</a:t>
            </a:r>
            <a: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</a:t>
            </a:r>
            <a:r>
              <a:rPr lang="zh-TW" altLang="en-US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如何讓地球全部</a:t>
            </a:r>
            <a: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80</a:t>
            </a:r>
            <a:r>
              <a:rPr lang="zh-TW" altLang="en-US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億人安居樂業</a:t>
            </a:r>
            <a: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平等相待</a:t>
            </a:r>
            <a: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如何使</a:t>
            </a:r>
            <a: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80</a:t>
            </a:r>
            <a:r>
              <a:rPr lang="zh-TW" altLang="en-US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億人都衣食足</a:t>
            </a:r>
            <a: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然後知榮辱</a:t>
            </a:r>
            <a: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;</a:t>
            </a:r>
            <a:r>
              <a:rPr lang="zh-TW" altLang="en-US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如何讓人都能「肯定自己</a:t>
            </a:r>
            <a: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欣賞別人</a:t>
            </a:r>
            <a: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學習別人</a:t>
            </a:r>
            <a: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豐富自己」</a:t>
            </a:r>
            <a: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應是</a:t>
            </a:r>
            <a:r>
              <a:rPr lang="zh-TW" altLang="en-US" sz="30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良</a:t>
            </a:r>
            <a:r>
              <a:rPr lang="en-US" altLang="zh-TW" sz="30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14</a:t>
            </a:r>
            <a:r>
              <a:rPr lang="zh-TW" altLang="en-US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的最重要挑戰</a:t>
            </a:r>
            <a: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</a:t>
            </a:r>
            <a:b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</a:br>
            <a:r>
              <a:rPr lang="zh-TW" altLang="en-US" sz="3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天地合</a:t>
            </a:r>
            <a: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:</a:t>
            </a:r>
            <a:r>
              <a:rPr lang="zh-TW" altLang="en-US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來自樂府的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《</a:t>
            </a:r>
            <a:r>
              <a:rPr lang="zh-TW" altLang="en-US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上邪</a:t>
            </a:r>
            <a:r>
              <a:rPr lang="en-US" altLang="zh-TW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》</a:t>
            </a:r>
            <a:r>
              <a:rPr lang="zh-TW" altLang="en-US" sz="30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天地合</a:t>
            </a:r>
            <a:r>
              <a:rPr lang="en-US" altLang="zh-TW" sz="30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0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乃敢與君絕</a:t>
            </a:r>
            <a: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請上網找原文</a:t>
            </a:r>
            <a:r>
              <a:rPr lang="en-US" altLang="zh-TW" sz="2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(</a:t>
            </a:r>
            <a:r>
              <a:rPr lang="zh-TW" altLang="en-US" sz="2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除非世界終窮</a:t>
            </a:r>
            <a:r>
              <a:rPr lang="en-US" altLang="zh-TW" sz="2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2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我不放棄信仰和理想</a:t>
            </a:r>
            <a:r>
              <a:rPr lang="en-US" altLang="zh-TW" sz="28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).</a:t>
            </a:r>
            <a:r>
              <a:rPr lang="zh-TW" altLang="en-US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有些人以為自己永遠不會死</a:t>
            </a:r>
            <a: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卻死得好像從未活過一樣</a:t>
            </a:r>
            <a: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.</a:t>
            </a:r>
          </a:p>
          <a:p>
            <a:pPr marL="252000" indent="-457200" algn="l">
              <a:lnSpc>
                <a:spcPts val="4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7.</a:t>
            </a:r>
            <a:r>
              <a:rPr lang="zh-TW" altLang="en-US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請為教宗祈禱</a:t>
            </a:r>
            <a:r>
              <a:rPr lang="en-US" altLang="zh-TW" sz="3000" dirty="0">
                <a:latin typeface="華康儷中黑(P)" panose="020B0500000000000000" pitchFamily="34" charset="-120"/>
                <a:ea typeface="華康儷中黑(P)" panose="020B0500000000000000" pitchFamily="34" charset="-120"/>
              </a:rPr>
              <a:t>,</a:t>
            </a:r>
            <a:r>
              <a:rPr lang="zh-TW" altLang="en-US" sz="3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希望中梵可以在</a:t>
            </a:r>
            <a:r>
              <a:rPr lang="en-US" altLang="zh-TW" sz="3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Papa</a:t>
            </a:r>
            <a:r>
              <a:rPr lang="zh-TW" altLang="en-US" sz="30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良</a:t>
            </a:r>
            <a:r>
              <a:rPr lang="en-US" altLang="zh-TW" sz="3000" dirty="0">
                <a:solidFill>
                  <a:srgbClr val="0000FF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14</a:t>
            </a:r>
            <a:r>
              <a:rPr lang="zh-TW" altLang="en-US" sz="3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任內建交</a:t>
            </a:r>
            <a:r>
              <a:rPr lang="en-US" altLang="zh-TW" sz="3000" dirty="0">
                <a:solidFill>
                  <a:srgbClr val="FF00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893536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BC484A0-0CB8-408C-9752-C87E3C96E7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4446"/>
            <a:ext cx="9144000" cy="6480720"/>
          </a:xfrm>
        </p:spPr>
        <p:txBody>
          <a:bodyPr/>
          <a:lstStyle/>
          <a:p>
            <a:pPr marL="360000" indent="-457200" algn="l"/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中華民族</a:t>
            </a:r>
            <a:r>
              <a:rPr lang="en-US" altLang="zh-TW" sz="2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2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香港</a:t>
            </a:r>
            <a:r>
              <a:rPr lang="en-US" altLang="zh-TW" sz="20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的未來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陸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台一念之間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合則吉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分則凶 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戰場在台灣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百姓苦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民族復興無望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?)</a:t>
            </a:r>
          </a:p>
          <a:p>
            <a:pPr marL="360000" indent="-457200" algn="l"/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綠當政前的台灣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rgbClr val="3BFF3B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四小龍</a:t>
            </a:r>
            <a:r>
              <a:rPr lang="en-US" altLang="zh-TW" sz="2400" dirty="0">
                <a:solidFill>
                  <a:srgbClr val="3BFF3B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2400" dirty="0">
                <a:solidFill>
                  <a:srgbClr val="3BFF3B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港</a:t>
            </a:r>
            <a:r>
              <a:rPr lang="en-US" altLang="zh-TW" sz="2400" dirty="0">
                <a:solidFill>
                  <a:srgbClr val="3BFF3B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400" dirty="0">
                <a:solidFill>
                  <a:srgbClr val="3BFF3B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台</a:t>
            </a:r>
            <a:r>
              <a:rPr lang="en-US" altLang="zh-TW" sz="2400" dirty="0">
                <a:solidFill>
                  <a:srgbClr val="3BFF3B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400" dirty="0">
                <a:solidFill>
                  <a:srgbClr val="3BFF3B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韓</a:t>
            </a:r>
            <a:r>
              <a:rPr lang="en-US" altLang="zh-TW" sz="2400" dirty="0">
                <a:solidFill>
                  <a:srgbClr val="3BFF3B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400" dirty="0">
                <a:solidFill>
                  <a:srgbClr val="3BFF3B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星</a:t>
            </a:r>
            <a:r>
              <a:rPr lang="en-US" altLang="zh-TW" sz="2400" dirty="0">
                <a:solidFill>
                  <a:srgbClr val="3BFF3B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  <a:r>
              <a:rPr lang="zh-TW" altLang="en-US" sz="3600" dirty="0">
                <a:solidFill>
                  <a:srgbClr val="3BFF3B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之首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比中國更中國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台灣在大陸曾大受歡迎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中國文化的重要繼承者</a:t>
            </a:r>
            <a:r>
              <a:rPr lang="en-US" altLang="zh-TW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我的國學和國語</a:t>
            </a:r>
            <a:r>
              <a:rPr lang="en-US" altLang="zh-TW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2400" dirty="0">
                <a:solidFill>
                  <a:srgbClr val="3BFF3B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古今文選</a:t>
            </a:r>
            <a:r>
              <a:rPr lang="en-US" altLang="zh-TW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台灣有女修會派人去國內長期培訓修女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她們十分欣賞我的中華文化修養和民族情懷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承擔海外修女訓練來自全中華區的修女</a:t>
            </a:r>
            <a:r>
              <a:rPr lang="en-US" altLang="zh-TW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每年請我去台灣培訓她們的修女和她們的海外培訓中心</a:t>
            </a:r>
            <a:r>
              <a:rPr lang="en-US" altLang="zh-TW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因政治而翻臉</a:t>
            </a:r>
            <a:endParaRPr lang="en-US" altLang="zh-TW" sz="36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/>
            <a:r>
              <a:rPr lang="en-US" altLang="zh-TW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89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民運</a:t>
            </a:r>
            <a:r>
              <a:rPr lang="en-US" altLang="zh-TW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+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香港黃傘黑人衣事件</a:t>
            </a:r>
            <a:r>
              <a:rPr lang="en-US" altLang="zh-TW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+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南海</a:t>
            </a:r>
            <a:r>
              <a:rPr lang="en-US" altLang="zh-TW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+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台海</a:t>
            </a:r>
            <a:r>
              <a:rPr lang="en-US" altLang="zh-TW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+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關稅</a:t>
            </a:r>
            <a:r>
              <a:rPr lang="en-US" altLang="zh-TW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後面有什麼</a:t>
            </a:r>
            <a:r>
              <a:rPr lang="en-US" altLang="zh-TW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?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永久霸權</a:t>
            </a:r>
            <a:r>
              <a:rPr lang="en-US" altLang="zh-TW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+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宗教藉口</a:t>
            </a:r>
            <a:r>
              <a:rPr lang="en-US" altLang="zh-TW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?</a:t>
            </a:r>
            <a:endParaRPr lang="zh-TW" altLang="en-US" sz="3600" dirty="0">
              <a:solidFill>
                <a:srgbClr val="FFFF00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52654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B370694-42CB-4CA8-82EE-FF3FFF978B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9674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儷中黑" panose="020B0509000000000000" pitchFamily="49" charset="-120"/>
              </a:rPr>
              <a:t>佛教有句名言：「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一念天堂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一念地獄</a:t>
            </a:r>
            <a:r>
              <a:rPr lang="zh-TW" altLang="en-US" sz="4000" dirty="0">
                <a:ea typeface="華康儷中黑" panose="020B0509000000000000" pitchFamily="49" charset="-120"/>
              </a:rPr>
              <a:t>」</a:t>
            </a:r>
            <a:endParaRPr lang="en-US" altLang="zh-TW" sz="4000" dirty="0">
              <a:ea typeface="華康儷中黑" panose="020B0509000000000000" pitchFamily="49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原來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天堂或地獄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可以是只在一念之間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There is a famous Buddhist saying: “One thought leads to Heaven, another to Hell.”</a:t>
            </a:r>
            <a:br>
              <a:rPr lang="en-US" altLang="zh-TW" sz="400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r>
              <a:rPr lang="en-US" altLang="zh-TW" sz="400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This reveals that Heaven and Hell may be separated by nothing more than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a single thought.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(or a mere flash of thought) </a:t>
            </a:r>
            <a:endParaRPr lang="zh-TW" altLang="zh-TW" sz="40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>
              <a:spcBef>
                <a:spcPts val="0"/>
              </a:spcBef>
            </a:pPr>
            <a:endParaRPr lang="en-US" altLang="zh-TW" sz="40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7281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B370694-42CB-4CA8-82EE-FF3FFF978B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96744"/>
          </a:xfrm>
        </p:spPr>
        <p:txBody>
          <a:bodyPr/>
          <a:lstStyle/>
          <a:p>
            <a:pPr>
              <a:lnSpc>
                <a:spcPts val="55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4400" dirty="0">
                <a:ea typeface="華康儷中黑" panose="020B0509000000000000" pitchFamily="49" charset="-120"/>
              </a:rPr>
              <a:t>世界要永留戰爭的隱憂或達致</a:t>
            </a:r>
            <a:r>
              <a:rPr lang="zh-TW" altLang="en-US" sz="4400" dirty="0">
                <a:solidFill>
                  <a:srgbClr val="0000FF"/>
                </a:solidFill>
                <a:ea typeface="華康儷中黑" panose="020B0509000000000000" pitchFamily="49" charset="-120"/>
              </a:rPr>
              <a:t>永久的和平</a:t>
            </a:r>
            <a:r>
              <a:rPr lang="en-US" altLang="zh-TW" sz="4400" dirty="0">
                <a:ea typeface="華康儷中黑" panose="020B0509000000000000" pitchFamily="49" charset="-120"/>
              </a:rPr>
              <a:t>?</a:t>
            </a:r>
            <a:r>
              <a:rPr lang="zh-TW" altLang="en-US" sz="4400" dirty="0">
                <a:ea typeface="華康儷中黑" panose="020B0509000000000000" pitchFamily="49" charset="-120"/>
              </a:rPr>
              <a:t>只在地球上各國的一念之間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</a:p>
          <a:p>
            <a:pPr>
              <a:lnSpc>
                <a:spcPts val="55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4400" dirty="0">
                <a:ea typeface="華康儷中黑" panose="020B0509000000000000" pitchFamily="49" charset="-120"/>
              </a:rPr>
              <a:t>即是</a:t>
            </a:r>
            <a:r>
              <a:rPr lang="en-US" altLang="zh-TW" sz="4400" dirty="0">
                <a:ea typeface="華康儷中黑" panose="020B0509000000000000" pitchFamily="49" charset="-120"/>
              </a:rPr>
              <a:t>:</a:t>
            </a:r>
            <a:r>
              <a:rPr lang="zh-TW" altLang="en-US" sz="4400" dirty="0">
                <a:ea typeface="華康儷中黑" panose="020B0509000000000000" pitchFamily="49" charset="-120"/>
              </a:rPr>
              <a:t>以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互相防禦</a:t>
            </a:r>
            <a:r>
              <a:rPr lang="zh-TW" altLang="en-US" sz="4400" dirty="0">
                <a:ea typeface="華康儷中黑" panose="020B0509000000000000" pitchFamily="49" charset="-120"/>
              </a:rPr>
              <a:t>為主</a:t>
            </a:r>
            <a:r>
              <a:rPr lang="en-US" altLang="zh-TW" sz="4400" dirty="0">
                <a:ea typeface="華康儷中黑" panose="020B0509000000000000" pitchFamily="49" charset="-120"/>
              </a:rPr>
              <a:t>?</a:t>
            </a:r>
            <a:r>
              <a:rPr lang="zh-TW" altLang="en-US" sz="4400" dirty="0">
                <a:ea typeface="華康儷中黑" panose="020B0509000000000000" pitchFamily="49" charset="-120"/>
              </a:rPr>
              <a:t>或者</a:t>
            </a:r>
            <a:endParaRPr lang="en-US" altLang="zh-TW" sz="4400" dirty="0">
              <a:ea typeface="華康儷中黑" panose="020B0509000000000000" pitchFamily="49" charset="-120"/>
            </a:endParaRPr>
          </a:p>
          <a:p>
            <a:pPr>
              <a:lnSpc>
                <a:spcPts val="55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4400" dirty="0">
                <a:ea typeface="華康儷中黑" panose="020B0509000000000000" pitchFamily="49" charset="-120"/>
              </a:rPr>
              <a:t>尋求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共同安全</a:t>
            </a:r>
            <a:r>
              <a:rPr lang="en-US" altLang="zh-TW" sz="4400" dirty="0">
                <a:ea typeface="華康儷中黑" panose="020B0509000000000000" pitchFamily="49" charset="-120"/>
              </a:rPr>
              <a:t>? </a:t>
            </a:r>
          </a:p>
          <a:p>
            <a:pPr>
              <a:lnSpc>
                <a:spcPts val="47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400" spc="-100" dirty="0">
                <a:ea typeface="華康儷中黑" panose="020B0509000000000000" pitchFamily="49" charset="-120"/>
              </a:rPr>
              <a:t>Will the world remain haunted by the specter of war, or will it achieve lasting peace? The answer lies in the collective choice of nations:</a:t>
            </a:r>
          </a:p>
          <a:p>
            <a:pPr>
              <a:lnSpc>
                <a:spcPts val="47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400" spc="-100" dirty="0">
                <a:ea typeface="華康儷中黑" panose="020B0509000000000000" pitchFamily="49" charset="-120"/>
              </a:rPr>
              <a:t>Will they prioritize mutual defense </a:t>
            </a:r>
          </a:p>
          <a:p>
            <a:pPr>
              <a:lnSpc>
                <a:spcPts val="47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400" spc="-100" dirty="0">
                <a:ea typeface="華康儷中黑" panose="020B0509000000000000" pitchFamily="49" charset="-120"/>
              </a:rPr>
              <a:t>or common security?</a:t>
            </a:r>
          </a:p>
          <a:p>
            <a:pPr>
              <a:lnSpc>
                <a:spcPts val="3900"/>
              </a:lnSpc>
              <a:spcBef>
                <a:spcPts val="0"/>
              </a:spcBef>
              <a:spcAft>
                <a:spcPts val="0"/>
              </a:spcAft>
            </a:pPr>
            <a:endParaRPr lang="en-US" altLang="zh-TW" sz="4000" spc="-1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28842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44016"/>
            <a:ext cx="9144000" cy="6597352"/>
          </a:xfrm>
        </p:spPr>
        <p:txBody>
          <a:bodyPr/>
          <a:lstStyle/>
          <a:p>
            <a:pPr marL="0" indent="0" algn="just" eaLnBrk="1">
              <a:lnSpc>
                <a:spcPts val="5300"/>
              </a:lnSpc>
              <a:spcBef>
                <a:spcPts val="60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恭讀宗徒大事錄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14:21-27</a:t>
            </a:r>
          </a:p>
          <a:p>
            <a:pPr marL="0" indent="0" algn="just" eaLnBrk="1">
              <a:lnSpc>
                <a:spcPts val="50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保祿和巴爾納伯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，在德爾貝城，傳揚福音，使許多人成為門徒，以後，回到呂斯特辣、依科尼雍和安提約基雅，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到處堅固門徒的心，鼓勵他們堅持信仰，說：我們必須經過許多困難，才能進入天主的國。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兩人在各教會給他們選立了長老，在祈禱禁食以後，把他們託付於他們所信仰的主。</a:t>
            </a: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2E44133-26BF-4FCD-B8F8-A8D8AC17D422}"/>
              </a:ext>
            </a:extLst>
          </p:cNvPr>
          <p:cNvSpPr txBox="1"/>
          <p:nvPr/>
        </p:nvSpPr>
        <p:spPr>
          <a:xfrm>
            <a:off x="7884318" y="6147246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1/2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B370694-42CB-4CA8-82EE-FF3FFF978B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967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夫妻吵架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如何善後</a:t>
            </a:r>
            <a:r>
              <a:rPr lang="en-US" altLang="zh-TW" sz="4000" dirty="0">
                <a:ea typeface="華康儷中黑" panose="020B0509000000000000" pitchFamily="49" charset="-120"/>
              </a:rPr>
              <a:t>?</a:t>
            </a:r>
            <a:r>
              <a:rPr lang="zh-TW" altLang="en-US" sz="4000" dirty="0">
                <a:ea typeface="華康儷中黑" panose="020B0509000000000000" pitchFamily="49" charset="-120"/>
              </a:rPr>
              <a:t>看他們選擇以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辯贏</a:t>
            </a:r>
            <a:r>
              <a:rPr lang="zh-TW" altLang="en-US" sz="4000" dirty="0">
                <a:ea typeface="華康儷中黑" panose="020B0509000000000000" pitchFamily="49" charset="-120"/>
              </a:rPr>
              <a:t>為主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或是以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家和萬事興</a:t>
            </a:r>
            <a:r>
              <a:rPr lang="zh-TW" altLang="en-US" sz="4000" dirty="0">
                <a:ea typeface="華康儷中黑" panose="020B0509000000000000" pitchFamily="49" charset="-120"/>
              </a:rPr>
              <a:t>為主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zh-TW" altLang="en-US" sz="4000" dirty="0">
                <a:ea typeface="華康儷中黑" panose="020B0509000000000000" pitchFamily="49" charset="-120"/>
              </a:rPr>
              <a:t>或大家能否領悟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zh-TW" altLang="en-US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退後原來是向前</a:t>
            </a:r>
            <a:r>
              <a:rPr lang="zh-TW" altLang="en-US" sz="4000" dirty="0">
                <a:ea typeface="華康儷中黑" panose="020B0509000000000000" pitchFamily="49" charset="-120"/>
              </a:rPr>
              <a:t>的大道理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4300"/>
              </a:lnSpc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After a quarrel: what matters more?</a:t>
            </a:r>
          </a:p>
          <a:p>
            <a:pPr>
              <a:lnSpc>
                <a:spcPts val="4300"/>
              </a:lnSpc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How a couple reconciles after an argument depends on their priorities— Is it more important to win the debate or to preserve family harmony? </a:t>
            </a:r>
          </a:p>
          <a:p>
            <a:pPr>
              <a:lnSpc>
                <a:spcPts val="4300"/>
              </a:lnSpc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Can they grasp the profound wisdom: </a:t>
            </a:r>
          </a:p>
          <a:p>
            <a:pPr>
              <a:lnSpc>
                <a:spcPts val="4300"/>
              </a:lnSpc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“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To step back is to move forward</a:t>
            </a:r>
            <a:r>
              <a:rPr lang="en-US" altLang="zh-TW" sz="4000" dirty="0">
                <a:ea typeface="華康儷中黑" panose="020B0509000000000000" pitchFamily="49" charset="-120"/>
              </a:rPr>
              <a:t>”?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endParaRPr lang="en-US" altLang="zh-TW" sz="40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612711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B370694-42CB-4CA8-82EE-FF3FFF978B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96744"/>
          </a:xfrm>
        </p:spPr>
        <p:txBody>
          <a:bodyPr/>
          <a:lstStyle/>
          <a:p>
            <a:pPr>
              <a:lnSpc>
                <a:spcPts val="5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4400" dirty="0">
                <a:ea typeface="華康儷中黑" panose="020B0509000000000000" pitchFamily="49" charset="-120"/>
              </a:rPr>
              <a:t>要一生輕鬆快樂</a:t>
            </a:r>
            <a:r>
              <a:rPr lang="en-US" altLang="zh-TW" sz="4400" dirty="0">
                <a:ea typeface="華康儷中黑" panose="020B0509000000000000" pitchFamily="49" charset="-120"/>
              </a:rPr>
              <a:t>?</a:t>
            </a:r>
            <a:r>
              <a:rPr lang="zh-TW" altLang="en-US" sz="4400" dirty="0">
                <a:ea typeface="華康儷中黑" panose="020B0509000000000000" pitchFamily="49" charset="-120"/>
              </a:rPr>
              <a:t>或者一生營營役役</a:t>
            </a:r>
            <a:r>
              <a:rPr lang="en-US" altLang="zh-TW" sz="4400" dirty="0">
                <a:ea typeface="華康儷中黑" panose="020B0509000000000000" pitchFamily="49" charset="-120"/>
              </a:rPr>
              <a:t>, </a:t>
            </a:r>
            <a:r>
              <a:rPr lang="zh-TW" altLang="en-US" sz="4400" dirty="0">
                <a:ea typeface="華康儷中黑" panose="020B0509000000000000" pitchFamily="49" charset="-120"/>
              </a:rPr>
              <a:t>患得患失</a:t>
            </a:r>
            <a:r>
              <a:rPr lang="en-US" altLang="zh-TW" sz="4400" dirty="0">
                <a:ea typeface="華康儷中黑" panose="020B0509000000000000" pitchFamily="49" charset="-120"/>
              </a:rPr>
              <a:t>? </a:t>
            </a:r>
            <a:r>
              <a:rPr lang="zh-TW" altLang="en-US" sz="4400" dirty="0">
                <a:ea typeface="華康儷中黑" panose="020B0509000000000000" pitchFamily="49" charset="-120"/>
              </a:rPr>
              <a:t>就要看你是選擇</a:t>
            </a:r>
            <a:endParaRPr lang="en-US" altLang="zh-TW" sz="4400" dirty="0">
              <a:ea typeface="華康儷中黑" panose="020B0509000000000000" pitchFamily="49" charset="-120"/>
            </a:endParaRPr>
          </a:p>
          <a:p>
            <a:pPr>
              <a:lnSpc>
                <a:spcPts val="50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ea typeface="華康儷中黑" panose="020B0509000000000000" pitchFamily="49" charset="-120"/>
              </a:rPr>
              <a:t>以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佔有為主</a:t>
            </a:r>
            <a:r>
              <a:rPr lang="en-US" altLang="zh-TW" sz="4400" dirty="0">
                <a:ea typeface="華康儷中黑" panose="020B0509000000000000" pitchFamily="49" charset="-120"/>
              </a:rPr>
              <a:t>? </a:t>
            </a:r>
            <a:r>
              <a:rPr lang="zh-TW" altLang="en-US" sz="4400" dirty="0">
                <a:ea typeface="華康儷中黑" panose="020B0509000000000000" pitchFamily="49" charset="-120"/>
              </a:rPr>
              <a:t>或者是以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分享為樂</a:t>
            </a:r>
            <a:r>
              <a:rPr lang="en-US" altLang="zh-TW" sz="4400" dirty="0">
                <a:ea typeface="華康儷中黑" panose="020B0509000000000000" pitchFamily="49" charset="-120"/>
              </a:rPr>
              <a:t>?</a:t>
            </a:r>
          </a:p>
          <a:p>
            <a:pPr>
              <a:lnSpc>
                <a:spcPts val="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zh-TW" sz="44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A Life of Joy or Restless Toil?</a:t>
            </a:r>
            <a:endParaRPr lang="zh-TW" altLang="zh-TW" sz="4400" dirty="0">
              <a:effectLst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>
              <a:lnSpc>
                <a:spcPts val="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4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Do you wish to live lightly and joyfully, or trapped in endless striving and anxiety?</a:t>
            </a:r>
            <a:br>
              <a:rPr lang="en-US" altLang="zh-TW" sz="44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r>
              <a:rPr lang="en-US" altLang="zh-TW" sz="4400" dirty="0">
                <a:solidFill>
                  <a:srgbClr val="404040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The choice is yours: to cling to possession or to find joy in sharing.</a:t>
            </a:r>
            <a:endParaRPr lang="zh-TW" altLang="zh-TW" sz="4400" dirty="0">
              <a:effectLst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>
              <a:lnSpc>
                <a:spcPts val="5000"/>
              </a:lnSpc>
              <a:spcBef>
                <a:spcPts val="0"/>
              </a:spcBef>
            </a:pPr>
            <a:endParaRPr lang="en-US" altLang="zh-TW" sz="44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30744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B370694-42CB-4CA8-82EE-FF3FFF978B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96744"/>
          </a:xfrm>
        </p:spPr>
        <p:txBody>
          <a:bodyPr/>
          <a:lstStyle/>
          <a:p>
            <a:pPr>
              <a:lnSpc>
                <a:spcPts val="48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在下面的對立情況中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你以為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獨樂樂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與人樂樂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孰樂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?</a:t>
            </a:r>
            <a:b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</a:b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與少樂樂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與眾樂樂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孰樂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?</a:t>
            </a:r>
            <a:b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</a:br>
            <a:r>
              <a:rPr lang="zh-TW" altLang="en-US" sz="4000" dirty="0">
                <a:ea typeface="華康儷中黑" panose="020B0509000000000000" pitchFamily="49" charset="-120"/>
              </a:rPr>
              <a:t>我認為選擇</a:t>
            </a:r>
            <a:r>
              <a:rPr lang="zh-TW" altLang="en-US" sz="4000" dirty="0">
                <a:highlight>
                  <a:srgbClr val="FFFF00"/>
                </a:highlight>
                <a:ea typeface="華康儷中黑" panose="020B0509000000000000" pitchFamily="49" charset="-120"/>
              </a:rPr>
              <a:t>普天同慶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才是人間的至樂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0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Which Brings Greater Happiness? Consider these contrasts: </a:t>
            </a:r>
          </a:p>
          <a:p>
            <a:pPr>
              <a:lnSpc>
                <a:spcPts val="48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TW" sz="4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Solitary enjoyment or shared delight?</a:t>
            </a:r>
            <a:endParaRPr lang="zh-TW" altLang="zh-TW" sz="4000" dirty="0">
              <a:solidFill>
                <a:srgbClr val="FF0000"/>
              </a:solidFill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lvl="0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altLang="zh-TW" sz="4000" spc="-1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Pleasure for the few or joy for the many? </a:t>
            </a:r>
          </a:p>
          <a:p>
            <a:pPr lvl="0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altLang="zh-TW" sz="40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I believe true and enduring happiness </a:t>
            </a:r>
          </a:p>
          <a:p>
            <a:pPr lvl="0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altLang="zh-TW" sz="40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新細明體" panose="02020500000000000000" pitchFamily="18" charset="-120"/>
                <a:cs typeface="新細明體" panose="02020500000000000000" pitchFamily="18" charset="-120"/>
              </a:rPr>
              <a:t>lies in celebrating with the whole world.</a:t>
            </a:r>
            <a:endParaRPr lang="en-US" altLang="zh-TW" sz="40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036866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B370694-42CB-4CA8-82EE-FF3FFF978B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967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" panose="020B0509000000000000" pitchFamily="49" charset="-120"/>
              </a:rPr>
              <a:t>如果大部分基督徒都能堅決的選擇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包容一切的「天國」</a:t>
            </a:r>
            <a:r>
              <a:rPr lang="en-US" altLang="zh-TW" sz="4000" dirty="0">
                <a:ea typeface="華康儷中黑" panose="020B0509000000000000" pitchFamily="49" charset="-120"/>
              </a:rPr>
              <a:t>, 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zh-TW" altLang="en-US" sz="4000" dirty="0">
                <a:ea typeface="華康儷中黑" panose="020B0509000000000000" pitchFamily="49" charset="-120"/>
              </a:rPr>
              <a:t>效法「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非以役人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乃役於人</a:t>
            </a:r>
            <a:r>
              <a:rPr lang="zh-TW" altLang="en-US" sz="4000" dirty="0">
                <a:ea typeface="華康儷中黑" panose="020B0509000000000000" pitchFamily="49" charset="-120"/>
              </a:rPr>
              <a:t>」的耶穌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br>
              <a:rPr lang="en-US" altLang="zh-TW" sz="4000" dirty="0">
                <a:ea typeface="華康儷中黑" panose="020B0509000000000000" pitchFamily="49" charset="-120"/>
              </a:rPr>
            </a:br>
            <a:r>
              <a:rPr lang="zh-TW" altLang="en-US" sz="4000" dirty="0">
                <a:ea typeface="華康儷中黑" panose="020B0509000000000000" pitchFamily="49" charset="-120"/>
              </a:rPr>
              <a:t>教會一定會成為和平的工具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If most Christians resolutely chose the all-embracing Kingdom of God, and 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following Jesus, who “came not to be served, but to serve”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en-US" altLang="zh-TW" sz="4000" dirty="0">
                <a:ea typeface="華康儷中黑" panose="020B0509000000000000" pitchFamily="49" charset="-120"/>
              </a:rPr>
              <a:t>the Church would undoubtedly become a true instrument of peace.</a:t>
            </a:r>
          </a:p>
          <a:p>
            <a:pPr>
              <a:spcBef>
                <a:spcPts val="0"/>
              </a:spcBef>
            </a:pPr>
            <a:endParaRPr lang="en-US" altLang="zh-TW" sz="40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71776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B370694-42CB-4CA8-82EE-FF3FFF978B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967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zh-TW" altLang="en-US" sz="3800" dirty="0">
                <a:ea typeface="華康儷中黑" panose="020B0509000000000000" pitchFamily="49" charset="-120"/>
              </a:rPr>
              <a:t>道家的修仙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也有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一人之道</a:t>
            </a:r>
            <a:r>
              <a:rPr lang="zh-TW" altLang="en-US" sz="3800" dirty="0">
                <a:ea typeface="華康儷中黑" panose="020B0509000000000000" pitchFamily="49" charset="-120"/>
              </a:rPr>
              <a:t>或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眾生之道</a:t>
            </a:r>
            <a:r>
              <a:rPr lang="zh-TW" altLang="en-US" sz="3800" dirty="0">
                <a:ea typeface="華康儷中黑" panose="020B0509000000000000" pitchFamily="49" charset="-120"/>
              </a:rPr>
              <a:t>之分</a:t>
            </a:r>
            <a:r>
              <a:rPr lang="en-US" altLang="zh-TW" sz="3800" dirty="0">
                <a:ea typeface="華康儷中黑" panose="020B0509000000000000" pitchFamily="49" charset="-120"/>
              </a:rPr>
              <a:t>:</a:t>
            </a:r>
            <a:r>
              <a:rPr lang="zh-TW" altLang="en-US" sz="3800" dirty="0">
                <a:ea typeface="華康儷中黑" panose="020B0509000000000000" pitchFamily="49" charset="-120"/>
              </a:rPr>
              <a:t>前者是</a:t>
            </a:r>
            <a:r>
              <a:rPr lang="zh-TW" altLang="en-US" sz="3800" dirty="0">
                <a:highlight>
                  <a:srgbClr val="FFFF00"/>
                </a:highlight>
                <a:ea typeface="華康儷中黑" panose="020B0509000000000000" pitchFamily="49" charset="-120"/>
              </a:rPr>
              <a:t>個人的成仙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後者旨在</a:t>
            </a:r>
            <a:r>
              <a:rPr lang="zh-TW" altLang="en-US" sz="3800" dirty="0">
                <a:highlight>
                  <a:srgbClr val="FFFF00"/>
                </a:highlight>
                <a:ea typeface="華康儷中黑" panose="020B0509000000000000" pitchFamily="49" charset="-120"/>
              </a:rPr>
              <a:t>度化世人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3800" dirty="0">
                <a:ea typeface="華康儷中黑" panose="020B0509000000000000" pitchFamily="49" charset="-120"/>
              </a:rPr>
              <a:t>是一條漫長而坎坷之路</a:t>
            </a:r>
            <a:r>
              <a:rPr lang="en-US" altLang="zh-TW" sz="3800" dirty="0"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ea typeface="華康儷中黑" panose="020B0509000000000000" pitchFamily="49" charset="-120"/>
              </a:rPr>
              <a:t>類似保祿所說</a:t>
            </a:r>
            <a:r>
              <a:rPr lang="en-US" altLang="zh-TW" sz="3800" dirty="0">
                <a:ea typeface="華康儷中黑" panose="020B0509000000000000" pitchFamily="49" charset="-120"/>
              </a:rPr>
              <a:t>: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我們必須經過許多困難</a:t>
            </a:r>
            <a:r>
              <a:rPr lang="en-US" altLang="zh-TW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0000"/>
                </a:solidFill>
                <a:ea typeface="華康儷中黑" panose="020B0509000000000000" pitchFamily="49" charset="-120"/>
              </a:rPr>
              <a:t>才能進入天主的國</a:t>
            </a:r>
            <a:endParaRPr lang="en-US" altLang="zh-TW" sz="3800" dirty="0">
              <a:ea typeface="華康儷中黑" panose="020B0509000000000000" pitchFamily="49" charset="-120"/>
            </a:endParaRP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3800" dirty="0">
                <a:ea typeface="華康儷中黑" panose="020B0509000000000000" pitchFamily="49" charset="-120"/>
              </a:rPr>
              <a:t>In Taoist practice, there are two paths of Spiritual Cultivation: The path of self-perfection, and the path of universal salvation </a:t>
            </a:r>
            <a:r>
              <a:rPr lang="en-US" altLang="zh-TW" dirty="0">
                <a:ea typeface="華康儷中黑" panose="020B0509000000000000" pitchFamily="49" charset="-120"/>
              </a:rPr>
              <a:t>(delivering all humanity). </a:t>
            </a:r>
            <a:r>
              <a:rPr lang="en-US" altLang="zh-TW" sz="3800" dirty="0">
                <a:ea typeface="華康儷中黑" panose="020B0509000000000000" pitchFamily="49" charset="-120"/>
              </a:rPr>
              <a:t>The latter is long and arduous, echoing St. Paul’s words: “We must endure many hardships to enter the Kingdom of God.”</a:t>
            </a:r>
          </a:p>
          <a:p>
            <a:pPr>
              <a:lnSpc>
                <a:spcPts val="3600"/>
              </a:lnSpc>
              <a:spcBef>
                <a:spcPts val="0"/>
              </a:spcBef>
            </a:pPr>
            <a:endParaRPr lang="en-US" altLang="zh-TW" sz="38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677859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B370694-42CB-4CA8-82EE-FF3FFF978B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96744"/>
          </a:xfrm>
        </p:spPr>
        <p:txBody>
          <a:bodyPr/>
          <a:lstStyle/>
          <a:p>
            <a:pPr>
              <a:lnSpc>
                <a:spcPts val="55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ea typeface="華康儷中黑" panose="020B0509000000000000" pitchFamily="49" charset="-120"/>
              </a:rPr>
              <a:t>天國臨格</a:t>
            </a:r>
            <a:r>
              <a:rPr lang="en-US" altLang="zh-TW" sz="4400" dirty="0">
                <a:ea typeface="華康儷中黑" panose="020B0509000000000000" pitchFamily="49" charset="-120"/>
              </a:rPr>
              <a:t>, </a:t>
            </a:r>
            <a:r>
              <a:rPr lang="zh-TW" altLang="en-US" sz="4400" dirty="0">
                <a:ea typeface="華康儷中黑" panose="020B0509000000000000" pitchFamily="49" charset="-120"/>
              </a:rPr>
              <a:t>世界大同</a:t>
            </a:r>
            <a:r>
              <a:rPr lang="en-US" altLang="zh-TW" sz="4400" dirty="0">
                <a:ea typeface="華康儷中黑" panose="020B0509000000000000" pitchFamily="49" charset="-120"/>
              </a:rPr>
              <a:t>,</a:t>
            </a:r>
            <a:br>
              <a:rPr lang="en-US" altLang="zh-TW" sz="4400" dirty="0">
                <a:ea typeface="華康儷中黑" panose="020B0509000000000000" pitchFamily="49" charset="-120"/>
              </a:rPr>
            </a:b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說易不易</a:t>
            </a:r>
            <a:r>
              <a:rPr lang="en-US" altLang="zh-TW" sz="4400" dirty="0">
                <a:ea typeface="華康儷中黑" panose="020B0509000000000000" pitchFamily="49" charset="-120"/>
              </a:rPr>
              <a:t>, </a:t>
            </a:r>
            <a:r>
              <a:rPr lang="zh-TW" altLang="en-US" sz="4400" dirty="0">
                <a:solidFill>
                  <a:srgbClr val="FF0000"/>
                </a:solidFill>
                <a:ea typeface="華康儷中黑" panose="020B0509000000000000" pitchFamily="49" charset="-120"/>
              </a:rPr>
              <a:t>說難也不難</a:t>
            </a:r>
            <a:r>
              <a:rPr lang="en-US" altLang="zh-TW" sz="4400" dirty="0">
                <a:ea typeface="華康儷中黑" panose="020B0509000000000000" pitchFamily="49" charset="-120"/>
              </a:rPr>
              <a:t>.</a:t>
            </a:r>
            <a:br>
              <a:rPr lang="en-US" altLang="zh-TW" sz="4400" dirty="0">
                <a:ea typeface="華康儷中黑" panose="020B0509000000000000" pitchFamily="49" charset="-120"/>
              </a:rPr>
            </a:br>
            <a:r>
              <a:rPr lang="zh-TW" altLang="en-US" sz="4400" dirty="0">
                <a:ea typeface="華康儷中黑" panose="020B0509000000000000" pitchFamily="49" charset="-120"/>
              </a:rPr>
              <a:t>求上主賜人類都懂得作正確的選擇</a:t>
            </a:r>
            <a:r>
              <a:rPr lang="en-US" altLang="zh-TW" sz="4400" dirty="0">
                <a:ea typeface="華康儷中黑" panose="020B0509000000000000" pitchFamily="49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The Kingdom Come, </a:t>
            </a:r>
            <a:br>
              <a:rPr lang="en-US" altLang="zh-TW" sz="4400" dirty="0">
                <a:ea typeface="華康儷中黑" panose="020B0509000000000000" pitchFamily="49" charset="-120"/>
              </a:rPr>
            </a:br>
            <a:r>
              <a:rPr lang="en-US" altLang="zh-TW" sz="4400" dirty="0">
                <a:ea typeface="華康儷中黑" panose="020B0509000000000000" pitchFamily="49" charset="-120"/>
              </a:rPr>
              <a:t>and Universal Harmony.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Is it easy? Is it hard?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" panose="020B0509000000000000" pitchFamily="49" charset="-120"/>
              </a:rPr>
              <a:t>May the Lord grant humanity the wisdom to choose rightly.</a:t>
            </a:r>
          </a:p>
          <a:p>
            <a:pPr>
              <a:spcBef>
                <a:spcPts val="0"/>
              </a:spcBef>
            </a:pPr>
            <a:endParaRPr lang="en-US" altLang="zh-TW" sz="44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402379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F33E776-EE79-4D99-8136-AA29FCAE6C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得救應該很容易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因為天主願意所有人救</a:t>
            </a:r>
            <a:r>
              <a:rPr lang="en-US" altLang="zh-TW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sz="24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弟前</a:t>
            </a:r>
            <a:r>
              <a:rPr lang="en-US" altLang="zh-TW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2:4)</a:t>
            </a:r>
          </a:p>
          <a:p>
            <a:pPr>
              <a:spcBef>
                <a:spcPts val="0"/>
              </a:spcBef>
            </a:pP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條件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要把以下三者做到最好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慕道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主日彌撒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家庭宗教教育 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聖經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梵二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中國文化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更豐盛的生命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請參加和推介教研新慕道班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七月六日開課</a:t>
            </a:r>
          </a:p>
          <a:p>
            <a:pPr>
              <a:lnSpc>
                <a:spcPts val="3400"/>
              </a:lnSpc>
              <a:spcBef>
                <a:spcPts val="0"/>
              </a:spcBef>
            </a:pP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Salvation Should Be Simple. For “God wills everyone to be saved” </a:t>
            </a:r>
            <a:r>
              <a:rPr lang="en-US" altLang="zh-TW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 Tim 2:4). 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conditions? </a:t>
            </a:r>
          </a:p>
          <a:p>
            <a:pPr>
              <a:lnSpc>
                <a:spcPts val="3400"/>
              </a:lnSpc>
              <a:spcBef>
                <a:spcPts val="0"/>
              </a:spcBef>
            </a:pP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Strive to perfect these three:</a:t>
            </a:r>
          </a:p>
          <a:p>
            <a:pPr>
              <a:lnSpc>
                <a:spcPts val="3400"/>
              </a:lnSpc>
              <a:spcBef>
                <a:spcPts val="0"/>
              </a:spcBef>
            </a:pPr>
            <a:r>
              <a:rPr lang="en-US" altLang="zh-TW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Seeking the integration of Faith and life; </a:t>
            </a:r>
            <a:r>
              <a:rPr lang="en-US" altLang="zh-TW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ts val="3400"/>
              </a:lnSpc>
              <a:spcBef>
                <a:spcPts val="0"/>
              </a:spcBef>
            </a:pPr>
            <a:r>
              <a:rPr lang="en-US" altLang="zh-TW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Sunday Masses and sanctification of the week;</a:t>
            </a:r>
          </a:p>
          <a:p>
            <a:pPr>
              <a:lnSpc>
                <a:spcPts val="3400"/>
              </a:lnSpc>
              <a:spcBef>
                <a:spcPts val="0"/>
              </a:spcBef>
            </a:pPr>
            <a:r>
              <a:rPr lang="en-US" altLang="zh-TW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Religious Education at Home.</a:t>
            </a:r>
          </a:p>
          <a:p>
            <a:pPr>
              <a:lnSpc>
                <a:spcPts val="3400"/>
              </a:lnSpc>
              <a:spcBef>
                <a:spcPts val="0"/>
              </a:spcBef>
            </a:pPr>
            <a:r>
              <a:rPr lang="en-US" altLang="zh-TW" sz="28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THE INTEGRATION OF</a:t>
            </a:r>
            <a:r>
              <a:rPr lang="en-US" altLang="zh-TW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ts val="3400"/>
              </a:lnSpc>
              <a:spcBef>
                <a:spcPts val="0"/>
              </a:spcBef>
            </a:pPr>
            <a:r>
              <a:rPr lang="en-US" altLang="zh-TW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Scripture </a:t>
            </a:r>
            <a:r>
              <a:rPr lang="en-US" altLang="zh-TW" b="1" spc="-1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altLang="zh-TW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Vatican II </a:t>
            </a:r>
            <a:r>
              <a:rPr lang="en-US" altLang="zh-TW" b="1" spc="-1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altLang="zh-TW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Chinese Culture </a:t>
            </a:r>
            <a:r>
              <a:rPr lang="en-US" altLang="zh-TW" b="1" spc="-1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en-US" altLang="zh-TW" spc="-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Abundant Life</a:t>
            </a:r>
          </a:p>
          <a:p>
            <a:pPr>
              <a:lnSpc>
                <a:spcPts val="3400"/>
              </a:lnSpc>
              <a:spcBef>
                <a:spcPts val="0"/>
              </a:spcBef>
            </a:pP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Please join or promote our </a:t>
            </a:r>
          </a:p>
          <a:p>
            <a:pPr>
              <a:lnSpc>
                <a:spcPts val="3400"/>
              </a:lnSpc>
              <a:spcBef>
                <a:spcPts val="0"/>
              </a:spcBef>
            </a:pPr>
            <a:r>
              <a:rPr lang="en-US" altLang="zh-TW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New Catechumenate Course</a:t>
            </a: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altLang="zh-TW" b="1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July 6</a:t>
            </a:r>
            <a:r>
              <a:rPr lang="en-US" altLang="zh-TW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endParaRPr lang="zh-TW" altLang="en-US" dirty="0">
              <a:solidFill>
                <a:srgbClr val="FF0000"/>
              </a:solidFill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5793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5931743"/>
          </a:xfrm>
        </p:spPr>
        <p:txBody>
          <a:bodyPr/>
          <a:lstStyle/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  <a:defRPr/>
            </a:pPr>
            <a:endParaRPr lang="en-US" altLang="zh-TW" sz="9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(P)" pitchFamily="34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5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復 活 的 基 督</a:t>
            </a: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</a:t>
            </a:r>
            <a:r>
              <a:rPr lang="zh-TW" altLang="en-US" sz="440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和 你 的 </a:t>
            </a: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54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幫助你戰勝疫情和所有困難</a:t>
            </a:r>
            <a:endParaRPr lang="en-US" altLang="zh-TW" sz="54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330652"/>
          </a:xfrm>
        </p:spPr>
        <p:txBody>
          <a:bodyPr/>
          <a:lstStyle/>
          <a:p>
            <a:pPr marL="0" indent="0" algn="just" eaLnBrk="1">
              <a:lnSpc>
                <a:spcPts val="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以後，保祿和巴爾納伯又經過丕息狄雅，來到旁非里雅，在培爾革，宣講道理以後，下到阿塔肋雅，又從那裡，乘船往安提約基雅。他們原來是在那裡，被託於天主的恩寵，做現在已完成的工作。他們一到，就聚集會眾，報告天主偕同他們，所做的一切大事，及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怎樣給外邦人，打開了信德的門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。</a:t>
            </a: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</a:p>
          <a:p>
            <a:pPr marL="0" indent="0" algn="just" eaLnBrk="1">
              <a:lnSpc>
                <a:spcPts val="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2E44133-26BF-4FCD-B8F8-A8D8AC17D422}"/>
              </a:ext>
            </a:extLst>
          </p:cNvPr>
          <p:cNvSpPr txBox="1"/>
          <p:nvPr/>
        </p:nvSpPr>
        <p:spPr>
          <a:xfrm>
            <a:off x="8441288" y="6125294"/>
            <a:ext cx="667216" cy="400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2/2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B1767D8-68CD-4B57-B849-EF0949CC476C}"/>
              </a:ext>
            </a:extLst>
          </p:cNvPr>
          <p:cNvSpPr txBox="1"/>
          <p:nvPr/>
        </p:nvSpPr>
        <p:spPr>
          <a:xfrm>
            <a:off x="3275856" y="5991671"/>
            <a:ext cx="3672408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solidFill>
                  <a:schemeClr val="bg1"/>
                </a:solidFill>
                <a:latin typeface="+mn-lt"/>
                <a:ea typeface="華康正顏楷體W7(P)" panose="03000700000000000000" pitchFamily="66" charset="-120"/>
              </a:rPr>
              <a:t>請靜默片刻</a:t>
            </a:r>
            <a:r>
              <a:rPr lang="en-US" altLang="zh-TW" sz="2400" dirty="0">
                <a:solidFill>
                  <a:schemeClr val="bg1"/>
                </a:solidFill>
                <a:latin typeface="+mn-lt"/>
                <a:ea typeface="華康正顏楷體W7(P)" panose="03000700000000000000" pitchFamily="66" charset="-120"/>
              </a:rPr>
              <a:t>,</a:t>
            </a:r>
            <a:r>
              <a:rPr lang="zh-TW" altLang="en-US" sz="2400" dirty="0">
                <a:solidFill>
                  <a:schemeClr val="bg1"/>
                </a:solidFill>
                <a:latin typeface="+mn-lt"/>
                <a:ea typeface="華康正顏楷體W7(P)" panose="03000700000000000000" pitchFamily="66" charset="-120"/>
              </a:rPr>
              <a:t>默想上主的話</a:t>
            </a:r>
          </a:p>
        </p:txBody>
      </p:sp>
    </p:spTree>
    <p:extLst>
      <p:ext uri="{BB962C8B-B14F-4D97-AF65-F5344CB8AC3E}">
        <p14:creationId xmlns:p14="http://schemas.microsoft.com/office/powerpoint/2010/main" val="2801749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 marL="0" indent="0" eaLnBrk="1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恭讀默示錄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21:1-5</a:t>
            </a:r>
            <a:endParaRPr lang="en-US" altLang="zh-TW" sz="28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、若望，看見了一個新天新地，因為先前的天與先前的地，已不見了，海也沒有了。我、若望，看見那新耶路撒冷聖城，從天上，由天主那裡降下，就如一位裝飾好迎接自己丈夫的新娘。我聽見由寶座那裡，有一巨大聲音說：「這就是天主與人同在的帳幕，他要同他們住在一起；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他們要做他的人民，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7884318" y="6341318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1/2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00890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 marL="0" indent="0" algn="just" eaLnBrk="1">
              <a:lnSpc>
                <a:spcPts val="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他親自要</a:t>
            </a:r>
            <a:r>
              <a:rPr lang="en-US" altLang="zh-TW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『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與他們同在</a:t>
            </a:r>
            <a:r>
              <a:rPr lang="en-US" altLang="zh-TW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』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，做他們的天主。他要拭去他們眼上的一切淚痕；以後，再也沒有死亡，再也沒有悲傷，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沒有哀號，沒有苦楚，因為先前的，都已過去了。」</a:t>
            </a:r>
          </a:p>
          <a:p>
            <a:pPr marL="0" indent="0" algn="just" eaLnBrk="1">
              <a:lnSpc>
                <a:spcPts val="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那位坐在寶座上的，說：「看，我已更新了一切。」</a:t>
            </a:r>
            <a:r>
              <a:rPr lang="en-US" altLang="zh-TW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zh-TW" altLang="en-US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7464010" y="6191250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 2/2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3E36EE3D-2DBC-4AD9-8006-264F9D5DB415}"/>
              </a:ext>
            </a:extLst>
          </p:cNvPr>
          <p:cNvSpPr txBox="1"/>
          <p:nvPr/>
        </p:nvSpPr>
        <p:spPr>
          <a:xfrm>
            <a:off x="2915816" y="5805264"/>
            <a:ext cx="3672408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solidFill>
                  <a:schemeClr val="bg1"/>
                </a:solidFill>
                <a:latin typeface="+mn-lt"/>
                <a:ea typeface="華康正顏楷體W7(P)" panose="03000700000000000000" pitchFamily="66" charset="-120"/>
              </a:rPr>
              <a:t>請靜默片刻</a:t>
            </a:r>
            <a:r>
              <a:rPr lang="en-US" altLang="zh-TW" sz="2400" dirty="0">
                <a:solidFill>
                  <a:schemeClr val="bg1"/>
                </a:solidFill>
                <a:latin typeface="+mn-lt"/>
                <a:ea typeface="華康正顏楷體W7(P)" panose="03000700000000000000" pitchFamily="66" charset="-120"/>
              </a:rPr>
              <a:t>,</a:t>
            </a:r>
            <a:r>
              <a:rPr lang="zh-TW" altLang="en-US" sz="2400" dirty="0">
                <a:solidFill>
                  <a:schemeClr val="bg1"/>
                </a:solidFill>
                <a:latin typeface="+mn-lt"/>
                <a:ea typeface="華康正顏楷體W7(P)" panose="03000700000000000000" pitchFamily="66" charset="-120"/>
              </a:rPr>
              <a:t>默想上主的話</a:t>
            </a:r>
          </a:p>
        </p:txBody>
      </p:sp>
    </p:spTree>
    <p:extLst>
      <p:ext uri="{BB962C8B-B14F-4D97-AF65-F5344CB8AC3E}">
        <p14:creationId xmlns:p14="http://schemas.microsoft.com/office/powerpoint/2010/main" val="1667358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422232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恭讀聖若望福音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13:31-33,34-35</a:t>
            </a:r>
          </a:p>
          <a:p>
            <a:pPr marL="0" indent="0" algn="just" eaLnBrk="1">
              <a:lnSpc>
                <a:spcPts val="50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猶達斯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【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從席間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】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出去以後，耶穌說：「現在，人子受到了光榮，天主也在人子身上，受到了光榮。天主既然在人子身上，得到了光榮，天主也要在自己內，使人子得到光榮，並且立刻就要光榮他。</a:t>
            </a:r>
          </a:p>
          <a:p>
            <a:pPr marL="0" indent="0" algn="just" eaLnBrk="1">
              <a:lnSpc>
                <a:spcPts val="50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「孩子們！我同你們在一起的時候不多了。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我給你們一條新命令：</a:t>
            </a: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9675" y="6288882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1/2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21716"/>
            <a:ext cx="9144000" cy="6414568"/>
          </a:xfrm>
        </p:spPr>
        <p:txBody>
          <a:bodyPr/>
          <a:lstStyle/>
          <a:p>
            <a:pPr marL="0" indent="0" algn="just" eaLnBrk="1">
              <a:lnSpc>
                <a:spcPts val="55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你們該彼此相愛；如同我愛了你們，你們也該照樣彼此相愛。如果你們之間，彼此相親相愛，世人因此就可認出：你們是我的門徒。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r>
              <a:rPr lang="en-US" altLang="zh-TW" sz="28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28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　</a:t>
            </a:r>
            <a:endParaRPr lang="en-US" altLang="zh-TW" sz="28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5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TW" altLang="en-US" sz="2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  <a:endParaRPr lang="zh-TW" altLang="en-US" sz="28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000"/>
              </a:lnSpc>
              <a:spcBef>
                <a:spcPts val="600"/>
              </a:spcBef>
              <a:buFontTx/>
              <a:buNone/>
            </a:pP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7138" y="6236234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2/2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C5D9A843-D838-4945-9B72-682055F41C13}"/>
              </a:ext>
            </a:extLst>
          </p:cNvPr>
          <p:cNvSpPr txBox="1"/>
          <p:nvPr/>
        </p:nvSpPr>
        <p:spPr>
          <a:xfrm>
            <a:off x="2915816" y="4365104"/>
            <a:ext cx="3672408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solidFill>
                  <a:schemeClr val="bg1"/>
                </a:solidFill>
                <a:latin typeface="+mn-lt"/>
                <a:ea typeface="華康正顏楷體W7(P)" panose="03000700000000000000" pitchFamily="66" charset="-120"/>
              </a:rPr>
              <a:t>請靜默片刻</a:t>
            </a:r>
            <a:r>
              <a:rPr lang="en-US" altLang="zh-TW" sz="2400" dirty="0">
                <a:solidFill>
                  <a:schemeClr val="bg1"/>
                </a:solidFill>
                <a:latin typeface="+mn-lt"/>
                <a:ea typeface="華康正顏楷體W7(P)" panose="03000700000000000000" pitchFamily="66" charset="-120"/>
              </a:rPr>
              <a:t>,</a:t>
            </a:r>
            <a:r>
              <a:rPr lang="zh-TW" altLang="en-US" sz="2400" dirty="0">
                <a:solidFill>
                  <a:schemeClr val="bg1"/>
                </a:solidFill>
                <a:latin typeface="+mn-lt"/>
                <a:ea typeface="華康正顏楷體W7(P)" panose="03000700000000000000" pitchFamily="66" charset="-120"/>
              </a:rPr>
              <a:t>默想上主的話</a:t>
            </a:r>
          </a:p>
        </p:txBody>
      </p:sp>
    </p:spTree>
    <p:extLst>
      <p:ext uri="{BB962C8B-B14F-4D97-AF65-F5344CB8AC3E}">
        <p14:creationId xmlns:p14="http://schemas.microsoft.com/office/powerpoint/2010/main" val="1655275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A8D50C35-1FE6-4C11-BD4C-8D001FA83D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6079"/>
            <a:ext cx="9144000" cy="6591921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復活期第五主日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3100"/>
              </a:lnSpc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</a:rPr>
              <a:t>2025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</a:rPr>
              <a:t>5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</a:rPr>
              <a:t>18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</a:rPr>
              <a:t>日 </a:t>
            </a:r>
            <a:r>
              <a:rPr lang="en-US" altLang="zh-TW" sz="2400" dirty="0">
                <a:solidFill>
                  <a:schemeClr val="bg1"/>
                </a:solidFill>
                <a:ea typeface="華康儷中黑" pitchFamily="49" charset="-120"/>
              </a:rPr>
              <a:t>(</a:t>
            </a:r>
            <a:r>
              <a:rPr lang="zh-TW" altLang="en-US" sz="2400" dirty="0">
                <a:solidFill>
                  <a:schemeClr val="bg1"/>
                </a:solidFill>
                <a:ea typeface="華康儷中黑" panose="020B0509000000000000" pitchFamily="49" charset="-120"/>
              </a:rPr>
              <a:t>恭賀新教宗良</a:t>
            </a:r>
            <a:r>
              <a:rPr lang="en-US" altLang="zh-TW" sz="2400" dirty="0">
                <a:solidFill>
                  <a:schemeClr val="bg1"/>
                </a:solidFill>
                <a:ea typeface="華康儷中黑" pitchFamily="49" charset="-120"/>
              </a:rPr>
              <a:t>14 </a:t>
            </a:r>
            <a:r>
              <a:rPr lang="zh-TW" altLang="en-US" sz="2400" dirty="0">
                <a:solidFill>
                  <a:schemeClr val="bg1"/>
                </a:solidFill>
                <a:ea typeface="華康儷中黑" pitchFamily="49" charset="-120"/>
              </a:rPr>
              <a:t>下</a:t>
            </a:r>
            <a:r>
              <a:rPr lang="en-US" altLang="zh-TW" sz="2400" dirty="0">
                <a:solidFill>
                  <a:schemeClr val="bg1"/>
                </a:solidFill>
                <a:ea typeface="華康儷中黑" pitchFamily="49" charset="-120"/>
              </a:rPr>
              <a:t>)</a:t>
            </a:r>
            <a:endParaRPr lang="zh-TW" altLang="en-US" sz="24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3100"/>
              </a:lnSpc>
              <a:spcBef>
                <a:spcPct val="0"/>
              </a:spcBef>
              <a:buFontTx/>
              <a:buNone/>
            </a:pPr>
            <a:endParaRPr lang="zh-TW" altLang="en-US" sz="9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zh-TW" altLang="en-US" sz="54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感 恩 祭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2400"/>
              </a:spcBef>
              <a:spcAft>
                <a:spcPts val="0"/>
              </a:spcAft>
              <a:buNone/>
            </a:pPr>
            <a:r>
              <a:rPr lang="zh-TW" altLang="en-US" sz="5400" dirty="0">
                <a:solidFill>
                  <a:srgbClr val="FF99FF"/>
                </a:solidFill>
                <a:ea typeface="華康粗黑體" pitchFamily="49" charset="-120"/>
              </a:rPr>
              <a:t>天堂地獄</a:t>
            </a:r>
            <a:r>
              <a:rPr lang="zh-TW" altLang="en-US" sz="7200" dirty="0">
                <a:solidFill>
                  <a:srgbClr val="FF99FF"/>
                </a:solidFill>
                <a:ea typeface="華康粗黑體" pitchFamily="49" charset="-120"/>
              </a:rPr>
              <a:t>任你選</a:t>
            </a:r>
            <a:endParaRPr lang="en-US" altLang="zh-TW" sz="7200" dirty="0">
              <a:solidFill>
                <a:srgbClr val="FF99FF"/>
              </a:solidFill>
              <a:ea typeface="華康粗黑體" pitchFamily="49" charset="-120"/>
            </a:endParaRP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en-US" altLang="zh-TW" sz="4400" dirty="0">
                <a:solidFill>
                  <a:srgbClr val="FFFFFF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4000" dirty="0">
                <a:solidFill>
                  <a:srgbClr val="FFFFFF"/>
                </a:solidFill>
                <a:ea typeface="華康粗黑體" panose="020B0709000000000000" pitchFamily="49" charset="-120"/>
              </a:rPr>
              <a:t>為何相親相愛是新命令</a:t>
            </a:r>
            <a:r>
              <a:rPr lang="en-US" altLang="zh-TW" sz="4400" dirty="0">
                <a:solidFill>
                  <a:srgbClr val="FFFFFF"/>
                </a:solidFill>
                <a:ea typeface="華康粗黑體" panose="020B0709000000000000" pitchFamily="49" charset="-120"/>
              </a:rPr>
              <a:t>——</a:t>
            </a: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en-US" altLang="zh-TW" sz="3600" dirty="0">
                <a:solidFill>
                  <a:srgbClr val="3BFF3B"/>
                </a:solidFill>
                <a:ea typeface="華康粗黑體" panose="020B0709000000000000" pitchFamily="49" charset="-120"/>
              </a:rPr>
              <a:t>(</a:t>
            </a:r>
            <a:r>
              <a:rPr lang="zh-TW" altLang="en-US" sz="3600" dirty="0">
                <a:solidFill>
                  <a:srgbClr val="3BFF3B"/>
                </a:solidFill>
                <a:ea typeface="華康粗黑體" panose="020B0709000000000000" pitchFamily="49" charset="-120"/>
              </a:rPr>
              <a:t>我們想要一個麼樣的世界</a:t>
            </a:r>
            <a:r>
              <a:rPr lang="en-US" altLang="zh-TW" sz="3600" dirty="0">
                <a:solidFill>
                  <a:srgbClr val="3BFF3B"/>
                </a:solidFill>
                <a:ea typeface="華康粗黑體" panose="020B0709000000000000" pitchFamily="49" charset="-120"/>
              </a:rPr>
              <a:t>?</a:t>
            </a:r>
            <a:r>
              <a:rPr lang="zh-TW" altLang="en-US" sz="3600" dirty="0">
                <a:solidFill>
                  <a:srgbClr val="3BFF3B"/>
                </a:solidFill>
                <a:ea typeface="華康粗黑體" panose="020B0709000000000000" pitchFamily="49" charset="-120"/>
              </a:rPr>
              <a:t>任你選</a:t>
            </a:r>
            <a:r>
              <a:rPr lang="en-US" altLang="zh-TW" sz="3600" dirty="0">
                <a:solidFill>
                  <a:srgbClr val="3BFF3B"/>
                </a:solidFill>
                <a:ea typeface="華康粗黑體" panose="020B0709000000000000" pitchFamily="49" charset="-120"/>
              </a:rPr>
              <a:t>!)</a:t>
            </a:r>
          </a:p>
        </p:txBody>
      </p:sp>
    </p:spTree>
    <p:extLst>
      <p:ext uri="{BB962C8B-B14F-4D97-AF65-F5344CB8AC3E}">
        <p14:creationId xmlns:p14="http://schemas.microsoft.com/office/powerpoint/2010/main" val="522133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BC484A0-0CB8-408C-9752-C87E3C96E7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4446"/>
            <a:ext cx="9144000" cy="6480720"/>
          </a:xfrm>
        </p:spPr>
        <p:txBody>
          <a:bodyPr/>
          <a:lstStyle/>
          <a:p>
            <a:pPr marL="360000" indent="-457200" algn="l">
              <a:spcAft>
                <a:spcPts val="1200"/>
              </a:spcAft>
            </a:pP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保祿和巴爾納伯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鼓勵他們堅持信仰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說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75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我們必須經過許多困難</a:t>
            </a:r>
            <a:r>
              <a:rPr lang="en-US" altLang="zh-TW" sz="375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75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才能進入天主的國</a:t>
            </a:r>
            <a:r>
              <a:rPr lang="en-US" altLang="zh-TW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spcAft>
                <a:spcPts val="1200"/>
              </a:spcAft>
            </a:pPr>
            <a:r>
              <a:rPr lang="zh-TW" altLang="en-US" sz="39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他們要做他的人民</a:t>
            </a:r>
            <a:r>
              <a:rPr lang="en-US" altLang="zh-TW" sz="39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9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他親自要</a:t>
            </a:r>
            <a:r>
              <a:rPr lang="zh-TW" altLang="en-US" sz="39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與他們同在</a:t>
            </a:r>
            <a:r>
              <a:rPr lang="en-US" altLang="zh-TW" sz="39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9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做他們的天主</a:t>
            </a:r>
            <a:r>
              <a:rPr lang="en-US" altLang="zh-TW" sz="39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39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他要拭去他們眼上的淚痕</a:t>
            </a:r>
            <a:r>
              <a:rPr lang="en-US" altLang="zh-TW" sz="39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9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以後</a:t>
            </a:r>
            <a:r>
              <a:rPr lang="en-US" altLang="zh-TW" sz="39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9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再也沒有死亡</a:t>
            </a:r>
            <a:r>
              <a:rPr lang="en-US" altLang="zh-TW" sz="39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9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再也沒有悲傷</a:t>
            </a:r>
            <a:r>
              <a:rPr lang="en-US" altLang="zh-TW" sz="39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>
              <a:spcAft>
                <a:spcPts val="1200"/>
              </a:spcAft>
            </a:pP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我給你們一條新命令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你們該彼此相愛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如同我愛了你們</a:t>
            </a:r>
            <a:r>
              <a:rPr lang="en-US" altLang="zh-TW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你們也該</a:t>
            </a:r>
            <a:r>
              <a:rPr lang="zh-TW" altLang="en-US" sz="38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照樣</a:t>
            </a:r>
            <a:r>
              <a:rPr lang="zh-TW" altLang="en-US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彼此相愛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如果你們之間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彼此相親相愛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世人因此就可認出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你們是我的門徒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endParaRPr lang="zh-TW" altLang="en-US" sz="38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90572568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4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13307</TotalTime>
  <Words>3025</Words>
  <Application>Microsoft Office PowerPoint</Application>
  <PresentationFormat>如螢幕大小 (4:3)</PresentationFormat>
  <Paragraphs>147</Paragraphs>
  <Slides>27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14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27</vt:i4>
      </vt:variant>
    </vt:vector>
  </HeadingPairs>
  <TitlesOfParts>
    <vt:vector size="44" baseType="lpstr">
      <vt:lpstr>華康中黑體</vt:lpstr>
      <vt:lpstr>華康中黑體(P)</vt:lpstr>
      <vt:lpstr>華康正顏楷體W7</vt:lpstr>
      <vt:lpstr>華康正顏楷體W7(P)</vt:lpstr>
      <vt:lpstr>華康粗黑體</vt:lpstr>
      <vt:lpstr>華康儷中黑</vt:lpstr>
      <vt:lpstr>華康儷中黑(P)</vt:lpstr>
      <vt:lpstr>新細明體</vt:lpstr>
      <vt:lpstr>標楷體</vt:lpstr>
      <vt:lpstr>Arial</vt:lpstr>
      <vt:lpstr>Calibri</vt:lpstr>
      <vt:lpstr>Calibri Light</vt:lpstr>
      <vt:lpstr>Segoe UI</vt:lpstr>
      <vt:lpstr>Wingdings</vt:lpstr>
      <vt:lpstr>預設簡報設計</vt:lpstr>
      <vt:lpstr>14_預設簡報設計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848</cp:revision>
  <dcterms:created xsi:type="dcterms:W3CDTF">2006-09-26T01:05:23Z</dcterms:created>
  <dcterms:modified xsi:type="dcterms:W3CDTF">2025-05-13T02:12:25Z</dcterms:modified>
</cp:coreProperties>
</file>