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725" r:id="rId4"/>
  </p:sldMasterIdLst>
  <p:notesMasterIdLst>
    <p:notesMasterId r:id="rId24"/>
  </p:notesMasterIdLst>
  <p:handoutMasterIdLst>
    <p:handoutMasterId r:id="rId25"/>
  </p:handoutMasterIdLst>
  <p:sldIdLst>
    <p:sldId id="2352" r:id="rId5"/>
    <p:sldId id="968" r:id="rId6"/>
    <p:sldId id="972" r:id="rId7"/>
    <p:sldId id="970" r:id="rId8"/>
    <p:sldId id="2335" r:id="rId9"/>
    <p:sldId id="890" r:id="rId10"/>
    <p:sldId id="978" r:id="rId11"/>
    <p:sldId id="979" r:id="rId12"/>
    <p:sldId id="2071" r:id="rId13"/>
    <p:sldId id="980" r:id="rId14"/>
    <p:sldId id="2334" r:id="rId15"/>
    <p:sldId id="2351" r:id="rId16"/>
    <p:sldId id="2064" r:id="rId17"/>
    <p:sldId id="2065" r:id="rId18"/>
    <p:sldId id="2066" r:id="rId19"/>
    <p:sldId id="2067" r:id="rId20"/>
    <p:sldId id="2068" r:id="rId21"/>
    <p:sldId id="2070" r:id="rId22"/>
    <p:sldId id="1892" r:id="rId23"/>
  </p:sldIdLst>
  <p:sldSz cx="9144000" cy="6858000" type="screen4x3"/>
  <p:notesSz cx="9144000" cy="6858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00FF00"/>
    <a:srgbClr val="0000CC"/>
    <a:srgbClr val="FFFF00"/>
    <a:srgbClr val="9900CC"/>
    <a:srgbClr val="FFCCFF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015" autoAdjust="0"/>
    <p:restoredTop sz="98444" autoAdjust="0"/>
  </p:normalViewPr>
  <p:slideViewPr>
    <p:cSldViewPr>
      <p:cViewPr varScale="1">
        <p:scale>
          <a:sx n="63" d="100"/>
          <a:sy n="63" d="100"/>
        </p:scale>
        <p:origin x="10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03E20E6D-1300-4826-A48F-4D55A273E7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9CEA75A0-4AD8-4959-82D2-C0948B301C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5FCB575D-7036-4EF1-8D10-4CC380674CE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DD7403B7-F3DF-4DA0-A291-83744A7745E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AD7D8F-A669-48E5-A3B9-79C661462B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0FFE3D8A-8F1A-4250-873C-46D123C893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4A551360-A4E6-40FF-8F30-E406EF0872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814FEA7-4098-4886-BDA7-EF7BDFA2C2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DA0AFB8C-1A9D-4E51-8A27-6DA9170DB0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E2400A1E-37F9-4561-9744-9B9A1C37E9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03C6C175-04B0-4566-86E7-BDAAAFBC3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E1F705-A728-4C62-97FF-3FDEF8756CE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610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3A619-8358-4FCB-BA7B-1A3C2E7DF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02735B-74CC-4D8D-A9B7-2D076BA22C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7A620B-CC5B-4FEF-BA52-2320933A4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20BE4-CF3E-443B-8CB1-B7DC34EA50B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264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533EFC-59E6-46B5-973A-AA6116411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8932F9-B468-43B7-961F-E98FB2350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806DC-30FB-4EAD-BE92-F4141DA23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CB1DD-FDFF-42D2-8581-5FFC64EEEEF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65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EE9153-775B-4491-BA77-362BAA6AF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4B7839-4CED-407B-ABC7-3D635D8E1E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EA0BA6-3E1B-45AC-8606-84DF996BF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31BC1-FFB9-4034-94FD-650C8995E6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2190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F102E8-8269-477B-8514-2BFE97263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CB65BE-F21C-465E-90D1-26E552828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3BA80-BD9B-4C57-AA72-3B410AC38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45162-653C-4FA2-AFAC-EDE5CD1E2B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720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256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9400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7542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833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0037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7298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241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E74265-A374-4BC0-A7A9-BD2F949D2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DA6B2E-91EC-40C2-820E-76C00B47C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A75DB3-228E-4A39-AA62-2A9D91F51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C03B-9827-4DFC-B10C-4553DA0AB3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2059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8036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0583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5756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3653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3775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CDCD5-D5E2-4CE3-A3C6-170DE7947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51A3D-E9ED-4782-AB80-6BD26AE8D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DEE6A-62DC-4600-B4DA-68F78EF7E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FB33-66AE-4761-AA9F-3D0EF35FB7A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34061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935400-DEE6-4E73-9D6E-6A352BD7F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0E48A-0600-4651-822A-0E4D0DF5B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6F01D-6908-4DCB-A59C-B34B94134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98D9-6D34-427B-A175-3F8F79533FE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97043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C40A9-0042-468A-9DE6-03F7A61E3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CDCFD2-752C-4B66-9D4D-B7234703E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830C6-23FD-4551-B3E4-4DF5337C4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6AE6-53BA-4AD1-96BE-CBD8E317ED0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22592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CA4D6-D06E-4ABC-8D20-758F5AD20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47F37-2294-4564-A5FA-B766B8A1A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5F699-42FA-4199-9AD9-B62E938FA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2906-E67E-42C7-8B51-4369FA01097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5617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9B05F9-768D-4393-9467-5B17D4D79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315398-8CF6-4C64-BE9F-A1FE8764F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F6EF85-0F1E-494C-80D7-D262F1847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F170-E9EA-47C9-8509-C494A7C34CC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4313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A29742-9952-4392-818D-A97C63950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BDB8CE-458C-4B8B-9C19-B279098D3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01328C-4B4A-4788-9492-086943B6E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FA0E4-D51A-427E-BF71-D862DDB3ADE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883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3B0323-734E-434D-8F60-96E47466D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73FDC4-BF83-412F-B448-EA14B4AD4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F4A78-349B-4809-AAFD-2A7AA42A1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8D50-6BC1-4D0C-B3E8-65A44DD2B5F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19465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ED0D9D-BC01-4C03-B58A-4B0908F26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0BAA7C-8985-4094-9D2E-8BEFA24D9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BB7E63-4B51-4E52-98B6-7E8B4FA45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ED24-D404-4716-B68D-8AAFA511561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20465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4E71E-EF4F-4270-B795-D022584B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E5FF2-C928-4B5B-A9CB-687DDF46F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CB962-50E8-40B4-83E3-33DE21473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1CC9-E450-40E6-A421-720701B08D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2442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761CC-DB91-45A8-83DC-5DB8A89D5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EE00F-21D5-41F8-8AB2-81E620C19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FE92D-4FE3-4280-B8B9-85593F6F5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18ED-E33F-4EB6-8E96-D8D275F85CE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58896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9BEA5C-ED4E-4088-99AB-E033DEB95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99E05-DD48-4FD9-A9EC-BB64F5EF1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CEF0CB-128E-47FF-B9EA-D364BE676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B72-E9B7-4954-B531-0F73789373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8514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5E7087-6D1F-4A21-8AC1-4190A94C3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FBD219-5288-49D2-B322-CED1BBE00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35C8F1-7D60-4B5F-A09A-007D26337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F33B-62FF-4DD4-9C7D-5AB8784A8D9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664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0899BC-B0AD-40A4-912D-05EDD8B65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A038A1-CF51-4F49-A330-461C71C39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C703D0-789A-4472-A2CD-D9AD30EB9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BB212-DFC8-408C-8BBB-C106941904B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7867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E75975-4D7B-436C-9C14-F1E291D6F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FF6BAC-D138-464E-9C3C-D05B47BC7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61AAD-CD5A-4F9E-B558-279EE9B33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DB0B7-BB91-41B6-ADD7-CAAACCC37DA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833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12B7A6-0946-4550-8AE3-F1C506776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D14702-2451-4E84-A0BC-2979A801D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7C4943-B6F0-4096-9704-E80609A33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65B9F-6A99-4DB9-BB3D-C85E110459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5886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1A058-BAD6-4BD2-924D-FB0E19561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0780A-599D-4C99-896C-4C978DA6B8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3D1FF2-59D2-4C5E-A5E7-E27E259954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D3B6B-E465-41CF-89B7-E7F6A8FBF7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44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6D4F3-0150-49A2-AABD-857CD4C53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AD72D-B693-4C84-8497-3B08B7BB3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25BF1-3B37-4A1B-AC1F-6ACE44874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3DABE-CE1F-4D29-A98E-C0B3C629097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0070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4C6AB3-1447-406B-A005-1B1DFF496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E78136-B556-4AA2-8003-A51E25611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60C94B-FBF0-4DE2-A350-25A3166B7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7E22A-E5A0-48E9-A6AB-9C0ED99752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1561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A3F64D-A944-4BF0-936E-62C283F6F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5AC828-8647-44EC-AA70-65A1EDB8B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6B697A-84CE-4282-B2BF-66D64A29C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393A8-2C35-4BA8-BB94-41C29F46306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7886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B17F0A-F480-4235-8D94-6E05FFCB2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5206A3-B8A9-40B6-978F-5D223E1D7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FA9429-2F11-4348-AB95-0A4DAA5B4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D7B79-2C7E-4929-9C48-AF8918A545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5264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9A976E-DD29-49CE-AAB6-CD6243F4A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29444-B532-4924-AA65-50CB3D23B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B4687-90B7-4D0A-9A1E-1138FFEC5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14049-5D55-44EE-B31D-52DFDBF79A3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4920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65C83A-0688-482D-B536-25C05F5F2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18411-3E0F-4651-AEA6-F552D6411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0A899-FA7F-404A-A622-B75E49204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A3B71-CFD3-4FE4-9A46-1FA6DDE8AB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4602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BA2C26-0BF9-4D91-9F85-251BF1898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548F6D-8531-42EE-AEFD-5A8127042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753BA3-4A08-4FA2-926A-FEC7F7A26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45AAA-7690-484F-945D-68146C37243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7328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84B62D-4C8F-44EE-B6B3-042EC2335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EFC48C-49A9-4D06-9C67-7A8B11DE3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AE5DDB-3D32-4DD5-8CDD-A98F19DCF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A16BF-53CA-4480-9838-7CE517B995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4410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046AC-6FD7-4E69-8313-A883DBE18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2FE9D6-0C96-4586-AD98-C732DB4B71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DDAC9-99FB-4FC9-8626-AEF0AC053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B4ED2-EC3F-43E1-8241-94CE5124DF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026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F3DC87-D6C3-4725-A250-5DF6C298B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937165-6C85-494A-A43A-17F1A457C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B379C6-C013-4137-BEE6-742D73790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9BA91-9323-48B2-B9EF-5F281241A2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932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1FFEDC-0E83-458F-9602-DAF28A78DE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70E82A-1D7E-4436-9318-B66D51F7E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E2347F-BC1A-4F72-AF00-3C1417E63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5DB31-8AD4-4C19-894C-F15E420E12D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593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3E7642-E3FF-42FD-917F-08F220FAE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1FF998-EC1F-4997-8341-964B288CE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BC61BD-8557-4E0E-A442-7AD1C7436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51544-6D4A-4D9C-A831-746E9E0134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750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A47049-AFB9-40FB-850A-8E04DFAB8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312F7-EBC6-468A-9D72-28E9713B9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61D32F-A4C9-493B-A85E-F36C1EF93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ED8E6-3819-4038-BA80-98968B71666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113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6D8E97-BB50-430C-A0CB-5902916C7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91855-D281-4614-B3E0-ECDAA2F8D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9956C-896B-4563-A3CE-82D387B74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2C866-0568-411C-992D-E7315CDB73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441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E0E3F0-BBEF-47D2-84FF-28439F64E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25EECB0-4E87-4118-AE90-A9A80C5BF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EF7D16-998F-4FD9-AE8C-D63DC7B28A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B7D74C9-FB11-4DEA-A524-654C3EC7F8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5395316-515C-4EEB-8C30-11EA3C7C8A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D05DD6-9EED-47F8-AA17-A887AD41401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253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CE0364B-89B6-410A-AF04-D7953F83B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6969A3-708E-4520-AA31-AF76C044B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>
            <a:extLst>
              <a:ext uri="{FF2B5EF4-FFF2-40B4-BE49-F238E27FC236}">
                <a16:creationId xmlns:a16="http://schemas.microsoft.com/office/drawing/2014/main" id="{6106F9B8-6907-49FE-A585-93FD51A72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1" name="Rectangle 5">
            <a:extLst>
              <a:ext uri="{FF2B5EF4-FFF2-40B4-BE49-F238E27FC236}">
                <a16:creationId xmlns:a16="http://schemas.microsoft.com/office/drawing/2014/main" id="{045953EA-AEED-4732-887C-22740B65D2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2" name="Rectangle 6">
            <a:extLst>
              <a:ext uri="{FF2B5EF4-FFF2-40B4-BE49-F238E27FC236}">
                <a16:creationId xmlns:a16="http://schemas.microsoft.com/office/drawing/2014/main" id="{9A583CFA-8946-4F77-8525-73A7DEF2E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E9803CD0-5415-4484-B4EB-F9FFE8CF1DC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2535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9446EA-CBAF-4A53-8CB1-456EE1EA5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6542B9-C316-4928-A01F-601F50ECE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5E6C97-4EA4-4CBE-83AB-20B4ECD964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D253EC-95A5-4039-96F3-2F297E08B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AEC625-E59D-462A-9099-522054A043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EF14F7-6302-46A2-BAC2-A2AB1A0A5B6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95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42A5D67-9319-4431-A78C-D434FA841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 algn="ctr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復活期第五主日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bg1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年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月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日</a:t>
            </a:r>
          </a:p>
          <a:p>
            <a:pPr algn="ctr" eaLnBrk="1" hangingPunct="1">
              <a:buFontTx/>
              <a:buNone/>
            </a:pPr>
            <a:endParaRPr lang="zh-TW" altLang="en-US" sz="1000" dirty="0">
              <a:solidFill>
                <a:schemeClr val="bg1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dirty="0">
                <a:solidFill>
                  <a:srgbClr val="FFFF00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感 恩 祭 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主 題</a:t>
            </a:r>
          </a:p>
          <a:p>
            <a:pPr algn="ctr"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zh-TW" altLang="en-US" sz="6000" dirty="0">
                <a:solidFill>
                  <a:srgbClr val="00FF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你找尋的耶穌就在你左右</a:t>
            </a:r>
            <a:endParaRPr lang="en-US" altLang="zh-TW" sz="6000" dirty="0">
              <a:solidFill>
                <a:srgbClr val="00FF00"/>
              </a:solidFill>
              <a:latin typeface="Calibri" panose="020F0502020204030204" pitchFamily="34" charset="0"/>
              <a:ea typeface="華康粗黑體" panose="020B0709000000000000" pitchFamily="49" charset="-12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zh-TW" sz="4400" dirty="0">
                <a:solidFill>
                  <a:schemeClr val="bg1"/>
                </a:solidFill>
                <a:ea typeface="華康粗黑體" panose="020B0709000000000000" pitchFamily="49" charset="-120"/>
                <a:cs typeface="Calibri" panose="020F0502020204030204" pitchFamily="34" charset="0"/>
              </a:rPr>
              <a:t>——</a:t>
            </a:r>
            <a:r>
              <a:rPr lang="zh-CN" altLang="en-US" sz="48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忠言乃在</a:t>
            </a:r>
            <a:r>
              <a:rPr lang="zh-TW" altLang="en-US" sz="48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里</a:t>
            </a:r>
            <a:r>
              <a:rPr lang="zh-CN" altLang="en-US" sz="48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閭間</a:t>
            </a:r>
            <a:r>
              <a:rPr lang="en-US" altLang="zh-TW" sz="4400" dirty="0">
                <a:solidFill>
                  <a:schemeClr val="bg1"/>
                </a:solidFill>
                <a:ea typeface="華康粗黑體" panose="020B0709000000000000" pitchFamily="49" charset="-120"/>
                <a:cs typeface="Calibri" panose="020F0502020204030204" pitchFamily="34" charset="0"/>
              </a:rPr>
              <a:t>——</a:t>
            </a:r>
          </a:p>
          <a:p>
            <a:pPr algn="ctr"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  <a:cs typeface="Calibri" panose="020F0502020204030204" pitchFamily="34" charset="0"/>
              </a:rPr>
              <a:t>春在枝頭已十分</a:t>
            </a:r>
            <a:endParaRPr lang="en-US" altLang="zh-TW" sz="4000" dirty="0">
              <a:solidFill>
                <a:srgbClr val="00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2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954405EC-23CA-4213-BF61-76174A9BE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696744"/>
          </a:xfrm>
        </p:spPr>
        <p:txBody>
          <a:bodyPr/>
          <a:lstStyle/>
          <a:p>
            <a:pPr eaLnBrk="1">
              <a:buFontTx/>
              <a:buNone/>
            </a:pPr>
            <a:r>
              <a:rPr lang="zh-TW" altLang="en-US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我是道路</a:t>
            </a:r>
            <a:r>
              <a:rPr lang="en-US" altLang="zh-TW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真理</a:t>
            </a:r>
            <a:r>
              <a:rPr lang="en-US" altLang="zh-TW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生命</a:t>
            </a:r>
            <a:r>
              <a:rPr lang="en-US" altLang="zh-TW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;</a:t>
            </a:r>
            <a:r>
              <a:rPr lang="zh-TW" altLang="en-US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誰看見了我</a:t>
            </a:r>
            <a:r>
              <a:rPr lang="en-US" altLang="zh-TW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就是看見了父</a:t>
            </a:r>
            <a:r>
              <a:rPr lang="en-US" altLang="zh-TW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;</a:t>
            </a:r>
            <a:r>
              <a:rPr lang="zh-TW" altLang="en-US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我對你們所說的話</a:t>
            </a:r>
            <a:r>
              <a:rPr lang="en-US" altLang="zh-TW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不是憑我自己講的</a:t>
            </a:r>
            <a:r>
              <a:rPr lang="en-US" altLang="zh-TW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而是</a:t>
            </a:r>
            <a:r>
              <a:rPr lang="zh-TW" altLang="en-US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住在我內的父</a:t>
            </a:r>
            <a:r>
              <a:rPr lang="en-US" altLang="zh-TW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做他自己的事業</a:t>
            </a:r>
            <a:r>
              <a:rPr lang="en-US" altLang="zh-TW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.</a:t>
            </a: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生命說到最深處</a:t>
            </a:r>
            <a:r>
              <a:rPr lang="en-US" altLang="zh-TW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不信人間有古今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eaLnBrk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　信仰落到最實處</a:t>
            </a:r>
            <a:r>
              <a:rPr lang="en-US" altLang="zh-TW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不信靈修有差別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一個人愈屬神</a:t>
            </a:r>
            <a:r>
              <a:rPr lang="en-US" altLang="zh-TW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就要愈屬人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有人性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有人味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)</a:t>
            </a:r>
          </a:p>
          <a:p>
            <a:pPr eaLnBrk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但為了更屬人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更深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濃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徹底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無私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)</a:t>
            </a:r>
            <a:r>
              <a:rPr lang="en-US" altLang="zh-TW" sz="28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就要更屬神</a:t>
            </a:r>
            <a:endParaRPr lang="en-US" altLang="zh-TW" sz="4000" dirty="0">
              <a:solidFill>
                <a:srgbClr val="00FF00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eaLnBrk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     </a:t>
            </a: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不只愛主愛人</a:t>
            </a:r>
            <a:r>
              <a:rPr lang="en-US" altLang="zh-TW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而是</a:t>
            </a:r>
            <a:endParaRPr lang="en-US" altLang="zh-TW" sz="44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algn="ctr" eaLnBrk="1">
              <a:spcBef>
                <a:spcPts val="0"/>
              </a:spcBef>
              <a:buFontTx/>
              <a:buNone/>
            </a:pPr>
            <a:r>
              <a:rPr lang="zh-TW" altLang="en-US" sz="4400" dirty="0">
                <a:solidFill>
                  <a:srgbClr val="FF99FF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在主內愛人</a:t>
            </a:r>
            <a:r>
              <a:rPr lang="zh-TW" altLang="en-US" sz="44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更濃</a:t>
            </a:r>
            <a:r>
              <a:rPr lang="zh-TW" altLang="en-US" sz="4400" dirty="0">
                <a:solidFill>
                  <a:srgbClr val="FF99FF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在愛人時愛主</a:t>
            </a:r>
            <a:r>
              <a:rPr lang="zh-TW" altLang="en-US" sz="44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更深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910FF396-F781-4C09-9828-AD93EBBBD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 algn="l"/>
            <a:r>
              <a:rPr lang="zh-CN" altLang="en-US" sz="40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    幾年羸疾臥家山</a:t>
            </a:r>
            <a:r>
              <a:rPr lang="en-US" altLang="zh-TW" sz="40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CN" altLang="en-US" sz="40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牧竪樵夫日往還</a:t>
            </a:r>
            <a:r>
              <a:rPr lang="en-US" altLang="zh-TW" sz="40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;</a:t>
            </a:r>
            <a:br>
              <a:rPr lang="zh-CN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</a:br>
            <a:r>
              <a:rPr lang="zh-CN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    </a:t>
            </a:r>
            <a:r>
              <a:rPr lang="zh-CN" altLang="en-US" sz="40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至論本求編簡上</a:t>
            </a:r>
            <a:r>
              <a:rPr lang="en-US" altLang="zh-TW" sz="40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CN" altLang="en-US" sz="4000" b="0" i="0" dirty="0">
                <a:solidFill>
                  <a:srgbClr val="FFFF0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忠言乃在</a:t>
            </a:r>
            <a:r>
              <a:rPr lang="zh-TW" altLang="en-US" sz="4000" b="0" i="0" dirty="0">
                <a:solidFill>
                  <a:srgbClr val="FFFF0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里</a:t>
            </a:r>
            <a:r>
              <a:rPr lang="zh-CN" altLang="en-US" sz="4000" b="0" i="0" dirty="0">
                <a:solidFill>
                  <a:srgbClr val="FFFF00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閭間</a:t>
            </a:r>
            <a:r>
              <a:rPr lang="en-US" altLang="zh-TW" sz="40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.</a:t>
            </a:r>
            <a:r>
              <a:rPr lang="en-US" altLang="zh-TW" sz="24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陸游</a:t>
            </a:r>
            <a:r>
              <a:rPr lang="en-US" altLang="zh-TW" sz="2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)</a:t>
            </a:r>
            <a:endParaRPr lang="en-US" altLang="zh-CN" sz="2400" b="0" i="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r>
              <a:rPr lang="zh-CN" altLang="en-US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西周設有專門的</a:t>
            </a:r>
            <a:r>
              <a:rPr lang="zh-TW" altLang="en-US" sz="3800" dirty="0">
                <a:solidFill>
                  <a:srgbClr val="00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採</a:t>
            </a:r>
            <a:r>
              <a:rPr lang="zh-CN" altLang="en-US" sz="3800" b="0" i="0" dirty="0">
                <a:solidFill>
                  <a:srgbClr val="00FF00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詩官</a:t>
            </a:r>
            <a:r>
              <a:rPr lang="en-US" altLang="zh-TW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,</a:t>
            </a:r>
            <a:r>
              <a:rPr lang="zh-CN" altLang="en-US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</a:t>
            </a:r>
            <a:br>
              <a:rPr lang="en-US" altLang="zh-CN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</a:br>
            <a:r>
              <a:rPr lang="zh-CN" altLang="en-US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他們手搖木鐸</a:t>
            </a:r>
            <a:r>
              <a:rPr lang="en-US" altLang="zh-TW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,</a:t>
            </a:r>
            <a:r>
              <a:rPr lang="zh-CN" altLang="en-US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到各地</a:t>
            </a:r>
            <a:r>
              <a:rPr lang="zh-TW" altLang="en-US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採</a:t>
            </a:r>
            <a:r>
              <a:rPr lang="zh-CN" altLang="en-US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集民謠</a:t>
            </a:r>
            <a:r>
              <a:rPr lang="en-US" altLang="zh-TW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,</a:t>
            </a:r>
            <a:br>
              <a:rPr lang="en-US" altLang="zh-TW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</a:br>
            <a:r>
              <a:rPr lang="zh-CN" altLang="en-US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以體察民俗風情</a:t>
            </a:r>
            <a:r>
              <a:rPr lang="en-US" altLang="zh-TW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,</a:t>
            </a:r>
            <a:r>
              <a:rPr lang="zh-CN" altLang="en-US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政治得失</a:t>
            </a:r>
            <a:r>
              <a:rPr lang="en-US" altLang="zh-TW" sz="3800" b="0" i="0" dirty="0">
                <a:solidFill>
                  <a:schemeClr val="bg1"/>
                </a:solidFill>
                <a:effectLst/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.</a:t>
            </a:r>
            <a:endParaRPr lang="en-US" altLang="zh-CN" sz="3800" b="0" i="0" dirty="0">
              <a:solidFill>
                <a:schemeClr val="bg1"/>
              </a:solidFill>
              <a:effectLst/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r>
              <a:rPr lang="zh-CN" altLang="en-US" sz="3800" b="0" i="0" dirty="0">
                <a:solidFill>
                  <a:srgbClr val="FFFF00"/>
                </a:solidFill>
                <a:effectLst/>
                <a:latin typeface="華康儷粗宋(P)" panose="02020700000000000000" pitchFamily="18" charset="-120"/>
                <a:ea typeface="華康儷粗宋(P)" panose="02020700000000000000" pitchFamily="18" charset="-120"/>
              </a:rPr>
              <a:t>詢于芻蕘</a:t>
            </a:r>
            <a:r>
              <a:rPr lang="en-US" altLang="zh-TW" sz="38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: </a:t>
            </a:r>
            <a:r>
              <a:rPr lang="zh-TW" altLang="en-US" sz="38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向</a:t>
            </a:r>
            <a:r>
              <a:rPr lang="zh-CN" altLang="en-US" sz="38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割草砍柴的樵夫</a:t>
            </a:r>
            <a:r>
              <a:rPr lang="zh-TW" altLang="en-US" sz="38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請教</a:t>
            </a:r>
            <a:r>
              <a:rPr lang="en-US" altLang="zh-TW" sz="38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.</a:t>
            </a:r>
            <a:endParaRPr lang="en-US" altLang="zh-CN" sz="3800" b="0" i="0" dirty="0">
              <a:solidFill>
                <a:schemeClr val="bg1"/>
              </a:solidFill>
              <a:effectLst/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盡日尋春不見春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芒鞋踏破壟頭雲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;</a:t>
            </a:r>
          </a:p>
          <a:p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歸來偶把梅花嗅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,</a:t>
            </a:r>
            <a:r>
              <a:rPr lang="zh-TW" altLang="en-US" sz="3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春在枝頭已十分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.</a:t>
            </a:r>
          </a:p>
          <a:p>
            <a:r>
              <a:rPr lang="zh-TW" altLang="en-US" sz="38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在上者不向在下者請教</a:t>
            </a:r>
            <a:r>
              <a:rPr lang="en-US" altLang="zh-TW" sz="38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8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富國不知窮國苦</a:t>
            </a:r>
            <a:r>
              <a:rPr lang="en-US" altLang="zh-TW" sz="38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.</a:t>
            </a:r>
            <a:br>
              <a:rPr lang="en-US" altLang="zh-TW" sz="38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</a:br>
            <a:r>
              <a:rPr lang="zh-TW" altLang="en-US" sz="38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如何找到基督</a:t>
            </a:r>
            <a:r>
              <a:rPr lang="en-US" altLang="zh-TW" sz="38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?</a:t>
            </a:r>
            <a:endParaRPr lang="zh-TW" altLang="en-US" sz="3800" dirty="0">
              <a:solidFill>
                <a:srgbClr val="00FF0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01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954405EC-23CA-4213-BF61-76174A9BE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eaLnBrk="1">
              <a:buFontTx/>
              <a:buNone/>
            </a:pPr>
            <a:r>
              <a:rPr lang="zh-TW" altLang="en-US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我是道路</a:t>
            </a:r>
            <a:r>
              <a:rPr lang="en-US" altLang="zh-TW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真理</a:t>
            </a:r>
            <a:r>
              <a:rPr lang="en-US" altLang="zh-TW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生命</a:t>
            </a:r>
            <a:r>
              <a:rPr lang="en-US" altLang="zh-TW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;</a:t>
            </a:r>
            <a:r>
              <a:rPr lang="zh-TW" altLang="en-US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誰看見了我</a:t>
            </a:r>
            <a:r>
              <a:rPr lang="en-US" altLang="zh-TW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就是看見了父</a:t>
            </a:r>
            <a:r>
              <a:rPr lang="en-US" altLang="zh-TW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;</a:t>
            </a:r>
            <a:r>
              <a:rPr lang="zh-TW" altLang="en-US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我對你們所說的話</a:t>
            </a:r>
            <a:r>
              <a:rPr lang="en-US" altLang="zh-TW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不是憑我自己講的</a:t>
            </a:r>
            <a:r>
              <a:rPr lang="en-US" altLang="zh-TW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而是</a:t>
            </a:r>
            <a:r>
              <a:rPr lang="zh-TW" altLang="en-US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住在我內的父</a:t>
            </a:r>
            <a:r>
              <a:rPr lang="en-US" altLang="zh-TW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做他自己的事業</a:t>
            </a:r>
            <a:r>
              <a:rPr lang="en-US" altLang="zh-TW" sz="4000" spc="-150" dirty="0">
                <a:solidFill>
                  <a:srgbClr val="00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.</a:t>
            </a: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生命說到最深處</a:t>
            </a:r>
            <a:r>
              <a:rPr lang="en-US" altLang="zh-TW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不信人間有古今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eaLnBrk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　信仰進到最深處</a:t>
            </a:r>
            <a:r>
              <a:rPr lang="en-US" altLang="zh-TW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不信宗教有差別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eaLnBrk="1"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一個人愈屬神</a:t>
            </a:r>
            <a:r>
              <a:rPr lang="en-US" altLang="zh-TW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就要愈屬人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eaLnBrk="1">
              <a:spcBef>
                <a:spcPts val="0"/>
              </a:spcBef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但為了更屬人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更深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濃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徹底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無私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)</a:t>
            </a:r>
            <a:r>
              <a:rPr lang="en-US" altLang="zh-TW" sz="28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就要更屬神</a:t>
            </a:r>
            <a:endParaRPr lang="en-US" altLang="zh-TW" sz="4000" dirty="0">
              <a:solidFill>
                <a:srgbClr val="00FF00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algn="ctr" eaLnBrk="1">
              <a:buFontTx/>
              <a:buNone/>
            </a:pPr>
            <a:r>
              <a:rPr lang="zh-TW" altLang="en-US" sz="5400" dirty="0">
                <a:solidFill>
                  <a:srgbClr val="FF99FF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在主內愛人 在愛人時愛主</a:t>
            </a:r>
            <a:r>
              <a:rPr lang="en-US" altLang="zh-TW" sz="5400" dirty="0">
                <a:solidFill>
                  <a:srgbClr val="FF99FF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*</a:t>
            </a:r>
            <a:endParaRPr lang="zh-TW" altLang="en-US" sz="5400" dirty="0">
              <a:solidFill>
                <a:srgbClr val="FF99FF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D2C57CE-8859-447F-9303-A9C17935F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472">
            <a:off x="195818" y="234526"/>
            <a:ext cx="8752364" cy="345638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6087A53-0BD6-40E4-9A3C-637F554FE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3573016"/>
            <a:ext cx="3439522" cy="317078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23798C4-388A-4C72-A2CE-4E338790B667}"/>
              </a:ext>
            </a:extLst>
          </p:cNvPr>
          <p:cNvSpPr txBox="1"/>
          <p:nvPr/>
        </p:nvSpPr>
        <p:spPr>
          <a:xfrm>
            <a:off x="124363" y="3789040"/>
            <a:ext cx="5455749" cy="287514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所有父母都希望家庭和睦</a:t>
            </a:r>
            <a:endParaRPr kumimoji="1" lang="en-US" altLang="zh-TW" sz="2600" b="0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天父也一定要求天下一家</a:t>
            </a:r>
            <a:endParaRPr kumimoji="1" lang="en-US" altLang="zh-TW" sz="2600" b="0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如果訪問全球</a:t>
            </a:r>
            <a:r>
              <a:rPr kumimoji="1" lang="en-US" altLang="zh-TW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82</a:t>
            </a:r>
            <a:r>
              <a:rPr kumimoji="1" lang="zh-TW" altLang="en-US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億人</a:t>
            </a:r>
            <a:r>
              <a:rPr kumimoji="1" lang="en-US" altLang="zh-TW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1" lang="zh-TW" altLang="en-US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那天下太平和天下一家</a:t>
            </a:r>
            <a:r>
              <a:rPr kumimoji="1" lang="en-US" altLang="zh-TW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1" lang="zh-TW" altLang="en-US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一定是最多人的願望</a:t>
            </a:r>
            <a:r>
              <a:rPr kumimoji="1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(</a:t>
            </a:r>
            <a:r>
              <a:rPr kumimoji="1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忠言乃在里閭間</a:t>
            </a:r>
            <a:r>
              <a:rPr kumimoji="1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)</a:t>
            </a:r>
            <a:r>
              <a:rPr kumimoji="1" lang="en-US" altLang="zh-TW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1" lang="zh-TW" altLang="en-US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也一定是天父的最大願望</a:t>
            </a:r>
            <a:r>
              <a:rPr kumimoji="1" lang="en-US" altLang="zh-TW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1" lang="zh-TW" altLang="en-US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人類</a:t>
            </a:r>
            <a:r>
              <a:rPr kumimoji="1" lang="zh-TW" altLang="en-US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建設這地球大家庭的努力</a:t>
            </a:r>
            <a:r>
              <a:rPr kumimoji="1" lang="en-US" altLang="zh-TW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1" lang="zh-TW" altLang="en-US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其實就是贊天地之化育</a:t>
            </a:r>
            <a:r>
              <a:rPr kumimoji="1" lang="en-US" altLang="zh-TW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(</a:t>
            </a:r>
            <a:r>
              <a:rPr kumimoji="1" lang="zh-TW" altLang="en-US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合伙人</a:t>
            </a:r>
            <a:r>
              <a:rPr kumimoji="1" lang="en-US" altLang="zh-TW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); </a:t>
            </a:r>
            <a:r>
              <a:rPr kumimoji="1" lang="zh-TW" altLang="en-US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天主</a:t>
            </a:r>
            <a:r>
              <a:rPr kumimoji="1" lang="en-US" altLang="zh-TW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kumimoji="1" lang="zh-TW" altLang="en-US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不就在身旁嗎</a:t>
            </a:r>
            <a:r>
              <a:rPr kumimoji="1" lang="en-US" altLang="zh-TW" sz="2600" b="0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?</a:t>
            </a:r>
            <a:endParaRPr kumimoji="1" lang="zh-TW" altLang="en-US" sz="2600" b="0" i="0" u="none" strike="noStrike" kern="120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C9CF24-E953-4A92-98E9-E2B8EDF99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08504" cy="64807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執事成立的原始理由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是宗徒們對自身使命的反省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「讓我們放棄天主的聖言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而操管飲食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實在不相宜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至於我們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我們要專務祈禱</a:t>
            </a:r>
            <a:r>
              <a:rPr lang="en-US" altLang="zh-TW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並為真道服役</a:t>
            </a:r>
            <a:r>
              <a:rPr lang="en-US" altLang="zh-TW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</a:t>
            </a:r>
            <a:r>
              <a:rPr lang="en-US" altLang="zh-TW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宗</a:t>
            </a:r>
            <a:r>
              <a:rPr lang="en-US" altLang="zh-TW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6:2)</a:t>
            </a:r>
          </a:p>
          <a:p>
            <a:pPr>
              <a:spcBef>
                <a:spcPts val="0"/>
              </a:spcBef>
            </a:pPr>
            <a:r>
              <a:rPr lang="en-US" altLang="zh-TW" sz="400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primary reason for establishing the diaconate came from the Apostles’ own reflection on their mission: “It is not right for us to </a:t>
            </a:r>
            <a:r>
              <a:rPr lang="en-US" altLang="zh-TW" sz="400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neglect the </a:t>
            </a:r>
            <a:r>
              <a:rPr lang="en-US" altLang="zh-TW" sz="4000" b="1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 of God </a:t>
            </a:r>
            <a:r>
              <a:rPr lang="en-US" altLang="zh-TW" sz="400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serve at tables. We will devote ourselves to prayer and to the </a:t>
            </a:r>
            <a:r>
              <a:rPr lang="en-US" altLang="zh-TW" sz="400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ministry of the </a:t>
            </a:r>
            <a:r>
              <a:rPr lang="en-US" altLang="zh-TW" sz="4000" b="1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en-US" altLang="zh-TW" sz="400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</a:t>
            </a:r>
            <a:r>
              <a:rPr lang="en-US" altLang="zh-TW" sz="280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(Acts 6:2)</a:t>
            </a:r>
            <a:endParaRPr lang="zh-TW" altLang="zh-TW" sz="2800" spc="-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altLang="zh-TW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4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C9CF24-E953-4A92-98E9-E2B8EDF99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08504" cy="64807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而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真道中的真道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應該是耶穌三年傳教不斷說的「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天國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「天主之國」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一個以天主為王的國度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一個「神愛世人」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一個「天主這樣愛了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『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世界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』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」的國度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380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very heart of this “WORD” lies the “Kingdom of Heaven” that </a:t>
            </a:r>
            <a:r>
              <a:rPr lang="en-US" altLang="zh-TW" sz="380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preached throughout his 3 years of ministry</a:t>
            </a:r>
            <a:r>
              <a:rPr lang="en-US" altLang="zh-TW" sz="380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—a Kingdom that </a:t>
            </a:r>
            <a:r>
              <a:rPr lang="en-US" altLang="zh-TW" sz="3800" b="1" spc="-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belongs</a:t>
            </a:r>
            <a:r>
              <a:rPr lang="en-US" altLang="zh-TW" sz="380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God, a Kingdom </a:t>
            </a:r>
            <a:r>
              <a:rPr lang="en-US" altLang="zh-TW" sz="3800" b="1" spc="-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ruled</a:t>
            </a:r>
            <a:r>
              <a:rPr lang="en-US" altLang="zh-TW" sz="380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God, a Kingdom defined by “God who loves all people,” a reality where God so loves </a:t>
            </a:r>
            <a:r>
              <a:rPr lang="en-US" altLang="zh-TW" sz="3800" b="1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world</a:t>
            </a:r>
            <a:r>
              <a:rPr lang="en-US" altLang="zh-TW" sz="380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TW" altLang="zh-TW" sz="3800" spc="-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altLang="zh-TW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4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C9CF24-E953-4A92-98E9-E2B8EDF99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08504" cy="64807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4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耶穌建立教會</a:t>
            </a:r>
            <a:r>
              <a:rPr lang="en-US" altLang="zh-TW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瑪</a:t>
            </a:r>
            <a:r>
              <a:rPr lang="en-US" altLang="zh-TW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16:18),</a:t>
            </a:r>
            <a:r>
              <a:rPr lang="zh-TW" altLang="en-US" sz="44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就是為了找尋一群</a:t>
            </a:r>
            <a:r>
              <a:rPr lang="zh-TW" altLang="en-US" sz="44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志同道合的有心</a:t>
            </a:r>
            <a:r>
              <a:rPr lang="en-US" altLang="zh-TW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有志</a:t>
            </a:r>
            <a:r>
              <a:rPr lang="en-US" altLang="zh-TW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有力的人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4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去作天國的工人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天國的則師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4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天國的工程師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founded the Church </a:t>
            </a:r>
            <a:r>
              <a:rPr lang="en-US" altLang="zh-TW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(Mt 16:18)</a:t>
            </a:r>
            <a:r>
              <a:rPr lang="en-US" altLang="zh-TW" sz="44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this sole purpose: to find </a:t>
            </a:r>
            <a:r>
              <a:rPr lang="en-US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like‑minded</a:t>
            </a:r>
            <a:r>
              <a:rPr lang="en-US" altLang="zh-TW" sz="44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willing, and courageous people to become workers, architects</a:t>
            </a:r>
            <a:r>
              <a:rPr lang="zh-TW" altLang="en-US" sz="2400" i="1" dirty="0">
                <a:solidFill>
                  <a:srgbClr val="0000FF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則師</a:t>
            </a:r>
            <a:r>
              <a:rPr lang="en-US" altLang="zh-TW" sz="44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engineers of that Kingdom</a:t>
            </a:r>
            <a:r>
              <a:rPr lang="en-US" altLang="zh-TW" sz="44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TW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5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C9CF24-E953-4A92-98E9-E2B8EDF99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08504" cy="64807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4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這天國其實是一個大生命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一個在天主內的大生命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4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一個被天主聖化了的大生命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TW" altLang="en-US" sz="44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是</a:t>
            </a:r>
            <a:r>
              <a:rPr lang="zh-TW" altLang="en-US" sz="44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我們在基督內</a:t>
            </a:r>
            <a:r>
              <a:rPr lang="en-US" altLang="zh-TW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altLang="zh-TW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4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基督在天父內的大生命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4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Kingdom is indeed a Great Life—a Great Life within God, a Great Life sanctified by God. It is the Great Life in which </a:t>
            </a:r>
            <a:r>
              <a:rPr lang="en-US" altLang="zh-TW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in Christ, </a:t>
            </a:r>
            <a:br>
              <a:rPr lang="en-US" altLang="zh-TW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Christ is in the Father</a:t>
            </a:r>
            <a:r>
              <a:rPr lang="en-US" altLang="zh-TW" sz="4400" kern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altLang="zh-TW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61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C9CF24-E953-4A92-98E9-E2B8EDF99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08504" cy="64807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這大生命的其中一個表現就是</a:t>
            </a:r>
            <a:r>
              <a:rPr lang="zh-TW" altLang="en-US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「基督的奧體」</a:t>
            </a:r>
            <a:r>
              <a:rPr lang="en-US" altLang="zh-TW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教會憲章</a:t>
            </a:r>
            <a:r>
              <a:rPr lang="en-US" altLang="zh-TW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7),</a:t>
            </a:r>
            <a:r>
              <a:rPr lang="zh-TW" altLang="en-US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或「葡萄樹」</a:t>
            </a:r>
            <a:r>
              <a:rPr lang="en-US" altLang="zh-TW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若</a:t>
            </a:r>
            <a:r>
              <a:rPr lang="en-US" altLang="zh-TW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15:1).</a:t>
            </a:r>
            <a:r>
              <a:rPr lang="zh-TW" altLang="en-US" sz="36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基督是頭</a:t>
            </a:r>
            <a:r>
              <a:rPr lang="en-US" altLang="zh-TW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我們都是肢體</a:t>
            </a:r>
            <a:r>
              <a:rPr lang="en-US" altLang="zh-TW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en-US" sz="36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他是葡萄樹</a:t>
            </a:r>
            <a:r>
              <a:rPr lang="en-US" altLang="zh-TW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我們都是枝條</a:t>
            </a:r>
            <a:r>
              <a:rPr lang="en-US" altLang="zh-TW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en-US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這和中國講的「</a:t>
            </a:r>
            <a:r>
              <a:rPr lang="zh-TW" altLang="en-US" sz="36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人類命運共同體</a:t>
            </a:r>
            <a:r>
              <a:rPr lang="zh-TW" altLang="en-US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」有點相似</a:t>
            </a:r>
            <a:r>
              <a:rPr lang="en-US" altLang="zh-TW" sz="36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380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the manifestations of this Great Life is the </a:t>
            </a:r>
            <a:r>
              <a:rPr lang="en-US" altLang="zh-TW" sz="3800" spc="-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mystical Body of Christ </a:t>
            </a:r>
            <a:r>
              <a:rPr lang="en-US" altLang="zh-TW" sz="280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(Lumen Gentium 7)</a:t>
            </a:r>
            <a:r>
              <a:rPr lang="en-US" altLang="zh-TW" sz="380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altLang="zh-TW" sz="3800" spc="-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Grape Tree </a:t>
            </a:r>
            <a:r>
              <a:rPr lang="en-US" altLang="zh-TW" sz="280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(John.15:1).</a:t>
            </a:r>
            <a:r>
              <a:rPr lang="en-US" altLang="zh-TW" sz="380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Jesus is the head, we are the limbs; he is the Grape Tree, and we are the vines. This is very close to what Si </a:t>
            </a:r>
            <a:r>
              <a:rPr lang="en-US" altLang="zh-TW" sz="3800" spc="-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Jin</a:t>
            </a:r>
            <a:r>
              <a:rPr lang="en-US" altLang="zh-TW" sz="380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Ping said, our world is </a:t>
            </a:r>
            <a:r>
              <a:rPr lang="en-US" altLang="zh-TW" sz="4000" b="1" spc="-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TW" sz="4000" b="1" i="0" spc="-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with </a:t>
            </a:r>
            <a:br>
              <a:rPr lang="en-US" altLang="zh-TW" sz="4000" b="1" i="0" spc="-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b="1" i="0" spc="-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shared future for mankind</a:t>
            </a:r>
            <a:r>
              <a:rPr lang="en-US" altLang="zh-TW" sz="4000" i="0" spc="-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TW" sz="4000" spc="-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8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8C9CF24-E953-4A92-98E9-E2B8EDF99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08504" cy="66693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耶穌曾說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「我是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道路</a:t>
            </a:r>
            <a:r>
              <a:rPr lang="en-US" altLang="zh-TW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真理</a:t>
            </a:r>
            <a:r>
              <a:rPr lang="en-US" altLang="zh-TW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生命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誰看見了我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就是看見了父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spc="3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你不信我在父內</a:t>
            </a:r>
            <a:r>
              <a:rPr lang="en-US" altLang="zh-TW" sz="400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altLang="zh-TW" sz="400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spc="3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父在我內嗎</a:t>
            </a:r>
            <a:r>
              <a:rPr lang="en-US" altLang="zh-TW" sz="400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zh-TW" altLang="en-US" sz="4000" spc="3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</a:t>
            </a:r>
            <a:r>
              <a:rPr lang="en-US" altLang="zh-TW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若</a:t>
            </a:r>
            <a:r>
              <a:rPr lang="en-US" altLang="zh-TW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14:9) 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我們敢不敢向我們的子女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學生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教友說同樣的話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said: “I am the Way, the Truth, and the Life. </a:t>
            </a:r>
            <a:r>
              <a:rPr lang="en-US" altLang="zh-TW" sz="4000" kern="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Whoever has seen me has seen the Father</a:t>
            </a:r>
            <a: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Do you not believe that I am in the Father and the Father is in me?” </a:t>
            </a:r>
            <a:r>
              <a:rPr lang="en-US" altLang="zh-TW" sz="28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(John 14:9)</a:t>
            </a:r>
            <a: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we dare to say the same to our children, </a:t>
            </a:r>
            <a:b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kern="0" spc="-10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students, and our parishioners?</a:t>
            </a:r>
            <a:endParaRPr lang="en-US" altLang="zh-TW" sz="4000" spc="-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18D58E5-E0A9-46BF-8206-1353289EAE5B}"/>
              </a:ext>
            </a:extLst>
          </p:cNvPr>
          <p:cNvSpPr txBox="1"/>
          <p:nvPr/>
        </p:nvSpPr>
        <p:spPr>
          <a:xfrm>
            <a:off x="5868144" y="6309320"/>
            <a:ext cx="3024336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like, comment, share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100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44921"/>
            <a:ext cx="9144000" cy="6048375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復活的基督 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和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</a:t>
            </a:r>
            <a:r>
              <a:rPr lang="zh-TW" altLang="en-US" sz="54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戰勝一切困難</a:t>
            </a:r>
            <a:endParaRPr lang="en-US" altLang="zh-TW" sz="54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3BBA330-4D0B-4B4D-B7D7-C462A5B6D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042025"/>
          </a:xfrm>
        </p:spPr>
        <p:txBody>
          <a:bodyPr/>
          <a:lstStyle/>
          <a:p>
            <a:pPr marL="0" indent="0" algn="just" eaLnBrk="1">
              <a:lnSpc>
                <a:spcPts val="53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恭讀宗徒大事錄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6:1-7</a:t>
            </a:r>
          </a:p>
          <a:p>
            <a:pPr marL="0" indent="0" algn="just" eaLnBrk="1">
              <a:lnSpc>
                <a:spcPts val="5300"/>
              </a:lnSpc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那時候，門徒漸漸增多，希臘化的猶太人，對希伯來人發出了怨言，因為他們在日常的供應品上，疏忽了他們的寡婦。</a:t>
            </a:r>
          </a:p>
          <a:p>
            <a:pPr marL="0" indent="0" algn="just" eaLnBrk="1">
              <a:lnSpc>
                <a:spcPts val="5300"/>
              </a:lnSpc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於是，十二位宗徒召集眾門徒說：「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讓我們放棄天主的聖言，而操管飲食，實在不相宜。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所以，弟兄們！當從你們中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37EB7DB3-EA22-489A-B169-8C51B3FE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3076" name="文字方塊 3">
            <a:extLst>
              <a:ext uri="{FF2B5EF4-FFF2-40B4-BE49-F238E27FC236}">
                <a16:creationId xmlns:a16="http://schemas.microsoft.com/office/drawing/2014/main" id="{FB09A7B2-C652-4D14-A065-F450B732D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6021388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FFFFFF"/>
                </a:solidFill>
              </a:rPr>
              <a:t>1/2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B0046BD-D5EE-46E9-81DC-357F81C50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6480720"/>
          </a:xfrm>
        </p:spPr>
        <p:txBody>
          <a:bodyPr/>
          <a:lstStyle/>
          <a:p>
            <a:pPr marL="0" indent="0" algn="just" eaLnBrk="1">
              <a:lnSpc>
                <a:spcPts val="5500"/>
              </a:lnSpc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檢定七位有好聲望，且充滿聖神和智慧的人，派他們管理這些事務。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至於我們，我們要專務祈禱，並為真道服役。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」這番話得到全體的悅服，就選了斯德望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和其他六人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500"/>
              </a:lnSpc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天主的道漸漸發揚；門徒的數目在耶路撒冷大為增加。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500"/>
              </a:lnSpc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   眾：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en-US" altLang="zh-TW" sz="36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8D5B3A94-BBB7-48AF-8937-71849DC9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100" name="文字方塊 3">
            <a:extLst>
              <a:ext uri="{FF2B5EF4-FFF2-40B4-BE49-F238E27FC236}">
                <a16:creationId xmlns:a16="http://schemas.microsoft.com/office/drawing/2014/main" id="{E55D0F07-1180-4321-9498-04537DCB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706" y="6197302"/>
            <a:ext cx="71978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FFFFFF"/>
                </a:solidFill>
              </a:rPr>
              <a:t>2/2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447030E-4426-49C6-A735-99AC582028B8}"/>
              </a:ext>
            </a:extLst>
          </p:cNvPr>
          <p:cNvSpPr txBox="1"/>
          <p:nvPr/>
        </p:nvSpPr>
        <p:spPr>
          <a:xfrm>
            <a:off x="2339752" y="6021388"/>
            <a:ext cx="446449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</a:rPr>
              <a:t>靜默片刻 讓上主的話感動我們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382FF99-89EC-47CC-B79A-E5015CF37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0" indent="0" algn="just" eaLnBrk="1">
              <a:lnSpc>
                <a:spcPts val="53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恭讀聖伯多祿前書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2:4-9</a:t>
            </a:r>
          </a:p>
          <a:p>
            <a:pPr marL="0" indent="0" algn="just" eaLnBrk="1">
              <a:lnSpc>
                <a:spcPts val="5300"/>
              </a:lnSpc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親愛的諸位：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你們接近了主，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即接近了那為人所擯棄，但為天主所精選，所尊重的活石，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你們也就成了活石，建成一座屬神的殿宇，成為一班聖潔的司祭，以奉獻因耶穌基督，而中悅天主的屬神祭品。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至於你們，你們卻是特選的種族，王家的司祭，聖潔的國民，屬於主的民族。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  眾：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5D5DD8AE-8417-4964-950E-239018845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112DD63-BD2C-4E26-AD90-CC2B16416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955" y="6269310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FFFFFF"/>
                </a:solidFill>
              </a:rPr>
              <a:t>1/1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2F56518-0BF5-4F4A-83B1-2CA147FFDF4B}"/>
              </a:ext>
            </a:extLst>
          </p:cNvPr>
          <p:cNvSpPr txBox="1"/>
          <p:nvPr/>
        </p:nvSpPr>
        <p:spPr>
          <a:xfrm>
            <a:off x="2339752" y="6207695"/>
            <a:ext cx="446449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FF00"/>
                </a:solidFill>
              </a:rPr>
              <a:t>靜默片刻 把上主的話刻在心中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42A5D67-9319-4431-A78C-D434FA841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 algn="ctr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復活期第五主日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bg1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年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月</a:t>
            </a:r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日</a:t>
            </a:r>
          </a:p>
          <a:p>
            <a:pPr algn="ctr" eaLnBrk="1" hangingPunct="1">
              <a:buFontTx/>
              <a:buNone/>
            </a:pPr>
            <a:endParaRPr lang="zh-TW" altLang="en-US" sz="1000" dirty="0">
              <a:solidFill>
                <a:schemeClr val="bg1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dirty="0">
                <a:solidFill>
                  <a:srgbClr val="FFFF00"/>
                </a:solidFill>
                <a:latin typeface="Calibri" panose="020F0502020204030204" pitchFamily="34" charset="0"/>
                <a:ea typeface="華康正顏楷體W7" panose="03000709000000000000" pitchFamily="65" charset="-120"/>
                <a:cs typeface="Calibri" panose="020F0502020204030204" pitchFamily="34" charset="0"/>
              </a:rPr>
              <a:t>感 恩 祭 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主 題</a:t>
            </a:r>
          </a:p>
          <a:p>
            <a:pPr algn="ctr"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zh-TW" altLang="en-US" sz="6000" dirty="0">
                <a:solidFill>
                  <a:srgbClr val="00FF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你找尋的耶穌就在你左右</a:t>
            </a:r>
            <a:endParaRPr lang="en-US" altLang="zh-TW" sz="6000" dirty="0">
              <a:solidFill>
                <a:srgbClr val="00FF00"/>
              </a:solidFill>
              <a:latin typeface="Calibri" panose="020F0502020204030204" pitchFamily="34" charset="0"/>
              <a:ea typeface="華康粗黑體" panose="020B0709000000000000" pitchFamily="49" charset="-12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zh-TW" sz="4400" dirty="0">
                <a:solidFill>
                  <a:schemeClr val="bg1"/>
                </a:solidFill>
                <a:ea typeface="華康粗黑體" panose="020B0709000000000000" pitchFamily="49" charset="-120"/>
                <a:cs typeface="Calibri" panose="020F0502020204030204" pitchFamily="34" charset="0"/>
              </a:rPr>
              <a:t>——</a:t>
            </a:r>
            <a:r>
              <a:rPr lang="zh-CN" altLang="en-US" sz="48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忠言乃在</a:t>
            </a:r>
            <a:r>
              <a:rPr lang="zh-TW" altLang="en-US" sz="48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里</a:t>
            </a:r>
            <a:r>
              <a:rPr lang="zh-CN" altLang="en-US" sz="4800" b="0" i="0" dirty="0">
                <a:solidFill>
                  <a:schemeClr val="bg1"/>
                </a:solidFill>
                <a:effectLst/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閭間</a:t>
            </a:r>
            <a:r>
              <a:rPr lang="en-US" altLang="zh-TW" sz="4400" dirty="0">
                <a:solidFill>
                  <a:schemeClr val="bg1"/>
                </a:solidFill>
                <a:ea typeface="華康粗黑體" panose="020B0709000000000000" pitchFamily="49" charset="-120"/>
                <a:cs typeface="Calibri" panose="020F0502020204030204" pitchFamily="34" charset="0"/>
              </a:rPr>
              <a:t>——</a:t>
            </a:r>
          </a:p>
          <a:p>
            <a:pPr algn="ctr"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ea typeface="華康粗黑體" panose="020B0709000000000000" pitchFamily="49" charset="-120"/>
                <a:cs typeface="Calibri" panose="020F0502020204030204" pitchFamily="34" charset="0"/>
              </a:rPr>
              <a:t>春在枝頭已十分</a:t>
            </a:r>
            <a:endParaRPr lang="en-US" altLang="zh-TW" sz="4000" dirty="0">
              <a:solidFill>
                <a:srgbClr val="00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4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B780C341-AAFC-47E3-BD15-5F78F5C3A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2617"/>
            <a:ext cx="9144000" cy="6264275"/>
          </a:xfrm>
        </p:spPr>
        <p:txBody>
          <a:bodyPr/>
          <a:lstStyle/>
          <a:p>
            <a:pPr eaLnBrk="1">
              <a:buFontTx/>
              <a:buNone/>
            </a:pP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讓我們放棄天主的聖言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而操管飲食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實在不相宜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至於我們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我們要</a:t>
            </a:r>
            <a:r>
              <a:rPr lang="zh-TW" altLang="en-US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專務祈禱</a:t>
            </a:r>
            <a:r>
              <a:rPr lang="en-US" altLang="zh-TW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並為真道服役</a:t>
            </a:r>
            <a:r>
              <a:rPr lang="en-US" altLang="zh-TW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endParaRPr lang="en-US" altLang="zh-TW" sz="38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eaLnBrk="1">
              <a:buFontTx/>
              <a:buNone/>
            </a:pP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你們接近了主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你們也就成了</a:t>
            </a:r>
            <a:r>
              <a:rPr lang="zh-TW" altLang="en-US" sz="3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活石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建成一座</a:t>
            </a:r>
            <a:r>
              <a:rPr lang="zh-TW" altLang="en-US" sz="3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屬神的殿宇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成為一班</a:t>
            </a:r>
            <a:r>
              <a:rPr lang="zh-TW" altLang="en-US" sz="3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聖潔的司祭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以奉獻中悅天主的</a:t>
            </a:r>
            <a:r>
              <a:rPr lang="zh-TW" altLang="en-US" sz="3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屬神祭品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.</a:t>
            </a:r>
            <a:endParaRPr lang="en-US" altLang="zh-TW" sz="3800" dirty="0">
              <a:solidFill>
                <a:schemeClr val="bg1"/>
              </a:solidFill>
              <a:ea typeface="華康粗黑體" panose="020B0709000000000000" pitchFamily="49" charset="-120"/>
            </a:endParaRPr>
          </a:p>
          <a:p>
            <a:pPr eaLnBrk="1">
              <a:buFontTx/>
              <a:buNone/>
            </a:pP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我是道路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真理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生命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;</a:t>
            </a:r>
            <a:r>
              <a:rPr lang="zh-TW" altLang="en-US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誰看見了我</a:t>
            </a:r>
            <a:r>
              <a:rPr lang="en-US" altLang="zh-TW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就是看見了父</a:t>
            </a:r>
            <a:r>
              <a:rPr lang="en-US" altLang="zh-TW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;</a:t>
            </a:r>
            <a:r>
              <a:rPr lang="zh-TW" altLang="en-US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你不信我在父內</a:t>
            </a:r>
            <a:r>
              <a:rPr lang="en-US" altLang="zh-TW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父在我內嗎</a:t>
            </a:r>
            <a:r>
              <a:rPr lang="en-US" altLang="zh-TW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?</a:t>
            </a:r>
            <a:br>
              <a:rPr lang="en-US" altLang="zh-TW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我對你們所說的話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不是憑我自己講的</a:t>
            </a:r>
            <a:r>
              <a:rPr lang="en-US" altLang="zh-TW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而是</a:t>
            </a:r>
            <a:r>
              <a:rPr lang="zh-TW" altLang="en-US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住在我內的父</a:t>
            </a:r>
            <a:r>
              <a:rPr lang="en-US" altLang="zh-TW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做他自己的事業</a:t>
            </a:r>
            <a:r>
              <a:rPr lang="en-US" altLang="zh-TW" sz="3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.</a:t>
            </a:r>
            <a:endParaRPr lang="zh-TW" altLang="en-US" sz="3800" dirty="0">
              <a:solidFill>
                <a:srgbClr val="00FF00"/>
              </a:solidFill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A0162686-5C70-40DA-9F35-5604CD7CE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6552728"/>
          </a:xfrm>
        </p:spPr>
        <p:txBody>
          <a:bodyPr/>
          <a:lstStyle/>
          <a:p>
            <a:pPr eaLnBrk="1">
              <a:lnSpc>
                <a:spcPts val="4000"/>
              </a:lnSpc>
              <a:spcAft>
                <a:spcPts val="6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讓我們放棄天主的聖言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而操管飲食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實在不相宜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至於我們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我們要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專務祈禱</a:t>
            </a:r>
            <a:r>
              <a:rPr lang="en-US" altLang="zh-TW" sz="4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altLang="zh-TW" sz="4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並為真道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服役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>
              <a:lnSpc>
                <a:spcPts val="4000"/>
              </a:lnSpc>
              <a:spcAft>
                <a:spcPts val="6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主教神父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靈性生命</a:t>
            </a:r>
            <a:r>
              <a:rPr lang="en-US" altLang="zh-TW" sz="4000" b="1" dirty="0">
                <a:solidFill>
                  <a:srgbClr val="FF99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終身執事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物質生命</a:t>
            </a:r>
            <a:endParaRPr lang="en-US" altLang="zh-TW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ts val="4000"/>
              </a:lnSpc>
              <a:spcAft>
                <a:spcPts val="600"/>
              </a:spcAft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目的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TW" alt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天人合一</a:t>
            </a:r>
            <a:r>
              <a:rPr lang="zh-TW" altLang="en-US" sz="1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 </a:t>
            </a:r>
            <a:r>
              <a:rPr lang="en-US" altLang="zh-TW" sz="4000" b="1" dirty="0">
                <a:solidFill>
                  <a:srgbClr val="FF99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zh-TW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人類合一 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標記</a:t>
            </a:r>
            <a:r>
              <a:rPr lang="en-US" altLang="zh-TW" sz="4000" b="1" dirty="0">
                <a:solidFill>
                  <a:srgbClr val="FF99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+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工具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>
              <a:lnSpc>
                <a:spcPts val="4000"/>
              </a:lnSpc>
              <a:spcAft>
                <a:spcPts val="600"/>
              </a:spcAft>
              <a:buFontTx/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zh-TW" altLang="en-US" sz="4000" dirty="0">
                <a:solidFill>
                  <a:srgbClr val="FF99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地球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是我家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我和教會建設她</a:t>
            </a:r>
            <a:endParaRPr lang="en-US" altLang="zh-TW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ts val="4200"/>
              </a:lnSpc>
              <a:spcAft>
                <a:spcPts val="60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行動的優次</a:t>
            </a:r>
            <a:r>
              <a:rPr lang="en-US" altLang="zh-TW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由</a:t>
            </a:r>
            <a:r>
              <a:rPr lang="en-US" altLang="zh-TW" sz="4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修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齊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治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平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格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致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誠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正</a:t>
            </a:r>
            <a:r>
              <a:rPr lang="en-US" altLang="zh-TW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TW" sz="4000" dirty="0">
              <a:solidFill>
                <a:srgbClr val="00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ts val="4000"/>
              </a:lnSpc>
              <a:spcAft>
                <a:spcPts val="60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       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  <a:sym typeface="Wingdings" panose="05000000000000000000" pitchFamily="2" charset="2"/>
              </a:rPr>
              <a:t>升華到</a:t>
            </a:r>
            <a:r>
              <a:rPr lang="en-US" altLang="zh-TW" sz="4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平</a:t>
            </a:r>
            <a:r>
              <a:rPr lang="zh-TW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天下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治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齊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修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正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誠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致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格</a:t>
            </a:r>
            <a:r>
              <a:rPr lang="zh-TW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物</a:t>
            </a:r>
            <a:endParaRPr lang="en-US" altLang="zh-TW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ts val="4000"/>
              </a:lnSpc>
              <a:spcAft>
                <a:spcPts val="0"/>
              </a:spcAft>
              <a:buFontTx/>
              <a:buNone/>
            </a:pPr>
            <a:r>
              <a:rPr lang="zh-TW" altLang="en-US" sz="33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心存千秋</a:t>
            </a:r>
            <a:r>
              <a:rPr lang="en-US" altLang="zh-TW" sz="33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33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方能面對目前</a:t>
            </a:r>
            <a:r>
              <a:rPr lang="en-US" altLang="zh-TW" sz="33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; </a:t>
            </a:r>
            <a:r>
              <a:rPr lang="zh-TW" altLang="en-US" sz="33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胸懷全局</a:t>
            </a:r>
            <a:r>
              <a:rPr lang="en-US" altLang="zh-TW" sz="33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33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始可經略一方</a:t>
            </a:r>
            <a:endParaRPr lang="en-US" altLang="zh-TW" sz="33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Calibri" panose="020F0502020204030204" pitchFamily="34" charset="0"/>
            </a:endParaRPr>
          </a:p>
          <a:p>
            <a:pPr eaLnBrk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Think globally, act locally </a:t>
            </a:r>
            <a:r>
              <a:rPr lang="en-US" altLang="zh-TW" spc="-15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pc="-15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胡振中樞機</a:t>
            </a:r>
            <a:r>
              <a:rPr lang="en-US" altLang="zh-TW" spc="-15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F5F551F9-3718-408D-98C9-D39D0FE37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494463"/>
          </a:xfrm>
        </p:spPr>
        <p:txBody>
          <a:bodyPr/>
          <a:lstStyle/>
          <a:p>
            <a:pPr eaLnBrk="1">
              <a:spcAft>
                <a:spcPts val="600"/>
              </a:spcAft>
              <a:buFontTx/>
              <a:buNone/>
              <a:defRPr/>
            </a:pPr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你們接近了主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你們也就成了</a:t>
            </a:r>
            <a:r>
              <a:rPr lang="zh-TW" altLang="en-US" sz="3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活石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建成一座</a:t>
            </a:r>
            <a:r>
              <a:rPr lang="zh-TW" altLang="en-US" sz="3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屬神的殿宇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成為一班</a:t>
            </a:r>
            <a:r>
              <a:rPr lang="zh-TW" altLang="en-US" sz="3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聖潔的司祭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以奉獻因耶穌基督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而中悅天主的</a:t>
            </a:r>
            <a:r>
              <a:rPr lang="zh-TW" altLang="en-US" sz="3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屬神祭品</a:t>
            </a:r>
            <a:r>
              <a:rPr lang="en-US" altLang="zh-TW" sz="3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.</a:t>
            </a:r>
            <a:endParaRPr lang="en-US" altLang="zh-TW" sz="3800" dirty="0">
              <a:solidFill>
                <a:schemeClr val="bg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Calibri" panose="020F0502020204030204" pitchFamily="34" charset="0"/>
            </a:endParaRPr>
          </a:p>
          <a:p>
            <a:pPr eaLnBrk="1">
              <a:buFontTx/>
              <a:buNone/>
              <a:defRPr/>
            </a:pPr>
            <a:r>
              <a:rPr lang="zh-TW" altLang="en-US" sz="3600" dirty="0">
                <a:solidFill>
                  <a:srgbClr val="00FF00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我的聖殿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藍天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聖殿圓頂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;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綠草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聖殿地毯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b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流水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淙淙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管風琴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;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蟲鳴</a:t>
            </a:r>
            <a:r>
              <a:rPr lang="zh-TW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鳥語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合唱團</a:t>
            </a:r>
            <a:endParaRPr lang="en-US" altLang="zh-TW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生命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辛勞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成敗得失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祭品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solidFill>
                  <a:srgbClr val="FF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德日進神父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eaLnBrk="1">
              <a:spcAft>
                <a:spcPts val="1200"/>
              </a:spcAft>
              <a:buFontTx/>
              <a:buNone/>
              <a:defRPr/>
            </a:pPr>
            <a:r>
              <a:rPr lang="zh-TW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滄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海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日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赤城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霞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峨眉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雪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巫峽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雲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洞庭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月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彭蠡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煙 </a:t>
            </a:r>
            <a:br>
              <a:rPr lang="en-US" altLang="zh-CN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</a:br>
            <a:r>
              <a:rPr lang="en-US" altLang="zh-CN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     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瀟湘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雨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武夷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峰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廬山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瀑布   </a:t>
            </a:r>
            <a:r>
              <a:rPr lang="zh-CN" altLang="en-US" sz="3600" spc="-30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合</a:t>
            </a:r>
            <a:r>
              <a:rPr lang="zh-CN" altLang="en-US" sz="3600" spc="-300" dirty="0">
                <a:solidFill>
                  <a:srgbClr val="FFFF00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宇宙</a:t>
            </a:r>
            <a:r>
              <a:rPr lang="zh-CN" altLang="en-US" sz="3600" spc="-30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奇觀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繪吾齋壁</a:t>
            </a:r>
            <a:endParaRPr lang="en-US" altLang="zh-CN" sz="3600" spc="-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>
              <a:spcBef>
                <a:spcPts val="0"/>
              </a:spcBef>
              <a:buFontTx/>
              <a:buNone/>
              <a:defRPr/>
            </a:pP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少陵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詩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摩詰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畫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左傳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文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馬遷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史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薛濤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箋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右軍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帖</a:t>
            </a:r>
            <a:br>
              <a:rPr lang="en-US" altLang="zh-CN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</a:b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      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南華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經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相如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賦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屈子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離騷   </a:t>
            </a:r>
            <a:r>
              <a:rPr lang="zh-CN" altLang="en-US" sz="3600" spc="-30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收</a:t>
            </a:r>
            <a:r>
              <a:rPr lang="zh-CN" altLang="en-US" sz="3600" spc="-300" dirty="0">
                <a:solidFill>
                  <a:srgbClr val="00FF00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古今</a:t>
            </a:r>
            <a:r>
              <a:rPr lang="zh-CN" altLang="en-US" sz="3600" spc="-30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絕藝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置我山窗</a:t>
            </a:r>
            <a:endParaRPr lang="en-US" altLang="zh-TW" sz="3600" spc="-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F5F551F9-3718-408D-98C9-D39D0FE37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494463"/>
          </a:xfrm>
        </p:spPr>
        <p:txBody>
          <a:bodyPr/>
          <a:lstStyle/>
          <a:p>
            <a:pPr eaLnBrk="1">
              <a:spcAft>
                <a:spcPts val="600"/>
              </a:spcAft>
              <a:buFontTx/>
              <a:buNone/>
              <a:defRPr/>
            </a:pPr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你們接近了主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你們也就成了</a:t>
            </a:r>
            <a:r>
              <a:rPr lang="zh-TW" altLang="en-US" sz="3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活石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建成一座</a:t>
            </a:r>
            <a:r>
              <a:rPr lang="zh-TW" altLang="en-US" sz="3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屬神的殿宇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成為一班</a:t>
            </a:r>
            <a:r>
              <a:rPr lang="zh-TW" altLang="en-US" sz="3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聖潔的司祭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以奉獻因耶穌基督</a:t>
            </a:r>
            <a:r>
              <a:rPr lang="en-US" altLang="zh-TW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而中悅天主的</a:t>
            </a:r>
            <a:r>
              <a:rPr lang="zh-TW" altLang="en-US" sz="3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屬神祭品</a:t>
            </a:r>
            <a:r>
              <a:rPr lang="en-US" altLang="zh-TW" sz="3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.</a:t>
            </a:r>
            <a:endParaRPr lang="en-US" altLang="zh-TW" sz="3800" dirty="0">
              <a:solidFill>
                <a:schemeClr val="bg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Calibri" panose="020F0502020204030204" pitchFamily="34" charset="0"/>
            </a:endParaRPr>
          </a:p>
          <a:p>
            <a:pPr eaLnBrk="1">
              <a:buFontTx/>
              <a:buNone/>
              <a:defRPr/>
            </a:pPr>
            <a:r>
              <a:rPr lang="zh-TW" altLang="en-US" sz="3600" dirty="0">
                <a:solidFill>
                  <a:srgbClr val="00FF00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我的聖殿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藍天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聖殿圓頂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;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綠草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聖殿地毯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b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流水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淙淙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管風琴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;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蟲鳴</a:t>
            </a:r>
            <a:r>
              <a:rPr lang="zh-TW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鳥語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合唱團</a:t>
            </a:r>
            <a:endParaRPr lang="en-US" altLang="zh-TW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buFontTx/>
              <a:buNone/>
              <a:defRPr/>
            </a:pP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生命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辛勞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成敗得失</a:t>
            </a:r>
            <a:r>
              <a:rPr lang="en-US" altLang="zh-TW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祭品</a:t>
            </a:r>
            <a:r>
              <a:rPr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solidFill>
                  <a:srgbClr val="FFFF00"/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德日進神父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eaLnBrk="1">
              <a:buFontTx/>
              <a:buNone/>
              <a:defRPr/>
            </a:pPr>
            <a:r>
              <a:rPr lang="zh-TW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滄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海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日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赤城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霞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峨眉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雪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巫峽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雲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洞庭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月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彭蠡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煙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瀟湘</a:t>
            </a:r>
            <a:br>
              <a:rPr lang="en-US" altLang="zh-CN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</a:br>
            <a:r>
              <a:rPr lang="zh-TW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　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雨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武夷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峰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廬山</a:t>
            </a:r>
            <a:r>
              <a:rPr lang="zh-CN" altLang="en-US" sz="3600" spc="-300" dirty="0">
                <a:solidFill>
                  <a:srgbClr val="FF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瀑布 </a:t>
            </a:r>
            <a:r>
              <a:rPr lang="zh-CN" altLang="en-US" sz="3600" spc="-30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合</a:t>
            </a:r>
            <a:r>
              <a:rPr lang="zh-CN" altLang="en-US" sz="3600" spc="-300" dirty="0">
                <a:solidFill>
                  <a:srgbClr val="FFFF00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宇宙</a:t>
            </a:r>
            <a:r>
              <a:rPr lang="zh-CN" altLang="en-US" sz="3600" spc="-30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奇觀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繪吾齋壁</a:t>
            </a:r>
            <a:endParaRPr lang="en-US" altLang="zh-CN" sz="3600" spc="-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>
              <a:spcBef>
                <a:spcPts val="0"/>
              </a:spcBef>
              <a:buFontTx/>
              <a:buNone/>
              <a:defRPr/>
            </a:pP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少陵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詩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摩詰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畫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左傳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文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馬遷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史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薛濤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箋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右軍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帖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南華</a:t>
            </a:r>
            <a:br>
              <a:rPr lang="en-US" altLang="zh-CN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</a:br>
            <a:r>
              <a:rPr lang="zh-TW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　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經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相如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賦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屈子</a:t>
            </a:r>
            <a:r>
              <a:rPr lang="zh-CN" altLang="en-US" sz="3600" spc="-300" dirty="0">
                <a:solidFill>
                  <a:srgbClr val="00FF00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離騷 </a:t>
            </a:r>
            <a:r>
              <a:rPr lang="zh-CN" altLang="en-US" sz="3600" spc="-30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收</a:t>
            </a:r>
            <a:r>
              <a:rPr lang="zh-CN" altLang="en-US" sz="3600" spc="-300" dirty="0">
                <a:solidFill>
                  <a:srgbClr val="00FF00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古今</a:t>
            </a:r>
            <a:r>
              <a:rPr lang="zh-CN" altLang="en-US" sz="3600" spc="-30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絕藝 </a:t>
            </a:r>
            <a:r>
              <a:rPr lang="zh-CN" altLang="en-US" sz="3600" spc="-300" dirty="0">
                <a:solidFill>
                  <a:schemeClr val="bg1"/>
                </a:solidFill>
                <a:latin typeface="Calibri" panose="020F0502020204030204" pitchFamily="34" charset="0"/>
                <a:ea typeface="華康正顏楷體W7(P)" panose="03000700000000000000" pitchFamily="66" charset="-120"/>
                <a:cs typeface="Calibri" panose="020F0502020204030204" pitchFamily="34" charset="0"/>
              </a:rPr>
              <a:t>置我山窗</a:t>
            </a:r>
            <a:endParaRPr lang="en-US" altLang="zh-TW" sz="3600" spc="-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CE12FBA-5E26-4171-A19E-955BBE710EA1}"/>
              </a:ext>
            </a:extLst>
          </p:cNvPr>
          <p:cNvSpPr txBox="1"/>
          <p:nvPr/>
        </p:nvSpPr>
        <p:spPr>
          <a:xfrm rot="21432740">
            <a:off x="202958" y="458521"/>
            <a:ext cx="8712968" cy="6063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eaLnBrk="1">
              <a:buFontTx/>
              <a:buNone/>
              <a:defRPr/>
            </a:pPr>
            <a:r>
              <a:rPr lang="zh-TW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滄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海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日</a:t>
            </a:r>
            <a:r>
              <a:rPr lang="zh-TW" altLang="en-US" sz="3200" b="0" i="0" dirty="0">
                <a:solidFill>
                  <a:srgbClr val="11111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東臨碣石以觀滄海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赤城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霞</a:t>
            </a:r>
            <a:r>
              <a:rPr lang="zh-TW" altLang="en-US" sz="32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天台山的雲霞</a:t>
            </a:r>
            <a:br>
              <a:rPr lang="en-US" altLang="zh-TW" sz="32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</a:b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峨眉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雪</a:t>
            </a:r>
            <a:r>
              <a:rPr lang="zh-TW" altLang="en-US" sz="32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峨眉積雪不動塵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巫峽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雲</a:t>
            </a:r>
            <a:r>
              <a:rPr lang="zh-TW" altLang="en-US" sz="3200" dirty="0">
                <a:solidFill>
                  <a:srgbClr val="11111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除卻巫山不</a:t>
            </a:r>
            <a:r>
              <a:rPr lang="zh-TW" altLang="en-US" sz="3200" b="0" i="0" dirty="0">
                <a:solidFill>
                  <a:srgbClr val="11111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是雲</a:t>
            </a:r>
            <a:br>
              <a:rPr lang="en-US" altLang="zh-TW" sz="3200" b="0" i="0" dirty="0">
                <a:solidFill>
                  <a:srgbClr val="11111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洞庭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月</a:t>
            </a:r>
            <a:r>
              <a:rPr lang="zh-TW" altLang="en-US" sz="3200" b="0" i="0" dirty="0">
                <a:solidFill>
                  <a:srgbClr val="11111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洞庭湖西秋月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彭蠡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煙</a:t>
            </a:r>
            <a:r>
              <a:rPr lang="zh-TW" altLang="en-US" sz="2400" dirty="0">
                <a:solidFill>
                  <a:srgbClr val="11111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鄱陽湖</a:t>
            </a:r>
            <a:r>
              <a:rPr lang="zh-TW" altLang="en-US" sz="3200" dirty="0">
                <a:solidFill>
                  <a:srgbClr val="11111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日月共吞吐煙霞互流徙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瀟湘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雨</a:t>
            </a:r>
            <a:r>
              <a:rPr lang="zh-TW" altLang="en-US" sz="32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湘江夜雨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武夷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峰</a:t>
            </a:r>
            <a:r>
              <a:rPr lang="zh-TW" altLang="en-US" sz="32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溪曲三三水山環六六峰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廬山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瀑布</a:t>
            </a:r>
            <a:r>
              <a:rPr lang="zh-TW" altLang="en-US" sz="24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李白</a:t>
            </a:r>
            <a:r>
              <a:rPr lang="zh-TW" altLang="en-US" sz="32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飛流直下三千尺</a:t>
            </a:r>
            <a:endParaRPr lang="en-US" altLang="zh-TW" sz="3200" spc="-300" dirty="0">
              <a:latin typeface="華康儷中黑" panose="020B0509000000000000" pitchFamily="49" charset="-12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marL="0" indent="0" eaLnBrk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zh-CN" altLang="en-US" sz="3200" spc="-3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  </a:t>
            </a:r>
            <a:r>
              <a:rPr lang="zh-CN" altLang="en-US" sz="3200" spc="-300" dirty="0">
                <a:solidFill>
                  <a:srgbClr val="0000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合宇宙奇觀  繪吾齋壁</a:t>
            </a:r>
            <a:r>
              <a:rPr lang="en-US" altLang="zh-TW" sz="2400" spc="-300" dirty="0"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——</a:t>
            </a:r>
            <a:r>
              <a:rPr lang="zh-TW" altLang="en-US" sz="4000" spc="-300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視通萬里</a:t>
            </a:r>
            <a:endParaRPr lang="en-US" altLang="zh-CN" sz="4000" spc="-300" dirty="0">
              <a:solidFill>
                <a:srgbClr val="FF0000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Calibri" panose="020F0502020204030204" pitchFamily="34" charset="0"/>
            </a:endParaRPr>
          </a:p>
          <a:p>
            <a:pPr marL="0" indent="0" eaLnBrk="1">
              <a:spcBef>
                <a:spcPts val="0"/>
              </a:spcBef>
              <a:buFontTx/>
              <a:buNone/>
              <a:defRPr/>
            </a:pP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少陵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詩</a:t>
            </a:r>
            <a:r>
              <a:rPr lang="zh-TW" altLang="en-US" sz="32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杜甫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摩詰</a:t>
            </a:r>
            <a:r>
              <a:rPr lang="zh-TW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畫</a:t>
            </a:r>
            <a:r>
              <a:rPr lang="zh-TW" altLang="en-US" sz="32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王維詩中有畫</a:t>
            </a:r>
            <a:r>
              <a:rPr lang="zh-CN" altLang="en-US" sz="32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畫</a:t>
            </a:r>
            <a:r>
              <a:rPr lang="zh-TW" altLang="en-US" sz="32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中有詩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左傳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文</a:t>
            </a:r>
            <a:r>
              <a:rPr lang="zh-TW" altLang="en-US" sz="3200" b="0" i="0" dirty="0">
                <a:solidFill>
                  <a:srgbClr val="11111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春秋編年體史書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馬遷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史</a:t>
            </a:r>
            <a:r>
              <a:rPr lang="zh-TW" altLang="en-US" sz="32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史家之絕唱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薛濤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箋</a:t>
            </a:r>
            <a:r>
              <a:rPr lang="zh-TW" altLang="en-US" sz="32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唐才女躬撰深紅小彩箋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右軍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帖</a:t>
            </a:r>
            <a:r>
              <a:rPr lang="zh-TW" altLang="en-US" sz="3200" spc="-300" dirty="0"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書聖王羲之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南華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經</a:t>
            </a:r>
            <a:r>
              <a:rPr lang="zh-TW" altLang="en-US" sz="3200" b="0" i="0" dirty="0">
                <a:solidFill>
                  <a:srgbClr val="11111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莊子南華真經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相如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賦</a:t>
            </a:r>
            <a:r>
              <a:rPr lang="zh-TW" altLang="en-US" sz="3200" b="0" i="0" dirty="0">
                <a:solidFill>
                  <a:srgbClr val="11111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漢賦的代表 </a:t>
            </a:r>
            <a:r>
              <a:rPr lang="zh-CN" altLang="en-US" sz="3200" spc="-3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屈子</a:t>
            </a:r>
            <a:r>
              <a:rPr lang="zh-CN" altLang="en-US" sz="3200" spc="-3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離騷</a:t>
            </a:r>
            <a:endParaRPr lang="en-US" altLang="zh-CN" sz="3200" spc="-300" dirty="0">
              <a:solidFill>
                <a:srgbClr val="FF000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 eaLnBrk="1">
              <a:spcBef>
                <a:spcPts val="0"/>
              </a:spcBef>
              <a:buFontTx/>
              <a:buNone/>
              <a:defRPr/>
            </a:pPr>
            <a:r>
              <a:rPr lang="en-US" altLang="zh-CN" sz="3200" spc="-3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  </a:t>
            </a:r>
            <a:r>
              <a:rPr lang="zh-CN" altLang="en-US" sz="3200" spc="-300" dirty="0">
                <a:solidFill>
                  <a:srgbClr val="0000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收古今絕藝  置我山窗</a:t>
            </a:r>
            <a:r>
              <a:rPr lang="en-US" altLang="zh-TW" sz="2400" spc="-300" dirty="0"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——</a:t>
            </a:r>
            <a:r>
              <a:rPr lang="zh-TW" altLang="en-US" sz="4000" spc="-300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Calibri" panose="020F0502020204030204" pitchFamily="34" charset="0"/>
              </a:rPr>
              <a:t>思接千載</a:t>
            </a:r>
            <a:endParaRPr lang="zh-TW" altLang="en-US" sz="4000" dirty="0">
              <a:solidFill>
                <a:srgbClr val="FF0000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FE5B2F8-2BE8-4760-9FC7-94BD653729C1}"/>
              </a:ext>
            </a:extLst>
          </p:cNvPr>
          <p:cNvSpPr txBox="1"/>
          <p:nvPr/>
        </p:nvSpPr>
        <p:spPr>
          <a:xfrm>
            <a:off x="6782532" y="2348880"/>
            <a:ext cx="232597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我自</a:t>
            </a: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1988</a:t>
            </a:r>
            <a:r>
              <a:rPr lang="zh-TW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年起</a:t>
            </a: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已走遍國內大小地方</a:t>
            </a: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zh-TW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個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E6A6D54-2101-403C-9721-29EC990DEA5F}"/>
              </a:ext>
            </a:extLst>
          </p:cNvPr>
          <p:cNvSpPr txBox="1"/>
          <p:nvPr/>
        </p:nvSpPr>
        <p:spPr>
          <a:xfrm>
            <a:off x="6782532" y="5180999"/>
            <a:ext cx="232597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理由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:</a:t>
            </a:r>
            <a:r>
              <a:rPr lang="zh-TW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熱愛中國文化</a:t>
            </a:r>
            <a:r>
              <a:rPr lang="en-US" altLang="zh-TW" sz="24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土地和人民</a:t>
            </a:r>
            <a:r>
              <a:rPr lang="en-US" altLang="zh-TW" sz="24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推動道德教育</a:t>
            </a:r>
          </a:p>
        </p:txBody>
      </p:sp>
    </p:spTree>
    <p:extLst>
      <p:ext uri="{BB962C8B-B14F-4D97-AF65-F5344CB8AC3E}">
        <p14:creationId xmlns:p14="http://schemas.microsoft.com/office/powerpoint/2010/main" val="12835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2220</Words>
  <Application>Microsoft Office PowerPoint</Application>
  <PresentationFormat>如螢幕大小 (4:3)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19</vt:i4>
      </vt:variant>
    </vt:vector>
  </HeadingPairs>
  <TitlesOfParts>
    <vt:vector size="36" baseType="lpstr">
      <vt:lpstr>華康中黑體</vt:lpstr>
      <vt:lpstr>華康中黑體(P)</vt:lpstr>
      <vt:lpstr>華康正顏楷體W7</vt:lpstr>
      <vt:lpstr>華康正顏楷體W7(P)</vt:lpstr>
      <vt:lpstr>華康粗黑體</vt:lpstr>
      <vt:lpstr>華康儷中黑</vt:lpstr>
      <vt:lpstr>華康儷中黑(P)</vt:lpstr>
      <vt:lpstr>華康儷粗宋(P)</vt:lpstr>
      <vt:lpstr>新細明體</vt:lpstr>
      <vt:lpstr>標楷體</vt:lpstr>
      <vt:lpstr>Arial</vt:lpstr>
      <vt:lpstr>Calibri</vt:lpstr>
      <vt:lpstr>Wingdings</vt:lpstr>
      <vt:lpstr>預設簡報設計</vt:lpstr>
      <vt:lpstr>1_預設簡報設計</vt:lpstr>
      <vt:lpstr>15_預設簡報設計</vt:lpstr>
      <vt:lpstr>5_預設簡報設計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488</cp:revision>
  <dcterms:created xsi:type="dcterms:W3CDTF">2006-09-26T01:05:23Z</dcterms:created>
  <dcterms:modified xsi:type="dcterms:W3CDTF">2026-04-13T04:24:44Z</dcterms:modified>
</cp:coreProperties>
</file>