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19" r:id="rId3"/>
  </p:sldMasterIdLst>
  <p:notesMasterIdLst>
    <p:notesMasterId r:id="rId31"/>
  </p:notesMasterIdLst>
  <p:handoutMasterIdLst>
    <p:handoutMasterId r:id="rId32"/>
  </p:handoutMasterIdLst>
  <p:sldIdLst>
    <p:sldId id="914" r:id="rId4"/>
    <p:sldId id="1050" r:id="rId5"/>
    <p:sldId id="1489" r:id="rId6"/>
    <p:sldId id="1471" r:id="rId7"/>
    <p:sldId id="1370" r:id="rId8"/>
    <p:sldId id="1391" r:id="rId9"/>
    <p:sldId id="1054" r:id="rId10"/>
    <p:sldId id="1490" r:id="rId11"/>
    <p:sldId id="1491" r:id="rId12"/>
    <p:sldId id="1492" r:id="rId13"/>
    <p:sldId id="1520" r:id="rId14"/>
    <p:sldId id="1472" r:id="rId15"/>
    <p:sldId id="1493" r:id="rId16"/>
    <p:sldId id="1494" r:id="rId17"/>
    <p:sldId id="1518" r:id="rId18"/>
    <p:sldId id="1516" r:id="rId19"/>
    <p:sldId id="1517" r:id="rId20"/>
    <p:sldId id="1507" r:id="rId21"/>
    <p:sldId id="1508" r:id="rId22"/>
    <p:sldId id="1509" r:id="rId23"/>
    <p:sldId id="1510" r:id="rId24"/>
    <p:sldId id="1511" r:id="rId25"/>
    <p:sldId id="1512" r:id="rId26"/>
    <p:sldId id="1513" r:id="rId27"/>
    <p:sldId id="1514" r:id="rId28"/>
    <p:sldId id="1515" r:id="rId29"/>
    <p:sldId id="1045" r:id="rId3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C4CF32D-8E06-4092-916B-2D8500CD1C42}">
          <p14:sldIdLst>
            <p14:sldId id="914"/>
            <p14:sldId id="1050"/>
            <p14:sldId id="1489"/>
            <p14:sldId id="1471"/>
            <p14:sldId id="1370"/>
            <p14:sldId id="1391"/>
            <p14:sldId id="1054"/>
            <p14:sldId id="1490"/>
            <p14:sldId id="1491"/>
            <p14:sldId id="1492"/>
            <p14:sldId id="1520"/>
            <p14:sldId id="1472"/>
            <p14:sldId id="1493"/>
          </p14:sldIdLst>
        </p14:section>
        <p14:section name="未命名的章節" id="{7B56C89B-E52F-4FBA-8F98-D80A8888E676}">
          <p14:sldIdLst>
            <p14:sldId id="1494"/>
            <p14:sldId id="1518"/>
            <p14:sldId id="1516"/>
            <p14:sldId id="1517"/>
            <p14:sldId id="1507"/>
            <p14:sldId id="1508"/>
            <p14:sldId id="1509"/>
            <p14:sldId id="1510"/>
            <p14:sldId id="1511"/>
            <p14:sldId id="1512"/>
            <p14:sldId id="1513"/>
            <p14:sldId id="1514"/>
            <p14:sldId id="1515"/>
            <p14:sldId id="10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FFCCFF"/>
    <a:srgbClr val="FF99FF"/>
    <a:srgbClr val="9900CC"/>
    <a:srgbClr val="00FF00"/>
    <a:srgbClr val="0000FF"/>
    <a:srgbClr val="99CCFF"/>
    <a:srgbClr val="00CC00"/>
    <a:srgbClr val="99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767" autoAdjust="0"/>
    <p:restoredTop sz="94660"/>
  </p:normalViewPr>
  <p:slideViewPr>
    <p:cSldViewPr>
      <p:cViewPr varScale="1">
        <p:scale>
          <a:sx n="77" d="100"/>
          <a:sy n="77" d="100"/>
        </p:scale>
        <p:origin x="103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69131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復活期第四主日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6000" dirty="0">
                <a:solidFill>
                  <a:srgbClr val="FFFF00"/>
                </a:solidFill>
                <a:ea typeface="華康粗黑體" pitchFamily="49" charset="-120"/>
              </a:rPr>
              <a:t>三羊啟泰</a:t>
            </a:r>
            <a:r>
              <a:rPr lang="en-US" altLang="zh-TW" sz="6000" dirty="0">
                <a:solidFill>
                  <a:srgbClr val="FFFF00"/>
                </a:solidFill>
                <a:ea typeface="華康粗黑體" pitchFamily="49" charset="-120"/>
              </a:rPr>
              <a:t>:</a:t>
            </a:r>
            <a:r>
              <a:rPr lang="zh-TW" altLang="en-US" sz="6000" dirty="0">
                <a:solidFill>
                  <a:srgbClr val="FFFF00"/>
                </a:solidFill>
                <a:ea typeface="華康粗黑體" pitchFamily="49" charset="-120"/>
              </a:rPr>
              <a:t>羔羊</a:t>
            </a:r>
            <a:r>
              <a:rPr lang="en-US" altLang="zh-TW" sz="6000" dirty="0">
                <a:solidFill>
                  <a:srgbClr val="FFFF00"/>
                </a:solidFill>
                <a:ea typeface="華康粗黑體" pitchFamily="49" charset="-120"/>
              </a:rPr>
              <a:t>,</a:t>
            </a:r>
            <a:r>
              <a:rPr lang="zh-TW" altLang="en-US" sz="6000" dirty="0">
                <a:solidFill>
                  <a:srgbClr val="FFFF00"/>
                </a:solidFill>
                <a:ea typeface="華康粗黑體" pitchFamily="49" charset="-120"/>
              </a:rPr>
              <a:t>羊牯</a:t>
            </a:r>
            <a:r>
              <a:rPr lang="en-US" altLang="zh-TW" sz="6000" dirty="0">
                <a:solidFill>
                  <a:srgbClr val="FFFF00"/>
                </a:solidFill>
                <a:ea typeface="華康粗黑體" pitchFamily="49" charset="-120"/>
              </a:rPr>
              <a:t>,</a:t>
            </a:r>
            <a:r>
              <a:rPr lang="zh-TW" altLang="en-US" sz="6000" dirty="0">
                <a:solidFill>
                  <a:srgbClr val="FFFF00"/>
                </a:solidFill>
                <a:ea typeface="華康粗黑體" pitchFamily="49" charset="-120"/>
              </a:rPr>
              <a:t>亡羊</a:t>
            </a:r>
            <a:endParaRPr lang="en-US" altLang="zh-TW" sz="6000" dirty="0">
              <a:solidFill>
                <a:srgbClr val="FFFF00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TW" sz="3600" dirty="0">
                <a:solidFill>
                  <a:schemeClr val="bg1"/>
                </a:solidFill>
                <a:ea typeface="華康粗黑體" pitchFamily="49" charset="-120"/>
              </a:rPr>
              <a:t>——</a:t>
            </a:r>
            <a:r>
              <a:rPr lang="zh-TW" altLang="en-US" sz="4400" dirty="0">
                <a:solidFill>
                  <a:schemeClr val="bg1"/>
                </a:solidFill>
                <a:ea typeface="華康粗黑體" pitchFamily="49" charset="-120"/>
              </a:rPr>
              <a:t>跟隨善牧基督</a:t>
            </a:r>
            <a:r>
              <a:rPr lang="en-US" altLang="zh-TW" sz="4400" dirty="0">
                <a:solidFill>
                  <a:schemeClr val="bg1"/>
                </a:solidFill>
                <a:ea typeface="華康粗黑體" pitchFamily="49" charset="-12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ea typeface="華康粗黑體" pitchFamily="49" charset="-120"/>
              </a:rPr>
              <a:t>活出人間天堂</a:t>
            </a:r>
            <a:r>
              <a:rPr lang="en-US" altLang="zh-TW" sz="3600" dirty="0">
                <a:solidFill>
                  <a:schemeClr val="bg1"/>
                </a:solidFill>
                <a:ea typeface="華康粗黑體" pitchFamily="49" charset="-120"/>
              </a:rPr>
              <a:t>——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0328EA-4EB6-47E9-B917-F6B694390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我的羊聽我的聲音</a:t>
            </a:r>
            <a:r>
              <a:rPr lang="en-US" altLang="zh-TW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我也認識他們</a:t>
            </a:r>
            <a:r>
              <a:rPr lang="en-US" altLang="zh-TW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他們也跟隨我</a:t>
            </a:r>
            <a:r>
              <a:rPr lang="en-US" altLang="zh-TW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我父把羊群賜給我</a:t>
            </a:r>
            <a:r>
              <a:rPr lang="en-US" altLang="zh-TW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誰也不能從我父手裡</a:t>
            </a:r>
            <a:r>
              <a:rPr lang="en-US" altLang="zh-TW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將他們奪去</a:t>
            </a:r>
            <a:r>
              <a:rPr lang="en-US" altLang="zh-TW" sz="38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我與父原是一體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跟隨我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在生活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實踐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日常生活中跟隨耶穌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我在修道時的絕對服從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神師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神業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學業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公私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省察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每月靈修表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寫退省心得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彈琴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背誦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在日常生活中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感受到主的臨在和帶領</a:t>
            </a:r>
            <a:endParaRPr lang="en-US" altLang="zh-TW" sz="36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我對梵二的絕對執著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待別是兩大點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1.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教會是天人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合一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和人類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合一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標記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和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工具</a:t>
            </a:r>
            <a:endParaRPr lang="en-US" altLang="zh-TW" sz="36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2.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教會對邊緣人的遭遇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感同身受 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教宗方濟各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775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024B3C0-78E3-4A76-B6F3-0A561C308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農曆十一月的</a:t>
            </a: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冬至是屬於「至陰」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可她也是</a:t>
            </a: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「陽」的開始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至陰中潛藏著陽氣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讓生命再生長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再勃發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這叫</a:t>
            </a:r>
            <a:endParaRPr lang="en-US" altLang="zh-TW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否極泰來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禍兮福之所倚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b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          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   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福兮禍之所伏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三羊啟泰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羔羊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有意識的為人贖罪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b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羊牯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容易受騙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的人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吃虧是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福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損於己則益於</a:t>
            </a:r>
            <a:b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  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彼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外得人情之平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內得我心之安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既平且安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福即在是矣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b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亡羊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蕩子回頭金不換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  <a:p>
            <a:pPr marL="360000" indent="-457200" algn="l">
              <a:spcBef>
                <a:spcPts val="600"/>
              </a:spcBef>
            </a:pPr>
            <a:r>
              <a:rPr lang="zh-TW" altLang="en-US" sz="38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啟泰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輝煌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陽氣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陽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=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羊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=</a:t>
            </a:r>
            <a:r>
              <a:rPr lang="zh-TW" altLang="en-US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祥</a:t>
            </a:r>
            <a:r>
              <a:rPr lang="en-US" altLang="zh-TW" sz="3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=</a:t>
            </a:r>
            <a:r>
              <a:rPr lang="zh-TW" altLang="en-US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基督帶三羊啟天國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1D7D40C6-E83D-46CF-BF27-2D4AC73F72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0" t="9986" r="10540" b="14338"/>
          <a:stretch/>
        </p:blipFill>
        <p:spPr bwMode="auto">
          <a:xfrm>
            <a:off x="6680259" y="1700808"/>
            <a:ext cx="1564149" cy="15807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07983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>
            <a:extLst>
              <a:ext uri="{FF2B5EF4-FFF2-40B4-BE49-F238E27FC236}">
                <a16:creationId xmlns:a16="http://schemas.microsoft.com/office/drawing/2014/main" id="{0A62880A-0500-4972-86BC-3A80ACD3139A}"/>
              </a:ext>
            </a:extLst>
          </p:cNvPr>
          <p:cNvSpPr txBox="1"/>
          <p:nvPr/>
        </p:nvSpPr>
        <p:spPr>
          <a:xfrm>
            <a:off x="0" y="183239"/>
            <a:ext cx="9144000" cy="6568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  <a:spcAft>
                <a:spcPts val="1800"/>
              </a:spcAft>
            </a:pPr>
            <a:r>
              <a:rPr lang="zh-TW" altLang="en-US" sz="3600" kern="100" dirty="0">
                <a:solidFill>
                  <a:srgbClr val="0000FF"/>
                </a:solidFill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給</a:t>
            </a:r>
            <a:r>
              <a:rPr lang="zh-TW" altLang="en-US" sz="3600" kern="100" dirty="0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新教友</a:t>
            </a:r>
            <a:r>
              <a:rPr lang="en-US" altLang="zh-TW" sz="3600" kern="100" dirty="0">
                <a:solidFill>
                  <a:srgbClr val="0000FF"/>
                </a:solidFill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3600" kern="100" dirty="0">
                <a:solidFill>
                  <a:srgbClr val="0000FF"/>
                </a:solidFill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要</a:t>
            </a:r>
            <a:r>
              <a:rPr lang="zh-TW" altLang="en-US" sz="3600" kern="100" dirty="0">
                <a:solidFill>
                  <a:srgbClr val="FF0000"/>
                </a:solidFill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活出</a:t>
            </a:r>
            <a:r>
              <a:rPr lang="zh-TW" altLang="en-US" sz="3600" kern="100" dirty="0"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天堂</a:t>
            </a:r>
            <a:r>
              <a:rPr lang="en-US" altLang="zh-TW" sz="3600" kern="100" dirty="0">
                <a:solidFill>
                  <a:srgbClr val="0000FF"/>
                </a:solidFill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kern="100" dirty="0">
                <a:solidFill>
                  <a:srgbClr val="0000FF"/>
                </a:solidFill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不是</a:t>
            </a:r>
            <a:r>
              <a:rPr lang="zh-TW" altLang="en-US" sz="3600" kern="100" dirty="0">
                <a:solidFill>
                  <a:srgbClr val="FF0000"/>
                </a:solidFill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賺得</a:t>
            </a:r>
            <a:r>
              <a:rPr lang="zh-TW" altLang="en-US" sz="3600" kern="100" dirty="0">
                <a:effectLst/>
                <a:latin typeface="+mn-lt"/>
                <a:ea typeface="華康儷中黑" panose="020B0509000000000000" pitchFamily="49" charset="-120"/>
                <a:cs typeface="Calibri" panose="020F0502020204030204" pitchFamily="34" charset="0"/>
              </a:rPr>
              <a:t>天堂</a:t>
            </a:r>
            <a:endParaRPr lang="en-US" altLang="zh-TW" sz="3600" kern="100" dirty="0">
              <a:effectLst/>
              <a:latin typeface="+mn-lt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Aft>
                <a:spcPts val="1200"/>
              </a:spcAft>
            </a:pP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            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有一首流行曲的</a:t>
            </a:r>
            <a:r>
              <a:rPr lang="zh-TW" altLang="en-US" sz="3600" kern="100" dirty="0"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前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兩句是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: </a:t>
            </a:r>
            <a:b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</a:b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          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開心過就失憶</a:t>
            </a:r>
            <a:r>
              <a:rPr lang="en-US" altLang="zh-TW" sz="3600" kern="10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欣賞過就唾棄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  <a:spcAft>
                <a:spcPts val="240"/>
              </a:spcAft>
            </a:pPr>
            <a:r>
              <a:rPr lang="zh-TW" altLang="zh-TW" sz="3600" kern="100" spc="-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這是瀟灑還是悲愴</a:t>
            </a:r>
            <a:r>
              <a:rPr lang="en-US" altLang="zh-TW" sz="3600" kern="100" spc="-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</a:t>
            </a:r>
            <a:r>
              <a:rPr lang="zh-TW" altLang="zh-TW" sz="3600" kern="100" spc="-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看世間的愛恨情仇</a:t>
            </a:r>
            <a:r>
              <a:rPr lang="en-US" altLang="zh-TW" sz="3600" kern="100" spc="-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spc="-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有些結局是多麼悽涼</a:t>
            </a:r>
            <a:r>
              <a:rPr lang="en-US" altLang="zh-TW" sz="3600" kern="100" spc="-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;</a:t>
            </a:r>
            <a:r>
              <a:rPr lang="zh-TW" altLang="zh-TW" sz="3600" kern="100" spc="-10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經歷生老病死</a:t>
            </a:r>
            <a:r>
              <a:rPr lang="en-US" altLang="zh-TW" sz="3600" kern="100" spc="-10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spc="-10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還餘什麼希望</a:t>
            </a:r>
            <a:r>
              <a:rPr lang="en-US" altLang="zh-TW" sz="3600" kern="100" spc="-10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4000"/>
              </a:lnSpc>
              <a:spcAft>
                <a:spcPts val="240"/>
              </a:spcAft>
            </a:pP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去過最美的地方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都是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不願再訪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;</a:t>
            </a:r>
            <a:r>
              <a:rPr lang="zh-TW" altLang="en-US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吃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過</a:t>
            </a:r>
            <a:r>
              <a:rPr lang="zh-TW" altLang="en-US" sz="3600" kern="100" dirty="0"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最美味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再</a:t>
            </a:r>
            <a:r>
              <a:rPr lang="zh-TW" altLang="en-US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吃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就嫌東嫌西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不想品嚐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.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 戰勝時每每趾高氣揚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但因殺傷太多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en-US" sz="3600" kern="100" dirty="0"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作孽重</a:t>
            </a:r>
            <a:r>
              <a:rPr lang="en-US" altLang="zh-TW" sz="3600" kern="100" dirty="0"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夢中也會失措驚惶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  <a:spcAft>
                <a:spcPts val="240"/>
              </a:spcAft>
            </a:pPr>
            <a:r>
              <a:rPr lang="zh-TW" altLang="zh-TW" sz="3600" kern="10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活著時以為永遠不死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 一生只知驕縱輕狂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;</a:t>
            </a:r>
            <a:b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</a:br>
            <a:r>
              <a:rPr lang="zh-TW" altLang="zh-TW" sz="36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死時才驚覺好像從未好好活過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無奈得就像</a:t>
            </a:r>
            <a:r>
              <a:rPr lang="zh-TW" altLang="en-US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黃</a:t>
            </a:r>
            <a:b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</a:br>
            <a:r>
              <a:rPr lang="zh-TW" altLang="en-US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粱一夢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一夢黃粱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  <a:spcAft>
                <a:spcPts val="240"/>
              </a:spcAft>
            </a:pPr>
            <a:r>
              <a:rPr lang="zh-TW" altLang="en-US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縱然身光頸靚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en-US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風風火火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en-US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卻總是欠點人樣</a:t>
            </a:r>
            <a:r>
              <a:rPr lang="en-US" altLang="zh-TW" sz="3600" kern="100" dirty="0">
                <a:effectLst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.</a:t>
            </a:r>
            <a:endParaRPr lang="zh-TW" altLang="zh-TW" sz="3600" kern="100" dirty="0">
              <a:solidFill>
                <a:srgbClr val="FF0000"/>
              </a:solidFill>
              <a:effectLst/>
              <a:highlight>
                <a:srgbClr val="FFFF00"/>
              </a:highlight>
              <a:latin typeface="+mn-lt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>
            <a:extLst>
              <a:ext uri="{FF2B5EF4-FFF2-40B4-BE49-F238E27FC236}">
                <a16:creationId xmlns:a16="http://schemas.microsoft.com/office/drawing/2014/main" id="{0A62880A-0500-4972-86BC-3A80ACD3139A}"/>
              </a:ext>
            </a:extLst>
          </p:cNvPr>
          <p:cNvSpPr txBox="1"/>
          <p:nvPr/>
        </p:nvSpPr>
        <p:spPr>
          <a:xfrm>
            <a:off x="13724" y="116632"/>
            <a:ext cx="9144000" cy="6594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39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即使能雄霸天下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超越秦皇漢武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死後也要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復歸塵土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和窮人並無兩樣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.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你不相信人生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虛而又虛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萬事皆虛</a:t>
            </a:r>
            <a:r>
              <a:rPr kumimoji="1" lang="en-US" altLang="zh-TW" sz="24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(</a:t>
            </a:r>
            <a:r>
              <a:rPr kumimoji="1" lang="zh-TW" altLang="en-US" sz="24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聖經</a:t>
            </a:r>
            <a:r>
              <a:rPr kumimoji="1" lang="en-US" altLang="zh-TW" sz="24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)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 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所以裝模作樣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;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既然世間萬般都是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如夢如幻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如泡如影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 </a:t>
            </a:r>
            <a:r>
              <a:rPr kumimoji="1" lang="en-US" altLang="zh-TW" sz="24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(</a:t>
            </a:r>
            <a:r>
              <a:rPr kumimoji="1" lang="zh-TW" altLang="en-US" sz="24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佛經</a:t>
            </a:r>
            <a:r>
              <a:rPr kumimoji="1" lang="en-US" altLang="zh-TW" sz="24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)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為何還要枉法貪贓</a:t>
            </a:r>
            <a:r>
              <a:rPr kumimoji="1" lang="en-US" altLang="zh-TW" sz="3600" b="0" i="0" u="none" strike="noStrike" kern="100" cap="none" spc="-1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ts val="39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去到救主私審判台前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主問你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曾否愛過眾生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或者善待過他的群羊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看你如何為自己辯護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偽裝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或者躲藏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ts val="39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你敢不敢告訴耶穌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:</a:t>
            </a:r>
            <a:r>
              <a:rPr kumimoji="1" lang="zh-TW" altLang="en-US" sz="3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你曾作他的門徒</a:t>
            </a:r>
            <a:r>
              <a:rPr kumimoji="1" lang="en-US" altLang="zh-TW" sz="3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為天國</a:t>
            </a:r>
            <a:r>
              <a:rPr kumimoji="1" lang="en-US" altLang="zh-TW" sz="3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大同和博愛</a:t>
            </a:r>
            <a:r>
              <a:rPr kumimoji="1" lang="en-US" altLang="zh-TW" sz="3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到處宣講</a:t>
            </a:r>
            <a:r>
              <a:rPr kumimoji="1" lang="en-US" altLang="zh-TW" sz="3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</a:t>
            </a:r>
            <a:r>
              <a:rPr kumimoji="1" lang="zh-TW" altLang="en-US" sz="3600" b="0" i="0" u="none" strike="noStrike" kern="1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你會否決心自生至死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都有始有終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;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內外兼修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 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作耶穌所作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想耶穌所想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和耶穌一模一樣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ts val="39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如能這樣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,</a:t>
            </a: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你何必等待來生的報答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? </a:t>
            </a:r>
            <a:b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</a:b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                    </a:t>
            </a:r>
            <a:r>
              <a:rPr kumimoji="1" lang="zh-TW" altLang="en-US" sz="3400" i="0" u="none" strike="noStrike" kern="1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因為你今生已活出了天堂</a:t>
            </a:r>
            <a:r>
              <a:rPr kumimoji="1" lang="zh-TW" altLang="en-US" sz="340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正顏楷體W5" panose="03000509000000000000" pitchFamily="65" charset="-120"/>
                <a:cs typeface="Calibri" panose="020F0502020204030204" pitchFamily="34" charset="0"/>
              </a:rPr>
              <a:t>！</a:t>
            </a:r>
            <a:endParaRPr kumimoji="1" lang="zh-TW" altLang="zh-TW" sz="340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+mn-lt"/>
              <a:ea typeface="華康正顏楷體W5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7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>
              <a:lnSpc>
                <a:spcPts val="57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給新教友</a:t>
            </a:r>
            <a:r>
              <a:rPr lang="en-US" altLang="zh-TW" sz="4400" dirty="0">
                <a:ea typeface="華康儷中黑" panose="020B0509000000000000" pitchFamily="49" charset="-120"/>
              </a:rPr>
              <a:t>:</a:t>
            </a:r>
          </a:p>
          <a:p>
            <a:pPr>
              <a:lnSpc>
                <a:spcPts val="57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要活出天堂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 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不是賺得天堂</a:t>
            </a:r>
            <a:endParaRPr lang="en-US" altLang="zh-TW" sz="44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700"/>
              </a:lnSpc>
              <a:spcBef>
                <a:spcPts val="0"/>
              </a:spcBef>
              <a:spcAft>
                <a:spcPts val="4200"/>
              </a:spcAft>
            </a:pPr>
            <a:r>
              <a:rPr lang="en-US" altLang="zh-TW" sz="4400" dirty="0">
                <a:solidFill>
                  <a:srgbClr val="9900CC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4400" dirty="0">
                <a:solidFill>
                  <a:srgbClr val="9900CC"/>
                </a:solidFill>
                <a:ea typeface="華康儷中黑" panose="020B0509000000000000" pitchFamily="49" charset="-120"/>
              </a:rPr>
              <a:t>今生</a:t>
            </a:r>
            <a:r>
              <a:rPr lang="en-US" altLang="zh-TW" sz="4400" dirty="0">
                <a:solidFill>
                  <a:srgbClr val="9900CC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9900CC"/>
                </a:solidFill>
                <a:ea typeface="華康儷中黑" panose="020B0509000000000000" pitchFamily="49" charset="-120"/>
              </a:rPr>
              <a:t>地上的天堂</a:t>
            </a:r>
            <a:r>
              <a:rPr lang="en-US" altLang="zh-TW" sz="4400" dirty="0">
                <a:solidFill>
                  <a:srgbClr val="9900CC"/>
                </a:solidFill>
                <a:ea typeface="華康儷中黑" panose="020B0509000000000000" pitchFamily="49" charset="-120"/>
              </a:rPr>
              <a:t>)</a:t>
            </a:r>
            <a:endParaRPr lang="zh-TW" altLang="en-US" sz="4400" dirty="0">
              <a:solidFill>
                <a:srgbClr val="9900CC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 Message to the Newly Baptized</a:t>
            </a:r>
            <a:endParaRPr lang="zh-TW" altLang="zh-TW" sz="44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lnSpc>
                <a:spcPts val="5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Live out Heaven—</a:t>
            </a:r>
          </a:p>
          <a:p>
            <a:pPr>
              <a:lnSpc>
                <a:spcPts val="5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don’t just earn it.</a:t>
            </a:r>
            <a:br>
              <a:rPr lang="en-US" altLang="zh-TW" sz="4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9900CC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(Heaven on earth, here and now.)</a:t>
            </a:r>
            <a:endParaRPr lang="zh-TW" altLang="zh-TW" sz="4400" dirty="0">
              <a:solidFill>
                <a:srgbClr val="9900CC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lnSpc>
                <a:spcPts val="5700"/>
              </a:lnSpc>
              <a:spcBef>
                <a:spcPts val="0"/>
              </a:spcBef>
              <a:spcAft>
                <a:spcPts val="3000"/>
              </a:spcAft>
            </a:pPr>
            <a:endParaRPr lang="zh-TW" altLang="en-US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5055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有一首流行曲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開始的兩句是</a:t>
            </a:r>
            <a:r>
              <a:rPr lang="en-US" altLang="zh-TW" sz="4400" dirty="0">
                <a:ea typeface="華康儷中黑" panose="020B0509000000000000" pitchFamily="49" charset="-120"/>
              </a:rPr>
              <a:t>: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ea typeface="華康儷中黑" panose="020B0509000000000000" pitchFamily="49" charset="-12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開心過就失憶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 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欣賞過就唾棄</a:t>
            </a:r>
            <a:r>
              <a:rPr lang="zh-TW" altLang="en-US" sz="4400" dirty="0">
                <a:ea typeface="華康儷中黑" panose="020B0509000000000000" pitchFamily="49" charset="-120"/>
              </a:rPr>
              <a:t>」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ea typeface="華康儷中黑" panose="020B0509000000000000" pitchFamily="49" charset="-120"/>
              </a:rPr>
              <a:t>這是瀟灑還是悲愴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  <a:endParaRPr lang="zh-TW" altLang="en-US" sz="4400" dirty="0">
              <a:ea typeface="華康儷中黑" panose="020B0509000000000000" pitchFamily="49" charset="-120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400" spc="50" dirty="0">
                <a:ea typeface="華康儷中黑" panose="020B0509000000000000" pitchFamily="49" charset="-120"/>
              </a:rPr>
              <a:t>There’s a pop song that begins: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400" spc="50" dirty="0">
                <a:ea typeface="華康儷中黑" panose="020B0509000000000000" pitchFamily="49" charset="-120"/>
              </a:rPr>
              <a:t>"After joy comes </a:t>
            </a:r>
            <a:r>
              <a:rPr lang="en-US" altLang="zh-TW" sz="4400" spc="50" dirty="0">
                <a:solidFill>
                  <a:srgbClr val="0000FF"/>
                </a:solidFill>
                <a:ea typeface="華康儷中黑" panose="020B0509000000000000" pitchFamily="49" charset="-120"/>
              </a:rPr>
              <a:t>forgetting</a:t>
            </a:r>
            <a:r>
              <a:rPr lang="en-US" altLang="zh-TW" sz="4400" spc="50" dirty="0">
                <a:ea typeface="華康儷中黑" panose="020B0509000000000000" pitchFamily="49" charset="-120"/>
              </a:rPr>
              <a:t>, 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400" spc="50" dirty="0">
                <a:ea typeface="華康儷中黑" panose="020B0509000000000000" pitchFamily="49" charset="-120"/>
              </a:rPr>
              <a:t>after admiration comes </a:t>
            </a:r>
            <a:r>
              <a:rPr lang="en-US" altLang="zh-TW" sz="4400" spc="50" dirty="0">
                <a:solidFill>
                  <a:srgbClr val="0000FF"/>
                </a:solidFill>
                <a:ea typeface="華康儷中黑" panose="020B0509000000000000" pitchFamily="49" charset="-120"/>
              </a:rPr>
              <a:t>abandonment</a:t>
            </a:r>
            <a:r>
              <a:rPr lang="en-US" altLang="zh-TW" sz="4400" spc="50" dirty="0">
                <a:ea typeface="華康儷中黑" panose="020B0509000000000000" pitchFamily="49" charset="-120"/>
              </a:rPr>
              <a:t>."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400" spc="50" dirty="0">
                <a:ea typeface="華康儷中黑" panose="020B0509000000000000" pitchFamily="49" charset="-120"/>
              </a:rPr>
              <a:t>Is this freedom—or despair?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2982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ea typeface="華康儷中黑" panose="020B0509000000000000" pitchFamily="49" charset="-120"/>
              </a:rPr>
              <a:t>去過最美的地方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ea typeface="華康儷中黑" panose="020B0509000000000000" pitchFamily="49" charset="-120"/>
              </a:rPr>
              <a:t>都是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不願再訪</a:t>
            </a:r>
            <a:r>
              <a:rPr lang="en-US" altLang="zh-TW" sz="4800" dirty="0">
                <a:ea typeface="華康儷中黑" panose="020B0509000000000000" pitchFamily="49" charset="-120"/>
              </a:rPr>
              <a:t>;</a:t>
            </a: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吃過最好的就嫌這嫌那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不想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再</a:t>
            </a:r>
            <a:r>
              <a:rPr lang="zh-TW" altLang="en-US" sz="4800" dirty="0">
                <a:ea typeface="華康儷中黑" panose="020B0509000000000000" pitchFamily="49" charset="-120"/>
              </a:rPr>
              <a:t>品嚐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  <a:endParaRPr lang="zh-TW" altLang="en-US" sz="48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Having been to the most beautiful places,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we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refuse to return.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The finest delicacies?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We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scorn them </a:t>
            </a:r>
            <a:r>
              <a:rPr lang="en-US" altLang="zh-TW" sz="4800" dirty="0">
                <a:ea typeface="華康儷中黑" panose="020B0509000000000000" pitchFamily="49" charset="-120"/>
              </a:rPr>
              <a:t>after one taste.</a:t>
            </a: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4825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戰勝時每每趾高氣揚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但因殺傷太多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夢中也會失措驚惶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  <a:endParaRPr lang="zh-TW" altLang="en-US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Victory puffs</a:t>
            </a:r>
            <a:r>
              <a:rPr lang="zh-TW" altLang="en-US" sz="2400" dirty="0">
                <a:ea typeface="華康儷中黑" panose="020B0509000000000000" pitchFamily="49" charset="-120"/>
              </a:rPr>
              <a:t>吹捧</a:t>
            </a:r>
            <a:r>
              <a:rPr lang="en-US" altLang="zh-TW" sz="4400" dirty="0">
                <a:ea typeface="華康儷中黑" panose="020B0509000000000000" pitchFamily="49" charset="-120"/>
              </a:rPr>
              <a:t> us with pride,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but in dreams,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the victor pays the price.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Panic strikes the conqueror’s heart because of the killing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and countless deaths.</a:t>
            </a:r>
          </a:p>
          <a:p>
            <a:pPr>
              <a:spcBef>
                <a:spcPts val="0"/>
              </a:spcBef>
            </a:pP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87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6000" dirty="0">
                <a:solidFill>
                  <a:srgbClr val="0000FF"/>
                </a:solidFill>
                <a:ea typeface="華康儷中黑(P)" panose="020B0500000000000000" pitchFamily="34" charset="-120"/>
              </a:rPr>
              <a:t>活著時以為</a:t>
            </a:r>
            <a:r>
              <a:rPr lang="zh-TW" altLang="en-US" sz="6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永遠不死</a:t>
            </a:r>
            <a:r>
              <a:rPr lang="en-US" altLang="zh-TW" sz="6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zh-TW" altLang="en-US" sz="6000" dirty="0">
                <a:ea typeface="華康儷中黑(P)" panose="020B0500000000000000" pitchFamily="34" charset="-120"/>
              </a:rPr>
              <a:t>所以一生只知驕縱輕狂</a:t>
            </a:r>
            <a:r>
              <a:rPr lang="en-US" altLang="zh-TW" sz="6000" dirty="0">
                <a:ea typeface="華康儷中黑(P)" panose="020B0500000000000000" pitchFamily="34" charset="-120"/>
              </a:rPr>
              <a:t>;</a:t>
            </a:r>
            <a:endParaRPr lang="zh-TW" altLang="en-US" sz="6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6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Alive, we </a:t>
            </a:r>
            <a:r>
              <a:rPr lang="en-US" altLang="zh-TW" sz="60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act immortal</a:t>
            </a:r>
            <a:r>
              <a:rPr lang="en-US" altLang="zh-TW" sz="6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,</a:t>
            </a:r>
            <a:br>
              <a:rPr lang="en-US" altLang="zh-TW" sz="6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</a:br>
            <a:r>
              <a:rPr lang="en-US" altLang="zh-TW" sz="6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strutting</a:t>
            </a:r>
            <a:r>
              <a:rPr lang="zh-TW" altLang="en-US" dirty="0">
                <a:solidFill>
                  <a:srgbClr val="404040"/>
                </a:solidFill>
                <a:ea typeface="華康儷中黑(P)" panose="020B0500000000000000" pitchFamily="34" charset="-120"/>
              </a:rPr>
              <a:t>趾高氣揚</a:t>
            </a:r>
            <a:r>
              <a:rPr lang="zh-TW" altLang="en-US" sz="6000" dirty="0">
                <a:solidFill>
                  <a:srgbClr val="404040"/>
                </a:solidFill>
                <a:ea typeface="華康儷中黑(P)" panose="020B0500000000000000" pitchFamily="34" charset="-120"/>
              </a:rPr>
              <a:t> </a:t>
            </a:r>
            <a:r>
              <a:rPr lang="en-US" altLang="zh-TW" sz="6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through life in reckless pride.</a:t>
            </a:r>
            <a:br>
              <a:rPr lang="en-US" altLang="zh-TW" sz="6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</a:br>
            <a:endParaRPr lang="en-US" altLang="zh-TW" sz="6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210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zh-TW" altLang="zh-TW" sz="4800" dirty="0">
                <a:effectLst/>
                <a:ea typeface="華康儷中黑(P)" panose="020B0500000000000000" pitchFamily="34" charset="-120"/>
              </a:rPr>
              <a:t>死時才</a:t>
            </a:r>
            <a:r>
              <a:rPr lang="zh-TW" altLang="zh-TW" sz="48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驚覺好像從未好好活過</a:t>
            </a:r>
            <a:r>
              <a:rPr lang="en-US" altLang="zh-TW" sz="4800" dirty="0">
                <a:effectLst/>
                <a:ea typeface="華康儷中黑(P)" panose="020B0500000000000000" pitchFamily="34" charset="-120"/>
              </a:rPr>
              <a:t>;</a:t>
            </a:r>
          </a:p>
          <a:p>
            <a:pPr>
              <a:lnSpc>
                <a:spcPct val="115000"/>
              </a:lnSpc>
              <a:spcAft>
                <a:spcPts val="3000"/>
              </a:spcAft>
            </a:pPr>
            <a:r>
              <a:rPr lang="zh-TW" altLang="zh-TW" sz="4800" dirty="0">
                <a:effectLst/>
                <a:ea typeface="華康儷中黑(P)" panose="020B0500000000000000" pitchFamily="34" charset="-120"/>
              </a:rPr>
              <a:t>無奈得就像</a:t>
            </a:r>
            <a:r>
              <a:rPr lang="zh-TW" altLang="zh-TW" sz="4800" dirty="0">
                <a:solidFill>
                  <a:srgbClr val="9900CC"/>
                </a:solidFill>
                <a:effectLst/>
                <a:ea typeface="華康儷中黑(P)" panose="020B0500000000000000" pitchFamily="34" charset="-120"/>
              </a:rPr>
              <a:t>黃粱一夢</a:t>
            </a:r>
            <a:r>
              <a:rPr lang="en-US" altLang="zh-TW" sz="4800" dirty="0">
                <a:effectLst/>
                <a:ea typeface="華康儷中黑(P)" panose="020B0500000000000000" pitchFamily="34" charset="-120"/>
              </a:rPr>
              <a:t>,</a:t>
            </a:r>
            <a:r>
              <a:rPr lang="zh-TW" altLang="zh-TW" sz="48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</a:rPr>
              <a:t>一夢黃粱</a:t>
            </a:r>
            <a:r>
              <a:rPr lang="en-US" altLang="zh-TW" sz="4800" dirty="0">
                <a:effectLst/>
                <a:ea typeface="華康儷中黑(P)" panose="020B0500000000000000" pitchFamily="34" charset="-120"/>
              </a:rPr>
              <a:t>.</a:t>
            </a:r>
            <a:endParaRPr lang="zh-TW" altLang="zh-TW" sz="4800" dirty="0">
              <a:effectLst/>
              <a:ea typeface="華康儷中黑(P)" panose="020B0500000000000000" pitchFamily="34" charset="-120"/>
            </a:endParaRP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en-US" altLang="zh-TW" sz="4800" i="0" dirty="0">
                <a:solidFill>
                  <a:srgbClr val="404040"/>
                </a:solidFill>
                <a:effectLst/>
              </a:rPr>
              <a:t>Only in death do I gasp—</a:t>
            </a:r>
            <a:br>
              <a:rPr lang="en-US" altLang="zh-TW" sz="4800" i="0" dirty="0">
                <a:solidFill>
                  <a:srgbClr val="404040"/>
                </a:solidFill>
                <a:effectLst/>
              </a:rPr>
            </a:br>
            <a:r>
              <a:rPr lang="en-US" altLang="zh-TW" sz="4800" i="0" dirty="0">
                <a:solidFill>
                  <a:srgbClr val="404040"/>
                </a:solidFill>
                <a:effectLst/>
              </a:rPr>
              <a:t>"Did I ever truly live?"</a:t>
            </a:r>
            <a:br>
              <a:rPr lang="en-US" altLang="zh-TW" sz="4800" i="0" dirty="0">
                <a:solidFill>
                  <a:srgbClr val="404040"/>
                </a:solidFill>
                <a:effectLst/>
              </a:rPr>
            </a:br>
            <a:r>
              <a:rPr lang="en-US" altLang="zh-TW" sz="4800" i="0" dirty="0">
                <a:solidFill>
                  <a:srgbClr val="404040"/>
                </a:solidFill>
                <a:effectLst/>
              </a:rPr>
              <a:t>All dissolves, a fleeting dream:</a:t>
            </a:r>
            <a:br>
              <a:rPr lang="en-US" altLang="zh-TW" sz="4800" i="0" dirty="0">
                <a:solidFill>
                  <a:srgbClr val="404040"/>
                </a:solidFill>
                <a:effectLst/>
              </a:rPr>
            </a:br>
            <a:r>
              <a:rPr lang="en-US" altLang="zh-TW" sz="4800" i="0" dirty="0">
                <a:solidFill>
                  <a:srgbClr val="FF0000"/>
                </a:solidFill>
                <a:effectLst/>
              </a:rPr>
              <a:t>Yellow Millet’s dream</a:t>
            </a:r>
            <a:r>
              <a:rPr lang="en-US" altLang="zh-TW" sz="4800" i="0" dirty="0">
                <a:solidFill>
                  <a:srgbClr val="404040"/>
                </a:solidFill>
                <a:effectLst/>
              </a:rPr>
              <a:t>,</a:t>
            </a:r>
            <a:br>
              <a:rPr lang="en-US" altLang="zh-TW" sz="4800" i="0" dirty="0">
                <a:solidFill>
                  <a:srgbClr val="404040"/>
                </a:solidFill>
                <a:effectLst/>
              </a:rPr>
            </a:br>
            <a:r>
              <a:rPr lang="en-US" altLang="zh-TW" sz="4800" i="0" dirty="0">
                <a:solidFill>
                  <a:srgbClr val="404040"/>
                </a:solidFill>
                <a:effectLst/>
              </a:rPr>
              <a:t>a dream of Yellow Millet.</a:t>
            </a:r>
            <a:endParaRPr lang="zh-TW" altLang="en-US" sz="48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255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852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13:14,43-52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那時候，保祿和巴爾納伯，由培爾革經過各處，到了丕息狄雅的安提約基雅。安息日，他們進了會堂，坐下。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有許多猶太人和皈依猶太教的虔誠人，隨從了保祿和巴爾納伯。兩人同他們談話，勸他們務要堅持天主的恩寵。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下一個安息日，全城的人幾乎都聚集起來，要聽天主的聖道。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縱然身光頸靚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風風火火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卻總是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欠點人樣</a:t>
            </a:r>
            <a:endParaRPr lang="zh-TW" altLang="en-US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Dressed in gold, blazing with glory,</a:t>
            </a:r>
            <a:b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yet something’s missing—</a:t>
            </a:r>
            <a:b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the human in us withers.</a:t>
            </a:r>
            <a:endParaRPr lang="zh-TW" altLang="zh-TW" sz="4000" dirty="0">
              <a:effectLst/>
              <a:ea typeface="華康儷中黑(P)" panose="020B0500000000000000" pitchFamily="34" charset="-120"/>
              <a:cs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即使能雄霸天下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超越秦皇漢武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ea typeface="華康儷中黑(P)" panose="020B0500000000000000" pitchFamily="34" charset="-120"/>
              </a:rPr>
              <a:t>死後也要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復歸塵土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9900CC"/>
                </a:solidFill>
                <a:ea typeface="華康儷中黑(P)" panose="020B0500000000000000" pitchFamily="34" charset="-120"/>
              </a:rPr>
              <a:t>和窮人並無兩樣</a:t>
            </a:r>
            <a:r>
              <a:rPr lang="en-US" altLang="zh-TW" sz="4000" dirty="0">
                <a:solidFill>
                  <a:srgbClr val="9900CC"/>
                </a:solidFill>
                <a:ea typeface="華康儷中黑(P)" panose="020B0500000000000000" pitchFamily="34" charset="-120"/>
              </a:rPr>
              <a:t>.</a:t>
            </a:r>
            <a:endParaRPr lang="zh-TW" altLang="en-US" sz="4000" dirty="0">
              <a:solidFill>
                <a:srgbClr val="9900CC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Even if you rule the world,</a:t>
            </a:r>
            <a:b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surpassing emperors of old,</a:t>
            </a:r>
            <a:b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in death, you’ll return to dust—</a:t>
            </a:r>
            <a:b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no different from the poor.</a:t>
            </a:r>
            <a:endParaRPr lang="zh-TW" altLang="zh-TW" sz="4000" dirty="0">
              <a:effectLst/>
              <a:ea typeface="華康儷中黑(P)" panose="020B0500000000000000" pitchFamily="34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9315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62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你不相信人生</a:t>
            </a:r>
            <a:br>
              <a:rPr lang="en-US" altLang="zh-TW" sz="4800" dirty="0">
                <a:ea typeface="華康儷中黑" panose="020B0509000000000000" pitchFamily="49" charset="-120"/>
              </a:rPr>
            </a:br>
            <a:r>
              <a:rPr lang="zh-TW" altLang="en-US" sz="4800" dirty="0">
                <a:ea typeface="華康儷中黑" panose="020B0509000000000000" pitchFamily="49" charset="-120"/>
              </a:rPr>
              <a:t>「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虛而又虛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萬事皆虛</a:t>
            </a:r>
            <a:r>
              <a:rPr lang="zh-TW" altLang="en-US" sz="4800" dirty="0">
                <a:ea typeface="華康儷中黑" panose="020B0509000000000000" pitchFamily="49" charset="-120"/>
              </a:rPr>
              <a:t>」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聖經</a:t>
            </a:r>
            <a:r>
              <a:rPr lang="en-US" altLang="zh-TW" dirty="0">
                <a:ea typeface="華康儷中黑" panose="020B0509000000000000" pitchFamily="49" charset="-120"/>
              </a:rPr>
              <a:t>),</a:t>
            </a:r>
            <a:br>
              <a:rPr lang="en-US" altLang="zh-TW" dirty="0">
                <a:ea typeface="華康儷中黑" panose="020B0509000000000000" pitchFamily="49" charset="-120"/>
              </a:rPr>
            </a:br>
            <a:r>
              <a:rPr lang="zh-TW" altLang="en-US" sz="4800" dirty="0">
                <a:ea typeface="華康儷中黑" panose="020B0509000000000000" pitchFamily="49" charset="-120"/>
              </a:rPr>
              <a:t>所以裝模作樣</a:t>
            </a:r>
            <a:r>
              <a:rPr lang="en-US" altLang="zh-TW" sz="4800" dirty="0">
                <a:ea typeface="華康儷中黑" panose="020B0509000000000000" pitchFamily="49" charset="-120"/>
              </a:rPr>
              <a:t>;</a:t>
            </a:r>
          </a:p>
          <a:p>
            <a:pPr>
              <a:lnSpc>
                <a:spcPts val="62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You dismiss the Bible’s cry: </a:t>
            </a:r>
          </a:p>
          <a:p>
            <a:pPr>
              <a:lnSpc>
                <a:spcPts val="62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vanitas </a:t>
            </a:r>
            <a:r>
              <a:rPr lang="en-US" altLang="zh-TW" sz="4400" dirty="0" err="1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vanitatum</a:t>
            </a:r>
            <a:r>
              <a:rPr lang="en-US" altLang="zh-TW" sz="4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(Vanity of vanities)</a:t>
            </a:r>
          </a:p>
          <a:p>
            <a:pPr>
              <a:lnSpc>
                <a:spcPts val="6200"/>
              </a:lnSpc>
              <a:spcBef>
                <a:spcPts val="0"/>
              </a:spcBef>
            </a:pPr>
            <a:r>
              <a:rPr lang="en-US" altLang="zh-TW" sz="4800" i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4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All is vanity!</a:t>
            </a:r>
            <a:br>
              <a:rPr lang="en-US" altLang="zh-TW" sz="4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So you strut</a:t>
            </a:r>
            <a:r>
              <a:rPr lang="zh-TW" altLang="en-US" sz="2000" dirty="0">
                <a:solidFill>
                  <a:srgbClr val="40404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新細明體" panose="02020500000000000000" pitchFamily="18" charset="-120"/>
              </a:rPr>
              <a:t>昂首闊步</a:t>
            </a:r>
            <a:r>
              <a:rPr lang="en-US" altLang="zh-TW" sz="4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, a hollow actor.</a:t>
            </a:r>
            <a:endParaRPr lang="zh-TW" altLang="zh-TW" sz="48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3471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既然萬般都是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如夢 如幻 如泡 如影</a:t>
            </a:r>
            <a:r>
              <a:rPr lang="zh-TW" altLang="en-US" sz="4400" dirty="0">
                <a:ea typeface="華康儷中黑" panose="020B0509000000000000" pitchFamily="49" charset="-120"/>
              </a:rPr>
              <a:t>」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佛經</a:t>
            </a:r>
            <a:r>
              <a:rPr lang="en-US" altLang="zh-TW" dirty="0">
                <a:ea typeface="華康儷中黑" panose="020B0509000000000000" pitchFamily="49" charset="-120"/>
              </a:rPr>
              <a:t>),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為何還要枉法貪贓？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If all is illusion</a:t>
            </a:r>
            <a:b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 dream, a bubble, a shadow</a:t>
            </a:r>
            <a:r>
              <a:rPr lang="en-US" altLang="zh-TW" sz="4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(as the sutras say)</a:t>
            </a:r>
            <a:b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why hoard treasures? Why cheat and steal </a:t>
            </a:r>
            <a:r>
              <a:rPr lang="en-US" altLang="zh-TW" sz="4400" dirty="0">
                <a:ea typeface="華康儷中黑" panose="020B0509000000000000" pitchFamily="49" charset="-120"/>
              </a:rPr>
              <a:t>and commit bribery</a:t>
            </a:r>
            <a:r>
              <a:rPr lang="en-US" altLang="zh-TW" sz="44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?</a:t>
            </a:r>
            <a:endParaRPr lang="zh-TW" altLang="zh-TW" sz="44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9317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去到救主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私審判台前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主問</a:t>
            </a:r>
            <a:r>
              <a:rPr lang="zh-TW" altLang="en-US" sz="4400" dirty="0">
                <a:solidFill>
                  <a:srgbClr val="0000FF"/>
                </a:solidFill>
                <a:ea typeface="華康儷中黑" panose="020B0509000000000000" pitchFamily="49" charset="-120"/>
              </a:rPr>
              <a:t>你曾否愛</a:t>
            </a:r>
            <a:endParaRPr lang="en-US" altLang="zh-TW" sz="4400" dirty="0">
              <a:solidFill>
                <a:srgbClr val="0000FF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0000FF"/>
                </a:solidFill>
                <a:ea typeface="華康儷中黑" panose="020B0509000000000000" pitchFamily="49" charset="-120"/>
              </a:rPr>
              <a:t>過眾生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或者善待過他的群羊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  <a:r>
              <a:rPr lang="zh-TW" altLang="en-US" sz="4400" dirty="0">
                <a:ea typeface="華康儷中黑" panose="020B0509000000000000" pitchFamily="49" charset="-120"/>
              </a:rPr>
              <a:t> 看你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如何為自己辯護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偽裝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或者躲藏？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At the private judgment, Christ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will ask: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"Did you love my people?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Tend my sheep?"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How will you answer?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Justify? Pretend? Hide? </a:t>
            </a:r>
          </a:p>
        </p:txBody>
      </p:sp>
    </p:spTree>
    <p:extLst>
      <p:ext uri="{BB962C8B-B14F-4D97-AF65-F5344CB8AC3E}">
        <p14:creationId xmlns:p14="http://schemas.microsoft.com/office/powerpoint/2010/main" val="2739827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你敢不敢告訴耶穌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ea typeface="華康儷中黑" panose="020B0509000000000000" pitchFamily="49" charset="-120"/>
              </a:rPr>
              <a:t>說</a:t>
            </a:r>
            <a:r>
              <a:rPr lang="zh-TW" altLang="en-US" sz="4400" dirty="0">
                <a:solidFill>
                  <a:srgbClr val="0000FF"/>
                </a:solidFill>
                <a:ea typeface="華康儷中黑" panose="020B0509000000000000" pitchFamily="49" charset="-120"/>
              </a:rPr>
              <a:t>你曾作他的門徒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ea typeface="華康儷中黑" panose="020B0509000000000000" pitchFamily="49" charset="-120"/>
              </a:rPr>
              <a:t>為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天國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大同和博愛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到處宣講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  <a:endParaRPr lang="zh-TW" altLang="en-US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Dare you stand before the Lord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and swear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“I was Your disciple!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I preached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Your</a:t>
            </a:r>
            <a:r>
              <a:rPr lang="en-US" altLang="zh-TW" sz="4400" dirty="0">
                <a:ea typeface="華康儷中黑" panose="020B0509000000000000" pitchFamily="49" charset="-120"/>
              </a:rPr>
              <a:t> Kingdom,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for UNITY, for LOVE,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all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in Your name!</a:t>
            </a:r>
            <a:r>
              <a:rPr lang="en-US" altLang="zh-TW" sz="4400" dirty="0">
                <a:ea typeface="華康儷中黑" panose="020B0509000000000000" pitchFamily="49" charset="-12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2666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60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600" dirty="0">
                <a:ea typeface="華康儷中黑" panose="020B0509000000000000" pitchFamily="49" charset="-120"/>
              </a:rPr>
              <a:t>你會否決心自生至死</a:t>
            </a:r>
            <a:r>
              <a:rPr lang="en-US" altLang="zh-TW" sz="4600" dirty="0">
                <a:ea typeface="華康儷中黑" panose="020B0509000000000000" pitchFamily="49" charset="-120"/>
              </a:rPr>
              <a:t>,</a:t>
            </a:r>
            <a:r>
              <a:rPr lang="zh-TW" altLang="en-US" sz="4600" dirty="0">
                <a:ea typeface="華康儷中黑" panose="020B0509000000000000" pitchFamily="49" charset="-120"/>
              </a:rPr>
              <a:t>都有始有終</a:t>
            </a:r>
            <a:r>
              <a:rPr lang="en-US" altLang="zh-TW" sz="4600" dirty="0">
                <a:ea typeface="華康儷中黑" panose="020B0509000000000000" pitchFamily="49" charset="-120"/>
              </a:rPr>
              <a:t>;</a:t>
            </a:r>
            <a:r>
              <a:rPr lang="zh-TW" altLang="en-US" sz="4600" dirty="0">
                <a:ea typeface="華康儷中黑" panose="020B0509000000000000" pitchFamily="49" charset="-120"/>
              </a:rPr>
              <a:t>內外兼修</a:t>
            </a:r>
            <a:r>
              <a:rPr lang="en-US" altLang="zh-TW" sz="4600" dirty="0">
                <a:ea typeface="華康儷中黑" panose="020B0509000000000000" pitchFamily="49" charset="-120"/>
              </a:rPr>
              <a:t>,</a:t>
            </a:r>
            <a:r>
              <a:rPr lang="zh-TW" altLang="en-US" sz="4600" dirty="0">
                <a:solidFill>
                  <a:srgbClr val="0000FF"/>
                </a:solidFill>
                <a:ea typeface="華康儷中黑" panose="020B0509000000000000" pitchFamily="49" charset="-120"/>
              </a:rPr>
              <a:t>作耶穌所作</a:t>
            </a:r>
            <a:r>
              <a:rPr lang="en-US" altLang="zh-TW" sz="4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600" dirty="0">
                <a:solidFill>
                  <a:srgbClr val="0000FF"/>
                </a:solidFill>
                <a:ea typeface="華康儷中黑" panose="020B0509000000000000" pitchFamily="49" charset="-120"/>
              </a:rPr>
              <a:t>想耶穌所想</a:t>
            </a:r>
            <a:r>
              <a:rPr lang="en-US" altLang="zh-TW" sz="4600" dirty="0">
                <a:ea typeface="華康儷中黑" panose="020B0509000000000000" pitchFamily="49" charset="-120"/>
              </a:rPr>
              <a:t>,</a:t>
            </a:r>
            <a:r>
              <a:rPr lang="zh-TW" altLang="en-US" sz="4600" dirty="0">
                <a:solidFill>
                  <a:srgbClr val="FF0000"/>
                </a:solidFill>
                <a:ea typeface="華康儷中黑" panose="020B0509000000000000" pitchFamily="49" charset="-120"/>
              </a:rPr>
              <a:t>和耶穌一模一樣？</a:t>
            </a:r>
          </a:p>
          <a:p>
            <a:pPr>
              <a:lnSpc>
                <a:spcPts val="5700"/>
              </a:lnSpc>
              <a:spcBef>
                <a:spcPts val="0"/>
              </a:spcBef>
            </a:pPr>
            <a: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Will you vow to follow Him—</a:t>
            </a:r>
            <a:b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from first breath to last, unwavering?</a:t>
            </a:r>
            <a:br>
              <a:rPr lang="en-US" altLang="zh-TW" sz="440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To act </a:t>
            </a:r>
            <a:r>
              <a:rPr lang="en-US" altLang="zh-TW" sz="4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as He </a:t>
            </a:r>
            <a: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acted, </a:t>
            </a:r>
          </a:p>
          <a:p>
            <a:pPr>
              <a:lnSpc>
                <a:spcPts val="5700"/>
              </a:lnSpc>
              <a:spcBef>
                <a:spcPts val="0"/>
              </a:spcBef>
            </a:pPr>
            <a: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think </a:t>
            </a:r>
            <a:r>
              <a:rPr lang="en-US" altLang="zh-TW" sz="4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as He </a:t>
            </a:r>
            <a: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thought,</a:t>
            </a:r>
            <a:b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to become </a:t>
            </a:r>
            <a:r>
              <a:rPr lang="en-US" altLang="zh-TW" sz="4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His living image</a:t>
            </a:r>
            <a:r>
              <a:rPr lang="en-US" altLang="zh-TW" sz="4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?</a:t>
            </a:r>
            <a:endParaRPr lang="zh-TW" altLang="zh-TW" sz="46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7684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3650EB5-243F-452D-AAC8-6425E4DE9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5000" dirty="0">
                <a:ea typeface="華康儷中黑" panose="020B0509000000000000" pitchFamily="49" charset="-120"/>
              </a:rPr>
              <a:t>如能這樣</a:t>
            </a:r>
            <a:r>
              <a:rPr lang="en-US" altLang="zh-TW" sz="5000" dirty="0">
                <a:ea typeface="華康儷中黑" panose="020B0509000000000000" pitchFamily="49" charset="-120"/>
              </a:rPr>
              <a:t>,</a:t>
            </a:r>
            <a:r>
              <a:rPr lang="zh-TW" altLang="en-US" sz="5000" dirty="0">
                <a:ea typeface="華康儷中黑" panose="020B0509000000000000" pitchFamily="49" charset="-120"/>
              </a:rPr>
              <a:t>你何必等待</a:t>
            </a:r>
            <a:endParaRPr lang="en-US" altLang="zh-TW" sz="5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5000" dirty="0">
                <a:ea typeface="華康儷中黑" panose="020B0509000000000000" pitchFamily="49" charset="-120"/>
              </a:rPr>
              <a:t>來生的報答？</a:t>
            </a:r>
            <a:endParaRPr lang="en-US" altLang="zh-TW" sz="5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5000" dirty="0">
                <a:ea typeface="華康儷中黑" panose="020B0509000000000000" pitchFamily="49" charset="-120"/>
              </a:rPr>
              <a:t>因為</a:t>
            </a:r>
            <a:r>
              <a:rPr lang="zh-TW" altLang="en-US" sz="5000" dirty="0">
                <a:solidFill>
                  <a:srgbClr val="FF0000"/>
                </a:solidFill>
                <a:ea typeface="華康儷中黑" panose="020B0509000000000000" pitchFamily="49" charset="-120"/>
              </a:rPr>
              <a:t>你今生已活出了天堂</a:t>
            </a:r>
            <a:r>
              <a:rPr lang="zh-TW" altLang="en-US" sz="5000" dirty="0">
                <a:ea typeface="華康儷中黑" panose="020B0509000000000000" pitchFamily="49" charset="-120"/>
              </a:rPr>
              <a:t>！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If this be so, why wait for Heaven’s reward in the future?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ea typeface="華康儷中黑" panose="020B0509000000000000" pitchFamily="49" charset="-120"/>
              </a:rPr>
              <a:t>You’re already living it,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Heaven begins here and now</a:t>
            </a:r>
            <a:r>
              <a:rPr lang="en-US" altLang="zh-TW" sz="5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82F57D3-0232-4FFA-8A00-86FEB59B87A4}"/>
              </a:ext>
            </a:extLst>
          </p:cNvPr>
          <p:cNvSpPr txBox="1"/>
          <p:nvPr/>
        </p:nvSpPr>
        <p:spPr>
          <a:xfrm>
            <a:off x="1835696" y="6093296"/>
            <a:ext cx="554461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+mn-lt"/>
                <a:ea typeface="華康正顏楷體W7(P)" panose="03000700000000000000" pitchFamily="66" charset="-120"/>
              </a:rPr>
              <a:t>請點讚</a:t>
            </a:r>
            <a:r>
              <a:rPr lang="en-US" altLang="zh-TW" sz="2400" dirty="0"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400" dirty="0">
                <a:latin typeface="+mn-lt"/>
                <a:ea typeface="華康正顏楷體W7(P)" panose="03000700000000000000" pitchFamily="66" charset="-120"/>
              </a:rPr>
              <a:t>留言</a:t>
            </a:r>
            <a:r>
              <a:rPr lang="en-US" altLang="zh-TW" sz="2400" dirty="0"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400" dirty="0">
                <a:latin typeface="+mn-lt"/>
                <a:ea typeface="華康正顏楷體W7(P)" panose="03000700000000000000" pitchFamily="66" charset="-120"/>
              </a:rPr>
              <a:t>廣傳</a:t>
            </a:r>
            <a:r>
              <a:rPr lang="en-US" altLang="zh-TW" sz="2400" dirty="0">
                <a:latin typeface="+mn-lt"/>
                <a:ea typeface="華康正顏楷體W7(P)" panose="03000700000000000000" pitchFamily="66" charset="-120"/>
              </a:rPr>
              <a:t> </a:t>
            </a:r>
            <a:r>
              <a:rPr lang="en-US" altLang="zh-TW" sz="2400" dirty="0">
                <a:latin typeface="+mn-lt"/>
              </a:rPr>
              <a:t>like, comment, share</a:t>
            </a:r>
            <a:endParaRPr lang="zh-TW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917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復 活 的 基 督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幫助你戰勝困難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852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2000"/>
              </a:lnSpc>
              <a:spcBef>
                <a:spcPts val="0"/>
              </a:spcBef>
              <a:buFontTx/>
              <a:buNone/>
            </a:pPr>
            <a:endParaRPr lang="en-US" altLang="zh-TW" sz="4000" spc="3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猶太人一看見這麼多人，就滿懷嫉妒，反對保祿所講的，且加以辱罵。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保祿和巴爾納伯卻放膽地說：「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天主的聖道，本來應該先講給你們聽，但因你們拒絕接受，並斷定自己不配得永生。看！我們就要轉向外邦人，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因為主如此命令我們，說：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我已立你作為外邦人的光明，把救恩帶到地極。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758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7920"/>
            <a:ext cx="9144000" cy="6769472"/>
          </a:xfrm>
        </p:spPr>
        <p:txBody>
          <a:bodyPr/>
          <a:lstStyle/>
          <a:p>
            <a:pPr marL="0" indent="0" algn="just" eaLnBrk="1">
              <a:lnSpc>
                <a:spcPts val="2000"/>
              </a:lnSpc>
              <a:spcBef>
                <a:spcPts val="0"/>
              </a:spcBef>
              <a:buNone/>
            </a:pPr>
            <a:endParaRPr lang="en-US" altLang="zh-TW" sz="4000" spc="3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外邦人聽了，都很喜歡，讚美主的聖道。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那些被預定獲得永生的人，就都信了。主的聖道於是傳遍了那地方。</a:t>
            </a: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猶太人卻挑唆敬畏天主的尊貴婦人，及城中要人，發動迫害保祿和巴爾納伯，把他們驅逐出境。兩人就當著他們，拂去腳上的塵土，往依科尼雍去了。門徒都充滿喜樂和聖神。</a:t>
            </a:r>
            <a:endParaRPr lang="en-US" altLang="zh-TW" sz="4000" spc="3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97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3/3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69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恭讀默示錄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7:9,14-17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我、若望，看見有一大夥群眾，沒有人能夠數清，是來自各邦國、各支派、各民族、各異語的；他們都站在寶座和羔羊面前，身穿白衣，手持棕櫚枝。</a:t>
            </a: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長老之中，有一位告訴我，說：「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這些人是由大災難中來的，他們曾在羔羊的血中，洗淨了自己的衣裳，使衣裳雪白。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因此，他們得以站在天主的寶座前，且在他的殿內，日夜事奉他。那坐在寶座上的，也必要住在他們中間。他們再也不餓，再也不渴；烈日和任何炎熱，再也不會損傷他們，因為，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那在寶座中間的羔羊，要牧放他們，要領他們到生命的水泉；天主也要拭去他們眼上的一切淚痕。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50162" y="6046613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88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10:27-30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我的羊聽我的聲音，我也認識他們，他們也跟隨我；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我把永生賜給他們，他們永遠不會喪亡；誰也不能從我手中，把他們奪去。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我父把羊群賜給我；我父超越一切，為此，誰也不能從我父手裡，將他們奪去。我與父原是一體。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825" y="626931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1/1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0328EA-4EB6-47E9-B917-F6B694390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天主的道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本來應該先講給你們聽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但因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你們拒絕接受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我們就要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轉向外邦人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外邦人聽了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都很喜歡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51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以色列人拒絕接受</a:t>
            </a:r>
            <a:r>
              <a:rPr lang="en-US" altLang="zh-TW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以色列人當年不接受耶穌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今日仍然不接受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為什麼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 algn="l">
              <a:lnSpc>
                <a:spcPts val="51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</a:t>
            </a:r>
            <a:r>
              <a:rPr lang="zh-TW" altLang="en-US" sz="38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與</a:t>
            </a:r>
            <a:r>
              <a:rPr lang="zh-TW" altLang="en-US" sz="38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宗教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的分別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</a:t>
            </a:r>
            <a:r>
              <a:rPr lang="zh-TW" altLang="en-US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政治正確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大過天主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 algn="l">
              <a:lnSpc>
                <a:spcPts val="51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轉向外邦人</a:t>
            </a:r>
            <a:r>
              <a:rPr lang="en-US" altLang="zh-TW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同宗教同國的人與自己未必志同道合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志同道合者未必是同教同國的人</a:t>
            </a:r>
            <a:endParaRPr lang="en-US" altLang="zh-TW" sz="3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l">
              <a:lnSpc>
                <a:spcPts val="51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不要再把人分為</a:t>
            </a: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信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與</a:t>
            </a: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不信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兩陣營</a:t>
            </a:r>
            <a:r>
              <a:rPr lang="en-US" altLang="zh-TW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! 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有弊無利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endParaRPr lang="en-US" altLang="zh-TW" sz="28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142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0328EA-4EB6-47E9-B917-F6B694390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這些人是由大災難中來的</a:t>
            </a:r>
            <a:r>
              <a:rPr lang="en-US" altLang="zh-TW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那在寶座中間的羔羊</a:t>
            </a:r>
            <a:r>
              <a:rPr lang="en-US" altLang="zh-TW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要牧放他們</a:t>
            </a:r>
            <a:r>
              <a:rPr lang="en-US" altLang="zh-TW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天主要拭去他們眼上的淚痕</a:t>
            </a:r>
            <a:r>
              <a:rPr lang="en-US" altLang="zh-TW" sz="38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algn="l"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大災難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天災</a:t>
            </a:r>
            <a:r>
              <a:rPr lang="en-US" altLang="zh-TW" sz="4000" b="1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人禍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遠大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於天災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algn="l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天作孽猶可違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自作孽不可活</a:t>
            </a:r>
            <a:endParaRPr lang="en-US" altLang="zh-TW" sz="4000" spc="3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文明惹的禍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 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科技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軍火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傳媒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algn="l"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1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36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道德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可補科技的不足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科技難填道德的空白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用戰爭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或代理人戰爭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解決自身問題不道德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軍火生意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軍工複合體</a:t>
            </a:r>
            <a:r>
              <a:rPr lang="en-US" altLang="zh-TW" sz="2600" spc="-100" dirty="0">
                <a:solidFill>
                  <a:srgbClr val="00FF00"/>
                </a:solidFill>
              </a:rPr>
              <a:t>M</a:t>
            </a:r>
            <a:r>
              <a:rPr lang="en-US" altLang="zh-TW" sz="2600" spc="-100" dirty="0">
                <a:solidFill>
                  <a:schemeClr val="bg1"/>
                </a:solidFill>
              </a:rPr>
              <a:t>ilitary-</a:t>
            </a:r>
            <a:r>
              <a:rPr lang="en-US" altLang="zh-TW" sz="2600" spc="-100" dirty="0">
                <a:solidFill>
                  <a:srgbClr val="00FF00"/>
                </a:solidFill>
              </a:rPr>
              <a:t>I</a:t>
            </a:r>
            <a:r>
              <a:rPr lang="en-US" altLang="zh-TW" sz="2600" spc="-100" dirty="0">
                <a:solidFill>
                  <a:schemeClr val="bg1"/>
                </a:solidFill>
              </a:rPr>
              <a:t>ndustrial </a:t>
            </a:r>
            <a:r>
              <a:rPr lang="en-US" altLang="zh-TW" sz="2600" spc="-100" dirty="0">
                <a:solidFill>
                  <a:srgbClr val="00FF00"/>
                </a:solidFill>
              </a:rPr>
              <a:t>C</a:t>
            </a:r>
            <a:r>
              <a:rPr lang="en-US" altLang="zh-TW" sz="2600" spc="-100" dirty="0">
                <a:solidFill>
                  <a:schemeClr val="bg1"/>
                </a:solidFill>
              </a:rPr>
              <a:t>omplex</a:t>
            </a:r>
            <a:endParaRPr lang="en-US" altLang="zh-TW" sz="2600" spc="-1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街坊的</a:t>
            </a:r>
            <a:r>
              <a:rPr lang="zh-TW" altLang="en-US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童黨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學校的欺凌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各種陣營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制裁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都是欺凌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endParaRPr lang="en-US" altLang="zh-TW" dirty="0">
              <a:solidFill>
                <a:srgbClr val="00FF00"/>
              </a:solidFill>
              <a:highlight>
                <a:srgbClr val="FF00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627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16629</TotalTime>
  <Words>2284</Words>
  <Application>Microsoft Office PowerPoint</Application>
  <PresentationFormat>如螢幕大小 (4:3)</PresentationFormat>
  <Paragraphs>144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44" baseType="lpstr">
      <vt:lpstr>華康中黑體</vt:lpstr>
      <vt:lpstr>華康中黑體(P)</vt:lpstr>
      <vt:lpstr>華康正顏楷體W5</vt:lpstr>
      <vt:lpstr>華康正顏楷體W7</vt:lpstr>
      <vt:lpstr>華康正顏楷體W7(P)</vt:lpstr>
      <vt:lpstr>華康粗黑體</vt:lpstr>
      <vt:lpstr>華康儷中黑</vt:lpstr>
      <vt:lpstr>華康儷中黑(P)</vt:lpstr>
      <vt:lpstr>新細明體</vt:lpstr>
      <vt:lpstr>Arial</vt:lpstr>
      <vt:lpstr>Calibri</vt:lpstr>
      <vt:lpstr>Segoe UI</vt:lpstr>
      <vt:lpstr>Times New Roman</vt:lpstr>
      <vt:lpstr>Wingdings</vt:lpstr>
      <vt:lpstr>預設簡報設計</vt:lpstr>
      <vt:lpstr>14_預設簡報設計</vt:lpstr>
      <vt:lpstr>3_預設簡報設計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870</cp:revision>
  <dcterms:created xsi:type="dcterms:W3CDTF">2006-09-26T01:05:23Z</dcterms:created>
  <dcterms:modified xsi:type="dcterms:W3CDTF">2025-04-30T03:59:58Z</dcterms:modified>
</cp:coreProperties>
</file>