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694" r:id="rId2"/>
    <p:sldMasterId id="2147489719" r:id="rId3"/>
    <p:sldMasterId id="2147489732" r:id="rId4"/>
  </p:sldMasterIdLst>
  <p:notesMasterIdLst>
    <p:notesMasterId r:id="rId33"/>
  </p:notesMasterIdLst>
  <p:handoutMasterIdLst>
    <p:handoutMasterId r:id="rId34"/>
  </p:handoutMasterIdLst>
  <p:sldIdLst>
    <p:sldId id="1491" r:id="rId5"/>
    <p:sldId id="1050" r:id="rId6"/>
    <p:sldId id="1471" r:id="rId7"/>
    <p:sldId id="1370" r:id="rId8"/>
    <p:sldId id="1391" r:id="rId9"/>
    <p:sldId id="1054" r:id="rId10"/>
    <p:sldId id="1412" r:id="rId11"/>
    <p:sldId id="1413" r:id="rId12"/>
    <p:sldId id="1181" r:id="rId13"/>
    <p:sldId id="1492" r:id="rId14"/>
    <p:sldId id="1505" r:id="rId15"/>
    <p:sldId id="1493" r:id="rId16"/>
    <p:sldId id="1494" r:id="rId17"/>
    <p:sldId id="1497" r:id="rId18"/>
    <p:sldId id="1472" r:id="rId19"/>
    <p:sldId id="1474" r:id="rId20"/>
    <p:sldId id="1506" r:id="rId21"/>
    <p:sldId id="1477" r:id="rId22"/>
    <p:sldId id="1483" r:id="rId23"/>
    <p:sldId id="1484" r:id="rId24"/>
    <p:sldId id="1485" r:id="rId25"/>
    <p:sldId id="1488" r:id="rId26"/>
    <p:sldId id="1502" r:id="rId27"/>
    <p:sldId id="1503" r:id="rId28"/>
    <p:sldId id="1498" r:id="rId29"/>
    <p:sldId id="1500" r:id="rId30"/>
    <p:sldId id="1501" r:id="rId31"/>
    <p:sldId id="1045" r:id="rId32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2C4CF32D-8E06-4092-916B-2D8500CD1C42}">
          <p14:sldIdLst>
            <p14:sldId id="1491"/>
            <p14:sldId id="1050"/>
            <p14:sldId id="1471"/>
            <p14:sldId id="1370"/>
            <p14:sldId id="1391"/>
            <p14:sldId id="1054"/>
            <p14:sldId id="1412"/>
            <p14:sldId id="1413"/>
            <p14:sldId id="1181"/>
            <p14:sldId id="1492"/>
            <p14:sldId id="1505"/>
            <p14:sldId id="1493"/>
            <p14:sldId id="1494"/>
            <p14:sldId id="1497"/>
            <p14:sldId id="1472"/>
          </p14:sldIdLst>
        </p14:section>
        <p14:section name="未命名的章節" id="{7B56C89B-E52F-4FBA-8F98-D80A8888E676}">
          <p14:sldIdLst>
            <p14:sldId id="1474"/>
            <p14:sldId id="1506"/>
            <p14:sldId id="1477"/>
            <p14:sldId id="1483"/>
            <p14:sldId id="1484"/>
            <p14:sldId id="1485"/>
            <p14:sldId id="1488"/>
            <p14:sldId id="1502"/>
            <p14:sldId id="1503"/>
            <p14:sldId id="1498"/>
            <p14:sldId id="1500"/>
            <p14:sldId id="1501"/>
            <p14:sldId id="10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FF99FF"/>
    <a:srgbClr val="9900CC"/>
    <a:srgbClr val="FFCCFF"/>
    <a:srgbClr val="99CCFF"/>
    <a:srgbClr val="00CC00"/>
    <a:srgbClr val="99FF99"/>
    <a:srgbClr val="33CC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1212" autoAdjust="0"/>
    <p:restoredTop sz="94660"/>
  </p:normalViewPr>
  <p:slideViewPr>
    <p:cSldViewPr>
      <p:cViewPr>
        <p:scale>
          <a:sx n="50" d="100"/>
          <a:sy n="50" d="100"/>
        </p:scale>
        <p:origin x="1456" y="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-1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4384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0E7F3-594E-431A-934E-DAED303BC61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41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CA772-E495-4BA9-ABC1-9BB5D5EDCA4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791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95542-F898-48F4-A21A-A80883BB252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675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A249-DD10-426B-9B14-6EACD1FF16C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20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37EE-1CE0-45D0-9087-5172E5E08F6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358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AB98-89D1-4293-8288-C0841480BAB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24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2F6D8-0604-4E53-B2F1-2A37DFAA1D1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27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E3E24-48B9-4D2C-ACC3-D70F17E10ED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275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7A85E-BB8E-4335-9EEC-1BCBD0CFB41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757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2DB86-11B9-48DF-8BA9-F79E7D13D08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581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0BB5D-09E1-4D96-80A6-8E8A197FA4A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79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265244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872649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904195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62199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719438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804866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82572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933249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840666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981890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06141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fld id="{D477CC02-DBB9-4AE4-B28C-339F9F6F7922}" type="slidenum">
              <a:rPr lang="en-US" altLang="zh-TW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4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695" r:id="rId1"/>
    <p:sldLayoutId id="2147489696" r:id="rId2"/>
    <p:sldLayoutId id="2147489697" r:id="rId3"/>
    <p:sldLayoutId id="2147489698" r:id="rId4"/>
    <p:sldLayoutId id="2147489699" r:id="rId5"/>
    <p:sldLayoutId id="2147489700" r:id="rId6"/>
    <p:sldLayoutId id="2147489701" r:id="rId7"/>
    <p:sldLayoutId id="2147489702" r:id="rId8"/>
    <p:sldLayoutId id="2147489703" r:id="rId9"/>
    <p:sldLayoutId id="2147489704" r:id="rId10"/>
    <p:sldLayoutId id="2147489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2240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33" r:id="rId1"/>
    <p:sldLayoutId id="2147489734" r:id="rId2"/>
    <p:sldLayoutId id="2147489735" r:id="rId3"/>
    <p:sldLayoutId id="2147489736" r:id="rId4"/>
    <p:sldLayoutId id="2147489737" r:id="rId5"/>
    <p:sldLayoutId id="2147489738" r:id="rId6"/>
    <p:sldLayoutId id="2147489739" r:id="rId7"/>
    <p:sldLayoutId id="2147489740" r:id="rId8"/>
    <p:sldLayoutId id="2147489741" r:id="rId9"/>
    <p:sldLayoutId id="2147489742" r:id="rId10"/>
    <p:sldLayoutId id="2147489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復活期第三主日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5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4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dirty="0">
                <a:solidFill>
                  <a:srgbClr val="00FF00"/>
                </a:solidFill>
                <a:ea typeface="華康粗黑體" pitchFamily="49" charset="-120"/>
              </a:rPr>
              <a:t>聽天主的命勝過聽人的命</a:t>
            </a:r>
            <a:endParaRPr lang="en-US" altLang="zh-TW" sz="5400" dirty="0">
              <a:solidFill>
                <a:srgbClr val="00FF00"/>
              </a:solidFill>
              <a:ea typeface="華康粗黑體" pitchFamily="49" charset="-120"/>
            </a:endParaRPr>
          </a:p>
          <a:p>
            <a:pPr algn="ctr" eaLnBrk="1" hangingPunct="1">
              <a:spcBef>
                <a:spcPts val="18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zh-TW" dirty="0">
                <a:solidFill>
                  <a:srgbClr val="00FF00"/>
                </a:solidFill>
                <a:ea typeface="華康粗黑體" pitchFamily="49" charset="-120"/>
              </a:rPr>
              <a:t>——</a:t>
            </a:r>
            <a:r>
              <a:rPr lang="zh-TW" altLang="en-US" sz="3600" dirty="0">
                <a:solidFill>
                  <a:srgbClr val="FFFF00"/>
                </a:solidFill>
                <a:ea typeface="華康粗黑體" pitchFamily="49" charset="-120"/>
              </a:rPr>
              <a:t>見</a:t>
            </a:r>
            <a:r>
              <a:rPr lang="zh-TW" altLang="en-US" sz="3600" dirty="0">
                <a:solidFill>
                  <a:schemeClr val="bg1"/>
                </a:solidFill>
                <a:ea typeface="華康粗黑體" pitchFamily="49" charset="-120"/>
              </a:rPr>
              <a:t>過</a:t>
            </a:r>
            <a:r>
              <a:rPr lang="en-US" altLang="zh-TW" sz="3600" dirty="0">
                <a:solidFill>
                  <a:schemeClr val="bg1"/>
                </a:solidFill>
                <a:ea typeface="華康粗黑體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粗黑體" pitchFamily="49" charset="-120"/>
              </a:rPr>
              <a:t>聽</a:t>
            </a:r>
            <a:r>
              <a:rPr lang="zh-TW" altLang="en-US" sz="3600" dirty="0">
                <a:solidFill>
                  <a:schemeClr val="bg1"/>
                </a:solidFill>
                <a:ea typeface="華康粗黑體" pitchFamily="49" charset="-120"/>
              </a:rPr>
              <a:t>過</a:t>
            </a:r>
            <a:r>
              <a:rPr lang="en-US" altLang="zh-TW" sz="3600" dirty="0">
                <a:solidFill>
                  <a:schemeClr val="bg1"/>
                </a:solidFill>
                <a:ea typeface="華康粗黑體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粗黑體" pitchFamily="49" charset="-120"/>
              </a:rPr>
              <a:t>摸</a:t>
            </a:r>
            <a:r>
              <a:rPr lang="zh-TW" altLang="en-US" sz="3600" dirty="0">
                <a:solidFill>
                  <a:schemeClr val="bg1"/>
                </a:solidFill>
                <a:ea typeface="華康粗黑體" pitchFamily="49" charset="-120"/>
              </a:rPr>
              <a:t>過天主的教宗方濟各</a:t>
            </a:r>
            <a:r>
              <a:rPr lang="en-US" altLang="zh-TW" dirty="0">
                <a:solidFill>
                  <a:srgbClr val="00FF00"/>
                </a:solidFill>
                <a:ea typeface="華康粗黑體" pitchFamily="49" charset="-120"/>
              </a:rPr>
              <a:t>——</a:t>
            </a:r>
          </a:p>
          <a:p>
            <a:pPr algn="ctr" eaLnBrk="1" hangingPunct="1">
              <a:spcBef>
                <a:spcPts val="0"/>
              </a:spcBef>
              <a:spcAft>
                <a:spcPts val="3600"/>
              </a:spcAft>
              <a:buFontTx/>
              <a:buNone/>
              <a:defRPr/>
            </a:pPr>
            <a:r>
              <a:rPr lang="en-US" altLang="zh-TW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(</a:t>
            </a:r>
            <a:r>
              <a:rPr lang="zh-TW" altLang="en-US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天主不再是若有若無</a:t>
            </a:r>
            <a:r>
              <a:rPr lang="en-US" altLang="zh-TW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時有時無</a:t>
            </a:r>
            <a:r>
              <a:rPr lang="en-US" altLang="zh-TW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似有還無的神</a:t>
            </a:r>
            <a:r>
              <a:rPr lang="en-US" altLang="zh-TW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54017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復活期第三主日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5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4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dirty="0">
                <a:solidFill>
                  <a:srgbClr val="00FF00"/>
                </a:solidFill>
                <a:ea typeface="華康粗黑體" pitchFamily="49" charset="-120"/>
              </a:rPr>
              <a:t>聽天主的命勝過聽人的命</a:t>
            </a:r>
            <a:endParaRPr lang="en-US" altLang="zh-TW" sz="5400" dirty="0">
              <a:solidFill>
                <a:srgbClr val="00FF00"/>
              </a:solidFill>
              <a:ea typeface="華康粗黑體" pitchFamily="49" charset="-120"/>
            </a:endParaRPr>
          </a:p>
          <a:p>
            <a:pPr algn="ctr" eaLnBrk="1" hangingPunct="1">
              <a:spcBef>
                <a:spcPts val="18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zh-TW" dirty="0">
                <a:solidFill>
                  <a:srgbClr val="00FF00"/>
                </a:solidFill>
                <a:ea typeface="華康粗黑體" pitchFamily="49" charset="-120"/>
              </a:rPr>
              <a:t>——</a:t>
            </a:r>
            <a:r>
              <a:rPr lang="zh-TW" altLang="en-US" sz="3600" dirty="0">
                <a:solidFill>
                  <a:srgbClr val="FFFF00"/>
                </a:solidFill>
                <a:ea typeface="華康粗黑體" pitchFamily="49" charset="-120"/>
              </a:rPr>
              <a:t>見</a:t>
            </a:r>
            <a:r>
              <a:rPr lang="zh-TW" altLang="en-US" sz="3600" dirty="0">
                <a:solidFill>
                  <a:schemeClr val="bg1"/>
                </a:solidFill>
                <a:ea typeface="華康粗黑體" pitchFamily="49" charset="-120"/>
              </a:rPr>
              <a:t>過</a:t>
            </a:r>
            <a:r>
              <a:rPr lang="en-US" altLang="zh-TW" sz="3600" dirty="0">
                <a:solidFill>
                  <a:schemeClr val="bg1"/>
                </a:solidFill>
                <a:ea typeface="華康粗黑體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粗黑體" pitchFamily="49" charset="-120"/>
              </a:rPr>
              <a:t>聽</a:t>
            </a:r>
            <a:r>
              <a:rPr lang="zh-TW" altLang="en-US" sz="3600" dirty="0">
                <a:solidFill>
                  <a:schemeClr val="bg1"/>
                </a:solidFill>
                <a:ea typeface="華康粗黑體" pitchFamily="49" charset="-120"/>
              </a:rPr>
              <a:t>過</a:t>
            </a:r>
            <a:r>
              <a:rPr lang="en-US" altLang="zh-TW" sz="3600" dirty="0">
                <a:solidFill>
                  <a:schemeClr val="bg1"/>
                </a:solidFill>
                <a:ea typeface="華康粗黑體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粗黑體" pitchFamily="49" charset="-120"/>
              </a:rPr>
              <a:t>摸</a:t>
            </a:r>
            <a:r>
              <a:rPr lang="zh-TW" altLang="en-US" sz="3600" dirty="0">
                <a:solidFill>
                  <a:schemeClr val="bg1"/>
                </a:solidFill>
                <a:ea typeface="華康粗黑體" pitchFamily="49" charset="-120"/>
              </a:rPr>
              <a:t>過天主的教宗方濟各</a:t>
            </a:r>
            <a:r>
              <a:rPr lang="en-US" altLang="zh-TW" dirty="0">
                <a:solidFill>
                  <a:srgbClr val="00FF00"/>
                </a:solidFill>
                <a:ea typeface="華康粗黑體" pitchFamily="49" charset="-120"/>
              </a:rPr>
              <a:t>——</a:t>
            </a:r>
          </a:p>
          <a:p>
            <a:pPr algn="ctr" eaLnBrk="1" hangingPunct="1">
              <a:spcBef>
                <a:spcPts val="0"/>
              </a:spcBef>
              <a:spcAft>
                <a:spcPts val="3600"/>
              </a:spcAft>
              <a:buFontTx/>
              <a:buNone/>
              <a:defRPr/>
            </a:pPr>
            <a:r>
              <a:rPr lang="en-US" altLang="zh-TW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(</a:t>
            </a:r>
            <a:r>
              <a:rPr lang="zh-TW" altLang="en-US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天主不再是若有若無</a:t>
            </a:r>
            <a:r>
              <a:rPr lang="en-US" altLang="zh-TW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時有時無</a:t>
            </a:r>
            <a:r>
              <a:rPr lang="en-US" altLang="zh-TW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似有還無的神</a:t>
            </a:r>
            <a:r>
              <a:rPr lang="en-US" altLang="zh-TW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75518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CEB722E-9B7A-4000-A4BA-1AE67D1C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教宗方濟各離開我們了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香港有某大日報稱他為</a:t>
            </a:r>
            <a:r>
              <a:rPr lang="zh-TW" altLang="en-US" sz="3600" dirty="0">
                <a:solidFill>
                  <a:srgbClr val="FFFF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人民教宗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但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我更喜歡稱他為</a:t>
            </a:r>
            <a:r>
              <a:rPr lang="zh-TW" altLang="en-US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平民教宗</a:t>
            </a:r>
            <a:r>
              <a:rPr lang="en-US" altLang="zh-TW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他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13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歲時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父親鼓勵他去一間工廠做清潔工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這是中國智者「</a:t>
            </a:r>
            <a:r>
              <a:rPr lang="zh-TW" altLang="en-US" sz="3600" dirty="0">
                <a:solidFill>
                  <a:srgbClr val="FFFF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窮養兒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」的阿根廷版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b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</a:b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他喜歡</a:t>
            </a:r>
            <a:r>
              <a:rPr lang="zh-TW" altLang="en-US" sz="3600" dirty="0">
                <a:solidFill>
                  <a:srgbClr val="FFFF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簡樸生活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坐巴士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地鐵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住在平民老百姓之間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他是個快樂的修道人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喜歡開玩笑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常求天主賜他幽默感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他</a:t>
            </a:r>
            <a:r>
              <a:rPr lang="zh-TW" altLang="en-US" sz="3600" dirty="0">
                <a:solidFill>
                  <a:srgbClr val="FFFF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尊重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各種階級及不同類型和顏色的人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無論信教不信教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或信什麼宗教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他都包容及尊重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en-US" sz="3600" dirty="0">
                <a:solidFill>
                  <a:srgbClr val="FFFF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他愛中國和中國人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很想到中國走一走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更願</a:t>
            </a:r>
            <a:endParaRPr lang="en-US" altLang="zh-TW" sz="3600" dirty="0">
              <a:solidFill>
                <a:schemeClr val="bg1"/>
              </a:solidFill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和中國建交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所以我在互聯網上多處留言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endParaRPr lang="zh-TW" altLang="en-US" sz="3600" dirty="0">
              <a:solidFill>
                <a:schemeClr val="bg1"/>
              </a:solidFill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219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CC27113-C8B5-4BAB-8FD9-F6BCCB1C9D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教宗走完人生的旅程</a:t>
            </a:r>
            <a:r>
              <a:rPr lang="en-US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現在</a:t>
            </a: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已安息在天父的懷中</a:t>
            </a:r>
            <a:r>
              <a:rPr lang="en-US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他名副其實</a:t>
            </a:r>
            <a:r>
              <a:rPr lang="zh-TW" altLang="zh-TW" sz="3800" kern="100" dirty="0">
                <a:solidFill>
                  <a:srgbClr val="00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足踏塵世路</a:t>
            </a:r>
            <a:r>
              <a:rPr lang="en-US" altLang="zh-TW" sz="3800" kern="100" dirty="0">
                <a:solidFill>
                  <a:srgbClr val="00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3800" kern="100" dirty="0">
                <a:solidFill>
                  <a:srgbClr val="00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肩擔古今愁</a:t>
            </a:r>
            <a:r>
              <a:rPr lang="en-US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他是</a:t>
            </a:r>
            <a:r>
              <a:rPr lang="zh-TW" altLang="zh-TW" sz="36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「</a:t>
            </a: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真人</a:t>
            </a:r>
            <a:r>
              <a:rPr lang="zh-TW" altLang="zh-TW" sz="36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」</a:t>
            </a:r>
            <a:r>
              <a:rPr lang="en-US" altLang="zh-TW" sz="36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能做到</a:t>
            </a:r>
            <a:r>
              <a:rPr lang="zh-TW" altLang="zh-TW" sz="3800" kern="100" dirty="0">
                <a:solidFill>
                  <a:srgbClr val="FF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匹夫而為百世師</a:t>
            </a:r>
            <a:r>
              <a:rPr lang="en-US" altLang="zh-TW" sz="3800" kern="100" dirty="0">
                <a:solidFill>
                  <a:srgbClr val="FF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3800" kern="100" dirty="0">
                <a:solidFill>
                  <a:srgbClr val="FF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一言而為天下法</a:t>
            </a:r>
            <a:r>
              <a:rPr lang="en-US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他配得上</a:t>
            </a:r>
            <a:r>
              <a:rPr lang="zh-TW" altLang="zh-TW" sz="36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《左傳》</a:t>
            </a: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說的</a:t>
            </a:r>
            <a:endParaRPr lang="en-US" altLang="zh-TW" sz="3800" kern="100" dirty="0">
              <a:solidFill>
                <a:schemeClr val="bg1"/>
              </a:solidFill>
              <a:effectLst/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zh-TW" sz="3800" kern="100" dirty="0">
                <a:solidFill>
                  <a:srgbClr val="00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三不朽</a:t>
            </a:r>
            <a:r>
              <a:rPr lang="en-US" altLang="zh-TW" sz="2800" kern="1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——</a:t>
            </a:r>
            <a:r>
              <a:rPr lang="zh-TW" altLang="zh-TW" sz="3800" kern="100" dirty="0">
                <a:solidFill>
                  <a:srgbClr val="00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立德</a:t>
            </a:r>
            <a:r>
              <a:rPr lang="en-US" altLang="zh-TW" sz="3800" kern="100" dirty="0">
                <a:solidFill>
                  <a:srgbClr val="00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3800" kern="100" dirty="0">
                <a:solidFill>
                  <a:srgbClr val="00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立功</a:t>
            </a:r>
            <a:r>
              <a:rPr lang="en-US" altLang="zh-TW" sz="3800" kern="100" dirty="0">
                <a:solidFill>
                  <a:srgbClr val="00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3800" kern="100" dirty="0">
                <a:solidFill>
                  <a:srgbClr val="00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立言</a:t>
            </a:r>
            <a:r>
              <a:rPr lang="en-US" altLang="zh-TW" sz="3800" kern="100" dirty="0">
                <a:solidFill>
                  <a:srgbClr val="00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他</a:t>
            </a:r>
            <a:r>
              <a:rPr lang="zh-TW" altLang="zh-TW" sz="3800" kern="100" dirty="0">
                <a:solidFill>
                  <a:srgbClr val="FF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愛中國</a:t>
            </a:r>
            <a:r>
              <a:rPr lang="en-US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更願看到</a:t>
            </a:r>
            <a:r>
              <a:rPr lang="zh-TW" altLang="zh-TW" sz="3800" kern="100" dirty="0">
                <a:solidFill>
                  <a:srgbClr val="FF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中梵建交</a:t>
            </a:r>
            <a:r>
              <a:rPr lang="en-US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他參加完在世的逾越慶典後</a:t>
            </a:r>
            <a:r>
              <a:rPr lang="en-US" altLang="zh-TW" sz="3800" kern="1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自己</a:t>
            </a:r>
            <a:r>
              <a:rPr lang="zh-TW" altLang="en-US" sz="3800" kern="1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也</a:t>
            </a:r>
            <a:endParaRPr lang="en-US" altLang="zh-TW" sz="3800" kern="100" dirty="0">
              <a:solidFill>
                <a:schemeClr val="bg1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真真實實的逾越到天家</a:t>
            </a:r>
            <a:r>
              <a:rPr lang="zh-TW" altLang="en-US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去</a:t>
            </a: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了</a:t>
            </a:r>
            <a:r>
              <a:rPr lang="en-US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敬愛的</a:t>
            </a:r>
            <a:r>
              <a:rPr lang="en-US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 Papa Francesco, </a:t>
            </a: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願主賜</a:t>
            </a:r>
            <a:r>
              <a:rPr lang="zh-TW" altLang="en-US" sz="3800" kern="1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給</a:t>
            </a: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你</a:t>
            </a:r>
            <a:endParaRPr lang="en-US" altLang="zh-TW" sz="3800" kern="100" dirty="0">
              <a:solidFill>
                <a:schemeClr val="bg1"/>
              </a:solidFill>
              <a:effectLst/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永遠</a:t>
            </a:r>
            <a:r>
              <a:rPr lang="zh-TW" altLang="en-US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的</a:t>
            </a: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安息</a:t>
            </a:r>
            <a:r>
              <a:rPr lang="en-US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並以永光照耀你</a:t>
            </a:r>
            <a:r>
              <a:rPr lang="en-US" altLang="zh-TW" sz="3800" kern="10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 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zh-TW" sz="3800" kern="100" dirty="0">
                <a:solidFill>
                  <a:srgbClr val="FF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息止安所</a:t>
            </a:r>
            <a:r>
              <a:rPr lang="en-US" altLang="zh-TW" sz="3800" kern="100" dirty="0">
                <a:solidFill>
                  <a:srgbClr val="FF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 </a:t>
            </a:r>
            <a:r>
              <a:rPr lang="zh-TW" altLang="zh-TW" sz="3800" kern="100" dirty="0">
                <a:solidFill>
                  <a:srgbClr val="FFFF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亞孟</a:t>
            </a:r>
            <a:endParaRPr lang="en-US" altLang="zh-TW" sz="3800" kern="100" dirty="0">
              <a:solidFill>
                <a:srgbClr val="FFFF00"/>
              </a:solidFill>
              <a:effectLst/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24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CC27113-C8B5-4BAB-8FD9-F6BCCB1C9D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>
              <a:lnSpc>
                <a:spcPts val="3300"/>
              </a:lnSpc>
              <a:spcBef>
                <a:spcPts val="0"/>
              </a:spcBef>
            </a:pPr>
            <a:r>
              <a:rPr lang="en-US" altLang="zh-TW" sz="36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Pope has completed his journey on earth and now </a:t>
            </a:r>
            <a:r>
              <a:rPr lang="en-US" altLang="zh-TW" sz="3600" spc="-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rests in the embrace of the Heavenly Father</a:t>
            </a:r>
            <a:r>
              <a:rPr lang="en-US" altLang="zh-TW" sz="36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He truly lived up to the Chinese saying: “</a:t>
            </a:r>
            <a:r>
              <a:rPr lang="en-US" altLang="zh-TW" sz="3600" spc="-10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Walking the earthly path, bearing the sorrows of past and present</a:t>
            </a:r>
            <a:r>
              <a:rPr lang="en-US" altLang="zh-TW" sz="36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  <a:r>
              <a:rPr lang="en-US" altLang="zh-TW" sz="28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zh-TW" sz="28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足踏塵世路</a:t>
            </a:r>
            <a:r>
              <a:rPr lang="en-US" altLang="zh-TW" sz="28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28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肩擔古今愁</a:t>
            </a:r>
            <a:r>
              <a:rPr lang="en-US" altLang="zh-TW" sz="28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r>
              <a:rPr lang="en-US" altLang="zh-TW" sz="36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 He was </a:t>
            </a:r>
          </a:p>
          <a:p>
            <a:pPr>
              <a:lnSpc>
                <a:spcPts val="3300"/>
              </a:lnSpc>
              <a:spcBef>
                <a:spcPts val="0"/>
              </a:spcBef>
            </a:pPr>
            <a:r>
              <a:rPr lang="en-US" altLang="zh-TW" sz="36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worthy of the </a:t>
            </a:r>
            <a:r>
              <a:rPr lang="en-US" altLang="zh-TW" sz="3600" spc="-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 Immortalities</a:t>
            </a:r>
            <a:r>
              <a:rPr lang="en-US" altLang="zh-TW" sz="36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described in the Chinese classics, “Virtue, deeds, and words”. </a:t>
            </a:r>
          </a:p>
          <a:p>
            <a:pPr>
              <a:lnSpc>
                <a:spcPts val="3300"/>
              </a:lnSpc>
              <a:spcBef>
                <a:spcPts val="0"/>
              </a:spcBef>
            </a:pPr>
            <a:r>
              <a:rPr lang="en-US" altLang="zh-TW" sz="28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zh-TW" sz="28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立德</a:t>
            </a:r>
            <a:r>
              <a:rPr lang="en-US" altLang="zh-TW" sz="28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28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立功</a:t>
            </a:r>
            <a:r>
              <a:rPr lang="en-US" altLang="zh-TW" sz="28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28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立言</a:t>
            </a:r>
            <a:r>
              <a:rPr lang="en-US" altLang="zh-TW" sz="28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en-US" altLang="zh-TW" sz="3600" spc="-10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loved China deeply </a:t>
            </a:r>
            <a:r>
              <a:rPr lang="en-US" altLang="zh-TW" sz="36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longed to see the establishment of diplomatic relations between </a:t>
            </a:r>
            <a:r>
              <a:rPr lang="en-US" altLang="zh-TW" sz="3600" spc="-10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China and the Vatican</a:t>
            </a:r>
            <a:r>
              <a:rPr lang="en-US" altLang="zh-TW" sz="36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ts val="3300"/>
              </a:lnSpc>
              <a:spcBef>
                <a:spcPts val="0"/>
              </a:spcBef>
            </a:pPr>
            <a:r>
              <a:rPr lang="en-US" altLang="zh-TW" sz="36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Having partaken in the </a:t>
            </a:r>
            <a:r>
              <a:rPr lang="en-US" altLang="zh-TW" sz="3600" spc="-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Pasqua</a:t>
            </a:r>
            <a:r>
              <a:rPr lang="en-US" altLang="zh-TW" sz="36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earth, he has now truly passed over to his Heavenly Home! </a:t>
            </a:r>
          </a:p>
          <a:p>
            <a:pPr>
              <a:lnSpc>
                <a:spcPts val="3300"/>
              </a:lnSpc>
              <a:spcBef>
                <a:spcPts val="0"/>
              </a:spcBef>
            </a:pPr>
            <a:r>
              <a:rPr lang="en-US" altLang="zh-TW" sz="36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Dear Papa Francesco, may the Lord grant you eternal rest and let perpetual light shine upon you. </a:t>
            </a:r>
          </a:p>
          <a:p>
            <a:pPr>
              <a:lnSpc>
                <a:spcPts val="3300"/>
              </a:lnSpc>
              <a:spcBef>
                <a:spcPts val="0"/>
              </a:spcBef>
            </a:pPr>
            <a:r>
              <a:rPr kumimoji="1" lang="en-US" altLang="zh-TW" sz="2800" b="0" i="0" u="none" strike="noStrike" kern="0" cap="none" spc="-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(R.I.P.)  </a:t>
            </a:r>
            <a:r>
              <a:rPr lang="en-US" altLang="zh-TW" sz="3600" spc="-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Requiescat in pace, </a:t>
            </a:r>
            <a:r>
              <a:rPr lang="en-US" altLang="zh-TW" sz="3600" spc="-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altLang="zh-TW" sz="3600" spc="-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Amen</a:t>
            </a:r>
            <a:endParaRPr lang="zh-TW" altLang="en-US" sz="3600" spc="-1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919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B187C18-28D2-4418-8B21-3C8CC1BC6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036496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500" dirty="0">
                <a:solidFill>
                  <a:srgbClr val="00FF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但也有人罵教宗</a:t>
            </a:r>
            <a:r>
              <a:rPr lang="en-US" altLang="zh-TW" sz="3500" dirty="0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500" dirty="0">
                <a:solidFill>
                  <a:srgbClr val="00FF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說他</a:t>
            </a:r>
            <a:r>
              <a:rPr lang="en-US" altLang="zh-TW" sz="3500" dirty="0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35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不是真教宗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因為教宗本篤已是最後的教宗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altLang="zh-TW" sz="35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他連基督徒也不是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因為他沒有譴責和懲罰某些公認的大罪人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n-US" altLang="zh-TW" sz="35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他一定落地獄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因為他縱容香港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2019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年黑暴的顏色革命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TW" sz="35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數年前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我曾在一個美國天主教的網站上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聽到一位神父的彌撒道理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從頭到尾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罵了教宗十多分鐘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altLang="zh-TW" sz="35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2018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年中梵臨時協議後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香港有二百多人在報章的全版廣告中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把這協議罵成是梵蒂岡與魔鬼的交易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可憐的教宗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在如山的壓力下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仍能活到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88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高齡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也許亦如蘇東坡對張良的讚許</a:t>
            </a:r>
            <a:r>
              <a:rPr lang="en-US" altLang="zh-TW" sz="3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因為教宗也是</a:t>
            </a:r>
            <a:endParaRPr lang="en-US" altLang="zh-TW" sz="3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3500" dirty="0">
                <a:solidFill>
                  <a:srgbClr val="FFFF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所挾持者甚大</a:t>
            </a:r>
            <a:r>
              <a:rPr lang="en-US" altLang="zh-TW" sz="35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而其志甚遠也</a:t>
            </a:r>
            <a:r>
              <a:rPr lang="zh-TW" altLang="en-US" sz="35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</a:t>
            </a:r>
            <a:r>
              <a:rPr lang="en-US" altLang="zh-TW" sz="24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留侯論</a:t>
            </a:r>
            <a:r>
              <a:rPr lang="en-US" altLang="zh-TW" sz="2400" dirty="0">
                <a:solidFill>
                  <a:schemeClr val="bg1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)</a:t>
            </a:r>
            <a:endParaRPr lang="zh-TW" altLang="en-US" sz="2400" dirty="0">
              <a:solidFill>
                <a:schemeClr val="bg1"/>
              </a:solidFill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589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642372A-EF13-4599-95F0-5CB9E3132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4624"/>
            <a:ext cx="9144000" cy="6633356"/>
          </a:xfrm>
        </p:spPr>
        <p:txBody>
          <a:bodyPr/>
          <a:lstStyle/>
          <a:p>
            <a:pPr marL="360000" indent="-457200" eaLnBrk="1">
              <a:lnSpc>
                <a:spcPts val="45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zh-TW" altLang="en-US" sz="28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教宗面對困難的力量來源</a:t>
            </a:r>
            <a:r>
              <a:rPr lang="en-US" altLang="zh-TW" sz="28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8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是他深信</a:t>
            </a:r>
            <a:r>
              <a:rPr lang="en-US" altLang="zh-TW" sz="2800" dirty="0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360000" indent="-457200" algn="l" eaLnBrk="1">
              <a:lnSpc>
                <a:spcPts val="45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應聽天主的命</a:t>
            </a:r>
            <a:r>
              <a:rPr lang="en-US" altLang="zh-TW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勝過聽人的命</a:t>
            </a:r>
            <a:endParaRPr lang="en-US" altLang="zh-TW" sz="3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457200" algn="l" eaLnBrk="1">
              <a:lnSpc>
                <a:spcPts val="45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zh-TW" altLang="en-US" sz="3600" spc="3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 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他以天主為王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不會屈從某些意識型態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以愛和慈悲面對人生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相信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人類應追求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共同富裕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而且施捨窮人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不過是物歸原主</a:t>
            </a:r>
            <a:r>
              <a:rPr lang="en-US" altLang="zh-TW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(</a:t>
            </a:r>
            <a:r>
              <a:rPr lang="zh-TW" altLang="en-US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聖盎博</a:t>
            </a:r>
            <a:r>
              <a:rPr lang="en-US" altLang="zh-TW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),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他認為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天國和大同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不純是烏托邦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而是可以在地上出現的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.</a:t>
            </a:r>
            <a:endParaRPr lang="en-US" altLang="zh-TW" sz="3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60000" indent="-457200" algn="l">
              <a:spcBef>
                <a:spcPts val="0"/>
              </a:spcBef>
              <a:spcAft>
                <a:spcPts val="0"/>
              </a:spcAft>
            </a:pPr>
            <a:r>
              <a:rPr lang="zh-TW" altLang="en-US" sz="38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教宗認為</a:t>
            </a:r>
            <a:r>
              <a:rPr lang="en-US" altLang="zh-TW" sz="3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8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被宰殺的羔羊</a:t>
            </a:r>
            <a:r>
              <a:rPr lang="en-US" altLang="zh-TW" sz="3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堪受權能和讚頌 </a:t>
            </a:r>
            <a:br>
              <a:rPr lang="en-US" altLang="zh-TW" sz="3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所以一切的權能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成功和榮耀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都要和痛苦及「被宰殺」緊緊連結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不必逃避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也避無可避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zh-TW" altLang="en-US" sz="37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痛苦不是化了妝的祝福</a:t>
            </a:r>
            <a:r>
              <a:rPr lang="en-US" altLang="zh-TW" sz="37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它就是祝福</a:t>
            </a:r>
            <a:r>
              <a:rPr lang="en-US" altLang="zh-TW" sz="3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465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642372A-EF13-4599-95F0-5CB9E3132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24644"/>
            <a:ext cx="9144000" cy="6633356"/>
          </a:xfrm>
        </p:spPr>
        <p:txBody>
          <a:bodyPr>
            <a:noAutofit/>
          </a:bodyPr>
          <a:lstStyle/>
          <a:p>
            <a:pPr marL="360000" indent="-457200" algn="l" eaLnBrk="1">
              <a:lnSpc>
                <a:spcPts val="45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zh-TW" altLang="en-US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但教宗也會問</a:t>
            </a:r>
            <a:r>
              <a:rPr lang="en-US" altLang="zh-TW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為什麼門徒沒有認出耶穌</a:t>
            </a:r>
            <a:r>
              <a:rPr lang="en-US" altLang="zh-TW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</a:p>
          <a:p>
            <a:pPr marL="360000" indent="-457200" algn="l" eaLnBrk="1">
              <a:lnSpc>
                <a:spcPts val="4500"/>
              </a:lnSpc>
              <a:spcBef>
                <a:spcPts val="600"/>
              </a:spcBef>
              <a:spcAft>
                <a:spcPts val="12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十一宗徒在晚餐廳或在海邊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厄瑪塢兩門徒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瑪達肋納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他們全都不能第一眼認出耶穌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究竟若望的話有多真實：</a:t>
            </a:r>
            <a:endParaRPr lang="en-US" altLang="zh-TW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 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論到那從起初就有的生命的聖言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就是我  們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聽見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過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我們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親眼看見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過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瞻仰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過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以及我們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親手摸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過的生命的聖言</a:t>
            </a:r>
            <a:r>
              <a:rPr lang="en-US" altLang="zh-TW" sz="3600" spc="-300" dirty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—— 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這生命已顯示出來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我們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看見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了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也為他作證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我們將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所見所聞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的傳報給你們</a:t>
            </a:r>
            <a:r>
              <a:rPr lang="en-US" altLang="zh-TW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.(</a:t>
            </a:r>
            <a:r>
              <a:rPr lang="zh-TW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若一</a:t>
            </a:r>
            <a:r>
              <a:rPr lang="en-US" altLang="zh-TW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1:1-3)</a:t>
            </a:r>
          </a:p>
        </p:txBody>
      </p:sp>
    </p:spTree>
    <p:extLst>
      <p:ext uri="{BB962C8B-B14F-4D97-AF65-F5344CB8AC3E}">
        <p14:creationId xmlns:p14="http://schemas.microsoft.com/office/powerpoint/2010/main" val="100588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0B5CE04-05D6-45A9-A215-857137565F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16008" cy="6624736"/>
          </a:xfrm>
        </p:spPr>
        <p:txBody>
          <a:bodyPr/>
          <a:lstStyle/>
          <a:p>
            <a:pPr>
              <a:lnSpc>
                <a:spcPts val="4700"/>
              </a:lnSpc>
              <a:spcBef>
                <a:spcPts val="0"/>
              </a:spcBef>
            </a:pP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也許教宗認為要真真實實的看到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聽到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摸到天主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不能單靠肉身的五官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而要靠信仰和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對信仰的正確認識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同時</a:t>
            </a:r>
            <a:r>
              <a:rPr lang="en-US" altLang="zh-TW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這認識也必須源自真實的生活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是力行方有真知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力行方有真信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只有正直的生命才能產生真實的信仰</a:t>
            </a:r>
            <a:r>
              <a:rPr lang="en-US" altLang="zh-TW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和能夠與那位無形</a:t>
            </a:r>
            <a:endParaRPr lang="en-US" altLang="zh-TW" sz="38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無相的天主相遇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看到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聽到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摸到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)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700"/>
              </a:lnSpc>
              <a:spcBef>
                <a:spcPts val="1200"/>
              </a:spcBef>
              <a:spcAft>
                <a:spcPts val="600"/>
              </a:spcAft>
            </a:pP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以下第一部分是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找到天主的七條路</a:t>
            </a:r>
            <a:endParaRPr lang="en-US" altLang="zh-TW" sz="3800" dirty="0">
              <a:solidFill>
                <a:srgbClr val="FF0000"/>
              </a:solidFill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第二部分是</a:t>
            </a:r>
            <a:r>
              <a:rPr lang="zh-TW" altLang="en-US" sz="38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教宗對中國教會的期盼</a:t>
            </a:r>
            <a:r>
              <a:rPr lang="en-US" altLang="zh-TW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這比</a:t>
            </a:r>
            <a:endParaRPr lang="en-US" altLang="zh-TW" sz="38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升主教問題更重要</a:t>
            </a:r>
            <a:r>
              <a:rPr lang="en-US" altLang="zh-TW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也是教會存在的意義</a:t>
            </a:r>
            <a:r>
              <a:rPr lang="en-US" altLang="zh-TW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endParaRPr lang="zh-TW" altLang="en-US" sz="38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76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15680"/>
            <a:ext cx="9144000" cy="6669360"/>
          </a:xfrm>
        </p:spPr>
        <p:txBody>
          <a:bodyPr/>
          <a:lstStyle/>
          <a:p>
            <a:endParaRPr lang="en-US" altLang="zh-TW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TW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TW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TW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TW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TW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TW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TW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TW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TW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zh-TW" altLang="zh-TW" sz="36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困擾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普通</a:t>
            </a:r>
            <a:r>
              <a:rPr lang="zh-TW" altLang="en-US" sz="36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教友</a:t>
            </a:r>
            <a:r>
              <a:rPr lang="zh-TW" altLang="zh-TW" sz="36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的一個問題是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zh-TW" sz="36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感覺不到天主的存在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zh-TW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看不見他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聽不到他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更不可能摸到他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zh-TW" sz="3600" dirty="0">
              <a:effectLst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>
              <a:lnSpc>
                <a:spcPts val="3700"/>
              </a:lnSpc>
              <a:spcBef>
                <a:spcPts val="0"/>
              </a:spcBef>
            </a:pPr>
            <a:r>
              <a:rPr lang="en-US" altLang="zh-TW" sz="4000" spc="-7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common struggle among believers is this: </a:t>
            </a:r>
            <a:r>
              <a:rPr lang="en-US" altLang="zh-TW" sz="4000" spc="-7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cannot sense God's presence</a:t>
            </a:r>
            <a:r>
              <a:rPr lang="en-US" altLang="zh-TW" sz="4000" spc="-7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</a:p>
          <a:p>
            <a:pPr>
              <a:lnSpc>
                <a:spcPts val="3700"/>
              </a:lnSpc>
              <a:spcBef>
                <a:spcPts val="0"/>
              </a:spcBef>
            </a:pPr>
            <a:r>
              <a:rPr lang="en-US" altLang="zh-TW" sz="4000" spc="-7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cannot see Him, </a:t>
            </a:r>
          </a:p>
          <a:p>
            <a:pPr>
              <a:lnSpc>
                <a:spcPts val="3700"/>
              </a:lnSpc>
              <a:spcBef>
                <a:spcPts val="0"/>
              </a:spcBef>
            </a:pPr>
            <a:r>
              <a:rPr lang="en-US" altLang="zh-TW" sz="4000" spc="-7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hear Him, or touch Him.</a:t>
            </a:r>
            <a:endParaRPr lang="en-US" altLang="zh-TW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BFA9AF9-17DE-4E5B-8E0C-EBDC4DD5B0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39872"/>
            <a:ext cx="4427984" cy="3073104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3ED3B0C1-3B92-4497-AE1A-E22B84FCA1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73"/>
            <a:ext cx="4572000" cy="3073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24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我這裡講的七條通向天主的路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是我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54</a:t>
            </a: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年神父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,70</a:t>
            </a: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年修道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和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82</a:t>
            </a: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年人生經驗的結晶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也是我一生把</a:t>
            </a:r>
            <a:r>
              <a:rPr lang="zh-TW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聖經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中國文化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和</a:t>
            </a:r>
            <a:r>
              <a:rPr lang="zh-TW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生活</a:t>
            </a: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三者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有機</a:t>
            </a:r>
            <a:r>
              <a:rPr lang="zh-TW" altLang="zh-TW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結合</a:t>
            </a: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起來的成果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zh-TW" sz="4000" dirty="0">
              <a:effectLst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Seven Pathways to God </a:t>
            </a:r>
            <a:r>
              <a:rPr lang="en-US" altLang="zh-TW" sz="40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I present here are the culmination of my </a:t>
            </a:r>
            <a:r>
              <a:rPr lang="en-US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54 </a:t>
            </a:r>
            <a:r>
              <a:rPr lang="en-US" altLang="zh-TW" sz="40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years as a priest, </a:t>
            </a:r>
            <a:r>
              <a:rPr lang="en-US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70</a:t>
            </a:r>
            <a:r>
              <a:rPr lang="en-US" altLang="zh-TW" sz="40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years in religious life, and </a:t>
            </a:r>
            <a:r>
              <a:rPr lang="en-US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82</a:t>
            </a:r>
            <a:r>
              <a:rPr lang="en-US" altLang="zh-TW" sz="40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years of human experience. They also represent the fruit of my lifelong endeavor to </a:t>
            </a:r>
            <a:r>
              <a:rPr lang="en-US" altLang="zh-TW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integrate</a:t>
            </a:r>
            <a:r>
              <a:rPr lang="en-US" altLang="zh-TW" sz="40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Scripture</a:t>
            </a:r>
            <a:r>
              <a:rPr lang="en-US" altLang="zh-TW" sz="40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Chinese culture</a:t>
            </a:r>
            <a:r>
              <a:rPr lang="en-US" altLang="zh-TW" sz="40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daily living 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into a</a:t>
            </a:r>
            <a:r>
              <a:rPr lang="en-US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harmonious whole</a:t>
            </a:r>
            <a:r>
              <a:rPr lang="en-US" altLang="zh-TW" sz="40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zh-TW" sz="40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956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8528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恭讀宗徒大事錄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5:27-32,40-41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聖殿警官和差役，把宗徒領來之後，叫他們站在公議會前。大司祭審問他們，說：「我們曾嚴厲命令你們，不可用這名字施教。你們看，你們卻把你們的道理，傳遍了耶路撒冷；你們是有意把這人的血，歸到我們身上！」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伯多祿和眾宗徒回答說：「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聽天主的命，應勝過聽人的命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。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1/2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我修道時</a:t>
            </a:r>
            <a:r>
              <a:rPr lang="zh-TW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絕對聽神師的話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每星期辦告解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每月見神師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聽完道理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會回到自修室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藉回憶而寫在日記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部</a:t>
            </a: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上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這時的天主</a:t>
            </a:r>
            <a:r>
              <a:rPr lang="en-US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早已種在我心中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zh-TW" sz="4000" dirty="0">
              <a:effectLst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>
              <a:lnSpc>
                <a:spcPts val="4200"/>
              </a:lnSpc>
            </a:pPr>
            <a:r>
              <a:rPr lang="en-US" altLang="zh-TW" sz="4000" spc="-1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During my seminary years, I practiced </a:t>
            </a:r>
            <a:r>
              <a:rPr lang="en-US" altLang="zh-TW" sz="4000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complete obedience</a:t>
            </a:r>
            <a:r>
              <a:rPr lang="en-US" altLang="zh-TW" sz="4000" spc="-1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my spiritual directors. I went to </a:t>
            </a:r>
            <a:r>
              <a:rPr lang="en-US" altLang="zh-TW" sz="4000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confession</a:t>
            </a:r>
            <a:r>
              <a:rPr lang="en-US" altLang="zh-TW" sz="4000" spc="-1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weekly, </a:t>
            </a:r>
            <a:r>
              <a:rPr lang="en-US" altLang="zh-TW" sz="4000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 with them </a:t>
            </a:r>
            <a:r>
              <a:rPr lang="en-US" altLang="zh-TW" sz="4000" spc="-1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monthly, and after each </a:t>
            </a:r>
            <a:r>
              <a:rPr lang="en-US" altLang="zh-TW" sz="4000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retreat,</a:t>
            </a:r>
            <a:r>
              <a:rPr lang="en-US" altLang="zh-TW" sz="4000" spc="-1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 would return to our study hall to record their preaching in my journal. By then, God's seed had already taken root in my heart.</a:t>
            </a:r>
            <a:endParaRPr lang="zh-TW" altLang="zh-TW" sz="4000" spc="-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7227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我喜歡聖經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我會</a:t>
            </a:r>
            <a:r>
              <a:rPr lang="zh-TW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背誦聖經的金句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我因此而不斷的加深我的信仰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zh-TW" sz="4000" dirty="0">
              <a:effectLst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cherish the </a:t>
            </a:r>
            <a:r>
              <a:rPr lang="en-US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Bible</a:t>
            </a:r>
            <a:r>
              <a:rPr lang="en-US" altLang="zh-TW" sz="40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have 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memorized</a:t>
            </a:r>
            <a:r>
              <a:rPr lang="en-US" altLang="zh-TW" sz="40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its golden verses. Through them, </a:t>
            </a: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3600"/>
              </a:spcAft>
            </a:pPr>
            <a:r>
              <a:rPr lang="en-US" altLang="zh-TW" sz="40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 faith has continually deepened.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zh-TW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我重視</a:t>
            </a: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基基團</a:t>
            </a:r>
            <a:r>
              <a:rPr kumimoji="1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1" lang="zh-TW" altLang="zh-TW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基督徒基層團體</a:t>
            </a:r>
            <a:r>
              <a:rPr kumimoji="1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</a:t>
            </a:r>
            <a:r>
              <a:rPr kumimoji="1" lang="zh-TW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相信</a:t>
            </a:r>
            <a:endParaRPr kumimoji="1" lang="en-US" altLang="zh-TW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分享基督時就有基督</a:t>
            </a: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1" lang="zh-TW" altLang="zh-TW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ts val="4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place great importance on Basic Christian Communities </a:t>
            </a:r>
            <a:r>
              <a:rPr kumimoji="1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1" lang="en-US" altLang="zh-TW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BCC</a:t>
            </a:r>
            <a:r>
              <a:rPr kumimoji="1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I believe that </a:t>
            </a:r>
          </a:p>
          <a:p>
            <a:pPr marL="0" marR="0" lvl="0" indent="0" defTabSz="914400" rtl="0" eaLnBrk="0" fontAlgn="base" latinLnBrk="0" hangingPunct="0">
              <a:lnSpc>
                <a:spcPts val="4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Christ is </a:t>
            </a: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shared</a:t>
            </a: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Christ is </a:t>
            </a: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present</a:t>
            </a: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zh-TW" sz="40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154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只要我們相信這七點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並使之</a:t>
            </a:r>
            <a:endParaRPr lang="en-US" altLang="zh-TW" sz="4000" dirty="0">
              <a:effectLst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zh-TW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有機的結合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我們不單能去到天主那裡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zh-TW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甚至能摸到天主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教宗方濟各</a:t>
            </a:r>
            <a:endParaRPr lang="en-US" altLang="zh-TW" sz="4000" dirty="0">
              <a:solidFill>
                <a:srgbClr val="FF0000"/>
              </a:solidFill>
              <a:effectLst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一生都在各種情況下嘗試接觸天主</a:t>
            </a:r>
            <a:endParaRPr lang="zh-TW" altLang="zh-TW" sz="4000" dirty="0">
              <a:effectLst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>
              <a:lnSpc>
                <a:spcPts val="4000"/>
              </a:lnSpc>
            </a:pPr>
            <a:r>
              <a:rPr lang="en-US" altLang="zh-TW" sz="4000" b="0" spc="-1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we embrace these </a:t>
            </a:r>
            <a:r>
              <a:rPr lang="en-US" altLang="zh-TW" sz="4000" b="0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Seven Pathways </a:t>
            </a:r>
            <a:r>
              <a:rPr lang="en-US" altLang="zh-TW" sz="4000" b="0" spc="-1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integrate them dynamically into our lives, we will not only draw </a:t>
            </a:r>
            <a:r>
              <a:rPr lang="en-US" altLang="zh-TW" sz="4000" b="0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nearer to God</a:t>
            </a:r>
            <a:r>
              <a:rPr lang="en-US" altLang="zh-TW" sz="4000" b="0" spc="-1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b="0" spc="-1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will also come to “touch” Him.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b="0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Pope Francis </a:t>
            </a:r>
            <a:r>
              <a:rPr lang="en-US" altLang="zh-TW" sz="4000" b="0" spc="-1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exemplifies this reality: a man who learned to see, hear, and touch God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b="0" spc="-1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all things.</a:t>
            </a:r>
            <a:endParaRPr lang="en-US" altLang="zh-TW" sz="4000" spc="-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8585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7CF1E7E-1BDB-4BAA-8810-1B248E77B2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60648"/>
            <a:ext cx="9144000" cy="6597352"/>
          </a:xfrm>
        </p:spPr>
        <p:txBody>
          <a:bodyPr/>
          <a:lstStyle/>
          <a:p>
            <a:pPr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28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中梵臨時協議精華</a:t>
            </a:r>
            <a:r>
              <a:rPr lang="en-US" altLang="zh-TW" sz="28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0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請參考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YouTube 20220814</a:t>
            </a:r>
            <a:r>
              <a:rPr lang="zh-TW" altLang="zh-TW" sz="2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常年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zh-TW" altLang="zh-TW" sz="2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主日徐錦堯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zh-TW" sz="2900" kern="100" spc="-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Provisional Agreement between Vatican and China</a:t>
            </a:r>
            <a:r>
              <a:rPr lang="en-US" altLang="zh-TW" sz="29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(20180926)</a:t>
            </a:r>
            <a:endParaRPr lang="zh-TW" altLang="zh-TW" sz="2000" kern="100" dirty="0">
              <a:effectLst/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 marL="36000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在</a:t>
            </a:r>
            <a:r>
              <a:rPr lang="zh-TW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牧靈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層面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中國的教會團體被召</a:t>
            </a:r>
            <a:endParaRPr lang="en-US" altLang="zh-TW" sz="4000" kern="100" dirty="0">
              <a:effectLst/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 marL="36000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合而為一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所有信友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沒有例外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360000">
              <a:lnSpc>
                <a:spcPts val="48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現在應一起表現</a:t>
            </a:r>
            <a:r>
              <a:rPr lang="zh-TW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和好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與</a:t>
            </a:r>
            <a:r>
              <a:rPr lang="zh-TW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共融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的行為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zh-TW" sz="4000" kern="100" dirty="0">
              <a:effectLst/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 marL="360000">
              <a:lnSpc>
                <a:spcPts val="41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1.On the</a:t>
            </a:r>
            <a:r>
              <a:rPr lang="en-US" altLang="zh-TW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pastoral level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the Catholic community in China is called to be 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united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All Christians, none excluded, must now offer gestures of </a:t>
            </a:r>
          </a:p>
          <a:p>
            <a:pPr marL="360000">
              <a:lnSpc>
                <a:spcPts val="41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reconciliation 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communion.  </a:t>
            </a:r>
            <a:endParaRPr lang="zh-TW" altLang="zh-TW" sz="4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8298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7CF1E7E-1BDB-4BAA-8810-1B248E77B2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360000" indent="-457200" algn="l">
              <a:lnSpc>
                <a:spcPts val="4100"/>
              </a:lnSpc>
              <a:spcBef>
                <a:spcPts val="0"/>
              </a:spcBef>
            </a:pPr>
            <a:endParaRPr lang="en-US" altLang="zh-TW" sz="4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360000">
              <a:lnSpc>
                <a:spcPts val="4800"/>
              </a:lnSpc>
              <a:spcBef>
                <a:spcPts val="0"/>
              </a:spcBef>
            </a:pP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在社會和政治層面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中國教友應是</a:t>
            </a:r>
            <a:endParaRPr lang="en-US" altLang="zh-TW" sz="4000" kern="100" dirty="0">
              <a:effectLst/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 marL="360000">
              <a:lnSpc>
                <a:spcPts val="4800"/>
              </a:lnSpc>
              <a:spcBef>
                <a:spcPts val="0"/>
              </a:spcBef>
            </a:pPr>
            <a:r>
              <a:rPr lang="zh-TW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良好的公民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根據自己的能力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360000">
              <a:lnSpc>
                <a:spcPts val="4800"/>
              </a:lnSpc>
              <a:spcBef>
                <a:spcPts val="0"/>
              </a:spcBef>
            </a:pP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充分熱愛他們的祖國並以義務和誠實</a:t>
            </a:r>
            <a:endParaRPr lang="en-US" altLang="zh-TW" sz="4000" kern="100" dirty="0">
              <a:effectLst/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 marL="360000">
              <a:lnSpc>
                <a:spcPts val="48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服務自己的國家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>
              <a:lnSpc>
                <a:spcPts val="4100"/>
              </a:lnSpc>
              <a:spcBef>
                <a:spcPts val="0"/>
              </a:spcBef>
            </a:pP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2.On the civil and political level, Chinese Catholics must be 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good citizens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marL="360000">
              <a:lnSpc>
                <a:spcPts val="4100"/>
              </a:lnSpc>
              <a:spcBef>
                <a:spcPts val="0"/>
              </a:spcBef>
            </a:pPr>
            <a:r>
              <a:rPr lang="en-US" altLang="zh-TW" sz="40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loving their homeland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serving their country with diligence and honesty, </a:t>
            </a:r>
          </a:p>
          <a:p>
            <a:pPr marL="360000">
              <a:lnSpc>
                <a:spcPts val="4100"/>
              </a:lnSpc>
              <a:spcBef>
                <a:spcPts val="0"/>
              </a:spcBef>
            </a:pP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the best of their ability.</a:t>
            </a:r>
            <a:endParaRPr lang="zh-TW" altLang="zh-TW" sz="4000" kern="100" dirty="0">
              <a:effectLst/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 marL="360000" indent="-457200" algn="l">
              <a:lnSpc>
                <a:spcPts val="2300"/>
              </a:lnSpc>
            </a:pPr>
            <a:endParaRPr lang="zh-TW" altLang="zh-TW" sz="4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347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7CF1E7E-1BDB-4BAA-8810-1B248E77B2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2656"/>
            <a:ext cx="9144000" cy="6525344"/>
          </a:xfrm>
        </p:spPr>
        <p:txBody>
          <a:bodyPr/>
          <a:lstStyle/>
          <a:p>
            <a:pPr>
              <a:lnSpc>
                <a:spcPts val="4800"/>
              </a:lnSpc>
            </a:pP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在</a:t>
            </a:r>
            <a:r>
              <a:rPr lang="zh-TW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道德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層面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他們應該明白許多同胞期待他們以</a:t>
            </a:r>
            <a:r>
              <a:rPr lang="zh-TW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更高的標準</a:t>
            </a:r>
            <a:endParaRPr lang="en-US" altLang="zh-TW" sz="4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為公益及整個社會的</a:t>
            </a:r>
            <a:r>
              <a:rPr lang="zh-TW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和諧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發展服務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000"/>
              </a:lnSpc>
            </a:pP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3.On the 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ethical level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they should be aware that many of their fellow citizens expect from them 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zh-TW" sz="40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greater commitment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the service of the common good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the 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harmonious growth 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society.</a:t>
            </a:r>
            <a:endParaRPr lang="zh-TW" altLang="zh-TW" sz="4000" kern="100" dirty="0">
              <a:effectLst/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320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7CF1E7E-1BDB-4BAA-8810-1B248E77B2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25344"/>
          </a:xfrm>
        </p:spPr>
        <p:txBody>
          <a:bodyPr/>
          <a:lstStyle/>
          <a:p>
            <a:pPr>
              <a:lnSpc>
                <a:spcPts val="45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教會需要熱心的傳教士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lnSpc>
                <a:spcPts val="45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熱衷於傳遞真實的生命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同時捨棄</a:t>
            </a:r>
            <a:endParaRPr lang="en-US" altLang="zh-TW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45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死氣沉沉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冷漠麻木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的</a:t>
            </a:r>
            <a:r>
              <a:rPr lang="zh-TW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庸碌生活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The Church needs passionate missionaries, 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enthusiastic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about sharing true life, and abandon a </a:t>
            </a: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dull and dreary mediocrity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>
              <a:lnSpc>
                <a:spcPts val="45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</a:t>
            </a:r>
            <a:r>
              <a:rPr lang="zh-TW" altLang="en-US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我們應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拒絕讓我們的基督徒生活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變得</a:t>
            </a:r>
            <a:r>
              <a:rPr lang="zh-TW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過氣陳舊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猶如</a:t>
            </a:r>
            <a:r>
              <a:rPr lang="zh-TW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博物館中陳列的展品</a:t>
            </a:r>
            <a:endParaRPr lang="en-US" altLang="zh-TW" sz="4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457200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5.Let us stop trying to make our Christian life 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zh-TW" sz="40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museum of memories.</a:t>
            </a:r>
            <a:r>
              <a:rPr lang="en-US" altLang="zh-TW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zh-TW" altLang="zh-TW" sz="4000" kern="100" dirty="0">
              <a:effectLst/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1163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7CF1E7E-1BDB-4BAA-8810-1B248E77B2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2656"/>
            <a:ext cx="9144000" cy="6525344"/>
          </a:xfrm>
        </p:spPr>
        <p:txBody>
          <a:bodyPr/>
          <a:lstStyle/>
          <a:p>
            <a:pPr>
              <a:lnSpc>
                <a:spcPts val="5500"/>
              </a:lnSpc>
              <a:spcAft>
                <a:spcPts val="1800"/>
              </a:spcAft>
            </a:pPr>
            <a:r>
              <a:rPr lang="en-US" altLang="zh-TW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</a:t>
            </a:r>
            <a:r>
              <a:rPr lang="zh-TW" altLang="zh-TW" sz="44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我要求你們為</a:t>
            </a:r>
            <a:r>
              <a:rPr lang="zh-TW" altLang="zh-TW" sz="4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建設你們的祖國未來</a:t>
            </a:r>
            <a:r>
              <a:rPr lang="zh-TW" altLang="zh-TW" sz="44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而合作</a:t>
            </a:r>
            <a:r>
              <a:rPr lang="en-US" altLang="zh-TW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zh-TW" sz="44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我勸勉你們用你們的熱情將</a:t>
            </a:r>
            <a:r>
              <a:rPr lang="zh-TW" altLang="zh-TW" sz="4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福音的喜樂</a:t>
            </a:r>
            <a:r>
              <a:rPr lang="zh-TW" altLang="zh-TW" sz="4400" kern="1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帶給所有的人</a:t>
            </a:r>
            <a:r>
              <a:rPr lang="en-US" altLang="zh-TW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I ask you to cooperate in building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future of your country.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encourage you to bring, by your enthusiasm, </a:t>
            </a:r>
            <a:r>
              <a:rPr lang="en-US" altLang="zh-TW" sz="4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joy of the Gospel </a:t>
            </a:r>
            <a:br>
              <a:rPr lang="en-US" altLang="zh-TW" sz="4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everyone you meet.</a:t>
            </a:r>
            <a:endParaRPr lang="zh-TW" altLang="zh-TW" sz="4400" kern="100" dirty="0">
              <a:effectLst/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9199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復 活 的 基 督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spc="6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祝福你的家庭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</a:t>
            </a:r>
            <a:r>
              <a:rPr lang="zh-TW" alt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的</a:t>
            </a:r>
            <a:r>
              <a:rPr lang="zh-TW" alt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工</a:t>
            </a:r>
            <a:r>
              <a:rPr lang="zh-TW" alt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spc="20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幫助你戰勝一切困難</a:t>
            </a:r>
            <a:endParaRPr lang="en-US" altLang="zh-TW" sz="5400" spc="20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8528"/>
            <a:ext cx="9144000" cy="676947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我們祖先的天主，復活了你們下毒手懸在木架上的耶穌。天主以右手舉揚了他，叫他做首領和救主，為賜給以色列人悔改和罪赦。我們就是這些事的證人，並且，天主賜給服從他的人的聖神，也為此事作證。」</a:t>
            </a:r>
          </a:p>
          <a:p>
            <a:pPr marL="0" lvl="0" indent="0" algn="just" eaLnBrk="1">
              <a:spcBef>
                <a:spcPts val="0"/>
              </a:spcBef>
              <a:buNone/>
            </a:pP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大司祭命令宗徒：不可再因耶穌的名字講道，然後，釋放了他們。他們喜喜歡歡由公議會出來，因為他們配為這名字受侮辱。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spcBef>
                <a:spcPts val="0"/>
              </a:spcBef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2/2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4696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9794"/>
            <a:ext cx="9144000" cy="6621574"/>
          </a:xfrm>
        </p:spPr>
        <p:txBody>
          <a:bodyPr/>
          <a:lstStyle/>
          <a:p>
            <a:pPr marL="0" indent="0" eaLnBrk="1">
              <a:lnSpc>
                <a:spcPts val="52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恭讀默示錄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5:11-14</a:t>
            </a:r>
            <a:endParaRPr lang="en-US" altLang="zh-TW" sz="28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我、若望，看見和聽見在寶座、活物和長老的四周，有許多天使的聲音；他們的數目千千萬萬，大聲喊說：「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被宰殺的羔羊，堪受權能、富裕、智慧、勇毅、尊威、光榮和讚頌！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  <a:p>
            <a:pPr marL="0" indent="0" algn="just" eaLnBrk="1">
              <a:lnSpc>
                <a:spcPts val="52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我又聽見一切受造物，即天上、地上、地下和海中的萬物，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028384" y="626614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0890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都說：「願讚頌、尊威、光榮和權力，歸於坐在寶座上的那位和羔羊，至於無窮之世！」那四個活物就答說：「阿們。」長老們於是俯伏朝拜。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zh-TW" altLang="en-US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650162" y="6046613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885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500292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恭讀聖若望福音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21:1-14</a:t>
            </a:r>
          </a:p>
          <a:p>
            <a:pPr marL="0" indent="0" algn="just" eaLnBrk="1"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那時候，耶穌在提庇黎雅海邊，又顯現給門徒。</a:t>
            </a:r>
          </a:p>
          <a:p>
            <a:pPr marL="0" indent="0" algn="just" eaLnBrk="1"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是這樣顯現的：當西滿伯多祿、號稱狄狄摩的多默、加里肋亞加納的納塔乃耳、載伯德的兩個兒子，同其他兩個門徒在一起的時候，西滿伯多祿對他們說：「我去打魚。」他們回答說：「我們也同你一起去。」他們便出去，上了船；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但那一夜什麼也沒有捕獲。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7138" y="6380286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1/4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068"/>
            <a:ext cx="9144000" cy="6500292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已經到了早晨，耶穌站在岸上；門徒卻沒有認出他是耶穌。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於是，耶穌對他們說：「孩子們，你們有魚吃嗎？」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他們回答說：「沒有。」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耶穌向他們說：「向船右邊撒網，就會捕到。」他們便撒下網，因為魚太多，竟不能把網拉上來。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耶穌所愛的那個門徒，就對伯多祿說：「是主。」西滿伯多祿一聽見是主；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7138" y="6359202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2/4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93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500292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他當時赤著身；就束上外衣，縱身跳入海裡。其他門徒因離岸不遠──約有二百肘──就坐著小船，拖著一網魚回來。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當他們上了岸，看見放著一堆炭火，上面放著魚和餅。耶穌對他們說：「把你們剛才所打得的魚，拿一些來！」西滿伯多祿便上船，把網拉到岸上，網裡都是大魚，共一百五十三條；雖然這麼多，網卻沒有破。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7138" y="6341318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3/4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22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38162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耶穌向他們說：「你們來吃早飯吧！」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門徒中沒有人敢問他：「你是誰？」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因為知道是主。耶穌於是上前，拿起餅來，遞給他們；也同樣拿起魚來，遞給他們。</a:t>
            </a:r>
          </a:p>
          <a:p>
            <a:pPr marL="0" indent="0" algn="just" eaLnBrk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耶穌從死者中復活後，向門徒顯現，這已是第三次。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0286" y="6298203"/>
            <a:ext cx="12248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4/4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635102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14249</TotalTime>
  <Words>2743</Words>
  <Application>Microsoft Office PowerPoint</Application>
  <PresentationFormat>如螢幕大小 (4:3)</PresentationFormat>
  <Paragraphs>163</Paragraphs>
  <Slides>28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28</vt:i4>
      </vt:variant>
    </vt:vector>
  </HeadingPairs>
  <TitlesOfParts>
    <vt:vector size="46" baseType="lpstr">
      <vt:lpstr>華康中黑體</vt:lpstr>
      <vt:lpstr>華康中黑體(P)</vt:lpstr>
      <vt:lpstr>華康正顏楷體W7</vt:lpstr>
      <vt:lpstr>華康正顏楷體W7(P)</vt:lpstr>
      <vt:lpstr>華康粗黑體</vt:lpstr>
      <vt:lpstr>華康黑體-GB5</vt:lpstr>
      <vt:lpstr>華康儷中黑</vt:lpstr>
      <vt:lpstr>華康儷中黑(P)</vt:lpstr>
      <vt:lpstr>新細明體</vt:lpstr>
      <vt:lpstr>標楷體</vt:lpstr>
      <vt:lpstr>Arial</vt:lpstr>
      <vt:lpstr>Calibri</vt:lpstr>
      <vt:lpstr>Times New Roman</vt:lpstr>
      <vt:lpstr>Wingdings</vt:lpstr>
      <vt:lpstr>預設簡報設計</vt:lpstr>
      <vt:lpstr>14_預設簡報設計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841</cp:revision>
  <dcterms:created xsi:type="dcterms:W3CDTF">2006-09-26T01:05:23Z</dcterms:created>
  <dcterms:modified xsi:type="dcterms:W3CDTF">2025-04-28T02:38:21Z</dcterms:modified>
</cp:coreProperties>
</file>