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694" r:id="rId2"/>
    <p:sldMasterId id="2147489719" r:id="rId3"/>
    <p:sldMasterId id="2147489744" r:id="rId4"/>
  </p:sldMasterIdLst>
  <p:notesMasterIdLst>
    <p:notesMasterId r:id="rId33"/>
  </p:notesMasterIdLst>
  <p:handoutMasterIdLst>
    <p:handoutMasterId r:id="rId34"/>
  </p:handoutMasterIdLst>
  <p:sldIdLst>
    <p:sldId id="914" r:id="rId5"/>
    <p:sldId id="1050" r:id="rId6"/>
    <p:sldId id="1471" r:id="rId7"/>
    <p:sldId id="1370" r:id="rId8"/>
    <p:sldId id="1391" r:id="rId9"/>
    <p:sldId id="1054" r:id="rId10"/>
    <p:sldId id="1412" r:id="rId11"/>
    <p:sldId id="1413" r:id="rId12"/>
    <p:sldId id="1181" r:id="rId13"/>
    <p:sldId id="930" r:id="rId14"/>
    <p:sldId id="1472" r:id="rId15"/>
    <p:sldId id="1473" r:id="rId16"/>
    <p:sldId id="1474" r:id="rId17"/>
    <p:sldId id="1475" r:id="rId18"/>
    <p:sldId id="258" r:id="rId19"/>
    <p:sldId id="1477" r:id="rId20"/>
    <p:sldId id="1478" r:id="rId21"/>
    <p:sldId id="1479" r:id="rId22"/>
    <p:sldId id="1480" r:id="rId23"/>
    <p:sldId id="1481" r:id="rId24"/>
    <p:sldId id="1482" r:id="rId25"/>
    <p:sldId id="1483" r:id="rId26"/>
    <p:sldId id="1484" r:id="rId27"/>
    <p:sldId id="1485" r:id="rId28"/>
    <p:sldId id="1486" r:id="rId29"/>
    <p:sldId id="1487" r:id="rId30"/>
    <p:sldId id="1488" r:id="rId31"/>
    <p:sldId id="1045" r:id="rId32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C4CF32D-8E06-4092-916B-2D8500CD1C42}">
          <p14:sldIdLst>
            <p14:sldId id="914"/>
            <p14:sldId id="1050"/>
            <p14:sldId id="1471"/>
            <p14:sldId id="1370"/>
            <p14:sldId id="1391"/>
            <p14:sldId id="1054"/>
            <p14:sldId id="1412"/>
            <p14:sldId id="1413"/>
            <p14:sldId id="1181"/>
            <p14:sldId id="930"/>
            <p14:sldId id="1472"/>
            <p14:sldId id="1473"/>
          </p14:sldIdLst>
        </p14:section>
        <p14:section name="未命名的章節" id="{7B56C89B-E52F-4FBA-8F98-D80A8888E676}">
          <p14:sldIdLst>
            <p14:sldId id="1474"/>
            <p14:sldId id="1475"/>
            <p14:sldId id="258"/>
            <p14:sldId id="1477"/>
            <p14:sldId id="1478"/>
            <p14:sldId id="1479"/>
            <p14:sldId id="1480"/>
            <p14:sldId id="1481"/>
            <p14:sldId id="1482"/>
            <p14:sldId id="1483"/>
            <p14:sldId id="1484"/>
            <p14:sldId id="1485"/>
            <p14:sldId id="1486"/>
            <p14:sldId id="1487"/>
            <p14:sldId id="1488"/>
            <p14:sldId id="10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00"/>
    <a:srgbClr val="FF99FF"/>
    <a:srgbClr val="9900CC"/>
    <a:srgbClr val="FFCCFF"/>
    <a:srgbClr val="99CCFF"/>
    <a:srgbClr val="00CC00"/>
    <a:srgbClr val="99FF99"/>
    <a:srgbClr val="33CC33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0948" autoAdjust="0"/>
    <p:restoredTop sz="94660"/>
  </p:normalViewPr>
  <p:slideViewPr>
    <p:cSldViewPr>
      <p:cViewPr>
        <p:scale>
          <a:sx n="61" d="100"/>
          <a:sy n="61" d="100"/>
        </p:scale>
        <p:origin x="784" y="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64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slideMaster" Target="slideMasters/slideMaster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4438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0E7F3-594E-431A-934E-DAED303BC61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741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2CA772-E495-4BA9-ABC1-9BB5D5EDCA4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7916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F95542-F898-48F4-A21A-A80883BB252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675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A249-DD10-426B-9B14-6EACD1FF16CC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86202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237EE-1CE0-45D0-9087-5172E5E08F67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358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AFAB98-89D1-4293-8288-C0841480BABB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324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32F6D8-0604-4E53-B2F1-2A37DFAA1D15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5272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6E3E24-48B9-4D2C-ACC3-D70F17E10ED2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275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A85E-BB8E-4335-9EEC-1BCBD0CFB418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576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42DB86-11B9-48DF-8BA9-F79E7D13D080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25816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0BB5D-09E1-4D96-80A6-8E8A197FA4AA}" type="slidenum">
              <a:rPr lang="en-US" altLang="zh-TW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079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46E88B-6EDA-44C2-A326-99609FD24BF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039B12-50D8-4ECF-B2AD-A737E80CA7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9CBCFAE-F780-418B-930E-50DEC122322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79CC6D-A802-4D03-9F31-FE379E3A2C8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13537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64F48D2-0B80-434E-B4C7-ADC9BC94F7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D561C73-66D5-49D1-BE70-BC630429AC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E629ED-2D4B-42E5-9346-93BDF36635D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7C0EF0-9724-4D00-84FC-F18798145BC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6436431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813452-898A-4924-9A21-F036EDDB88D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434197-68FC-4C51-A10B-8A45A9C6DD5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8F4ED45-7D31-46FA-8133-891752535E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010C9-BE50-41A4-B273-96364836591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678914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B0E6B0B-71C9-46A2-9B5E-C2F0299923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72C036-3D87-493F-BBD6-CB8A10A450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1991F2-699C-4725-8820-FE92C3AD1E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B8E22-9F5C-4DA0-99A8-19FF812B48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2468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6F4E496-3E18-495D-AF83-5F8CB9077D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411F41D-B72D-4566-ACF9-239F493EB2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385EDE6-A2AD-4D23-B494-6289F0F453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A9C73D-35A0-486C-AA13-F29032F899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899326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E844172-6AF9-4898-9552-1D5756D4D6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CEB2ADC-2F09-413F-9CC8-38EBE30435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8F8A135-E657-4B8A-AAB7-86816A9C83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EBBEF-29D0-4D7B-BDD2-CBC7030B330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0643756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5017551A-1AD0-4327-9E3B-9701C831A5B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55264EEE-DE18-4CAF-912E-AED17FB4AA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43DF2F0-B9C6-4EA7-B7EE-C14C47E898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B7FDD2-4535-434B-B190-12FF9F10EA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60128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C433FF-D5BD-446D-BCC8-BCC8CEFCA3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63A18F-722E-4348-BDC4-58701C9AFF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9F8AEE-F881-4A02-A90F-5458CBF93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8CA22-AA38-4EFD-A445-F2391D63954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6824515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E16DF46-52FC-4272-B387-DE9769B476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462DE1-19D4-44AF-BF44-6B1887044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94E5CD-12AA-4CA8-97BF-8C373F4239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2241C-0D72-4D99-BD72-C573BF5D09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38414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701AC25-04CD-4D54-821D-919058603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AC413D5-D06E-43C9-B7C8-EC4DAF6BA7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CB6B72-0DC3-4D4B-AC92-7BEC314EA1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C93E5-D04B-4CC0-9B78-73863C7FF88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8030196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21E9B5-8182-45FF-9BA7-48FBE85917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33EDFEA-F9BD-4030-9FAF-621C337ED0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6DE80E-8121-4DE9-931C-DBD8A53A07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9B54F-2DC4-41E6-9CAD-735BB90FCFB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6721936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B12E1D6-C02E-41AA-B18A-AD4DEB9D82D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B20FA8C-547F-49F0-A675-B8F9F6ED7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F9E152D-AA73-4AFD-A051-BAD4AAAB2E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F894E7-D586-4BA2-888A-475F0A6E73A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08101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516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新細明體" charset="-120"/>
              </a:defRPr>
            </a:lvl1pPr>
          </a:lstStyle>
          <a:p>
            <a:pPr eaLnBrk="1" hangingPunct="1">
              <a:defRPr/>
            </a:pPr>
            <a:fld id="{D477CC02-DBB9-4AE4-B28C-339F9F6F7922}" type="slidenum">
              <a:rPr lang="en-US" altLang="zh-TW">
                <a:solidFill>
                  <a:srgbClr val="000000"/>
                </a:solidFill>
              </a:rPr>
              <a:pPr eaLnBrk="1" hangingPunct="1"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7047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695" r:id="rId1"/>
    <p:sldLayoutId id="2147489696" r:id="rId2"/>
    <p:sldLayoutId id="2147489697" r:id="rId3"/>
    <p:sldLayoutId id="2147489698" r:id="rId4"/>
    <p:sldLayoutId id="2147489699" r:id="rId5"/>
    <p:sldLayoutId id="2147489700" r:id="rId6"/>
    <p:sldLayoutId id="2147489701" r:id="rId7"/>
    <p:sldLayoutId id="2147489702" r:id="rId8"/>
    <p:sldLayoutId id="2147489703" r:id="rId9"/>
    <p:sldLayoutId id="2147489704" r:id="rId10"/>
    <p:sldLayoutId id="21474897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14F9AC8-6F5B-4747-9D30-6605A570BB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BB5F50A-0E39-44DD-BE76-28AC402801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CCF489C-1118-4288-B464-11946E34CC1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82470A2-2D76-423A-A2B9-C5C72F06B11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000000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12D0715-D91E-4B4A-ACB5-76FA16AAA5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BE5A6C-1559-46E5-9300-0761B7DF95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59258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45" r:id="rId1"/>
    <p:sldLayoutId id="2147489746" r:id="rId2"/>
    <p:sldLayoutId id="2147489747" r:id="rId3"/>
    <p:sldLayoutId id="2147489748" r:id="rId4"/>
    <p:sldLayoutId id="2147489749" r:id="rId5"/>
    <p:sldLayoutId id="2147489750" r:id="rId6"/>
    <p:sldLayoutId id="2147489751" r:id="rId7"/>
    <p:sldLayoutId id="2147489752" r:id="rId8"/>
    <p:sldLayoutId id="2147489753" r:id="rId9"/>
    <p:sldLayoutId id="2147489754" r:id="rId10"/>
    <p:sldLayoutId id="2147489755" r:id="rId11"/>
    <p:sldLayoutId id="21474897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6687"/>
            <a:ext cx="9144000" cy="6524625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</a:rPr>
              <a:t>復活期第三主日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600"/>
              </a:spcBef>
              <a:buFontTx/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2022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buFontTx/>
              <a:buNone/>
            </a:pPr>
            <a:r>
              <a:rPr lang="zh-TW" altLang="en-US" sz="54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感 恩 祭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3600"/>
              </a:spcAft>
              <a:buFontTx/>
              <a:buNone/>
              <a:defRPr/>
            </a:pPr>
            <a:r>
              <a:rPr lang="zh-TW" altLang="en-US" sz="6000" dirty="0">
                <a:solidFill>
                  <a:srgbClr val="FFFF00"/>
                </a:solidFill>
                <a:highlight>
                  <a:srgbClr val="FF0000"/>
                </a:highlight>
                <a:ea typeface="華康粗黑體" pitchFamily="49" charset="-120"/>
              </a:rPr>
              <a:t>我摸到天主</a:t>
            </a:r>
            <a:endParaRPr lang="en-US" altLang="zh-TW" sz="6000" dirty="0">
              <a:solidFill>
                <a:srgbClr val="FFFF00"/>
              </a:solidFill>
              <a:highlight>
                <a:srgbClr val="FF0000"/>
              </a:highlight>
              <a:ea typeface="華康粗黑體" pitchFamily="49" charset="-120"/>
            </a:endParaRPr>
          </a:p>
          <a:p>
            <a:pPr algn="ctr" eaLnBrk="1" hangingPunct="1">
              <a:spcBef>
                <a:spcPts val="1800"/>
              </a:spcBef>
              <a:buFontTx/>
              <a:buNone/>
            </a:pPr>
            <a:r>
              <a:rPr lang="zh-TW" altLang="en-US" sz="6000" dirty="0">
                <a:solidFill>
                  <a:srgbClr val="00FF00"/>
                </a:solidFill>
                <a:ea typeface="華康粗黑體" panose="020B0709000000000000" pitchFamily="49" charset="-120"/>
              </a:rPr>
              <a:t>感恩</a:t>
            </a:r>
            <a:r>
              <a:rPr lang="zh-TW" altLang="en-US" dirty="0">
                <a:solidFill>
                  <a:srgbClr val="FFFFFF"/>
                </a:solidFill>
                <a:ea typeface="華康粗黑體" panose="020B0709000000000000" pitchFamily="49" charset="-120"/>
              </a:rPr>
              <a:t>是基督徒生命的</a:t>
            </a:r>
            <a:r>
              <a:rPr lang="zh-TW" altLang="en-US" sz="3600" dirty="0">
                <a:solidFill>
                  <a:schemeClr val="bg1"/>
                </a:solidFill>
                <a:ea typeface="華康粗黑體" panose="020B0709000000000000" pitchFamily="49" charset="-120"/>
              </a:rPr>
              <a:t>基本心態</a:t>
            </a:r>
            <a:r>
              <a:rPr lang="en-US" altLang="zh-TW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:</a:t>
            </a:r>
            <a:r>
              <a:rPr lang="zh-TW" altLang="en-US" sz="3600" dirty="0">
                <a:solidFill>
                  <a:srgbClr val="FFFF00"/>
                </a:solidFill>
                <a:ea typeface="華康粗黑體" panose="020B0709000000000000" pitchFamily="49" charset="-120"/>
              </a:rPr>
              <a:t>事事感恩</a:t>
            </a:r>
            <a:endParaRPr lang="zh-TW" altLang="en-US" sz="3600" dirty="0">
              <a:solidFill>
                <a:srgbClr val="FFFFFF"/>
              </a:solidFill>
              <a:ea typeface="華康粗黑體" panose="020B0709000000000000" pitchFamily="49" charset="-12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98FD8274-A999-498E-8152-ED1F07C8F75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16632"/>
            <a:ext cx="9144000" cy="6619875"/>
          </a:xfrm>
          <a:solidFill>
            <a:schemeClr val="tx1"/>
          </a:solidFill>
        </p:spPr>
        <p:txBody>
          <a:bodyPr>
            <a:no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復活期第三主日</a:t>
            </a:r>
            <a:endParaRPr lang="en-US" altLang="zh-TW" sz="36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2022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5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 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 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</a:p>
          <a:p>
            <a:pPr algn="ctr" eaLnBrk="1" hangingPunct="1">
              <a:buFontTx/>
              <a:buNone/>
              <a:defRPr/>
            </a:pPr>
            <a:endParaRPr lang="zh-TW" altLang="en-US" sz="1800" dirty="0">
              <a:solidFill>
                <a:schemeClr val="bg1"/>
              </a:solidFill>
              <a:ea typeface="華康儷中黑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3600" dirty="0">
                <a:solidFill>
                  <a:schemeClr val="bg1"/>
                </a:solidFill>
                <a:ea typeface="華康儷中黑" pitchFamily="49" charset="-120"/>
              </a:rPr>
              <a:t>主 題</a:t>
            </a:r>
          </a:p>
          <a:p>
            <a:pPr algn="ctr" eaLnBrk="1" hangingPunct="1">
              <a:spcBef>
                <a:spcPts val="1800"/>
              </a:spcBef>
              <a:spcAft>
                <a:spcPts val="1800"/>
              </a:spcAft>
              <a:buFontTx/>
              <a:buNone/>
              <a:defRPr/>
            </a:pPr>
            <a:r>
              <a:rPr lang="zh-TW" altLang="en-US" sz="6600" dirty="0">
                <a:solidFill>
                  <a:srgbClr val="FFFF00"/>
                </a:solidFill>
                <a:highlight>
                  <a:srgbClr val="FF0000"/>
                </a:highlight>
                <a:ea typeface="華康粗黑體" pitchFamily="49" charset="-120"/>
              </a:rPr>
              <a:t>我摸到天主</a:t>
            </a:r>
            <a:endParaRPr lang="en-US" altLang="zh-TW" sz="6600" dirty="0">
              <a:solidFill>
                <a:srgbClr val="FFFF00"/>
              </a:solidFill>
              <a:highlight>
                <a:srgbClr val="FF0000"/>
              </a:highlight>
              <a:ea typeface="華康粗黑體" pitchFamily="49" charset="-120"/>
            </a:endParaRPr>
          </a:p>
          <a:p>
            <a:pPr algn="ctr" eaLnBrk="1" hangingPunct="1">
              <a:spcBef>
                <a:spcPts val="1800"/>
              </a:spcBef>
              <a:spcAft>
                <a:spcPts val="1800"/>
              </a:spcAft>
              <a:buFontTx/>
              <a:buNone/>
              <a:defRPr/>
            </a:pPr>
            <a:r>
              <a:rPr lang="en-US" altLang="zh-TW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宗</a:t>
            </a:r>
            <a:r>
              <a:rPr lang="en-US" altLang="zh-TW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5:27-32,40-41;</a:t>
            </a:r>
            <a:r>
              <a:rPr lang="zh-HK" altLang="en-US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默</a:t>
            </a:r>
            <a:r>
              <a:rPr lang="en-US" altLang="zh-HK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5:11-14;</a:t>
            </a:r>
            <a:r>
              <a:rPr lang="zh-HK" altLang="en-US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若</a:t>
            </a:r>
            <a:r>
              <a:rPr lang="en-US" altLang="zh-HK" sz="2800" dirty="0">
                <a:solidFill>
                  <a:schemeClr val="bg1"/>
                </a:solidFill>
                <a:ea typeface="華康中黑體" panose="020B0509000000000000" pitchFamily="49" charset="-120"/>
                <a:cs typeface="華康中黑體" panose="020B0509000000000000" pitchFamily="49" charset="-120"/>
              </a:rPr>
              <a:t>21:1-14)</a:t>
            </a:r>
            <a:endParaRPr lang="en-US" altLang="zh-TW" sz="2800" dirty="0">
              <a:solidFill>
                <a:schemeClr val="bg1"/>
              </a:solidFill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324000" eaLnBrk="1" hangingPunct="1">
              <a:spcBef>
                <a:spcPct val="0"/>
              </a:spcBef>
              <a:spcAft>
                <a:spcPct val="25000"/>
              </a:spcAft>
              <a:buFontTx/>
              <a:buNone/>
              <a:defRPr/>
            </a:pPr>
            <a:r>
              <a:rPr lang="zh-TW" altLang="en-US" sz="1000" spc="300" dirty="0">
                <a:solidFill>
                  <a:schemeClr val="bg1"/>
                </a:solidFill>
                <a:ea typeface="華康正顏楷體W7" panose="03000709000000000000" pitchFamily="65" charset="-120"/>
              </a:rPr>
              <a:t> </a:t>
            </a:r>
            <a:endParaRPr lang="en-US" altLang="zh-TW" spc="300" dirty="0">
              <a:solidFill>
                <a:schemeClr val="bg1"/>
              </a:solidFill>
              <a:ea typeface="華康正顏楷體W7" panose="03000709000000000000" pitchFamily="65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3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我心情舒暢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99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神態從容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我依偎你懷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猶如孩童</a:t>
            </a:r>
            <a:endParaRPr lang="en-US" altLang="zh-TW" sz="38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3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我憩息你內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你在我中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我返本歸源</a:t>
            </a:r>
            <a:r>
              <a:rPr lang="en-US" altLang="zh-TW" sz="11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與你相通</a:t>
            </a:r>
            <a:endParaRPr lang="en-US" altLang="zh-TW" sz="38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marR="0" lvl="0" indent="-457200" algn="l" defTabSz="914400" rtl="0" eaLnBrk="1" fontAlgn="base" latinLnBrk="0" hangingPunct="0">
              <a:lnSpc>
                <a:spcPts val="39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             </a:t>
            </a:r>
            <a:r>
              <a:rPr lang="zh-TW" altLang="en-US" sz="32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莊宗澤</a:t>
            </a:r>
            <a:r>
              <a:rPr lang="en-US" altLang="zh-TW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歸心祈禱口訣</a:t>
            </a:r>
            <a:r>
              <a:rPr lang="en-US" altLang="zh-TW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4644"/>
            <a:ext cx="9144000" cy="6408712"/>
          </a:xfrm>
        </p:spPr>
        <p:txBody>
          <a:bodyPr/>
          <a:lstStyle/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聽天主的命</a:t>
            </a:r>
            <a:r>
              <a:rPr lang="en-US" altLang="zh-TW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應勝過聽人的命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大司祭命令宗徒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不可再因耶穌的名字講道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然後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釋放了他們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他們喜喜歡歡由公議會出來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因為他們配為這名字受侮辱</a:t>
            </a:r>
            <a: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為王</a:t>
            </a:r>
            <a:r>
              <a:rPr lang="en-US" altLang="zh-TW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絕非意識型態</a:t>
            </a:r>
            <a:r>
              <a:rPr lang="en-US" altLang="zh-TW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愛</a:t>
            </a:r>
            <a:r>
              <a:rPr lang="en-US" altLang="zh-TW" sz="2400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2400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慈悲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治理大地</a:t>
            </a:r>
            <a:br>
              <a:rPr lang="en-US" altLang="zh-TW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36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以</a:t>
            </a:r>
            <a:r>
              <a:rPr lang="zh-TW" altLang="en-US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分享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為使命</a:t>
            </a:r>
            <a:r>
              <a:rPr lang="en-US" altLang="zh-TW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為榮</a:t>
            </a:r>
            <a:r>
              <a:rPr lang="en-US" altLang="zh-TW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為樂</a:t>
            </a:r>
            <a:r>
              <a:rPr lang="en-US" altLang="zh-TW" spc="3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pc="3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永生代價</a:t>
            </a:r>
            <a:br>
              <a:rPr lang="en-US" altLang="zh-TW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en-US" altLang="zh-TW" spc="3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pc="3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共同富裕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你施捨窮人</a:t>
            </a:r>
            <a:r>
              <a:rPr lang="en-US" altLang="zh-TW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,</a:t>
            </a:r>
            <a:r>
              <a:rPr lang="zh-TW" altLang="en-US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是</a:t>
            </a:r>
            <a:r>
              <a:rPr lang="zh-TW" altLang="en-US" sz="3600" spc="3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物歸原主</a:t>
            </a:r>
            <a:r>
              <a:rPr lang="en-US" altLang="zh-TW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(</a:t>
            </a:r>
            <a:r>
              <a:rPr lang="zh-TW" altLang="en-US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聖盎博</a:t>
            </a:r>
            <a:r>
              <a:rPr lang="en-US" altLang="zh-TW" sz="24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)</a:t>
            </a: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天國</a:t>
            </a:r>
            <a:r>
              <a:rPr lang="zh-TW" altLang="en-US" sz="28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大同</a:t>
            </a:r>
            <a:r>
              <a:rPr lang="zh-TW" altLang="en-US" sz="36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不再是烏托邦</a:t>
            </a:r>
            <a:r>
              <a:rPr lang="en-US" altLang="zh-TW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spc="300" dirty="0">
                <a:solidFill>
                  <a:srgbClr val="FFFF00"/>
                </a:solidFill>
                <a:highlight>
                  <a:srgbClr val="FF00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如果聽天主</a:t>
            </a:r>
            <a:endParaRPr lang="en-US" altLang="zh-TW" sz="4000" spc="300" dirty="0">
              <a:solidFill>
                <a:srgbClr val="FFFF00"/>
              </a:solidFill>
              <a:highlight>
                <a:srgbClr val="FF00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946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4644"/>
            <a:ext cx="9144000" cy="6408712"/>
          </a:xfrm>
        </p:spPr>
        <p:txBody>
          <a:bodyPr/>
          <a:lstStyle/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被宰殺的羔羊</a:t>
            </a:r>
            <a:r>
              <a:rPr lang="en-US" altLang="zh-TW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堪受權能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富裕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智慧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勇毅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尊威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光榮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和讚頌！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不同的認知和定義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決定</a:t>
            </a:r>
            <a:r>
              <a:rPr lang="zh-TW" altLang="en-US" sz="40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我的信仰圖像</a:t>
            </a:r>
            <a:endParaRPr lang="en-US" altLang="zh-TW" sz="40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你見過天上異象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光輝燦爛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我未見過</a:t>
            </a:r>
            <a:endParaRPr lang="en-US" altLang="zh-TW" sz="4000" dirty="0">
              <a:solidFill>
                <a:srgbClr val="FF00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造物無言卻有情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每於寒盡覺春生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千紅萬紫安排著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只待新雷第一聲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 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我聽過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1200"/>
              </a:spcAft>
              <a:buFontTx/>
              <a:buNone/>
            </a:pP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子曰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: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「予欲無言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.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」子貢曰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: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「子如不言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,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則小子何述焉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?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」子曰</a:t>
            </a:r>
            <a:r>
              <a:rPr lang="en-US" altLang="zh-TW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: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「</a:t>
            </a:r>
            <a:r>
              <a:rPr lang="zh-TW" altLang="en-US" sz="3600" b="0" i="0" dirty="0">
                <a:solidFill>
                  <a:srgbClr val="FF0000"/>
                </a:solidFill>
                <a:effectLst/>
                <a:highlight>
                  <a:srgbClr val="FFFF00"/>
                </a:highlight>
                <a:latin typeface="華康儷中黑" panose="020B0509000000000000" pitchFamily="49" charset="-120"/>
                <a:ea typeface="華康儷中黑" panose="020B0509000000000000" pitchFamily="49" charset="-120"/>
              </a:rPr>
              <a:t>天何言哉？</a:t>
            </a:r>
            <a:r>
              <a:rPr lang="zh-TW" altLang="en-US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四時行焉</a:t>
            </a:r>
            <a:r>
              <a:rPr lang="en-US" altLang="zh-TW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百物生焉</a:t>
            </a:r>
            <a:r>
              <a:rPr lang="en-US" altLang="zh-TW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,</a:t>
            </a:r>
            <a:r>
              <a:rPr lang="zh-TW" altLang="en-US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天何言哉</a:t>
            </a:r>
            <a:r>
              <a:rPr lang="en-US" altLang="zh-TW" sz="3600" b="0" i="0" dirty="0">
                <a:solidFill>
                  <a:srgbClr val="00FF00"/>
                </a:solidFill>
                <a:effectLst/>
                <a:latin typeface="華康儷中黑" panose="020B0509000000000000" pitchFamily="49" charset="-120"/>
                <a:ea typeface="華康儷中黑" panose="020B0509000000000000" pitchFamily="49" charset="-120"/>
              </a:rPr>
              <a:t>?</a:t>
            </a:r>
            <a:r>
              <a:rPr lang="zh-TW" altLang="en-US" sz="3600" b="0" i="0" dirty="0">
                <a:solidFill>
                  <a:schemeClr val="bg1"/>
                </a:solidFill>
                <a:effectLst/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」</a:t>
            </a:r>
            <a:endParaRPr lang="en-US" altLang="zh-TW" dirty="0">
              <a:solidFill>
                <a:srgbClr val="FF0000"/>
              </a:solidFill>
              <a:highlight>
                <a:srgbClr val="FFFF00"/>
              </a:highlight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56492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E642372A-EF13-4599-95F0-5CB9E3132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24644"/>
            <a:ext cx="9144000" cy="6633356"/>
          </a:xfrm>
        </p:spPr>
        <p:txBody>
          <a:bodyPr/>
          <a:lstStyle/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但那一夜什麼也沒有捕獲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已經到了早晨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耶穌站在岸上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門徒卻沒有認出他是耶穌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十一宗徒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厄瑪塢兩門徒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/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瑪達肋納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b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</a:b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全都不能第一眼認出耶穌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120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如何認出</a:t>
            </a:r>
            <a:r>
              <a:rPr lang="en-US" altLang="zh-TW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?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如從未見過耶穌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見到也視而不見</a:t>
            </a: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</a:p>
          <a:p>
            <a:pPr marL="360000" indent="-457200" algn="l" eaLnBrk="1">
              <a:lnSpc>
                <a:spcPts val="4500"/>
              </a:lnSpc>
              <a:spcBef>
                <a:spcPts val="60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我心情舒暢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神態從容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我依偎你懷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猶如孩童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我憩息你內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你在我中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我返本歸源</a:t>
            </a:r>
            <a:r>
              <a:rPr lang="en-US" altLang="zh-TW" sz="1400" dirty="0"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與你相通</a:t>
            </a:r>
            <a:endParaRPr lang="en-US" altLang="zh-TW" sz="3600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l" eaLnBrk="1">
              <a:lnSpc>
                <a:spcPts val="45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                    </a:t>
            </a:r>
            <a:r>
              <a:rPr lang="zh-TW" altLang="en-US" sz="2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熙篤會</a:t>
            </a:r>
            <a:r>
              <a:rPr lang="zh-TW" altLang="en-US" sz="2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莊宗澤神父</a:t>
            </a:r>
            <a:r>
              <a:rPr lang="zh-TW" altLang="en-US" sz="1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歸心祈禱口訣</a:t>
            </a:r>
            <a:r>
              <a:rPr lang="en-US" altLang="zh-TW" sz="2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588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48EAAA61-92D4-47B6-80A9-F48B4C0739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525344"/>
          </a:xfrm>
        </p:spPr>
        <p:txBody>
          <a:bodyPr/>
          <a:lstStyle/>
          <a:p>
            <a:pPr>
              <a:lnSpc>
                <a:spcPts val="5500"/>
              </a:lnSpc>
            </a:pP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論到那從起初就有的</a:t>
            </a:r>
            <a:b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highlight>
                  <a:srgbClr val="00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生命的聖言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  <a:b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</a:b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就是我們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聽見過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我們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親眼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看見過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b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瞻仰過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以及我們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親手摸過</a:t>
            </a: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的</a:t>
            </a:r>
            <a:b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</a:b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生命的聖言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——</a:t>
            </a: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這生命已顯示出來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  <a:b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</a:b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我們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看見了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也為他作證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</a:p>
          <a:p>
            <a:pPr>
              <a:lnSpc>
                <a:spcPts val="5500"/>
              </a:lnSpc>
            </a:pP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我們將</a:t>
            </a:r>
            <a:r>
              <a:rPr lang="zh-TW" altLang="en-US" sz="40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所見所聞</a:t>
            </a:r>
            <a:r>
              <a:rPr lang="zh-TW" altLang="en-US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的傳報給你們</a:t>
            </a:r>
            <a:r>
              <a:rPr lang="en-US" altLang="zh-TW" sz="40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.</a:t>
            </a:r>
          </a:p>
          <a:p>
            <a:pPr>
              <a:lnSpc>
                <a:spcPts val="5500"/>
              </a:lnSpc>
            </a:pPr>
            <a:r>
              <a:rPr lang="en-US" altLang="zh-TW" sz="2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2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若望一書</a:t>
            </a:r>
            <a:r>
              <a:rPr lang="en-US" altLang="zh-TW" sz="2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1:1-3)</a:t>
            </a:r>
            <a:endParaRPr lang="zh-TW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41959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B365FCC-8E5D-4533-832C-3DA54F29EC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27384"/>
            <a:ext cx="9144000" cy="6858000"/>
          </a:xfrm>
        </p:spPr>
        <p:txBody>
          <a:bodyPr/>
          <a:lstStyle/>
          <a:p>
            <a:pPr algn="l" eaLnBrk="1" hangingPunct="1"/>
            <a:r>
              <a:rPr lang="en-US" altLang="zh-TW" sz="4000" dirty="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lang="zh-TW" altLang="en-US" sz="3600" dirty="0">
                <a:solidFill>
                  <a:srgbClr val="CC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摸到天主的七條路</a:t>
            </a:r>
            <a:r>
              <a:rPr lang="en-US" altLang="zh-TW" sz="24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lang="zh-TW" altLang="en-US" sz="18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若一：</a:t>
            </a:r>
            <a:r>
              <a:rPr lang="zh-TW" altLang="en-US" sz="24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有血有肉</a:t>
            </a:r>
            <a:r>
              <a:rPr lang="en-US" altLang="zh-TW" sz="24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具體又立體的天主</a:t>
            </a:r>
            <a:r>
              <a:rPr lang="en-US" altLang="zh-TW" sz="24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  <a:endParaRPr lang="zh-TW" altLang="en-US" sz="4000" dirty="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87313" algn="l" eaLnBrk="1" hangingPunct="1"/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論到那從起初就有的生命的聖言，就是我們</a:t>
            </a: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聽見過</a:t>
            </a:r>
            <a:r>
              <a:rPr lang="en-US" altLang="zh-TW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我們</a:t>
            </a:r>
            <a:r>
              <a:rPr lang="zh-TW" altLang="en-US" sz="18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親眼</a:t>
            </a: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看見過</a:t>
            </a:r>
            <a:r>
              <a:rPr lang="en-US" altLang="zh-TW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瞻仰過</a:t>
            </a:r>
            <a:r>
              <a:rPr lang="en-US" altLang="zh-TW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以及我們</a:t>
            </a:r>
            <a:r>
              <a:rPr lang="zh-TW" altLang="en-US" sz="1800" dirty="0">
                <a:solidFill>
                  <a:srgbClr val="FF0000"/>
                </a:solidFill>
                <a:highlight>
                  <a:srgbClr val="FFFF00"/>
                </a:highlight>
                <a:ea typeface="華康粗黑體" panose="020B0709000000000000" pitchFamily="49" charset="-120"/>
                <a:cs typeface="華康黑體-GB5" panose="020B0509000000000000" pitchFamily="49" charset="-120"/>
              </a:rPr>
              <a:t>親手摸過</a:t>
            </a:r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的生命的聖言</a:t>
            </a:r>
            <a:r>
              <a:rPr lang="en-US" altLang="zh-TW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——</a:t>
            </a:r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這生命已顯示出來，我們</a:t>
            </a: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看見了</a:t>
            </a:r>
            <a:r>
              <a:rPr lang="zh-TW" altLang="en-US" sz="1800" dirty="0">
                <a:ea typeface="華康粗黑體" panose="020B0709000000000000" pitchFamily="49" charset="-120"/>
                <a:cs typeface="華康黑體-GB5" panose="020B0509000000000000" pitchFamily="49" charset="-120"/>
              </a:rPr>
              <a:t>，也為他作證。</a:t>
            </a:r>
            <a:endParaRPr lang="en-US" altLang="zh-TW" sz="1800" dirty="0"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174625" indent="-87313" algn="l" eaLnBrk="1" hangingPunct="1">
              <a:spcBef>
                <a:spcPts val="600"/>
              </a:spcBef>
            </a:pP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以下七路</a:t>
            </a:r>
            <a:r>
              <a:rPr lang="en-US" altLang="zh-TW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lang="zh-TW" altLang="en-US" sz="1800" dirty="0">
                <a:solidFill>
                  <a:srgbClr val="FF0000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無大無小</a:t>
            </a:r>
            <a:endParaRPr lang="en-US" altLang="zh-TW" sz="1800" dirty="0">
              <a:solidFill>
                <a:srgbClr val="FF0000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174625" indent="-87313" algn="l" eaLnBrk="1" hangingPunct="1">
              <a:spcBef>
                <a:spcPct val="0"/>
              </a:spcBef>
            </a:pPr>
            <a:r>
              <a:rPr lang="zh-TW" altLang="en-US" sz="1800" dirty="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互相支援</a:t>
            </a:r>
            <a:r>
              <a:rPr lang="en-US" altLang="zh-TW" sz="1800" dirty="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lang="zh-TW" altLang="en-US" sz="1800" dirty="0">
                <a:solidFill>
                  <a:srgbClr val="9900CC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規範</a:t>
            </a:r>
            <a:endParaRPr lang="en-US" altLang="zh-TW" sz="1800" dirty="0">
              <a:solidFill>
                <a:srgbClr val="9900CC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174625" indent="-87313" algn="l" eaLnBrk="1" hangingPunct="1">
              <a:spcBef>
                <a:spcPct val="0"/>
              </a:spcBef>
            </a:pPr>
            <a:r>
              <a:rPr lang="zh-TW" altLang="en-US" sz="1800" dirty="0">
                <a:solidFill>
                  <a:srgbClr val="0000FF"/>
                </a:solidFill>
                <a:ea typeface="華康粗黑體" panose="020B0709000000000000" pitchFamily="49" charset="-120"/>
                <a:cs typeface="華康黑體-GB5" panose="020B0509000000000000" pitchFamily="49" charset="-120"/>
              </a:rPr>
              <a:t>均衡全面發展</a:t>
            </a:r>
            <a:endParaRPr lang="en-US" altLang="zh-TW" sz="1800" dirty="0">
              <a:solidFill>
                <a:srgbClr val="0000FF"/>
              </a:solidFill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3075" name="Line 3">
            <a:extLst>
              <a:ext uri="{FF2B5EF4-FFF2-40B4-BE49-F238E27FC236}">
                <a16:creationId xmlns:a16="http://schemas.microsoft.com/office/drawing/2014/main" id="{88D0F55C-13A5-4081-AE98-5050A2D618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51050" y="1700213"/>
            <a:ext cx="60499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88D824E8-426B-4A13-8AB3-14B6320480D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42988" y="1700213"/>
            <a:ext cx="1008062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7" name="Line 5">
            <a:extLst>
              <a:ext uri="{FF2B5EF4-FFF2-40B4-BE49-F238E27FC236}">
                <a16:creationId xmlns:a16="http://schemas.microsoft.com/office/drawing/2014/main" id="{84C41904-5B09-49B8-A471-1289512FC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1003232" y="2636838"/>
            <a:ext cx="6481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02695935-DF29-4F1C-B3E2-44998E478A3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1725" y="1700213"/>
            <a:ext cx="64770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79" name="Line 7">
            <a:extLst>
              <a:ext uri="{FF2B5EF4-FFF2-40B4-BE49-F238E27FC236}">
                <a16:creationId xmlns:a16="http://schemas.microsoft.com/office/drawing/2014/main" id="{A9B0E0EA-B74F-4FF4-AF54-39DFADA604C5}"/>
              </a:ext>
            </a:extLst>
          </p:cNvPr>
          <p:cNvSpPr>
            <a:spLocks noChangeShapeType="1"/>
          </p:cNvSpPr>
          <p:nvPr/>
        </p:nvSpPr>
        <p:spPr bwMode="auto">
          <a:xfrm>
            <a:off x="2043113" y="2636838"/>
            <a:ext cx="0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2F8F75E9-2C7E-41D8-9675-49B1BF63CE36}"/>
              </a:ext>
            </a:extLst>
          </p:cNvPr>
          <p:cNvSpPr>
            <a:spLocks noChangeShapeType="1"/>
          </p:cNvSpPr>
          <p:nvPr/>
        </p:nvSpPr>
        <p:spPr bwMode="auto">
          <a:xfrm>
            <a:off x="7451725" y="2636838"/>
            <a:ext cx="0" cy="10080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81" name="Line 9">
            <a:extLst>
              <a:ext uri="{FF2B5EF4-FFF2-40B4-BE49-F238E27FC236}">
                <a16:creationId xmlns:a16="http://schemas.microsoft.com/office/drawing/2014/main" id="{FD0AE948-A9A3-49D6-B0E9-22C8BC811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01013" y="1700213"/>
            <a:ext cx="0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82" name="Line 10">
            <a:extLst>
              <a:ext uri="{FF2B5EF4-FFF2-40B4-BE49-F238E27FC236}">
                <a16:creationId xmlns:a16="http://schemas.microsoft.com/office/drawing/2014/main" id="{F9B5EB3E-0DBD-4B30-A9DD-E5E99618FF3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786188" y="2636838"/>
            <a:ext cx="0" cy="122078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83" name="Line 11">
            <a:extLst>
              <a:ext uri="{FF2B5EF4-FFF2-40B4-BE49-F238E27FC236}">
                <a16:creationId xmlns:a16="http://schemas.microsoft.com/office/drawing/2014/main" id="{6E8CFC99-2F1E-48CB-8B07-12731B57BE9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2636838"/>
            <a:ext cx="0" cy="7191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84" name="Line 12">
            <a:extLst>
              <a:ext uri="{FF2B5EF4-FFF2-40B4-BE49-F238E27FC236}">
                <a16:creationId xmlns:a16="http://schemas.microsoft.com/office/drawing/2014/main" id="{B5857EF4-F041-4DCC-B979-9E51FA78CDD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57750" y="2636838"/>
            <a:ext cx="0" cy="9350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26637" name="Text Box 13">
            <a:extLst>
              <a:ext uri="{FF2B5EF4-FFF2-40B4-BE49-F238E27FC236}">
                <a16:creationId xmlns:a16="http://schemas.microsoft.com/office/drawing/2014/main" id="{0D65B930-A0CF-4D4F-BA70-5D94BCF016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53" y="3140968"/>
            <a:ext cx="1415772" cy="3611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聖事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靈修</a:t>
            </a:r>
            <a:endParaRPr kumimoji="1" lang="en-US" altLang="zh-TW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粗黑體" panose="020B0709000000000000" pitchFamily="49" charset="-120"/>
                <a:cs typeface="華康黑體-GB5" panose="020B0509000000000000" pitchFamily="49" charset="-120"/>
              </a:rPr>
              <a:t>    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天主與我們同在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厄瑪奴爾</a:t>
            </a:r>
            <a:b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</a:br>
            <a:r>
              <a:rPr kumimoji="1" lang="en-US" altLang="zh-TW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  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聖事本身的恩寵</a:t>
            </a:r>
          </a:p>
        </p:txBody>
      </p:sp>
      <p:sp>
        <p:nvSpPr>
          <p:cNvPr id="26638" name="Text Box 14">
            <a:extLst>
              <a:ext uri="{FF2B5EF4-FFF2-40B4-BE49-F238E27FC236}">
                <a16:creationId xmlns:a16="http://schemas.microsoft.com/office/drawing/2014/main" id="{3FCA64E1-B97D-4B04-83C0-92D0635C7B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7447" y="3212976"/>
            <a:ext cx="1005403" cy="33575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聖經</a:t>
            </a:r>
            <a:endParaRPr kumimoji="1" lang="en-US" altLang="zh-TW" sz="4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天主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今天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向</a:t>
            </a:r>
            <a:r>
              <a:rPr kumimoji="1" lang="zh-TW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我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說話</a:t>
            </a:r>
            <a:endParaRPr kumimoji="1" lang="zh-TW" altLang="en-US" sz="4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26639" name="Text Box 15">
            <a:extLst>
              <a:ext uri="{FF2B5EF4-FFF2-40B4-BE49-F238E27FC236}">
                <a16:creationId xmlns:a16="http://schemas.microsoft.com/office/drawing/2014/main" id="{198DE3EE-9304-4CBD-8929-20C855224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498" y="3745185"/>
            <a:ext cx="1220527" cy="292417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團體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動態的教會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兩三人因基督相聚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</a:t>
            </a:r>
            <a:r>
              <a:rPr kumimoji="1" lang="zh-TW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哪裡有基督那裡就有教會</a:t>
            </a:r>
          </a:p>
        </p:txBody>
      </p:sp>
      <p:sp>
        <p:nvSpPr>
          <p:cNvPr id="26640" name="Text Box 16">
            <a:extLst>
              <a:ext uri="{FF2B5EF4-FFF2-40B4-BE49-F238E27FC236}">
                <a16:creationId xmlns:a16="http://schemas.microsoft.com/office/drawing/2014/main" id="{8671923A-EA04-4C18-8FA4-FAF99691A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843" y="3501008"/>
            <a:ext cx="828432" cy="3141662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22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工作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(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教會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5</a:t>
            </a:r>
            <a:r>
              <a:rPr kumimoji="1" lang="zh-TW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章</a:t>
            </a:r>
            <a:r>
              <a:rPr kumimoji="1" lang="en-US" altLang="zh-TW" sz="16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)</a:t>
            </a:r>
          </a:p>
          <a:p>
            <a:pPr marL="0" marR="0" lvl="0" indent="0" algn="l" defTabSz="914400" rtl="0" eaLnBrk="1" fontAlgn="base" latinLnBrk="0" hangingPunct="1">
              <a:lnSpc>
                <a:spcPts val="3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在工作中成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聖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超越宗教 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華康正顏楷體W5" panose="03000509000000000000" pitchFamily="65" charset="-12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26641" name="Text Box 17">
            <a:extLst>
              <a:ext uri="{FF2B5EF4-FFF2-40B4-BE49-F238E27FC236}">
                <a16:creationId xmlns:a16="http://schemas.microsoft.com/office/drawing/2014/main" id="{1CBE0A07-B723-4D84-80E4-A48AD0BB0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6176" y="3304862"/>
            <a:ext cx="861774" cy="12525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愛德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</p:txBody>
      </p:sp>
      <p:sp>
        <p:nvSpPr>
          <p:cNvPr id="26642" name="Text Box 18">
            <a:extLst>
              <a:ext uri="{FF2B5EF4-FFF2-40B4-BE49-F238E27FC236}">
                <a16:creationId xmlns:a16="http://schemas.microsoft.com/office/drawing/2014/main" id="{FAC07745-FB51-4F88-9C65-30FADBA68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91045" y="3573016"/>
            <a:ext cx="979755" cy="1873250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大自然</a:t>
            </a:r>
            <a:endParaRPr kumimoji="1" lang="en-US" altLang="zh-TW" sz="4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highlight>
                <a:srgbClr val="FFFF00"/>
              </a:highlight>
              <a:uLnTx/>
              <a:uFillTx/>
              <a:latin typeface="Arial" panose="020B0604020202020204" pitchFamily="34" charset="0"/>
              <a:ea typeface="華康粗黑體" panose="020B0709000000000000" pitchFamily="49" charset="-120"/>
              <a:cs typeface="華康黑體-GB5" panose="020B0509000000000000" pitchFamily="49" charset="-120"/>
            </a:endParaRPr>
          </a:p>
          <a:p>
            <a:pPr marL="0" marR="0" lvl="0" indent="0" algn="l" defTabSz="914400" rtl="0" eaLnBrk="1" fontAlgn="base" latinLnBrk="0" hangingPunct="1">
              <a:lnSpc>
                <a:spcPts val="31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66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  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華康正顏楷體W5" panose="03000509000000000000" pitchFamily="65" charset="-120"/>
                <a:ea typeface="華康正顏楷體W5" panose="03000509000000000000" pitchFamily="65" charset="-120"/>
                <a:cs typeface="華康黑體-GB5" panose="020B0509000000000000" pitchFamily="49" charset="-120"/>
              </a:rPr>
              <a:t>諸天述說 </a:t>
            </a:r>
            <a:endParaRPr kumimoji="1" lang="zh-TW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華康正顏楷體W5" panose="03000509000000000000" pitchFamily="65" charset="-120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</p:txBody>
      </p:sp>
      <p:sp>
        <p:nvSpPr>
          <p:cNvPr id="3091" name="Line 20">
            <a:extLst>
              <a:ext uri="{FF2B5EF4-FFF2-40B4-BE49-F238E27FC236}">
                <a16:creationId xmlns:a16="http://schemas.microsoft.com/office/drawing/2014/main" id="{8F6A5D5F-35A6-4716-B401-FAEE53F1F64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20248" y="2636838"/>
            <a:ext cx="22740" cy="1008061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3092" name="Text Box 21">
            <a:extLst>
              <a:ext uri="{FF2B5EF4-FFF2-40B4-BE49-F238E27FC236}">
                <a16:creationId xmlns:a16="http://schemas.microsoft.com/office/drawing/2014/main" id="{2AF170DA-45BE-4211-8D78-A3F753C678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0392" y="6381328"/>
            <a:ext cx="72275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+mn-cs"/>
              </a:rPr>
              <a:t>徐錦堯</a:t>
            </a:r>
          </a:p>
        </p:txBody>
      </p:sp>
      <p:sp>
        <p:nvSpPr>
          <p:cNvPr id="26645" name="文字方塊 21">
            <a:extLst>
              <a:ext uri="{FF2B5EF4-FFF2-40B4-BE49-F238E27FC236}">
                <a16:creationId xmlns:a16="http://schemas.microsoft.com/office/drawing/2014/main" id="{EF337C7E-AD26-4E3D-A7E4-2F6061C90E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54190" y="2847975"/>
            <a:ext cx="899285" cy="3286125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ts val="59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highlight>
                  <a:srgbClr val="FFFF00"/>
                </a:highlight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痛苦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華康粗黑體" panose="020B0709000000000000" pitchFamily="49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更高超靈修路</a:t>
            </a:r>
          </a:p>
        </p:txBody>
      </p:sp>
      <p:sp>
        <p:nvSpPr>
          <p:cNvPr id="3094" name="文字方塊 22">
            <a:extLst>
              <a:ext uri="{FF2B5EF4-FFF2-40B4-BE49-F238E27FC236}">
                <a16:creationId xmlns:a16="http://schemas.microsoft.com/office/drawing/2014/main" id="{236980F4-BD07-4F56-83E1-96EABC3EC3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857375"/>
            <a:ext cx="5408612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天主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/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耶穌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真善美</a:t>
            </a:r>
            <a:r>
              <a:rPr kumimoji="0" lang="en-US" altLang="zh-TW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,</a:t>
            </a:r>
            <a:r>
              <a:rPr kumimoji="0" lang="zh-TW" altLang="en-US" sz="3200" b="0" i="1" u="none" strike="noStrike" kern="1200" cap="none" spc="0" normalizeH="0" baseline="0" noProof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華康粗黑體" panose="020B0709000000000000" pitchFamily="49" charset="-120"/>
                <a:ea typeface="華康粗黑體" panose="020B0709000000000000" pitchFamily="49" charset="-120"/>
                <a:cs typeface="華康黑體-GB5" panose="020B0509000000000000" pitchFamily="49" charset="-120"/>
              </a:rPr>
              <a:t>止於至善</a:t>
            </a:r>
          </a:p>
        </p:txBody>
      </p:sp>
      <p:sp>
        <p:nvSpPr>
          <p:cNvPr id="23" name="Text Box 17">
            <a:extLst>
              <a:ext uri="{FF2B5EF4-FFF2-40B4-BE49-F238E27FC236}">
                <a16:creationId xmlns:a16="http://schemas.microsoft.com/office/drawing/2014/main" id="{80D5CF9B-D396-41A4-9ECE-2EEE2A70EC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5" y="3933056"/>
            <a:ext cx="1108075" cy="2738438"/>
          </a:xfrm>
          <a:prstGeom prst="rect">
            <a:avLst/>
          </a:prstGeom>
          <a:noFill/>
          <a:ln>
            <a:noFill/>
          </a:ln>
        </p:spPr>
        <p:txBody>
          <a:bodyPr vert="eaVert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</a:t>
            </a:r>
            <a:r>
              <a:rPr kumimoji="1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最小兄弟姊妹</a:t>
            </a:r>
            <a:endParaRPr kumimoji="1" lang="en-US" altLang="zh-TW" sz="24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9900CC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      所有人和每一個人</a:t>
            </a:r>
            <a:endParaRPr kumimoji="1" lang="en-US" altLang="zh-TW" sz="2000" b="0" i="0" u="none" strike="noStrike" kern="1200" cap="none" spc="0" normalizeH="0" baseline="0" noProof="0" dirty="0">
              <a:ln>
                <a:noFill/>
              </a:ln>
              <a:solidFill>
                <a:srgbClr val="9900CC"/>
              </a:solidFill>
              <a:effectLst/>
              <a:uLnTx/>
              <a:uFillTx/>
              <a:latin typeface="Arial"/>
              <a:ea typeface="華康正顏楷體W5" panose="03000509000000000000" pitchFamily="65" charset="-120"/>
              <a:cs typeface="華康黑體-GB5" panose="020B0509000000000000" pitchFamily="49" charset="-120"/>
            </a:endParaRPr>
          </a:p>
          <a:p>
            <a:pPr marL="0" marR="0" lvl="0" indent="0" algn="ctr" defTabSz="914400" rtl="0" eaLnBrk="1" fontAlgn="base" latinLnBrk="0" hangingPunct="1">
              <a:lnSpc>
                <a:spcPts val="24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政治非政黨 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華康黑體-GB5" panose="020B0509000000000000" pitchFamily="49" charset="-120"/>
              </a:rPr>
              <a:t>是眾人之事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DA97E24-71A9-4B4C-853A-ACCF9B622C01}"/>
              </a:ext>
            </a:extLst>
          </p:cNvPr>
          <p:cNvSpPr txBox="1"/>
          <p:nvPr/>
        </p:nvSpPr>
        <p:spPr>
          <a:xfrm>
            <a:off x="6659563" y="5487988"/>
            <a:ext cx="1108075" cy="1254125"/>
          </a:xfrm>
          <a:prstGeom prst="rect">
            <a:avLst/>
          </a:prstGeom>
          <a:noFill/>
        </p:spPr>
        <p:txBody>
          <a:bodyPr vert="eaVert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+mn-cs"/>
              </a:rPr>
              <a:t>天何言哉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/>
                <a:ea typeface="華康正顏楷體W5" panose="03000509000000000000" pitchFamily="65" charset="-120"/>
                <a:cs typeface="+mn-cs"/>
              </a:rPr>
              <a:t>造物無言卻有情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B2B5BFC-1DC8-437B-9E5A-A6CE4943E9AD}"/>
              </a:ext>
            </a:extLst>
          </p:cNvPr>
          <p:cNvSpPr txBox="1"/>
          <p:nvPr/>
        </p:nvSpPr>
        <p:spPr>
          <a:xfrm>
            <a:off x="1266348" y="2463279"/>
            <a:ext cx="6041956" cy="584775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投入</a:t>
            </a:r>
            <a:r>
              <a:rPr lang="en-US" altLang="zh-TW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專注</a:t>
            </a:r>
            <a:r>
              <a:rPr lang="en-US" altLang="zh-TW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付出感情</a:t>
            </a:r>
            <a:r>
              <a:rPr lang="en-US" altLang="zh-TW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;</a:t>
            </a:r>
            <a:r>
              <a:rPr lang="zh-TW" altLang="en-US" sz="3200" b="1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身</a:t>
            </a:r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在</a:t>
            </a:r>
            <a:r>
              <a:rPr lang="en-US" altLang="zh-TW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,</a:t>
            </a:r>
            <a:r>
              <a:rPr lang="zh-TW" altLang="en-US" sz="3200" b="1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腦</a:t>
            </a:r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在</a:t>
            </a:r>
            <a:r>
              <a:rPr lang="en-US" altLang="zh-TW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,</a:t>
            </a:r>
            <a:r>
              <a:rPr lang="zh-TW" altLang="en-US" sz="3200" b="1" dirty="0">
                <a:solidFill>
                  <a:srgbClr val="FFFF00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心</a:t>
            </a:r>
            <a:r>
              <a:rPr lang="zh-TW" altLang="en-US" sz="2400" dirty="0">
                <a:solidFill>
                  <a:schemeClr val="bg1"/>
                </a:solidFill>
                <a:latin typeface="華康正顏楷體W5" panose="03000509000000000000" pitchFamily="65" charset="-120"/>
                <a:ea typeface="華康正顏楷體W5" panose="03000509000000000000" pitchFamily="65" charset="-120"/>
              </a:rPr>
              <a:t>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66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6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6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6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15680"/>
            <a:ext cx="9144000" cy="6669360"/>
          </a:xfrm>
        </p:spPr>
        <p:txBody>
          <a:bodyPr/>
          <a:lstStyle/>
          <a:p>
            <a:endParaRPr lang="en-US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4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4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4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1800" dirty="0"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>
              <a:spcBef>
                <a:spcPts val="600"/>
              </a:spcBef>
            </a:pPr>
            <a:r>
              <a:rPr lang="zh-TW" altLang="zh-TW" sz="3400" dirty="0">
                <a:effectLst/>
                <a:ea typeface="華康儷中黑" panose="020B0509000000000000" pitchFamily="49" charset="-120"/>
              </a:rPr>
              <a:t>困擾慕道者的一個信仰問題是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:</a:t>
            </a:r>
            <a:r>
              <a:rPr lang="zh-TW" altLang="zh-TW" sz="3400" dirty="0">
                <a:effectLst/>
                <a:ea typeface="華康儷中黑" panose="020B0509000000000000" pitchFamily="49" charset="-120"/>
              </a:rPr>
              <a:t>感覺不到天主的</a:t>
            </a:r>
            <a:br>
              <a:rPr lang="en-US" altLang="zh-TW" sz="3400" dirty="0">
                <a:effectLst/>
                <a:ea typeface="華康儷中黑" panose="020B0509000000000000" pitchFamily="49" charset="-120"/>
              </a:rPr>
            </a:br>
            <a:r>
              <a:rPr lang="zh-TW" altLang="zh-TW" sz="3400" dirty="0">
                <a:effectLst/>
                <a:ea typeface="華康儷中黑" panose="020B0509000000000000" pitchFamily="49" charset="-120"/>
              </a:rPr>
              <a:t>存在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;</a:t>
            </a:r>
            <a:r>
              <a:rPr lang="zh-TW" altLang="zh-TW" sz="3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看不見他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400" dirty="0">
                <a:effectLst/>
                <a:ea typeface="華康儷中黑" panose="020B0509000000000000" pitchFamily="49" charset="-120"/>
              </a:rPr>
              <a:t>聽不到他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400" dirty="0">
                <a:effectLst/>
                <a:ea typeface="華康儷中黑" panose="020B0509000000000000" pitchFamily="49" charset="-120"/>
              </a:rPr>
              <a:t>更不可能摸到他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3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3700"/>
              </a:lnSpc>
              <a:spcBef>
                <a:spcPts val="600"/>
              </a:spcBef>
            </a:pPr>
            <a:r>
              <a:rPr lang="en-US" altLang="zh-TW" sz="3400" dirty="0">
                <a:effectLst/>
                <a:ea typeface="華康儷中黑" panose="020B0509000000000000" pitchFamily="49" charset="-120"/>
              </a:rPr>
              <a:t>There is one faith-related question that often troubles the catechists: </a:t>
            </a:r>
            <a:r>
              <a:rPr lang="en-US" altLang="zh-TW" sz="3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one cannot feel God’s presence</a:t>
            </a:r>
            <a:r>
              <a:rPr lang="en-US" altLang="zh-TW" sz="3400" dirty="0">
                <a:effectLst/>
                <a:ea typeface="華康儷中黑" panose="020B0509000000000000" pitchFamily="49" charset="-120"/>
              </a:rPr>
              <a:t>, one cannot see God, </a:t>
            </a:r>
            <a:br>
              <a:rPr lang="en-US" altLang="zh-TW" sz="3400" dirty="0">
                <a:effectLst/>
                <a:ea typeface="華康儷中黑" panose="020B0509000000000000" pitchFamily="49" charset="-120"/>
              </a:rPr>
            </a:br>
            <a:r>
              <a:rPr lang="en-US" altLang="zh-TW" sz="3400" dirty="0">
                <a:effectLst/>
                <a:ea typeface="華康儷中黑" panose="020B0509000000000000" pitchFamily="49" charset="-120"/>
              </a:rPr>
              <a:t>cannot hear God, and cannot even touch God. </a:t>
            </a:r>
            <a:endParaRPr lang="zh-TW" altLang="zh-TW" sz="3400" dirty="0">
              <a:effectLst/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BFA9AF9-17DE-4E5B-8E0C-EBDC4DD5B0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7" y="325121"/>
            <a:ext cx="4148892" cy="2959863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3ED3B0C1-3B92-4497-AE1A-E22B84FCA1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092" y="260648"/>
            <a:ext cx="4292907" cy="3001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4898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000" dirty="0">
                <a:effectLst/>
                <a:ea typeface="華康儷中黑" panose="020B0509000000000000" pitchFamily="49" charset="-120"/>
              </a:rPr>
              <a:t>這跟我們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對事物的定義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有關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不符合我們對某事物的定義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我們會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視而不見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聽而不聞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600"/>
              </a:lnSpc>
              <a:spcBef>
                <a:spcPts val="600"/>
              </a:spcBef>
            </a:pPr>
            <a:r>
              <a:rPr lang="en-US" altLang="zh-TW" sz="4000" dirty="0">
                <a:effectLst/>
                <a:ea typeface="華康儷中黑" panose="020B0509000000000000" pitchFamily="49" charset="-120"/>
              </a:rPr>
              <a:t>This may have to do with our subjective human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definition 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of experience. Oftentimes, We turn a blind eye even if we do see, turn a deaf ear even if we do hear because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we choose </a:t>
            </a:r>
            <a:r>
              <a:rPr lang="en-US" altLang="zh-TW" sz="4000" dirty="0">
                <a:solidFill>
                  <a:srgbClr val="0000FF"/>
                </a:solidFill>
                <a:effectLst/>
                <a:ea typeface="華康儷中黑" panose="020B0509000000000000" pitchFamily="49" charset="-120"/>
              </a:rPr>
              <a:t>not to believe in matters that do not conform to our subjective definition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85080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000" dirty="0">
                <a:effectLst/>
                <a:ea typeface="華康儷中黑" panose="020B0509000000000000" pitchFamily="49" charset="-120"/>
              </a:rPr>
              <a:t>例如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: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如果你認為同聲同氣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才叫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志同道合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你就會「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道不同</a:t>
            </a:r>
            <a:r>
              <a:rPr lang="zh-TW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不相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為謀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」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而否定或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unfriend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一切異見者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  <a:p>
            <a:r>
              <a:rPr lang="en-US" altLang="zh-TW" sz="4000" dirty="0">
                <a:effectLst/>
                <a:ea typeface="華康儷中黑" panose="020B0509000000000000" pitchFamily="49" charset="-120"/>
              </a:rPr>
              <a:t>Take for example: if you consider 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en-US" altLang="zh-TW" sz="4000" dirty="0">
                <a:effectLst/>
                <a:ea typeface="華康儷中黑" panose="020B0509000000000000" pitchFamily="49" charset="-120"/>
              </a:rPr>
              <a:t>like-mindedness as a prerequisite for a bond of friendship, then you would think birds of a different feather do not flock together, thus negating or 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unfriending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all oppositions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 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002373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000" dirty="0">
                <a:effectLst/>
                <a:ea typeface="華康儷中黑" panose="020B0509000000000000" pitchFamily="49" charset="-120"/>
              </a:rPr>
              <a:t>但如果你相信這是一個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多元的世界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那麼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要有真正而永久的和平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就要有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「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道不同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 </a:t>
            </a:r>
            <a:r>
              <a:rPr lang="zh-TW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正好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為謀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」的共識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  <a:p>
            <a:r>
              <a:rPr lang="en-US" altLang="zh-TW" sz="4000" dirty="0">
                <a:effectLst/>
                <a:ea typeface="華康儷中黑" panose="020B0509000000000000" pitchFamily="49" charset="-120"/>
              </a:rPr>
              <a:t>However, if you wish for everlasting peace on earth, we must 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en-US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respect diversity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 We must accept that the Lord’s flock comprises birds of a different feather, that collaboration means “</a:t>
            </a:r>
            <a:r>
              <a:rPr lang="en-US" altLang="zh-TW" sz="4000" dirty="0">
                <a:solidFill>
                  <a:srgbClr val="FFFF00"/>
                </a:solidFill>
                <a:effectLst/>
                <a:highlight>
                  <a:srgbClr val="FF0000"/>
                </a:highlight>
                <a:ea typeface="華康儷中黑" panose="020B0509000000000000" pitchFamily="49" charset="-120"/>
              </a:rPr>
              <a:t>unity in diversity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”.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1956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88528"/>
            <a:ext cx="9144000" cy="6381328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恭讀宗徒大事錄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5:27-32,40-41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聖殿警官和差役，把宗徒領來之後，叫他們站在公議會前。大司祭審問他們，說：「我們曾嚴厲命令你們，不可用這名字施教。你們看，你們卻把你們的道理，傳遍了耶路撒冷；你們是有意把這人的血，歸到我們身上！」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伯多祿和眾宗徒回答說：「</a:t>
            </a: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聽天主的命，應勝過聽人的命</a:t>
            </a: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。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801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  <a:latin typeface="+mn-lt"/>
              </a:rPr>
              <a:t>1/2</a:t>
            </a:r>
            <a:endParaRPr lang="zh-HK" altLang="en-US" sz="2000" b="1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400" dirty="0">
                <a:effectLst/>
                <a:ea typeface="華康儷中黑" panose="020B0509000000000000" pitchFamily="49" charset="-120"/>
              </a:rPr>
              <a:t>傳統的信仰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以為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神的特性和人相似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zh-TW" altLang="zh-TW" sz="4400" dirty="0">
                <a:effectLst/>
                <a:ea typeface="華康儷中黑" panose="020B0509000000000000" pitchFamily="49" charset="-120"/>
              </a:rPr>
              <a:t>可以看得見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聽得到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摸得著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  <a:p>
            <a:r>
              <a:rPr lang="en-US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Traditional religious belief 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takes 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en-US" altLang="zh-TW" sz="4400" dirty="0">
                <a:effectLst/>
                <a:ea typeface="華康儷中黑" panose="020B0509000000000000" pitchFamily="49" charset="-120"/>
              </a:rPr>
              <a:t>God as having the characteristics 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en-US" altLang="zh-TW" sz="4400" dirty="0">
                <a:effectLst/>
                <a:ea typeface="華康儷中黑" panose="020B0509000000000000" pitchFamily="49" charset="-120"/>
              </a:rPr>
              <a:t>of men and therefore can be 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en-US" altLang="zh-TW" sz="4400" dirty="0">
                <a:effectLst/>
                <a:ea typeface="華康儷中黑" panose="020B0509000000000000" pitchFamily="49" charset="-120"/>
              </a:rPr>
              <a:t>seen, heard and touched.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971899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zh-TW" altLang="zh-TW" sz="4400" dirty="0">
                <a:effectLst/>
                <a:ea typeface="華康儷中黑" panose="020B0509000000000000" pitchFamily="49" charset="-120"/>
              </a:rPr>
              <a:t>但真正的信仰是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另類的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zh-TW" altLang="zh-TW" sz="4400" dirty="0">
                <a:effectLst/>
                <a:ea typeface="華康儷中黑" panose="020B0509000000000000" pitchFamily="49" charset="-120"/>
              </a:rPr>
              <a:t>是另一種的「看」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「聽」和「摸」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  <a:p>
            <a:r>
              <a:rPr lang="en-US" altLang="zh-TW" sz="4400" dirty="0">
                <a:effectLst/>
                <a:ea typeface="華康儷中黑" panose="020B0509000000000000" pitchFamily="49" charset="-120"/>
              </a:rPr>
              <a:t>But true faith takes another form. 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en-US" altLang="zh-TW" sz="4400" dirty="0">
                <a:effectLst/>
                <a:ea typeface="華康儷中黑" panose="020B0509000000000000" pitchFamily="49" charset="-120"/>
              </a:rPr>
              <a:t>It is a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different kind 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of “seeing”, “hearing” and “touching”.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0931265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8032"/>
            <a:ext cx="9144000" cy="6519546"/>
          </a:xfrm>
        </p:spPr>
        <p:txBody>
          <a:bodyPr/>
          <a:lstStyle/>
          <a:p>
            <a:endParaRPr lang="en-US" altLang="zh-TW" sz="6000" dirty="0">
              <a:effectLst/>
              <a:ea typeface="華康儷中黑" panose="020B0509000000000000" pitchFamily="49" charset="-120"/>
            </a:endParaRPr>
          </a:p>
          <a:p>
            <a:endParaRPr lang="en-US" altLang="zh-TW" sz="3600" dirty="0">
              <a:effectLst/>
              <a:ea typeface="華康儷中黑" panose="020B0509000000000000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zh-TW" dirty="0">
                <a:effectLst/>
                <a:ea typeface="華康儷中黑" panose="020B0509000000000000" pitchFamily="49" charset="-120"/>
              </a:rPr>
              <a:t>我這裡講的七條通向天主的路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是我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50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年神父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,60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年修道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和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80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年人生經驗的結晶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;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也是我一生把</a:t>
            </a:r>
            <a:r>
              <a:rPr lang="zh-TW" altLang="zh-TW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聖經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dirty="0">
                <a:effectLst/>
                <a:ea typeface="華康儷中黑" panose="020B0509000000000000" pitchFamily="49" charset="-120"/>
              </a:rPr>
            </a:br>
            <a:r>
              <a:rPr lang="zh-TW" altLang="zh-TW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中國文化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和</a:t>
            </a:r>
            <a:r>
              <a:rPr lang="zh-TW" altLang="zh-TW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生活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三者</a:t>
            </a:r>
            <a:r>
              <a:rPr lang="zh-TW" altLang="en-US" dirty="0">
                <a:solidFill>
                  <a:srgbClr val="FF0000"/>
                </a:solidFill>
                <a:highlight>
                  <a:srgbClr val="FFFF00"/>
                </a:highlight>
                <a:ea typeface="華康儷中黑" panose="020B0509000000000000" pitchFamily="49" charset="-120"/>
              </a:rPr>
              <a:t>有機的</a:t>
            </a:r>
            <a:r>
              <a:rPr lang="zh-TW" altLang="zh-TW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結合</a:t>
            </a:r>
            <a:r>
              <a:rPr lang="zh-TW" altLang="zh-TW" dirty="0">
                <a:effectLst/>
                <a:ea typeface="華康儷中黑" panose="020B0509000000000000" pitchFamily="49" charset="-120"/>
              </a:rPr>
              <a:t>起來的成果</a:t>
            </a:r>
            <a:r>
              <a:rPr lang="en-US" altLang="zh-TW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3400"/>
              </a:lnSpc>
              <a:spcBef>
                <a:spcPts val="600"/>
              </a:spcBef>
            </a:pP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The Seven Pathways to God which I mapped out is a crystallization of my </a:t>
            </a:r>
            <a:r>
              <a:rPr lang="en-US" altLang="zh-TW" sz="3600" b="1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50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 years of living as a priest, </a:t>
            </a:r>
            <a:r>
              <a:rPr lang="en-US" altLang="zh-TW" sz="3600" b="1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60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 years as a “religious seeker” and </a:t>
            </a:r>
            <a:r>
              <a:rPr lang="en-US" altLang="zh-TW" sz="3600" b="1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80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 years as a man. It is also a fruit borne out of the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triple integration 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of the </a:t>
            </a:r>
            <a:br>
              <a:rPr lang="en-US" altLang="zh-TW" sz="3600" spc="-100" dirty="0">
                <a:effectLst/>
                <a:ea typeface="華康儷中黑" panose="020B0509000000000000" pitchFamily="49" charset="-120"/>
              </a:rPr>
            </a:br>
            <a: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Bible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,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Chinese culture 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and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daily living </a:t>
            </a:r>
            <a:b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</a:b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which I have been seeking to do all my life. </a:t>
            </a:r>
            <a:endParaRPr lang="zh-TW" altLang="zh-TW" sz="3600" spc="-100" dirty="0">
              <a:effectLst/>
              <a:ea typeface="華康儷中黑" panose="020B0509000000000000" pitchFamily="49" charset="-120"/>
            </a:endParaRPr>
          </a:p>
          <a:p>
            <a:endParaRPr lang="en-US" altLang="zh-TW" sz="36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D34315C5-0D4D-455E-8BD9-44CDB5D373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7315" y="188640"/>
            <a:ext cx="3209547" cy="1794402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F2B868E1-D7AE-4965-92E1-3141BE0B58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249" y="188640"/>
            <a:ext cx="3275329" cy="1794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12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3600" dirty="0">
                <a:effectLst/>
                <a:ea typeface="華康儷中黑" panose="020B0509000000000000" pitchFamily="49" charset="-120"/>
              </a:rPr>
              <a:t>我修道時</a:t>
            </a: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絕對聽神師的話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每星期辦告解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zh-TW" altLang="zh-TW" sz="3600" dirty="0">
                <a:effectLst/>
                <a:ea typeface="華康儷中黑" panose="020B0509000000000000" pitchFamily="49" charset="-120"/>
              </a:rPr>
              <a:t>每月見神師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聽完道理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會回到自修室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zh-TW" altLang="zh-TW" sz="3600" dirty="0">
                <a:effectLst/>
                <a:ea typeface="華康儷中黑" panose="020B0509000000000000" pitchFamily="49" charset="-120"/>
              </a:rPr>
              <a:t>藉回憶而寫在日記上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.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這時的天主</a:t>
            </a:r>
            <a:r>
              <a:rPr lang="en-US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早已種在我心中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36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200"/>
              </a:lnSpc>
            </a:pPr>
            <a:r>
              <a:rPr lang="en-US" altLang="zh-TW" sz="3600" spc="-110" dirty="0">
                <a:effectLst/>
                <a:ea typeface="華康儷中黑" panose="020B0509000000000000" pitchFamily="49" charset="-120"/>
              </a:rPr>
              <a:t>During my seminary years, I exercised </a:t>
            </a:r>
            <a:r>
              <a:rPr lang="en-US" altLang="zh-TW" sz="3600" spc="-11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absolute obedience </a:t>
            </a:r>
            <a:r>
              <a:rPr lang="en-US" altLang="zh-TW" sz="3600" spc="-110" dirty="0">
                <a:effectLst/>
                <a:ea typeface="華康儷中黑" panose="020B0509000000000000" pitchFamily="49" charset="-120"/>
              </a:rPr>
              <a:t>to my spiritual directors. </a:t>
            </a:r>
            <a:br>
              <a:rPr lang="en-US" altLang="zh-TW" sz="3600" spc="-110" dirty="0">
                <a:effectLst/>
                <a:ea typeface="華康儷中黑" panose="020B0509000000000000" pitchFamily="49" charset="-120"/>
              </a:rPr>
            </a:br>
            <a:r>
              <a:rPr lang="en-US" altLang="zh-TW" sz="3600" spc="-110" dirty="0">
                <a:effectLst/>
                <a:ea typeface="華康儷中黑" panose="020B0509000000000000" pitchFamily="49" charset="-120"/>
              </a:rPr>
              <a:t>I confessed weekly, had monthly meetings with my spiritual directors, and put down all that I heard from their admonitions and sermons in our monthly retreats. In those days, </a:t>
            </a:r>
            <a:br>
              <a:rPr lang="en-US" altLang="zh-TW" sz="3600" spc="-110" dirty="0">
                <a:effectLst/>
                <a:ea typeface="華康儷中黑" panose="020B0509000000000000" pitchFamily="49" charset="-120"/>
              </a:rPr>
            </a:br>
            <a:r>
              <a:rPr lang="en-US" altLang="zh-TW" sz="3600" spc="-11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God’s seed was sown in my heart</a:t>
            </a:r>
            <a:r>
              <a:rPr lang="en-US" altLang="zh-TW" sz="3600" spc="-11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3600" spc="-11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832255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4400" dirty="0">
                <a:effectLst/>
                <a:ea typeface="華康儷中黑" panose="020B0509000000000000" pitchFamily="49" charset="-120"/>
              </a:rPr>
              <a:t>我喜歡聖經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我會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背誦聖經的金句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zh-TW" altLang="zh-TW" sz="4400" dirty="0">
                <a:effectLst/>
                <a:ea typeface="華康儷中黑" panose="020B0509000000000000" pitchFamily="49" charset="-120"/>
              </a:rPr>
              <a:t>我寫倫理教科書時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把聖經中的最好部分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400" dirty="0">
                <a:effectLst/>
                <a:ea typeface="華康儷中黑" panose="020B0509000000000000" pitchFamily="49" charset="-120"/>
              </a:rPr>
              <a:t>都寫進去了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.</a:t>
            </a:r>
            <a:br>
              <a:rPr lang="en-US" altLang="zh-TW" sz="4400" dirty="0">
                <a:effectLst/>
                <a:ea typeface="華康儷中黑" panose="020B0509000000000000" pitchFamily="49" charset="-120"/>
              </a:rPr>
            </a:br>
            <a:r>
              <a:rPr lang="zh-TW" altLang="zh-TW" sz="4400" dirty="0">
                <a:effectLst/>
                <a:ea typeface="華康儷中黑" panose="020B0509000000000000" pitchFamily="49" charset="-120"/>
              </a:rPr>
              <a:t>我因此而</a:t>
            </a:r>
            <a:r>
              <a:rPr lang="zh-TW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不斷的加深我的信仰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4900"/>
              </a:lnSpc>
            </a:pPr>
            <a:r>
              <a:rPr lang="en-US" altLang="zh-TW" sz="4400" dirty="0">
                <a:effectLst/>
                <a:ea typeface="華康儷中黑" panose="020B0509000000000000" pitchFamily="49" charset="-120"/>
              </a:rPr>
              <a:t>I love the Bible and memorized its golden verses. When I wrote the </a:t>
            </a:r>
            <a:r>
              <a:rPr lang="en-US" altLang="zh-TW" sz="44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textbooks on ethics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, I made it a point to include these verses, and they </a:t>
            </a:r>
            <a:r>
              <a:rPr lang="en-US" altLang="zh-TW" sz="44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deepened</a:t>
            </a:r>
            <a:r>
              <a:rPr lang="en-US" altLang="zh-TW" sz="4400" dirty="0">
                <a:effectLst/>
                <a:ea typeface="華康儷中黑" panose="020B0509000000000000" pitchFamily="49" charset="-120"/>
              </a:rPr>
              <a:t> my religious faith.</a:t>
            </a:r>
            <a:endParaRPr lang="zh-TW" altLang="zh-TW" sz="4400" dirty="0">
              <a:effectLst/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190197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0528" y="216024"/>
            <a:ext cx="8855968" cy="6669360"/>
          </a:xfrm>
        </p:spPr>
        <p:txBody>
          <a:bodyPr/>
          <a:lstStyle/>
          <a:p>
            <a:endParaRPr lang="en-US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pPr algn="l"/>
            <a:r>
              <a:rPr lang="en-US" altLang="zh-TW" sz="3600" dirty="0">
                <a:effectLst/>
                <a:ea typeface="華康儷中黑" panose="020B0509000000000000" pitchFamily="49" charset="-120"/>
              </a:rPr>
              <a:t>     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我重視</a:t>
            </a:r>
            <a:r>
              <a:rPr lang="zh-TW" altLang="en-US" sz="3600" dirty="0">
                <a:solidFill>
                  <a:srgbClr val="FF0000"/>
                </a:solidFill>
                <a:ea typeface="華康儷中黑" panose="020B0509000000000000" pitchFamily="49" charset="-120"/>
              </a:rPr>
              <a:t>基基團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en-US" altLang="zh-TW" sz="3600" dirty="0">
                <a:effectLst/>
                <a:ea typeface="華康儷中黑" panose="020B0509000000000000" pitchFamily="49" charset="-120"/>
              </a:rPr>
              <a:t>  </a:t>
            </a:r>
            <a:r>
              <a:rPr lang="en-US" altLang="zh-TW" sz="3600" dirty="0">
                <a:ea typeface="華康儷中黑" panose="020B0509000000000000" pitchFamily="49" charset="-120"/>
              </a:rPr>
              <a:t>(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基督徒基層團體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)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en-US" altLang="zh-TW" sz="3600" dirty="0">
                <a:effectLst/>
                <a:ea typeface="華康儷中黑" panose="020B0509000000000000" pitchFamily="49" charset="-120"/>
              </a:rPr>
              <a:t>    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相信分享基督時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en-US" altLang="zh-TW" sz="3600" dirty="0">
                <a:effectLst/>
                <a:ea typeface="華康儷中黑" panose="020B0509000000000000" pitchFamily="49" charset="-120"/>
              </a:rPr>
              <a:t>    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就有基督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;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en-US" altLang="zh-TW" sz="3600" dirty="0">
                <a:effectLst/>
                <a:ea typeface="華康儷中黑" panose="020B0509000000000000" pitchFamily="49" charset="-120"/>
              </a:rPr>
              <a:t>   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有基督就有教會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3600" dirty="0">
              <a:effectLst/>
              <a:ea typeface="華康儷中黑" panose="020B0509000000000000" pitchFamily="49" charset="-120"/>
            </a:endParaRPr>
          </a:p>
          <a:p>
            <a:pPr algn="l">
              <a:lnSpc>
                <a:spcPts val="4000"/>
              </a:lnSpc>
            </a:pPr>
            <a:r>
              <a:rPr lang="en-US" altLang="zh-TW" sz="3600" dirty="0">
                <a:effectLst/>
                <a:ea typeface="華康儷中黑" panose="020B0509000000000000" pitchFamily="49" charset="-120"/>
              </a:rPr>
              <a:t>I put particular emphasis on the Basic Christian Community</a:t>
            </a:r>
            <a:r>
              <a:rPr lang="en-US" altLang="zh-TW" sz="2800" dirty="0">
                <a:effectLst/>
                <a:ea typeface="華康儷中黑" panose="020B0509000000000000" pitchFamily="49" charset="-120"/>
              </a:rPr>
              <a:t>(BCC)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 believing that when we share about Christ, Christ would be among us, and ”</a:t>
            </a:r>
            <a:r>
              <a:rPr lang="en-US" altLang="zh-TW" sz="3600" b="1" dirty="0">
                <a:solidFill>
                  <a:srgbClr val="0000FF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Ubi Christus, </a:t>
            </a:r>
            <a:r>
              <a:rPr lang="en-US" altLang="zh-TW" sz="3600" b="1" dirty="0" err="1">
                <a:solidFill>
                  <a:srgbClr val="0000FF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ibi</a:t>
            </a:r>
            <a:r>
              <a:rPr lang="en-US" altLang="zh-TW" sz="3600" b="1" dirty="0">
                <a:solidFill>
                  <a:srgbClr val="0000FF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 Ecclesia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” </a:t>
            </a:r>
            <a:r>
              <a:rPr lang="en-US" altLang="zh-TW" sz="2800" dirty="0">
                <a:effectLst/>
                <a:ea typeface="華康儷中黑" panose="020B0509000000000000" pitchFamily="49" charset="-120"/>
              </a:rPr>
              <a:t>(</a:t>
            </a:r>
            <a:r>
              <a:rPr lang="en-US" altLang="zh-TW" sz="3400" spc="-15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Where  Christ is, there is the Church</a:t>
            </a:r>
            <a:r>
              <a:rPr lang="en-US" altLang="zh-TW" sz="2800" dirty="0">
                <a:effectLst/>
                <a:ea typeface="華康儷中黑" panose="020B0509000000000000" pitchFamily="49" charset="-120"/>
              </a:rPr>
              <a:t>).</a:t>
            </a:r>
            <a:endParaRPr lang="en-US" altLang="zh-TW" sz="40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B1045A01-6629-464C-9C4A-2D2F91FFD1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304803"/>
            <a:ext cx="4572000" cy="31962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30711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669360"/>
          </a:xfrm>
        </p:spPr>
        <p:txBody>
          <a:bodyPr/>
          <a:lstStyle/>
          <a:p>
            <a:r>
              <a:rPr lang="zh-TW" altLang="zh-TW" sz="3600" dirty="0">
                <a:effectLst/>
                <a:ea typeface="華康儷中黑" panose="020B0509000000000000" pitchFamily="49" charset="-120"/>
              </a:rPr>
              <a:t>我認同教會憲章「在工作中成聖」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相信聖德蘭在抱著垂死的病人時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就是抱著基督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;</a:t>
            </a:r>
            <a:r>
              <a:rPr lang="zh-TW" altLang="zh-TW" sz="3600" dirty="0">
                <a:effectLst/>
                <a:ea typeface="華康儷中黑" panose="020B0509000000000000" pitchFamily="49" charset="-120"/>
              </a:rPr>
              <a:t>我喜歡陶淵明「悠然見南山」的「對物有情」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;</a:t>
            </a:r>
            <a:br>
              <a:rPr lang="en-US" altLang="zh-TW" sz="3600" dirty="0">
                <a:effectLst/>
                <a:ea typeface="華康儷中黑" panose="020B0509000000000000" pitchFamily="49" charset="-120"/>
              </a:rPr>
            </a:br>
            <a:r>
              <a:rPr lang="zh-TW" altLang="zh-TW" sz="3600" dirty="0">
                <a:effectLst/>
                <a:ea typeface="華康儷中黑" panose="020B0509000000000000" pitchFamily="49" charset="-120"/>
              </a:rPr>
              <a:t>更相信</a:t>
            </a: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困難</a:t>
            </a:r>
            <a:r>
              <a:rPr lang="zh-TW" altLang="zh-TW" sz="36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是</a:t>
            </a:r>
            <a:r>
              <a:rPr lang="en-US" altLang="zh-TW" sz="2800" dirty="0">
                <a:effectLst/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ffectLst/>
                <a:ea typeface="華康儷中黑" panose="020B0509000000000000" pitchFamily="49" charset="-120"/>
              </a:rPr>
              <a:t>不只是</a:t>
            </a:r>
            <a:r>
              <a:rPr lang="zh-TW" altLang="en-US" sz="28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化了妝</a:t>
            </a:r>
            <a:r>
              <a:rPr lang="zh-TW" altLang="en-US" sz="2800" dirty="0">
                <a:effectLst/>
                <a:ea typeface="華康儷中黑" panose="020B0509000000000000" pitchFamily="49" charset="-120"/>
              </a:rPr>
              <a:t>的</a:t>
            </a:r>
            <a:r>
              <a:rPr lang="en-US" altLang="zh-TW" sz="2800" dirty="0">
                <a:effectLst/>
                <a:ea typeface="華康儷中黑" panose="020B0509000000000000" pitchFamily="49" charset="-120"/>
              </a:rPr>
              <a:t>)</a:t>
            </a:r>
            <a:r>
              <a:rPr lang="zh-TW" altLang="zh-TW" sz="36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天主的祝福</a:t>
            </a:r>
            <a:r>
              <a:rPr lang="en-US" altLang="zh-TW" sz="36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3600" dirty="0">
              <a:effectLst/>
              <a:ea typeface="華康儷中黑" panose="020B0509000000000000" pitchFamily="49" charset="-120"/>
            </a:endParaRPr>
          </a:p>
          <a:p>
            <a:pPr>
              <a:lnSpc>
                <a:spcPts val="3600"/>
              </a:lnSpc>
            </a:pP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I am of the same opinion with the Church’s Lumen Gentium that it is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in work that Christians achieve holiness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; that when St. Theresa of Calcutta held dying patients in her arms, she was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holding Christ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. I share poet </a:t>
            </a:r>
            <a:r>
              <a:rPr lang="en-US" altLang="zh-TW" spc="-100" dirty="0">
                <a:effectLst/>
                <a:ea typeface="華康儷中黑" panose="020B0509000000000000" pitchFamily="49" charset="-120"/>
              </a:rPr>
              <a:t>Tao Yuan Ming’s </a:t>
            </a:r>
            <a:r>
              <a:rPr lang="en-US" altLang="zh-TW" sz="3600" spc="-100" dirty="0">
                <a:effectLst/>
                <a:ea typeface="華康儷中黑" panose="020B0509000000000000" pitchFamily="49" charset="-120"/>
              </a:rPr>
              <a:t>sentiment expressed in his poem: “</a:t>
            </a:r>
            <a:r>
              <a:rPr lang="en-US" altLang="zh-TW" sz="3600" spc="-100" dirty="0"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In the distance lies </a:t>
            </a:r>
            <a:r>
              <a:rPr lang="en-US" altLang="zh-TW" sz="3400" spc="-100" dirty="0" err="1"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Zhongnan</a:t>
            </a:r>
            <a:r>
              <a:rPr lang="en-US" altLang="zh-TW" sz="3400" spc="-100" dirty="0"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 Mountains </a:t>
            </a:r>
            <a:r>
              <a:rPr lang="en-US" altLang="zh-TW" sz="3600" spc="-100" dirty="0"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my friend”; that </a:t>
            </a:r>
            <a:r>
              <a:rPr lang="en-US" altLang="zh-TW" sz="3600" spc="-100" dirty="0">
                <a:solidFill>
                  <a:srgbClr val="FF0000"/>
                </a:solidFill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nature matters</a:t>
            </a:r>
            <a:r>
              <a:rPr lang="en-US" altLang="zh-TW" sz="3600" spc="-100" dirty="0">
                <a:effectLst/>
                <a:highlight>
                  <a:srgbClr val="FFFFFF"/>
                </a:highlight>
                <a:ea typeface="華康儷中黑" panose="020B0509000000000000" pitchFamily="49" charset="-120"/>
              </a:rPr>
              <a:t>. And I believe adversities are God’s blessings to men.</a:t>
            </a:r>
            <a:endParaRPr lang="en-US" altLang="zh-TW" sz="3600" spc="-1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28495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EA4EB02-0EBD-4A0F-B27B-C51193019A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9036496" cy="6336704"/>
          </a:xfrm>
        </p:spPr>
        <p:txBody>
          <a:bodyPr/>
          <a:lstStyle/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r>
              <a:rPr lang="en-US" altLang="zh-TW" sz="1800" dirty="0">
                <a:effectLst/>
                <a:latin typeface="Calibri" panose="020F0502020204030204" pitchFamily="34" charset="0"/>
                <a:ea typeface="新細明體" panose="02020500000000000000" pitchFamily="18" charset="-120"/>
              </a:rPr>
              <a:t> </a:t>
            </a:r>
            <a:endParaRPr lang="zh-TW" altLang="zh-TW" sz="1800" dirty="0">
              <a:effectLst/>
              <a:latin typeface="Calibri" panose="020F0502020204030204" pitchFamily="34" charset="0"/>
              <a:ea typeface="新細明體" panose="02020500000000000000" pitchFamily="18" charset="-120"/>
            </a:endParaRPr>
          </a:p>
          <a:p>
            <a:endParaRPr lang="en-US" altLang="zh-TW" sz="4000" dirty="0">
              <a:effectLst/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  <a:p>
            <a:pPr>
              <a:spcBef>
                <a:spcPts val="600"/>
              </a:spcBef>
            </a:pPr>
            <a:r>
              <a:rPr lang="zh-TW" altLang="zh-TW" sz="4000" dirty="0">
                <a:effectLst/>
                <a:ea typeface="華康儷中黑" panose="020B0509000000000000" pitchFamily="49" charset="-120"/>
              </a:rPr>
              <a:t>只要我們相信這七點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並使之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有機的結合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我們不單能去到天主那裡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</a:t>
            </a:r>
            <a:br>
              <a:rPr lang="en-US" altLang="zh-TW" sz="4000" dirty="0">
                <a:effectLst/>
                <a:ea typeface="華康儷中黑" panose="020B0509000000000000" pitchFamily="49" charset="-120"/>
              </a:rPr>
            </a:br>
            <a:r>
              <a:rPr lang="zh-TW" altLang="zh-TW" sz="4000" dirty="0">
                <a:effectLst/>
                <a:ea typeface="華康儷中黑" panose="020B0509000000000000" pitchFamily="49" charset="-120"/>
              </a:rPr>
              <a:t>甚至能</a:t>
            </a:r>
            <a:r>
              <a:rPr lang="zh-TW" altLang="zh-TW" sz="4000" dirty="0">
                <a:solidFill>
                  <a:srgbClr val="FF0000"/>
                </a:solidFill>
                <a:effectLst/>
                <a:highlight>
                  <a:srgbClr val="FFFF00"/>
                </a:highlight>
                <a:ea typeface="華康儷中黑" panose="020B0509000000000000" pitchFamily="49" charset="-120"/>
              </a:rPr>
              <a:t>摸</a:t>
            </a:r>
            <a:r>
              <a:rPr lang="zh-TW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到天主</a:t>
            </a:r>
            <a:r>
              <a:rPr lang="zh-TW" altLang="zh-TW" sz="4000" dirty="0">
                <a:effectLst/>
                <a:ea typeface="華康儷中黑" panose="020B0509000000000000" pitchFamily="49" charset="-120"/>
              </a:rPr>
              <a:t>。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en-US" altLang="zh-TW" sz="4000" dirty="0">
                <a:effectLst/>
                <a:ea typeface="華康儷中黑" panose="020B0509000000000000" pitchFamily="49" charset="-120"/>
              </a:rPr>
              <a:t>If we believe in these Seven Pathways and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integrate them dynamically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, not only will we be able to reach God but we will also be able to </a:t>
            </a:r>
            <a:r>
              <a:rPr lang="en-US" altLang="zh-TW" sz="4000" dirty="0">
                <a:solidFill>
                  <a:srgbClr val="FF0000"/>
                </a:solidFill>
                <a:effectLst/>
                <a:ea typeface="華康儷中黑" panose="020B0509000000000000" pitchFamily="49" charset="-120"/>
              </a:rPr>
              <a:t>“touch” Him</a:t>
            </a:r>
            <a:r>
              <a:rPr lang="en-US" altLang="zh-TW" sz="4000" dirty="0">
                <a:effectLst/>
                <a:ea typeface="華康儷中黑" panose="020B0509000000000000" pitchFamily="49" charset="-120"/>
              </a:rPr>
              <a:t>.</a:t>
            </a:r>
            <a:endParaRPr lang="zh-TW" altLang="zh-TW" sz="4000" dirty="0">
              <a:effectLst/>
              <a:ea typeface="華康儷中黑" panose="020B0509000000000000" pitchFamily="49" charset="-120"/>
            </a:endParaRPr>
          </a:p>
          <a:p>
            <a:endParaRPr lang="en-US" altLang="zh-TW" sz="4000" dirty="0">
              <a:ea typeface="華康儷中黑" panose="020B0509000000000000" pitchFamily="49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A0816E3-814F-4681-BECA-99CAC0028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95520"/>
            <a:ext cx="4032448" cy="236938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47DCEA0D-98E3-4140-9677-0D806291C0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201826"/>
            <a:ext cx="3312368" cy="236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34078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好 天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5400" spc="20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幫助你戰勝疫情</a:t>
            </a:r>
            <a:endParaRPr lang="en-US" altLang="zh-TW" sz="5400" spc="20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36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 </a:t>
            </a:r>
            <a:r>
              <a:rPr lang="zh-TW" altLang="en-US" sz="5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主佑</a:t>
            </a:r>
            <a:r>
              <a:rPr lang="zh-TW" altLang="en-US" sz="4400" spc="6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732D17AD-784F-4411-9E2C-F1FC395CBC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7920"/>
            <a:ext cx="9144000" cy="676947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spc="3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我們祖先的天主，復活了你們下毒手懸在木架上的耶穌。天主以右手舉揚了他，叫他做首領和救主，為賜給以色列人悔改和罪赦。我們就是這些事的證人，並且，天主賜給服從他的人的聖神，也為此事作證。」</a:t>
            </a:r>
          </a:p>
          <a:p>
            <a:pPr marL="0" lvl="0" indent="0" algn="just" eaLnBrk="1">
              <a:lnSpc>
                <a:spcPts val="4600"/>
              </a:lnSpc>
              <a:spcBef>
                <a:spcPts val="0"/>
              </a:spcBef>
              <a:buNone/>
            </a:pPr>
            <a:r>
              <a:rPr lang="zh-TW" altLang="en-US" sz="4000" spc="3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大司祭命令宗徒：不可再因耶穌的名字講道，然後，釋放了他們。他們喜喜歡歡由公議會出來，因為他們配為這名字受侮辱。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en-US" altLang="zh-TW" dirty="0">
              <a:solidFill>
                <a:srgbClr val="00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buFontTx/>
              <a:buNone/>
            </a:pPr>
            <a:endParaRPr lang="zh-TW" altLang="en-US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CA774E1F-5D1A-4E27-9A19-A2015B0280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7D2B82-9061-4F78-A201-5A641ED7115A}"/>
              </a:ext>
            </a:extLst>
          </p:cNvPr>
          <p:cNvSpPr txBox="1"/>
          <p:nvPr/>
        </p:nvSpPr>
        <p:spPr>
          <a:xfrm>
            <a:off x="7560072" y="6269970"/>
            <a:ext cx="11521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HK" sz="2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新細明體" panose="02020500000000000000" pitchFamily="18" charset="-120"/>
                <a:cs typeface="+mn-cs"/>
              </a:rPr>
              <a:t>2/2</a:t>
            </a:r>
            <a:endParaRPr kumimoji="1" lang="zh-HK" altLang="en-US" sz="2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4696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9794"/>
            <a:ext cx="9144000" cy="6621574"/>
          </a:xfrm>
        </p:spPr>
        <p:txBody>
          <a:bodyPr/>
          <a:lstStyle/>
          <a:p>
            <a:pPr marL="0" indent="0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恭讀默示錄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5:11-14</a:t>
            </a:r>
            <a:endParaRPr lang="en-US" altLang="zh-TW" sz="28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我、若望，看見和聽見在寶座、活物和長老的四周，有許多天使的聲音；他們的數目千千萬萬，大聲喊說：「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被宰殺的羔羊，堪受權能、富裕、智慧、勇毅、尊威、光榮和讚頌！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」</a:t>
            </a:r>
          </a:p>
          <a:p>
            <a:pPr marL="0" indent="0" algn="just" eaLnBrk="1">
              <a:lnSpc>
                <a:spcPts val="52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我又聽見一切受造物，即天上、地上、地下和海中的萬物，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8028384" y="6266148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1/2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0890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88640"/>
            <a:ext cx="9144000" cy="6624736"/>
          </a:xfrm>
        </p:spPr>
        <p:txBody>
          <a:bodyPr/>
          <a:lstStyle/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都說：「願讚頌、尊威、光榮和權力，歸於坐在寶座上的那位和羔羊，至於無窮之世！」那四個活物就答說：「阿們。」長老們於是俯伏朝拜。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en-US" altLang="zh-TW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  <a:endParaRPr lang="zh-TW" altLang="en-US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F7EFC15C-B444-4258-A79B-F682EE69FC92}"/>
              </a:ext>
            </a:extLst>
          </p:cNvPr>
          <p:cNvSpPr txBox="1"/>
          <p:nvPr/>
        </p:nvSpPr>
        <p:spPr>
          <a:xfrm>
            <a:off x="7650162" y="6046613"/>
            <a:ext cx="1655763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chemeClr val="bg1"/>
                </a:solidFill>
                <a:latin typeface="+mn-lt"/>
                <a:ea typeface="新細明體" charset="-120"/>
              </a:rPr>
              <a:t>2/2</a:t>
            </a:r>
            <a:endParaRPr lang="zh-TW" altLang="en-US" sz="2000" b="1" dirty="0">
              <a:solidFill>
                <a:schemeClr val="bg1"/>
              </a:solidFill>
              <a:latin typeface="+mn-lt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688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恭讀聖若望福音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21:1-14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那時候，耶穌在提庇黎雅海邊，又顯現給門徒。</a:t>
            </a:r>
          </a:p>
          <a:p>
            <a:pPr marL="0" indent="0" algn="just" eaLnBrk="1">
              <a:lnSpc>
                <a:spcPts val="4600"/>
              </a:lnSpc>
              <a:spcBef>
                <a:spcPts val="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是這樣顯現的：當西滿伯多祿、號稱狄狄摩的多默、加里肋亞加納的納塔乃耳、載伯德的兩個兒子，同其他兩個門徒在一起的時候，西滿伯多祿對他們說：「我去打魚。」他們回答說：「我們也同你一起去。」他們便出去，上了船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但那一夜什麼也沒有捕獲。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92825" y="6269310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1/4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已經到了早晨，耶穌站在岸上；門徒卻沒有認出他是耶穌。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於是，耶穌對他們說：「孩子們，你們有魚吃嗎？」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他們回答說：「沒有。」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耶穌向他們說：「向船右邊撒網，就會捕到。」他們便撒下網，因為魚太多，竟不能把網拉上來。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耶穌所愛的那個門徒，就對伯多祿說：「是主。」西滿伯多祿一聽見是主；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9675" y="610262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2/4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93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69068"/>
            <a:ext cx="9144000" cy="6500292"/>
          </a:xfrm>
        </p:spPr>
        <p:txBody>
          <a:bodyPr/>
          <a:lstStyle/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他當時赤著身；就束上外衣，縱身跳入海裡。其他門徒因離岸不遠──約有二百肘──就坐著小船，拖著一網魚回來。</a:t>
            </a:r>
          </a:p>
          <a:p>
            <a:pPr marL="0" indent="0" algn="just" eaLnBrk="1">
              <a:lnSpc>
                <a:spcPts val="4600"/>
              </a:lnSpc>
              <a:spcBef>
                <a:spcPts val="600"/>
              </a:spcBef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當他們上了岸，看見放著一堆炭火，上面放著魚和餅。耶穌對他們說：「把你們剛才所打得的魚，拿一些來！」西滿伯多祿便上船，把網拉到岸上，網裡都是大魚，共一百五十三條；雖然這麼多，網卻沒有破。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77138" y="6102622"/>
            <a:ext cx="11525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   3/4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229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70797245-7B36-4F37-B866-3CC6E7C98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44000" cy="6381626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耶穌向他們說：「你們來吃早飯吧！」門徒中沒有人敢問他：「你是誰？」因為知道是主。耶穌於是上前，拿起餅來，遞給他們；也同樣拿起魚來，遞給他們。</a:t>
            </a:r>
          </a:p>
          <a:p>
            <a:pPr marL="0" indent="0" algn="just" eaLnBrk="1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耶穌從死者中復活後，向門徒顯現，這已是第三次。</a:t>
            </a:r>
            <a:r>
              <a:rPr lang="en-US" altLang="zh-TW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　</a:t>
            </a:r>
            <a:endParaRPr lang="en-US" altLang="zh-TW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51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zh-TW" altLang="en-US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  <a:endParaRPr lang="zh-TW" altLang="en-US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buFontTx/>
              <a:buNone/>
            </a:pPr>
            <a:endParaRPr lang="zh-TW" altLang="en-US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39B34F1F-19A1-442A-BCE4-C7ADCFEA4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73732" name="文字方塊 3">
            <a:extLst>
              <a:ext uri="{FF2B5EF4-FFF2-40B4-BE49-F238E27FC236}">
                <a16:creationId xmlns:a16="http://schemas.microsoft.com/office/drawing/2014/main" id="{49CD5D7D-0E08-437E-843B-135962AF2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5194" y="5944614"/>
            <a:ext cx="1224831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en-US" altLang="zh-TW" sz="2000" b="1" dirty="0">
                <a:solidFill>
                  <a:srgbClr val="FFFFFF"/>
                </a:solidFill>
              </a:rPr>
              <a:t>4/4</a:t>
            </a:r>
            <a:endParaRPr lang="zh-TW" altLang="en-US" sz="2000" b="1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635102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4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13067</TotalTime>
  <Words>2504</Words>
  <Application>Microsoft Office PowerPoint</Application>
  <PresentationFormat>如螢幕大小 (4:3)</PresentationFormat>
  <Paragraphs>140</Paragraphs>
  <Slides>28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4</vt:i4>
      </vt:variant>
      <vt:variant>
        <vt:lpstr>投影片標題</vt:lpstr>
      </vt:variant>
      <vt:variant>
        <vt:i4>28</vt:i4>
      </vt:variant>
    </vt:vector>
  </HeadingPairs>
  <TitlesOfParts>
    <vt:vector size="43" baseType="lpstr">
      <vt:lpstr>華康中黑體</vt:lpstr>
      <vt:lpstr>華康中黑體(P)</vt:lpstr>
      <vt:lpstr>華康正顏楷體W5</vt:lpstr>
      <vt:lpstr>華康正顏楷體W7</vt:lpstr>
      <vt:lpstr>華康粗黑體</vt:lpstr>
      <vt:lpstr>華康黑體-GB5</vt:lpstr>
      <vt:lpstr>華康儷中黑</vt:lpstr>
      <vt:lpstr>新細明體</vt:lpstr>
      <vt:lpstr>Arial</vt:lpstr>
      <vt:lpstr>Calibri</vt:lpstr>
      <vt:lpstr>Wingdings</vt:lpstr>
      <vt:lpstr>預設簡報設計</vt:lpstr>
      <vt:lpstr>14_預設簡報設計</vt:lpstr>
      <vt:lpstr>3_預設簡報設計</vt:lpstr>
      <vt:lpstr>4_預設簡報設計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836</cp:revision>
  <dcterms:created xsi:type="dcterms:W3CDTF">2006-09-26T01:05:23Z</dcterms:created>
  <dcterms:modified xsi:type="dcterms:W3CDTF">2022-04-25T03:35:50Z</dcterms:modified>
</cp:coreProperties>
</file>