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84" r:id="rId3"/>
  </p:sldMasterIdLst>
  <p:notesMasterIdLst>
    <p:notesMasterId r:id="rId30"/>
  </p:notesMasterIdLst>
  <p:handoutMasterIdLst>
    <p:handoutMasterId r:id="rId31"/>
  </p:handoutMasterIdLst>
  <p:sldIdLst>
    <p:sldId id="1974" r:id="rId4"/>
    <p:sldId id="2119" r:id="rId5"/>
    <p:sldId id="2279" r:id="rId6"/>
    <p:sldId id="2280" r:id="rId7"/>
    <p:sldId id="2122" r:id="rId8"/>
    <p:sldId id="2133" r:id="rId9"/>
    <p:sldId id="2281" r:id="rId10"/>
    <p:sldId id="2282" r:id="rId11"/>
    <p:sldId id="2283" r:id="rId12"/>
    <p:sldId id="2096" r:id="rId13"/>
    <p:sldId id="2284" r:id="rId14"/>
    <p:sldId id="2301" r:id="rId15"/>
    <p:sldId id="2285" r:id="rId16"/>
    <p:sldId id="2302" r:id="rId17"/>
    <p:sldId id="2287" r:id="rId18"/>
    <p:sldId id="2288" r:id="rId19"/>
    <p:sldId id="2289" r:id="rId20"/>
    <p:sldId id="2290" r:id="rId21"/>
    <p:sldId id="2291" r:id="rId22"/>
    <p:sldId id="2292" r:id="rId23"/>
    <p:sldId id="2293" r:id="rId24"/>
    <p:sldId id="2294" r:id="rId25"/>
    <p:sldId id="2295" r:id="rId26"/>
    <p:sldId id="2296" r:id="rId27"/>
    <p:sldId id="2297" r:id="rId28"/>
    <p:sldId id="1892" r:id="rId29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99FF"/>
    <a:srgbClr val="FF00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31" autoAdjust="0"/>
    <p:restoredTop sz="93378" autoAdjust="0"/>
  </p:normalViewPr>
  <p:slideViewPr>
    <p:cSldViewPr>
      <p:cViewPr varScale="1">
        <p:scale>
          <a:sx n="59" d="100"/>
          <a:sy n="59" d="100"/>
        </p:scale>
        <p:origin x="10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28134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0989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52375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0752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628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49147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1249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50645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3507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235341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157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795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復活期第三主日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反省經驗比經驗更重要</a:t>
            </a:r>
            <a:endParaRPr lang="en-US" altLang="zh-TW" sz="6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釋奧期的再思</a:t>
            </a: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lvl="0" indent="-45720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亞巴郎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依撒格和雅各伯的天主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我們祖先的天主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光榮了自己的僕人耶穌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你們悔改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並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回心轉意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吧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好消除你們的罪過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lvl="0" indent="-45720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我給你們寫這些事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是為叫你們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不要犯罪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但是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誰若犯了罪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我們在父那裡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有正義的耶穌基督作護慰者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往厄瑪烏的兩位門徒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就把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在路上的事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及在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分餅時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他們怎樣認出了耶穌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述說了一遍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36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lvl="0" indent="-45720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亞巴郎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依撒格和雅各伯的天主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我們祖先的天主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光榮了自己的僕人耶穌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悔改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並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回心轉意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吧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好消除你們的罪過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lvl="0" indent="-45720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亞巴郎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依撒格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雅各伯的天主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我們祖先的天主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堯舜禹湯文武周公孔子的天主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天不生仲尼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萬古長如夜的天主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lvl="0" indent="-45720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  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由文化到耶穌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滲透彌撒與慕道班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lvl="0" indent="-45720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悔改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回心轉意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不單悔罪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也要向真善美聖回歸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走向大同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飲水思源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崇德報功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選賢與能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037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4384640-1BD7-473D-9F8B-AA55766BD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r>
              <a:rPr lang="zh-TW" altLang="en-US" sz="4000" dirty="0">
                <a:ea typeface="華康儷粗宋" panose="02020709000000000000" pitchFamily="49" charset="-120"/>
              </a:rPr>
              <a:t>梵二在</a:t>
            </a:r>
            <a:r>
              <a:rPr lang="en-US" altLang="zh-TW" sz="4000" dirty="0">
                <a:ea typeface="華康儷粗宋" panose="02020709000000000000" pitchFamily="49" charset="-120"/>
              </a:rPr>
              <a:t>《</a:t>
            </a:r>
            <a:r>
              <a:rPr lang="zh-TW" altLang="en-US" sz="4000" dirty="0">
                <a:solidFill>
                  <a:srgbClr val="0000FF"/>
                </a:solidFill>
                <a:ea typeface="華康儷粗宋" panose="02020709000000000000" pitchFamily="49" charset="-120"/>
              </a:rPr>
              <a:t>教會在現代世界牧職憲章</a:t>
            </a:r>
            <a:r>
              <a:rPr lang="en-US" altLang="zh-TW" sz="4000" dirty="0">
                <a:ea typeface="華康儷粗宋" panose="02020709000000000000" pitchFamily="49" charset="-120"/>
              </a:rPr>
              <a:t>》</a:t>
            </a:r>
            <a:br>
              <a:rPr lang="en-US" altLang="zh-TW" sz="4000" dirty="0">
                <a:ea typeface="華康儷粗宋" panose="02020709000000000000" pitchFamily="49" charset="-120"/>
              </a:rPr>
            </a:br>
            <a:r>
              <a:rPr lang="zh-TW" altLang="en-US" sz="4000" dirty="0">
                <a:ea typeface="華康儷粗宋" panose="02020709000000000000" pitchFamily="49" charset="-120"/>
              </a:rPr>
              <a:t>中這樣說：</a:t>
            </a:r>
            <a:endParaRPr lang="en-US" altLang="zh-TW" sz="4000" dirty="0">
              <a:ea typeface="華康儷粗宋" panose="02020709000000000000" pitchFamily="49" charset="-120"/>
            </a:endParaRPr>
          </a:p>
          <a:p>
            <a:pPr algn="l">
              <a:lnSpc>
                <a:spcPts val="6000"/>
              </a:lnSpc>
            </a:pPr>
            <a:r>
              <a:rPr lang="en-US" altLang="zh-TW" sz="4800" dirty="0">
                <a:ea typeface="華康儷粗宋" panose="02020709000000000000" pitchFamily="49" charset="-120"/>
              </a:rPr>
              <a:t>(</a:t>
            </a:r>
            <a:r>
              <a:rPr lang="zh-TW" altLang="en-US" sz="4000" dirty="0">
                <a:ea typeface="華康儷粗宋" panose="02020709000000000000" pitchFamily="49" charset="-120"/>
              </a:rPr>
              <a:t>天主教</a:t>
            </a:r>
            <a:r>
              <a:rPr lang="en-US" altLang="zh-TW" sz="4000" dirty="0">
                <a:ea typeface="華康儷粗宋" panose="02020709000000000000" pitchFamily="49" charset="-120"/>
              </a:rPr>
              <a:t>)</a:t>
            </a:r>
            <a:r>
              <a:rPr lang="zh-TW" altLang="en-US" sz="4800" dirty="0">
                <a:ea typeface="華康儷粗宋" panose="02020709000000000000" pitchFamily="49" charset="-120"/>
              </a:rPr>
              <a:t>肯定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人類文化佔有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卓絕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的位置</a:t>
            </a:r>
            <a:r>
              <a:rPr lang="en-US" altLang="zh-TW" sz="4800" dirty="0">
                <a:ea typeface="華康儷粗宋" panose="02020709000000000000" pitchFamily="49" charset="-120"/>
              </a:rPr>
              <a:t>,</a:t>
            </a:r>
            <a:r>
              <a:rPr lang="zh-TW" altLang="en-US" sz="4800" dirty="0">
                <a:ea typeface="華康儷粗宋" panose="02020709000000000000" pitchFamily="49" charset="-120"/>
              </a:rPr>
              <a:t>有助提高人類對於</a:t>
            </a:r>
            <a:r>
              <a:rPr lang="zh-TW" altLang="en-US" sz="4800" dirty="0">
                <a:solidFill>
                  <a:srgbClr val="FF0000"/>
                </a:solidFill>
                <a:ea typeface="華康儷粗宋" panose="02020709000000000000" pitchFamily="49" charset="-120"/>
              </a:rPr>
              <a:t>真</a:t>
            </a:r>
            <a:r>
              <a:rPr lang="en-US" altLang="zh-TW" sz="4800" dirty="0">
                <a:solidFill>
                  <a:srgbClr val="FF0000"/>
                </a:solidFill>
                <a:ea typeface="華康儷粗宋" panose="02020709000000000000" pitchFamily="49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粗宋" panose="02020709000000000000" pitchFamily="49" charset="-120"/>
              </a:rPr>
              <a:t>善</a:t>
            </a:r>
            <a:r>
              <a:rPr lang="en-US" altLang="zh-TW" sz="4800" dirty="0">
                <a:solidFill>
                  <a:srgbClr val="FF0000"/>
                </a:solidFill>
                <a:ea typeface="華康儷粗宋" panose="02020709000000000000" pitchFamily="49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粗宋" panose="02020709000000000000" pitchFamily="49" charset="-120"/>
              </a:rPr>
              <a:t>美</a:t>
            </a:r>
            <a:r>
              <a:rPr lang="zh-TW" altLang="en-US" sz="4800" dirty="0">
                <a:ea typeface="華康儷粗宋" panose="02020709000000000000" pitchFamily="49" charset="-120"/>
              </a:rPr>
              <a:t>的理解力</a:t>
            </a:r>
            <a:r>
              <a:rPr lang="en-US" altLang="zh-TW" sz="4800" dirty="0">
                <a:ea typeface="華康儷粗宋" panose="02020709000000000000" pitchFamily="49" charset="-120"/>
              </a:rPr>
              <a:t>.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更</a:t>
            </a:r>
            <a:r>
              <a:rPr lang="zh-TW" altLang="en-US" sz="4800" dirty="0">
                <a:ea typeface="華康儷粗宋" panose="02020709000000000000" pitchFamily="49" charset="-120"/>
              </a:rPr>
              <a:t>能擺脫</a:t>
            </a:r>
            <a:r>
              <a:rPr lang="zh-TW" altLang="en-US" sz="4800" dirty="0">
                <a:solidFill>
                  <a:srgbClr val="FF0000"/>
                </a:solidFill>
                <a:ea typeface="華康儷粗宋" panose="02020709000000000000" pitchFamily="49" charset="-120"/>
              </a:rPr>
              <a:t>世物的奴役</a:t>
            </a:r>
            <a:r>
              <a:rPr lang="en-US" altLang="zh-TW" sz="4800" dirty="0">
                <a:ea typeface="華康儷粗宋" panose="02020709000000000000" pitchFamily="49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更</a:t>
            </a:r>
            <a:r>
              <a:rPr lang="zh-TW" altLang="en-US" sz="4800" dirty="0">
                <a:ea typeface="華康儷粗宋" panose="02020709000000000000" pitchFamily="49" charset="-120"/>
              </a:rPr>
              <a:t>易高舉自身</a:t>
            </a:r>
            <a:r>
              <a:rPr lang="en-US" altLang="zh-TW" sz="4800" dirty="0">
                <a:ea typeface="華康儷粗宋" panose="02020709000000000000" pitchFamily="49" charset="-120"/>
              </a:rPr>
              <a:t>,</a:t>
            </a:r>
            <a:r>
              <a:rPr lang="zh-TW" altLang="en-US" sz="4800" dirty="0">
                <a:ea typeface="華康儷粗宋" panose="02020709000000000000" pitchFamily="49" charset="-120"/>
              </a:rPr>
              <a:t>靜觀造物真主</a:t>
            </a:r>
            <a:r>
              <a:rPr lang="en-US" altLang="zh-TW" sz="4800" dirty="0">
                <a:ea typeface="華康儷粗宋" panose="02020709000000000000" pitchFamily="49" charset="-120"/>
              </a:rPr>
              <a:t>;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便於認識天主聖言</a:t>
            </a:r>
            <a:r>
              <a:rPr lang="en-US" altLang="zh-TW" sz="4800" dirty="0">
                <a:ea typeface="華康儷粗宋" panose="02020709000000000000" pitchFamily="49" charset="-120"/>
              </a:rPr>
              <a:t>.</a:t>
            </a:r>
            <a:br>
              <a:rPr lang="en-US" altLang="zh-TW" sz="4800" dirty="0">
                <a:ea typeface="華康儷粗宋" panose="02020709000000000000" pitchFamily="49" charset="-120"/>
              </a:rPr>
            </a:br>
            <a:r>
              <a:rPr lang="en-US" altLang="zh-TW" sz="4800" dirty="0">
                <a:ea typeface="華康儷粗宋" panose="02020709000000000000" pitchFamily="49" charset="-120"/>
              </a:rPr>
              <a:t>                                      </a:t>
            </a:r>
            <a:r>
              <a:rPr lang="en-US" altLang="zh-TW" dirty="0">
                <a:ea typeface="華康儷粗宋" panose="02020709000000000000" pitchFamily="49" charset="-120"/>
              </a:rPr>
              <a:t>(</a:t>
            </a:r>
            <a:r>
              <a:rPr lang="zh-TW" altLang="en-US" dirty="0">
                <a:ea typeface="華康儷粗宋" panose="02020709000000000000" pitchFamily="49" charset="-120"/>
              </a:rPr>
              <a:t>現代．</a:t>
            </a:r>
            <a:r>
              <a:rPr lang="en-US" altLang="zh-TW" dirty="0">
                <a:ea typeface="華康儷粗宋" panose="02020709000000000000" pitchFamily="49" charset="-120"/>
              </a:rPr>
              <a:t>57)</a:t>
            </a:r>
            <a:endParaRPr lang="zh-TW" altLang="en-US" dirty="0">
              <a:ea typeface="華康儷粗宋" panose="0202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096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lvl="0" indent="-45720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我給你們寫這些事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是為叫你們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不要犯罪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但是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誰若犯了罪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我們在父那裡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有正義的耶穌基督作護慰者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lvl="0" indent="-45720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不要犯罪</a:t>
            </a:r>
            <a:r>
              <a:rPr lang="en-US" altLang="zh-TW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但是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覆水可收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破鏡可重圓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50%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,50%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在你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lvl="0" indent="-45720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只要我出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50/50%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之力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就可重圓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或更圓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升呢 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level !)</a:t>
            </a:r>
          </a:p>
          <a:p>
            <a:pPr marL="360000" lvl="0" indent="-45720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罪人回頭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其價值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決心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加倍努力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可能比無需悔改的義人更大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1871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往厄瑪烏的兩位門徒</a:t>
            </a:r>
            <a:r>
              <a:rPr lang="en-US" altLang="zh-TW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就把在</a:t>
            </a:r>
            <a:r>
              <a:rPr lang="zh-TW" altLang="en-US" sz="4000" spc="-100" dirty="0">
                <a:solidFill>
                  <a:schemeClr val="bg1"/>
                </a:solidFill>
                <a:highlight>
                  <a:srgbClr val="FF00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路上的事</a:t>
            </a:r>
            <a:r>
              <a:rPr lang="en-US" altLang="zh-TW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及在</a:t>
            </a:r>
            <a:r>
              <a:rPr lang="zh-TW" altLang="en-US" sz="4000" spc="-100" dirty="0">
                <a:solidFill>
                  <a:schemeClr val="bg1"/>
                </a:solidFill>
                <a:highlight>
                  <a:srgbClr val="FF00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分餅時</a:t>
            </a:r>
            <a:r>
              <a:rPr lang="en-US" altLang="zh-TW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 怎樣認出了耶穌</a:t>
            </a:r>
            <a:r>
              <a:rPr lang="en-US" altLang="zh-TW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述說了一遍</a:t>
            </a:r>
            <a:r>
              <a:rPr lang="en-US" altLang="zh-TW" sz="4000" spc="-1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反省經驗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二徒在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反省經驗時才發現那是主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講好耶穌的故事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講好信仰加文化在生命中發生</a:t>
            </a:r>
            <a:r>
              <a:rPr lang="zh-TW" altLang="en-US" sz="39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化學變化</a:t>
            </a:r>
            <a:r>
              <a:rPr lang="zh-TW" altLang="en-US" sz="39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的故事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見證人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).</a:t>
            </a:r>
          </a:p>
          <a:p>
            <a:pPr marL="36000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  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莫扎特的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抄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譜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徐錦堯神父的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抄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文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  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一切真善美來自天主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愈講愈信</a:t>
            </a:r>
            <a:r>
              <a:rPr lang="en-US" altLang="zh-TW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講好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慕道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釋奧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的故事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《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我願意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》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我願意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做個好教友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我信</a:t>
            </a:r>
            <a:r>
              <a:rPr lang="en-US" altLang="zh-TW" sz="4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做過</a:t>
            </a:r>
            <a:r>
              <a:rPr lang="en-US" altLang="zh-TW" sz="4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有益</a:t>
            </a:r>
            <a:r>
              <a:rPr lang="en-US" altLang="zh-TW" sz="4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見證</a:t>
            </a:r>
            <a:endParaRPr lang="zh-TW" altLang="en-US" sz="3600" dirty="0">
              <a:solidFill>
                <a:srgbClr val="FF0000"/>
              </a:solidFill>
              <a:highlight>
                <a:srgbClr val="FFFF00"/>
              </a:highlight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674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indent="0" algn="just">
              <a:lnSpc>
                <a:spcPts val="3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             </a:t>
            </a:r>
            <a:r>
              <a:rPr lang="zh-TW" altLang="zh-TW" sz="28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</a:t>
            </a:r>
            <a:r>
              <a:rPr lang="en-US" altLang="zh-TW" sz="28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願</a:t>
            </a:r>
            <a:r>
              <a:rPr lang="en-US" altLang="zh-TW" sz="28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意</a:t>
            </a:r>
            <a:r>
              <a:rPr lang="en-US" altLang="zh-TW" sz="24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——</a:t>
            </a:r>
            <a:r>
              <a:rPr lang="zh-TW" altLang="zh-TW" sz="22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徐</a:t>
            </a:r>
            <a:r>
              <a:rPr lang="zh-TW" altLang="en-US" sz="22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錦堯</a:t>
            </a:r>
            <a:r>
              <a:rPr lang="zh-TW" altLang="zh-TW" sz="22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神父給新教友</a:t>
            </a:r>
            <a:r>
              <a:rPr lang="en-US" altLang="zh-TW" sz="20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2024</a:t>
            </a:r>
            <a:endParaRPr lang="zh-TW" altLang="zh-TW" sz="2000" kern="100" dirty="0">
              <a:solidFill>
                <a:schemeClr val="bg1"/>
              </a:solidFill>
              <a:effectLst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zh-TW" altLang="en-US" sz="20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主</a:t>
            </a:r>
            <a:r>
              <a:rPr lang="en-US" altLang="zh-TW" sz="20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你是真理的</a:t>
            </a:r>
            <a:r>
              <a:rPr lang="zh-TW" altLang="zh-TW" sz="2800" kern="100" spc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路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紛紛亂世裡的</a:t>
            </a:r>
            <a:r>
              <a:rPr lang="zh-TW" altLang="zh-TW" sz="2800" kern="100" spc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燈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我追隨著你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走在你的後面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你是我的生命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我是你贖回的人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得失成敗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願一生與你不分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而我將</a:t>
            </a:r>
            <a:r>
              <a:rPr lang="zh-TW" altLang="zh-TW" sz="28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愛你所愛的眾生</a:t>
            </a:r>
            <a:r>
              <a:rPr lang="en-US" altLang="zh-TW" sz="1800" kern="100" dirty="0">
                <a:solidFill>
                  <a:srgbClr val="FFFFFF"/>
                </a:solidFill>
                <a:latin typeface="新細明體"/>
                <a:cs typeface="Calibri" panose="020F0502020204030204" pitchFamily="34" charset="0"/>
              </a:rPr>
              <a:t>(</a:t>
            </a:r>
            <a:r>
              <a:rPr lang="zh-TW" altLang="zh-TW" sz="1800" b="1" kern="100" dirty="0">
                <a:solidFill>
                  <a:srgbClr val="FFFF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  <a:cs typeface="Calibri" panose="020F0502020204030204" pitchFamily="34" charset="0"/>
              </a:rPr>
              <a:t>全</a:t>
            </a:r>
            <a:r>
              <a:rPr lang="zh-TW" altLang="en-US" sz="1800" b="1" kern="100" dirty="0">
                <a:solidFill>
                  <a:srgbClr val="FFFF00"/>
                </a:solidFill>
                <a:latin typeface="華康儷中宋" panose="02020509000000000000" pitchFamily="49" charset="-120"/>
                <a:ea typeface="華康儷中宋" panose="02020509000000000000" pitchFamily="49" charset="-120"/>
                <a:cs typeface="Calibri" panose="020F0502020204030204" pitchFamily="34" charset="0"/>
              </a:rPr>
              <a:t>體</a:t>
            </a:r>
            <a:r>
              <a:rPr lang="en-US" altLang="zh-TW" sz="1800" kern="100" dirty="0">
                <a:solidFill>
                  <a:srgbClr val="FFFFFF"/>
                </a:solidFill>
                <a:latin typeface="新細明體"/>
                <a:cs typeface="Calibri" panose="020F0502020204030204" pitchFamily="34" charset="0"/>
              </a:rPr>
              <a:t>)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dirty="0">
                <a:solidFill>
                  <a:srgbClr val="FFFF00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傳你所傳的福音</a:t>
            </a:r>
            <a:r>
              <a:rPr lang="en-US" altLang="zh-TW" sz="1800" kern="100" dirty="0">
                <a:solidFill>
                  <a:schemeClr val="bg1"/>
                </a:solidFill>
                <a:effectLst/>
                <a:latin typeface="+mn-ea"/>
                <a:cs typeface="Calibri" panose="020F0502020204030204" pitchFamily="34" charset="0"/>
              </a:rPr>
              <a:t>(</a:t>
            </a:r>
            <a:r>
              <a:rPr lang="zh-TW" altLang="zh-TW" sz="1800" b="1" kern="100" dirty="0">
                <a:solidFill>
                  <a:srgbClr val="FFFF00"/>
                </a:solidFill>
                <a:effectLst/>
                <a:latin typeface="華康儷中宋" panose="02020509000000000000" pitchFamily="49" charset="-120"/>
                <a:ea typeface="華康儷中宋" panose="02020509000000000000" pitchFamily="49" charset="-120"/>
                <a:cs typeface="Calibri" panose="020F0502020204030204" pitchFamily="34" charset="0"/>
              </a:rPr>
              <a:t>全部</a:t>
            </a:r>
            <a:r>
              <a:rPr lang="en-US" altLang="zh-TW" sz="1800" kern="100" dirty="0">
                <a:solidFill>
                  <a:schemeClr val="bg1"/>
                </a:solidFill>
                <a:effectLst/>
                <a:latin typeface="+mn-ea"/>
                <a:cs typeface="Calibri" panose="020F0502020204030204" pitchFamily="34" charset="0"/>
              </a:rPr>
              <a:t>)</a:t>
            </a:r>
            <a:r>
              <a:rPr lang="en-US" altLang="zh-TW" sz="1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你我的手永遠相牽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請陪我到永遠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 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如果說你曾嚐過我的苦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en-US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也請賜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我你的甜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活好一生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迎向一切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享受著每一天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你擁抱著眾生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用</a:t>
            </a:r>
            <a:r>
              <a:rPr lang="zh-TW" altLang="zh-TW" sz="2800" kern="10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大愛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燃亮天空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我仰望著你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永遠給你唱詠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你是我的由來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也是我心之所戀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世間的萬物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都以你為</a:t>
            </a:r>
            <a:r>
              <a:rPr lang="zh-TW" altLang="zh-TW" sz="2800" kern="100" dirty="0">
                <a:solidFill>
                  <a:srgbClr val="FFFF00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真原</a:t>
            </a:r>
            <a:endParaRPr lang="en-US" altLang="zh-TW" sz="2800" kern="100" dirty="0">
              <a:solidFill>
                <a:srgbClr val="FFFF00"/>
              </a:solidFill>
              <a:effectLst/>
              <a:highlight>
                <a:srgbClr val="FF0000"/>
              </a:highlight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en-US" altLang="zh-TW" sz="1800" kern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康熙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); </a:t>
            </a:r>
            <a:r>
              <a:rPr lang="zh-TW" altLang="zh-TW" sz="2800" kern="100" spc="4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天地遼闊</a:t>
            </a:r>
            <a:r>
              <a:rPr lang="en-US" altLang="zh-TW" sz="2800" kern="100" spc="4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4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spc="4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浩氣長存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(</a:t>
            </a:r>
            <a:r>
              <a:rPr lang="zh-TW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孫中山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) 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我願和你共建和平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願天下人都得飽暖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(</a:t>
            </a:r>
            <a:r>
              <a:rPr lang="zh-TW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杜甫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)</a:t>
            </a:r>
            <a:r>
              <a:rPr lang="en-US" altLang="zh-TW" sz="2800" kern="100" spc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  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在地上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如同在天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而我將夢你所夢的</a:t>
            </a:r>
            <a:r>
              <a:rPr lang="zh-TW" altLang="zh-TW" sz="2800" kern="100" dirty="0">
                <a:solidFill>
                  <a:srgbClr val="FFFF00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大同</a:t>
            </a:r>
            <a:r>
              <a:rPr lang="en-US" altLang="zh-TW" sz="2800" kern="100" dirty="0">
                <a:solidFill>
                  <a:srgbClr val="FFFF00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忠貞不二不言倦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走你所走的長路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永遠愛主愛人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; 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我也將進你給我的天家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spc="100" dirty="0">
                <a:solidFill>
                  <a:schemeClr val="bg1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Calibri" panose="020F0502020204030204" pitchFamily="34" charset="0"/>
              </a:rPr>
              <a:t>寫你未完的詩篇</a:t>
            </a:r>
            <a:r>
              <a:rPr lang="en-US" altLang="zh-TW" sz="2800" kern="100" spc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; </a:t>
            </a: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跳進那歲月的長河</a:t>
            </a:r>
            <a:r>
              <a:rPr lang="en-US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spc="8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永遠和你暢泳</a:t>
            </a:r>
            <a:r>
              <a:rPr lang="en-US" altLang="zh-TW" sz="2800" kern="100" spc="8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. </a:t>
            </a:r>
            <a:r>
              <a:rPr lang="zh-TW" altLang="zh-TW" sz="2800" kern="100" spc="8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為你</a:t>
            </a:r>
            <a:r>
              <a:rPr lang="zh-TW" altLang="zh-TW" sz="2800" kern="100" spc="8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獻上我的一切</a:t>
            </a:r>
            <a:r>
              <a:rPr lang="en-US" altLang="zh-TW" sz="2800" kern="100" spc="8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zh-TW" sz="2800" kern="100" spc="8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zh-TW" altLang="zh-TW" sz="2800" kern="100" spc="80" dirty="0">
                <a:solidFill>
                  <a:srgbClr val="00FF00"/>
                </a:solidFill>
                <a:effectLst/>
                <a:ea typeface="華康儷中黑" panose="020B0509000000000000" pitchFamily="49" charset="-120"/>
                <a:cs typeface="Calibri" panose="020F0502020204030204" pitchFamily="34" charset="0"/>
              </a:rPr>
              <a:t>共創新地新天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(</a:t>
            </a:r>
            <a:r>
              <a:rPr lang="zh-TW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默示錄</a:t>
            </a:r>
            <a:r>
              <a:rPr lang="en-US" altLang="zh-TW" sz="1800" kern="100" dirty="0">
                <a:solidFill>
                  <a:schemeClr val="bg1"/>
                </a:solidFill>
                <a:latin typeface="+mn-ea"/>
                <a:cs typeface="Calibri" panose="020F0502020204030204" pitchFamily="34" charset="0"/>
              </a:rPr>
              <a:t>).</a:t>
            </a:r>
            <a:endParaRPr lang="zh-TW" altLang="en-US" sz="1800" kern="100" dirty="0">
              <a:solidFill>
                <a:schemeClr val="bg1"/>
              </a:solidFill>
              <a:latin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17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領洗後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新教友進入「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釋奧期</a:t>
            </a:r>
            <a:r>
              <a:rPr lang="zh-TW" altLang="en-US" sz="3600" dirty="0">
                <a:ea typeface="華康儷粗宋" panose="02020709000000000000" pitchFamily="49" charset="-120"/>
              </a:rPr>
              <a:t>」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  <a:r>
              <a:rPr lang="zh-TW" altLang="en-US" sz="3600" dirty="0">
                <a:ea typeface="華康儷粗宋" panose="02020709000000000000" pitchFamily="49" charset="-120"/>
              </a:rPr>
              <a:t>公元十二世紀以前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聖事被稱為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奧秘</a:t>
            </a:r>
            <a:r>
              <a:rPr lang="en-US" altLang="zh-TW" sz="3600" dirty="0">
                <a:ea typeface="華康儷粗宋" panose="02020709000000000000" pitchFamily="49" charset="-120"/>
              </a:rPr>
              <a:t>(</a:t>
            </a:r>
            <a:r>
              <a:rPr lang="en-US" altLang="zh-TW" sz="3600" dirty="0" err="1">
                <a:ea typeface="華康儷粗宋" panose="02020709000000000000" pitchFamily="49" charset="-120"/>
              </a:rPr>
              <a:t>Mysterium</a:t>
            </a:r>
            <a:r>
              <a:rPr lang="en-US" altLang="zh-TW" sz="3600" dirty="0">
                <a:ea typeface="華康儷粗宋" panose="02020709000000000000" pitchFamily="49" charset="-120"/>
              </a:rPr>
              <a:t>);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釋奧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就是</a:t>
            </a:r>
            <a:r>
              <a:rPr lang="zh-TW" altLang="en-US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揭開這奧秘的面紗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進入奧秘的</a:t>
            </a:r>
            <a:endParaRPr lang="en-US" altLang="zh-TW" sz="3600" dirty="0"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核心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領受聖事的恩寵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After baptism, new believers enter the "Period of </a:t>
            </a:r>
            <a:r>
              <a:rPr lang="en-US" altLang="zh-TW" sz="3600" dirty="0" err="1">
                <a:solidFill>
                  <a:srgbClr val="FF0000"/>
                </a:solidFill>
                <a:ea typeface="華康儷粗宋" panose="02020709000000000000" pitchFamily="49" charset="-120"/>
              </a:rPr>
              <a:t>Mystagogy</a:t>
            </a:r>
            <a:r>
              <a:rPr lang="en-US" altLang="zh-TW" sz="3600" dirty="0">
                <a:ea typeface="華康儷粗宋" panose="02020709000000000000" pitchFamily="49" charset="-120"/>
              </a:rPr>
              <a:t>". Prior to the 12th century AD, the Sacraments were referred to as mysteries (</a:t>
            </a:r>
            <a:r>
              <a:rPr lang="en-US" altLang="zh-TW" sz="3600" dirty="0" err="1">
                <a:ea typeface="華康儷粗宋" panose="02020709000000000000" pitchFamily="49" charset="-120"/>
              </a:rPr>
              <a:t>Mysterium</a:t>
            </a:r>
            <a:r>
              <a:rPr lang="en-US" altLang="zh-TW" sz="3600" dirty="0">
                <a:ea typeface="華康儷粗宋" panose="02020709000000000000" pitchFamily="49" charset="-120"/>
              </a:rPr>
              <a:t>). </a:t>
            </a:r>
            <a:r>
              <a:rPr lang="en-US" altLang="zh-TW" sz="3600" dirty="0" err="1">
                <a:ea typeface="華康儷粗宋" panose="02020709000000000000" pitchFamily="49" charset="-120"/>
              </a:rPr>
              <a:t>Mystagogy</a:t>
            </a:r>
            <a:r>
              <a:rPr lang="en-US" altLang="zh-TW" sz="3600" dirty="0">
                <a:ea typeface="華康儷粗宋" panose="02020709000000000000" pitchFamily="49" charset="-120"/>
              </a:rPr>
              <a:t> is the period of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unraveling these mysteries</a:t>
            </a:r>
            <a:r>
              <a:rPr lang="en-US" altLang="zh-TW" sz="3600" dirty="0">
                <a:ea typeface="華康儷粗宋" panose="02020709000000000000" pitchFamily="49" charset="-120"/>
              </a:rPr>
              <a:t>, entering into the heart of the mysteries, and receiving the grace of the Sacraments.</a:t>
            </a:r>
          </a:p>
        </p:txBody>
      </p:sp>
    </p:spTree>
    <p:extLst>
      <p:ext uri="{BB962C8B-B14F-4D97-AF65-F5344CB8AC3E}">
        <p14:creationId xmlns:p14="http://schemas.microsoft.com/office/powerpoint/2010/main" val="3456045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入門聖事是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開啟新教友聖事生活的鑰匙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從此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新教友可以有意識地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並以投入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專注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附出感情的心境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快樂地去領受聖事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Baptism, the first sacrament of initiation (which comprises Baptism, Confirmation and the Eucharist), is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the key to opening up the sacramental life of new believers</a:t>
            </a:r>
            <a:r>
              <a:rPr lang="en-US" altLang="zh-TW" sz="3600" dirty="0">
                <a:ea typeface="華康儷粗宋" panose="02020709000000000000" pitchFamily="49" charset="-120"/>
              </a:rPr>
              <a:t>. From that moment on, the newly baptized is freed to immerse </a:t>
            </a:r>
            <a:r>
              <a:rPr lang="en-US" altLang="zh-TW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emotionally</a:t>
            </a:r>
            <a:r>
              <a:rPr lang="en-US" altLang="zh-TW" sz="3600" dirty="0">
                <a:ea typeface="華康儷粗宋" panose="02020709000000000000" pitchFamily="49" charset="-120"/>
              </a:rPr>
              <a:t>, </a:t>
            </a:r>
            <a:r>
              <a:rPr lang="en-US" altLang="zh-TW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consciously</a:t>
            </a:r>
            <a:r>
              <a:rPr lang="en-US" altLang="zh-TW" sz="3600" dirty="0">
                <a:ea typeface="華康儷粗宋" panose="02020709000000000000" pitchFamily="49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and </a:t>
            </a:r>
            <a:r>
              <a:rPr lang="en-US" altLang="zh-TW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wholeheartedly </a:t>
            </a:r>
            <a:r>
              <a:rPr lang="en-US" altLang="zh-TW" sz="3600" dirty="0">
                <a:ea typeface="華康儷粗宋" panose="02020709000000000000" pitchFamily="49" charset="-120"/>
              </a:rPr>
              <a:t>to receive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the sacraments with joy.</a:t>
            </a:r>
          </a:p>
        </p:txBody>
      </p:sp>
    </p:spTree>
    <p:extLst>
      <p:ext uri="{BB962C8B-B14F-4D97-AF65-F5344CB8AC3E}">
        <p14:creationId xmlns:p14="http://schemas.microsoft.com/office/powerpoint/2010/main" val="2501622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除了參與主日的感恩祭宴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有機會還要練習</a:t>
            </a:r>
            <a:endParaRPr lang="en-US" altLang="zh-TW" sz="3600" dirty="0"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修好聖事</a:t>
            </a:r>
            <a:r>
              <a:rPr lang="en-US" altLang="zh-TW" sz="3600" dirty="0">
                <a:ea typeface="華康儷粗宋" panose="02020709000000000000" pitchFamily="49" charset="-120"/>
              </a:rPr>
              <a:t>(</a:t>
            </a:r>
            <a:r>
              <a:rPr lang="zh-TW" altLang="en-US" sz="3600" dirty="0">
                <a:ea typeface="華康儷粗宋" panose="02020709000000000000" pitchFamily="49" charset="-120"/>
              </a:rPr>
              <a:t>告解</a:t>
            </a:r>
            <a:r>
              <a:rPr lang="en-US" altLang="zh-TW" sz="3600" dirty="0">
                <a:ea typeface="華康儷粗宋" panose="02020709000000000000" pitchFamily="49" charset="-120"/>
              </a:rPr>
              <a:t>);</a:t>
            </a:r>
            <a:r>
              <a:rPr lang="zh-TW" altLang="en-US" sz="3600" dirty="0">
                <a:ea typeface="華康儷粗宋" panose="02020709000000000000" pitchFamily="49" charset="-120"/>
              </a:rPr>
              <a:t>洗禮固然洗淨了所有大罪小罪原罪本罪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但在修德成聖的道路上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仍需一生不斷悔改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皈依和更新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粗宋" panose="02020709000000000000" pitchFamily="49" charset="-120"/>
              </a:rPr>
              <a:t>In addition to participating in the thanksgiving mass on Sundays, new believers are encouraged to practice the </a:t>
            </a:r>
            <a:r>
              <a:rPr lang="en-US" altLang="zh-TW" sz="3600" spc="-100" dirty="0">
                <a:solidFill>
                  <a:srgbClr val="FF0000"/>
                </a:solidFill>
                <a:ea typeface="華康儷粗宋" panose="02020709000000000000" pitchFamily="49" charset="-120"/>
              </a:rPr>
              <a:t>Sacrament of Reconciliation</a:t>
            </a:r>
            <a:r>
              <a:rPr lang="en-US" altLang="zh-TW" sz="2800" spc="-100" dirty="0">
                <a:ea typeface="華康儷粗宋" panose="02020709000000000000" pitchFamily="49" charset="-120"/>
              </a:rPr>
              <a:t>. </a:t>
            </a:r>
            <a:r>
              <a:rPr lang="en-US" altLang="zh-TW" sz="3600" spc="-100" dirty="0">
                <a:ea typeface="華康儷粗宋" panose="02020709000000000000" pitchFamily="49" charset="-120"/>
              </a:rPr>
              <a:t>While baptism cleanses all mortal, venial, original and personal sins, the path to virtue and sanctification, requires believers to continuously </a:t>
            </a:r>
            <a:r>
              <a:rPr lang="en-US" altLang="zh-TW" sz="3600" spc="-100" dirty="0">
                <a:highlight>
                  <a:srgbClr val="FFFF00"/>
                </a:highlight>
                <a:ea typeface="華康儷粗宋" panose="02020709000000000000" pitchFamily="49" charset="-120"/>
              </a:rPr>
              <a:t>repent, convert, and renew </a:t>
            </a:r>
            <a:r>
              <a:rPr lang="en-US" altLang="zh-TW" sz="3600" spc="-100" dirty="0">
                <a:ea typeface="華康儷粗宋" panose="02020709000000000000" pitchFamily="49" charset="-120"/>
              </a:rPr>
              <a:t>throughout their life.</a:t>
            </a:r>
          </a:p>
          <a:p>
            <a:pPr>
              <a:spcBef>
                <a:spcPts val="0"/>
              </a:spcBef>
            </a:pPr>
            <a:endParaRPr lang="en-US" altLang="zh-TW" sz="3600" dirty="0"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endParaRPr lang="zh-TW" altLang="en-US" sz="3600" dirty="0">
              <a:ea typeface="華康儷粗宋" panose="0202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7109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" panose="02020709000000000000" pitchFamily="49" charset="-120"/>
              </a:rPr>
              <a:t>我很喜歡我的一件祭披繡上了</a:t>
            </a:r>
            <a:endParaRPr lang="en-US" altLang="zh-TW" sz="4000" dirty="0"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天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地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人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儷粗宋" panose="02020709000000000000" pitchFamily="49" charset="-120"/>
              </a:rPr>
              <a:t> </a:t>
            </a:r>
            <a:r>
              <a:rPr lang="zh-TW" altLang="en-US" sz="4000" dirty="0">
                <a:ea typeface="華康儷粗宋" panose="02020709000000000000" pitchFamily="49" charset="-120"/>
              </a:rPr>
              <a:t>四字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ea typeface="華康儷粗宋" panose="02020709000000000000" pitchFamily="49" charset="-120"/>
              </a:rPr>
              <a:t>修好聖事或和好聖事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ea typeface="華康儷粗宋" panose="02020709000000000000" pitchFamily="49" charset="-120"/>
              </a:rPr>
              <a:t>正是踏上天地人和的一個重要台階</a:t>
            </a:r>
            <a:r>
              <a:rPr lang="en-US" altLang="zh-TW" sz="40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" panose="02020709000000000000" pitchFamily="49" charset="-120"/>
              </a:rPr>
              <a:t>I have a chasuble </a:t>
            </a:r>
            <a:r>
              <a:rPr lang="en-US" altLang="zh-TW" dirty="0">
                <a:ea typeface="華康儷粗宋" panose="02020709000000000000" pitchFamily="49" charset="-120"/>
              </a:rPr>
              <a:t>(a liturgical vestment)</a:t>
            </a:r>
            <a:r>
              <a:rPr lang="en-US" altLang="zh-TW" sz="4000" dirty="0">
                <a:ea typeface="華康儷粗宋" panose="02020709000000000000" pitchFamily="49" charset="-120"/>
              </a:rPr>
              <a:t> that I love so much. There are four words embroidered on it: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Heaven</a:t>
            </a:r>
            <a:r>
              <a:rPr lang="en-US" altLang="zh-TW" sz="4000" dirty="0">
                <a:ea typeface="華康儷粗宋" panose="02020709000000000000" pitchFamily="49" charset="-120"/>
              </a:rPr>
              <a:t>,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Earth</a:t>
            </a:r>
            <a:r>
              <a:rPr lang="en-US" altLang="zh-TW" sz="4000" dirty="0">
                <a:ea typeface="華康儷粗宋" panose="02020709000000000000" pitchFamily="49" charset="-120"/>
              </a:rPr>
              <a:t>,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Man</a:t>
            </a:r>
            <a:r>
              <a:rPr lang="en-US" altLang="zh-TW" sz="4000" dirty="0">
                <a:ea typeface="華康儷粗宋" panose="02020709000000000000" pitchFamily="49" charset="-120"/>
              </a:rPr>
              <a:t>,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Harmony</a:t>
            </a:r>
            <a:r>
              <a:rPr lang="en-US" altLang="zh-TW" sz="4000" dirty="0">
                <a:ea typeface="華康儷粗宋" panose="02020709000000000000" pitchFamily="49" charset="-120"/>
              </a:rPr>
              <a:t>. The Sacrament of Reconciliation or Confession is an important step towards Unity among Heaven, Earth, and Humanity.</a:t>
            </a:r>
          </a:p>
        </p:txBody>
      </p:sp>
    </p:spTree>
    <p:extLst>
      <p:ext uri="{BB962C8B-B14F-4D97-AF65-F5344CB8AC3E}">
        <p14:creationId xmlns:p14="http://schemas.microsoft.com/office/powerpoint/2010/main" val="200632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559074"/>
          </a:xfrm>
        </p:spPr>
        <p:txBody>
          <a:bodyPr>
            <a:noAutofit/>
          </a:bodyPr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3:13-15,17-19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那時候，伯多祿對群眾說：「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亞巴郎、依撒格和雅各伯的天主，我們祖先的天主，光榮了自己的僕人耶穌；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他就是你們所解送，並在比拉多前所否認的。雖然比拉多原判定要釋放他，你們卻否認了那聖潔而且正義的人，竟要求把殺人犯賜給你們，反而殺害了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生命之原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；天主卻從死者中復活了他。我們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在釋奧期內</a:t>
            </a:r>
            <a:r>
              <a:rPr lang="en-US" altLang="zh-TW" sz="3600" dirty="0">
                <a:ea typeface="華康儷粗宋" panose="02020709000000000000" pitchFamily="49" charset="-120"/>
              </a:rPr>
              <a:t>, </a:t>
            </a:r>
            <a:r>
              <a:rPr lang="zh-TW" altLang="en-US" sz="3600" dirty="0">
                <a:ea typeface="華康儷粗宋" panose="02020709000000000000" pitchFamily="49" charset="-120"/>
              </a:rPr>
              <a:t>新教友對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病人傅油</a:t>
            </a:r>
            <a:r>
              <a:rPr lang="zh-TW" altLang="en-US" sz="3600" dirty="0">
                <a:ea typeface="華康儷粗宋" panose="02020709000000000000" pitchFamily="49" charset="-120"/>
              </a:rPr>
              <a:t>聖事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婚配</a:t>
            </a:r>
            <a:r>
              <a:rPr lang="zh-TW" altLang="en-US" sz="3600" dirty="0">
                <a:ea typeface="華康儷粗宋" panose="02020709000000000000" pitchFamily="49" charset="-120"/>
              </a:rPr>
              <a:t>聖事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聖秩</a:t>
            </a:r>
            <a:r>
              <a:rPr lang="en-US" altLang="zh-TW" sz="3600" dirty="0">
                <a:ea typeface="華康儷粗宋" panose="02020709000000000000" pitchFamily="49" charset="-120"/>
              </a:rPr>
              <a:t>(</a:t>
            </a:r>
            <a:r>
              <a:rPr lang="zh-TW" altLang="en-US" sz="3600" dirty="0">
                <a:ea typeface="華康儷粗宋" panose="02020709000000000000" pitchFamily="49" charset="-120"/>
              </a:rPr>
              <a:t>神品</a:t>
            </a:r>
            <a:r>
              <a:rPr lang="en-US" altLang="zh-TW" sz="3600" dirty="0">
                <a:ea typeface="華康儷粗宋" panose="02020709000000000000" pitchFamily="49" charset="-120"/>
              </a:rPr>
              <a:t>)</a:t>
            </a:r>
            <a:r>
              <a:rPr lang="zh-TW" altLang="en-US" sz="3600" dirty="0">
                <a:ea typeface="華康儷粗宋" panose="02020709000000000000" pitchFamily="49" charset="-120"/>
              </a:rPr>
              <a:t>聖事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都應當有較深入的認識</a:t>
            </a:r>
            <a:r>
              <a:rPr lang="en-US" altLang="zh-TW" sz="3600" dirty="0">
                <a:ea typeface="華康儷粗宋" panose="02020709000000000000" pitchFamily="49" charset="-120"/>
              </a:rPr>
              <a:t>;</a:t>
            </a:r>
            <a:r>
              <a:rPr lang="zh-TW" altLang="en-US" sz="3600" dirty="0">
                <a:ea typeface="華康儷粗宋" panose="02020709000000000000" pitchFamily="49" charset="-120"/>
              </a:rPr>
              <a:t>尤其是</a:t>
            </a:r>
            <a:r>
              <a:rPr lang="zh-TW" altLang="en-US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聖召</a:t>
            </a:r>
            <a:r>
              <a:rPr lang="en-US" altLang="zh-TW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也應是青年人的一個重要選項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During the Period of </a:t>
            </a:r>
            <a:r>
              <a:rPr lang="en-US" altLang="zh-TW" sz="3600" dirty="0" err="1">
                <a:ea typeface="華康儷粗宋" panose="02020709000000000000" pitchFamily="49" charset="-120"/>
              </a:rPr>
              <a:t>Mystagogy</a:t>
            </a:r>
            <a:r>
              <a:rPr lang="en-US" altLang="zh-TW" sz="3600" dirty="0">
                <a:ea typeface="華康儷粗宋" panose="02020709000000000000" pitchFamily="49" charset="-120"/>
              </a:rPr>
              <a:t>, the newly baptized should familiarize themselves more deeply with the Sacraments of Anointing the Sick, Matrimony, and Holy Orders.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The vocations </a:t>
            </a:r>
            <a:r>
              <a:rPr lang="en-US" altLang="zh-TW" sz="3600" dirty="0">
                <a:ea typeface="華康儷粗宋" panose="02020709000000000000" pitchFamily="49" charset="-120"/>
              </a:rPr>
              <a:t>(the call to a religious life), in particular,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should be an important option for the young believers.</a:t>
            </a:r>
          </a:p>
        </p:txBody>
      </p:sp>
    </p:spTree>
    <p:extLst>
      <p:ext uri="{BB962C8B-B14F-4D97-AF65-F5344CB8AC3E}">
        <p14:creationId xmlns:p14="http://schemas.microsoft.com/office/powerpoint/2010/main" val="893483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唐朝王建有一首詩</a:t>
            </a:r>
            <a:r>
              <a:rPr lang="en-US" altLang="zh-TW" sz="3600" dirty="0">
                <a:ea typeface="華康儷粗宋" panose="02020709000000000000" pitchFamily="49" charset="-120"/>
              </a:rPr>
              <a:t>:</a:t>
            </a:r>
            <a:r>
              <a:rPr lang="zh-TW" altLang="en-US" sz="3600" dirty="0">
                <a:ea typeface="華康儷粗宋" panose="02020709000000000000" pitchFamily="49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三日入廚下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洗手作</a:t>
            </a:r>
            <a:endParaRPr lang="en-US" altLang="zh-TW" sz="3600" dirty="0">
              <a:solidFill>
                <a:srgbClr val="FF0000"/>
              </a:solidFill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羹湯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未諳姑食性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先遣小姑嘗</a:t>
            </a:r>
            <a:r>
              <a:rPr lang="zh-TW" altLang="en-US" sz="3600" dirty="0">
                <a:ea typeface="華康儷粗宋" panose="02020709000000000000" pitchFamily="49" charset="-120"/>
              </a:rPr>
              <a:t>」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新嫁婦要融入新家庭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新教友也應和整個</a:t>
            </a:r>
            <a:endParaRPr lang="en-US" altLang="zh-TW" sz="3600" dirty="0"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教會融合在一起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作為天地人和的一部分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3600" spc="-120" dirty="0">
                <a:ea typeface="華康儷粗宋" panose="02020709000000000000" pitchFamily="49" charset="-120"/>
              </a:rPr>
              <a:t>Wang Jian had a poem that goes like this: “</a:t>
            </a:r>
            <a:r>
              <a:rPr lang="en-US" altLang="zh-TW" sz="3600" spc="-120" dirty="0">
                <a:solidFill>
                  <a:srgbClr val="0000FF"/>
                </a:solidFill>
                <a:ea typeface="華康儷粗宋" panose="02020709000000000000" pitchFamily="49" charset="-120"/>
              </a:rPr>
              <a:t>Three days after marriage, She entered the kitchen to prepare soup; Without understanding her mother-in-law’s taste, She sent her sister-in-law to first appraise</a:t>
            </a:r>
            <a:r>
              <a:rPr lang="en-US" altLang="zh-TW" sz="3600" spc="-120" dirty="0">
                <a:ea typeface="華康儷粗宋" panose="02020709000000000000" pitchFamily="49" charset="-120"/>
              </a:rPr>
              <a:t>’’.  A newly wed woman must assimilate into her new family; likewise, new believers also must </a:t>
            </a:r>
            <a:r>
              <a:rPr lang="en-US" altLang="zh-TW" sz="3600" spc="-120" dirty="0">
                <a:solidFill>
                  <a:srgbClr val="FF0000"/>
                </a:solidFill>
                <a:ea typeface="華康儷粗宋" panose="02020709000000000000" pitchFamily="49" charset="-120"/>
              </a:rPr>
              <a:t>integrate themselves into the whole Church</a:t>
            </a:r>
            <a:r>
              <a:rPr lang="en-US" altLang="zh-TW" sz="3600" spc="-120" dirty="0">
                <a:ea typeface="華康儷粗宋" panose="02020709000000000000" pitchFamily="49" charset="-120"/>
              </a:rPr>
              <a:t> as part of that Unity among Heaven, Earth and Humanity.</a:t>
            </a:r>
          </a:p>
        </p:txBody>
      </p:sp>
    </p:spTree>
    <p:extLst>
      <p:ext uri="{BB962C8B-B14F-4D97-AF65-F5344CB8AC3E}">
        <p14:creationId xmlns:p14="http://schemas.microsoft.com/office/powerpoint/2010/main" val="249959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所以釋奧期的「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釋</a:t>
            </a:r>
            <a:r>
              <a:rPr lang="zh-TW" altLang="en-US" sz="3600" dirty="0">
                <a:ea typeface="華康儷粗宋" panose="02020709000000000000" pitchFamily="49" charset="-120"/>
              </a:rPr>
              <a:t>」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首先是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解釋</a:t>
            </a:r>
            <a:r>
              <a:rPr lang="en-US" altLang="zh-TW" sz="3600" dirty="0">
                <a:ea typeface="華康儷粗宋" panose="02020709000000000000" pitchFamily="49" charset="-120"/>
              </a:rPr>
              <a:t>;</a:t>
            </a:r>
            <a:r>
              <a:rPr lang="zh-TW" altLang="en-US" sz="3600" dirty="0">
                <a:ea typeface="華康儷粗宋" panose="02020709000000000000" pitchFamily="49" charset="-120"/>
              </a:rPr>
              <a:t>慕道期是透過上課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是理性的學習</a:t>
            </a:r>
            <a:r>
              <a:rPr lang="en-US" altLang="zh-TW" sz="3600" dirty="0">
                <a:ea typeface="華康儷粗宋" panose="02020709000000000000" pitchFamily="49" charset="-120"/>
              </a:rPr>
              <a:t>;</a:t>
            </a:r>
            <a:r>
              <a:rPr lang="zh-TW" altLang="en-US" sz="3600" dirty="0">
                <a:ea typeface="華康儷粗宋" panose="02020709000000000000" pitchFamily="49" charset="-120"/>
              </a:rPr>
              <a:t>釋奧期是透過行動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在生活實踐中學習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邊做邊學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邊學邊做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For this reason, the “reflection” during the Period of </a:t>
            </a:r>
            <a:r>
              <a:rPr lang="en-US" altLang="zh-TW" sz="3600" dirty="0" err="1">
                <a:ea typeface="華康儷粗宋" panose="02020709000000000000" pitchFamily="49" charset="-120"/>
              </a:rPr>
              <a:t>Mystagogy</a:t>
            </a:r>
            <a:r>
              <a:rPr lang="en-US" altLang="zh-TW" sz="3600" dirty="0">
                <a:ea typeface="華康儷粗宋" panose="02020709000000000000" pitchFamily="49" charset="-120"/>
              </a:rPr>
              <a:t> is foremost about explaining. If Catechesis is about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rational learning</a:t>
            </a:r>
            <a:r>
              <a:rPr lang="en-US" altLang="zh-TW" sz="3600" dirty="0">
                <a:ea typeface="華康儷粗宋" panose="02020709000000000000" pitchFamily="49" charset="-120"/>
              </a:rPr>
              <a:t> through lessons, </a:t>
            </a:r>
            <a:r>
              <a:rPr lang="en-US" altLang="zh-TW" sz="3600" dirty="0" err="1">
                <a:ea typeface="華康儷粗宋" panose="02020709000000000000" pitchFamily="49" charset="-120"/>
              </a:rPr>
              <a:t>Mystagogy</a:t>
            </a:r>
            <a:r>
              <a:rPr lang="en-US" altLang="zh-TW" sz="3600" dirty="0">
                <a:ea typeface="華康儷粗宋" panose="02020709000000000000" pitchFamily="49" charset="-120"/>
              </a:rPr>
              <a:t> is about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practical learning</a:t>
            </a:r>
            <a:r>
              <a:rPr lang="en-US" altLang="zh-TW" sz="3600" dirty="0">
                <a:ea typeface="華康儷粗宋" panose="02020709000000000000" pitchFamily="49" charset="-120"/>
              </a:rPr>
              <a:t> through practice and actions in real life.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You learn as you do, and do as you learn.</a:t>
            </a:r>
          </a:p>
        </p:txBody>
      </p:sp>
    </p:spTree>
    <p:extLst>
      <p:ext uri="{BB962C8B-B14F-4D97-AF65-F5344CB8AC3E}">
        <p14:creationId xmlns:p14="http://schemas.microsoft.com/office/powerpoint/2010/main" val="3257607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釋的另一意義是「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釋放</a:t>
            </a:r>
            <a:r>
              <a:rPr lang="zh-TW" altLang="en-US" sz="3600" dirty="0">
                <a:ea typeface="華康儷粗宋" panose="02020709000000000000" pitchFamily="49" charset="-120"/>
              </a:rPr>
              <a:t>」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教友要</a:t>
            </a:r>
            <a:r>
              <a:rPr lang="zh-TW" altLang="en-US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在教會內學做屬靈人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  <a:r>
              <a:rPr lang="zh-TW" altLang="en-US" sz="3600" dirty="0">
                <a:ea typeface="華康儷粗宋" panose="02020709000000000000" pitchFamily="49" charset="-120"/>
              </a:rPr>
              <a:t>不斷釋放出信仰和生活結合後</a:t>
            </a:r>
            <a:endParaRPr lang="en-US" altLang="zh-TW" sz="3600" dirty="0">
              <a:ea typeface="華康儷粗宋" panose="020207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" panose="02020709000000000000" pitchFamily="49" charset="-120"/>
              </a:rPr>
              <a:t>所產生的巨大潛能</a:t>
            </a:r>
            <a:r>
              <a:rPr lang="en-US" altLang="zh-TW" sz="3600" dirty="0">
                <a:ea typeface="華康儷粗宋" panose="020207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讓自己有能力踏上成聖成賢的境界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Another meaning of “explaining” is to “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unleash</a:t>
            </a:r>
            <a:r>
              <a:rPr lang="en-US" altLang="zh-TW" sz="3600" dirty="0">
                <a:ea typeface="華康儷粗宋" panose="02020709000000000000" pitchFamily="49" charset="-120"/>
              </a:rPr>
              <a:t>”. New converts learn to be a spiritual person, </a:t>
            </a:r>
            <a:r>
              <a:rPr lang="en-US" altLang="zh-TW" sz="3600" dirty="0">
                <a:solidFill>
                  <a:srgbClr val="FF0000"/>
                </a:solidFill>
                <a:ea typeface="華康儷粗宋" panose="02020709000000000000" pitchFamily="49" charset="-120"/>
              </a:rPr>
              <a:t>constantly unleashing the great potential </a:t>
            </a:r>
            <a:r>
              <a:rPr lang="en-US" altLang="zh-TW" sz="3600" dirty="0">
                <a:ea typeface="華康儷粗宋" panose="02020709000000000000" pitchFamily="49" charset="-120"/>
              </a:rPr>
              <a:t>that results from an integration of his faith and living experience as he treads on the path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" panose="02020709000000000000" pitchFamily="49" charset="-120"/>
              </a:rPr>
              <a:t>to </a:t>
            </a:r>
            <a:r>
              <a:rPr lang="en-US" altLang="zh-TW" sz="3600" dirty="0">
                <a:highlight>
                  <a:srgbClr val="FFFF00"/>
                </a:highlight>
                <a:ea typeface="華康儷粗宋" panose="02020709000000000000" pitchFamily="49" charset="-120"/>
              </a:rPr>
              <a:t>sanctification and holiness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0179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" panose="02020709000000000000" pitchFamily="49" charset="-120"/>
              </a:rPr>
              <a:t>還要重視</a:t>
            </a:r>
            <a:r>
              <a:rPr lang="zh-TW" altLang="en-US" sz="4000" dirty="0">
                <a:solidFill>
                  <a:srgbClr val="FF0000"/>
                </a:solidFill>
                <a:ea typeface="華康儷粗宋" panose="02020709000000000000" pitchFamily="49" charset="-120"/>
              </a:rPr>
              <a:t>聖經與中華文化結合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" panose="02020709000000000000" pitchFamily="49" charset="-120"/>
              </a:rPr>
              <a:t>教會與社會結合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ea typeface="華康儷粗宋" panose="02020709000000000000" pitchFamily="49" charset="-120"/>
              </a:rPr>
              <a:t>以產生移風易俗的功效</a:t>
            </a:r>
            <a:r>
              <a:rPr lang="en-US" altLang="zh-TW" sz="4000" dirty="0">
                <a:ea typeface="華康儷粗宋" panose="02020709000000000000" pitchFamily="49" charset="-120"/>
              </a:rPr>
              <a:t>.</a:t>
            </a:r>
            <a:r>
              <a:rPr lang="zh-TW" altLang="en-US" sz="4000" dirty="0">
                <a:ea typeface="華康儷粗宋" panose="02020709000000000000" pitchFamily="49" charset="-120"/>
              </a:rPr>
              <a:t>這些因素有機的結合起來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ea typeface="華康儷粗宋" panose="02020709000000000000" pitchFamily="49" charset="-120"/>
              </a:rPr>
              <a:t>也會</a:t>
            </a:r>
            <a:r>
              <a:rPr lang="zh-TW" altLang="en-US" sz="4000" dirty="0">
                <a:highlight>
                  <a:srgbClr val="FFFF00"/>
                </a:highlight>
                <a:ea typeface="華康儷粗宋" panose="02020709000000000000" pitchFamily="49" charset="-120"/>
              </a:rPr>
              <a:t>釋放出巨大的潛能</a:t>
            </a:r>
            <a:r>
              <a:rPr lang="en-US" altLang="zh-TW" sz="4000" dirty="0">
                <a:ea typeface="華康儷粗宋" panose="020207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" panose="02020709000000000000" pitchFamily="49" charset="-120"/>
              </a:rPr>
              <a:t>It is important that new believers put emphasis on the integration of the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Bible </a:t>
            </a:r>
            <a:r>
              <a:rPr lang="en-US" altLang="zh-TW" sz="4000" dirty="0">
                <a:solidFill>
                  <a:srgbClr val="FF0000"/>
                </a:solidFill>
                <a:ea typeface="華康儷粗宋" panose="02020709000000000000" pitchFamily="49" charset="-120"/>
              </a:rPr>
              <a:t>and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" panose="02020709000000000000" pitchFamily="49" charset="-120"/>
              </a:rPr>
              <a:t>Chinese culture </a:t>
            </a:r>
            <a:r>
              <a:rPr lang="en-US" altLang="zh-TW" sz="4000" dirty="0">
                <a:ea typeface="華康儷粗宋" panose="02020709000000000000" pitchFamily="49" charset="-120"/>
              </a:rPr>
              <a:t>and seek to achieve the effect of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transforming</a:t>
            </a:r>
            <a:r>
              <a:rPr lang="en-US" altLang="zh-TW" sz="4000" dirty="0">
                <a:ea typeface="華康儷粗宋" panose="02020709000000000000" pitchFamily="49" charset="-120"/>
              </a:rPr>
              <a:t> societal practices. These pursuits when actively undertaken will also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粗宋" panose="02020709000000000000" pitchFamily="49" charset="-120"/>
              </a:rPr>
              <a:t>unleash great potentials</a:t>
            </a:r>
            <a:r>
              <a:rPr lang="en-US" altLang="zh-TW" sz="3600" dirty="0">
                <a:ea typeface="華康儷粗宋" panose="020207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517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459226C-DF40-4B0C-AFB8-2FE58C0A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" panose="02020709000000000000" pitchFamily="49" charset="-120"/>
              </a:rPr>
              <a:t>我熱愛聖經和中華文化</a:t>
            </a:r>
            <a:r>
              <a:rPr lang="en-US" altLang="zh-TW" sz="4000" dirty="0">
                <a:ea typeface="華康儷粗宋" panose="02020709000000000000" pitchFamily="49" charset="-120"/>
              </a:rPr>
              <a:t>;</a:t>
            </a:r>
            <a:r>
              <a:rPr lang="zh-TW" altLang="en-US" sz="4000" dirty="0">
                <a:ea typeface="華康儷粗宋" panose="02020709000000000000" pitchFamily="49" charset="-120"/>
              </a:rPr>
              <a:t>兩者在我心中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  <a:r>
              <a:rPr lang="zh-TW" altLang="en-US" sz="4000" dirty="0">
                <a:ea typeface="華康儷粗宋" panose="02020709000000000000" pitchFamily="49" charset="-120"/>
              </a:rPr>
              <a:t>早已產生了神奧的變化</a:t>
            </a:r>
            <a:r>
              <a:rPr lang="en-US" altLang="zh-TW" sz="4000" dirty="0">
                <a:ea typeface="華康儷粗宋" panose="020207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粗宋" panose="02020709000000000000" pitchFamily="49" charset="-120"/>
              </a:rPr>
              <a:t>昇華成為生命的動力</a:t>
            </a:r>
            <a:r>
              <a:rPr lang="en-US" altLang="zh-TW" sz="4000" dirty="0">
                <a:ea typeface="華康儷粗宋" panose="02020709000000000000" pitchFamily="49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粗宋" panose="02020709000000000000" pitchFamily="49" charset="-120"/>
              </a:rPr>
              <a:t>真的很「釋奧」</a:t>
            </a:r>
            <a:r>
              <a:rPr lang="en-US" altLang="zh-TW" dirty="0">
                <a:ea typeface="華康儷粗宋" panose="02020709000000000000" pitchFamily="49" charset="-120"/>
              </a:rPr>
              <a:t>(</a:t>
            </a:r>
            <a:r>
              <a:rPr lang="en-US" altLang="zh-TW" dirty="0" err="1">
                <a:ea typeface="華康儷粗宋" panose="02020709000000000000" pitchFamily="49" charset="-120"/>
              </a:rPr>
              <a:t>mystagogical</a:t>
            </a:r>
            <a:r>
              <a:rPr lang="en-US" altLang="zh-TW" dirty="0">
                <a:ea typeface="華康儷粗宋" panose="02020709000000000000" pitchFamily="49" charset="-120"/>
              </a:rPr>
              <a:t>)!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粗宋" panose="02020709000000000000" pitchFamily="49" charset="-120"/>
              </a:rPr>
              <a:t>I passionately love the Bible and Chinese culture; both has caused </a:t>
            </a:r>
            <a:r>
              <a:rPr lang="en-US" altLang="zh-TW" sz="4000" dirty="0">
                <a:solidFill>
                  <a:srgbClr val="FF0000"/>
                </a:solidFill>
                <a:ea typeface="華康儷粗宋" panose="02020709000000000000" pitchFamily="49" charset="-120"/>
              </a:rPr>
              <a:t>mystical transformation in me since my early years</a:t>
            </a:r>
            <a:r>
              <a:rPr lang="en-US" altLang="zh-TW" sz="4000" dirty="0">
                <a:ea typeface="華康儷粗宋" panose="02020709000000000000" pitchFamily="49" charset="-120"/>
              </a:rPr>
              <a:t>, they have become a life force that motivates and elevates my life. This is indeed very </a:t>
            </a:r>
            <a:r>
              <a:rPr lang="en-US" altLang="zh-TW" sz="4000" dirty="0" err="1">
                <a:ea typeface="華康儷粗宋" panose="02020709000000000000" pitchFamily="49" charset="-120"/>
              </a:rPr>
              <a:t>mystagogical</a:t>
            </a:r>
            <a:r>
              <a:rPr lang="en-US" altLang="zh-TW" sz="4000" dirty="0">
                <a:ea typeface="華康儷粗宋" panose="02020709000000000000" pitchFamily="49" charset="-120"/>
              </a:rPr>
              <a:t>!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698F7A3-1D68-42A8-B851-AA46D765D0E1}"/>
              </a:ext>
            </a:extLst>
          </p:cNvPr>
          <p:cNvSpPr txBox="1"/>
          <p:nvPr/>
        </p:nvSpPr>
        <p:spPr>
          <a:xfrm>
            <a:off x="5292080" y="6291203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811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</a:t>
            </a:r>
            <a:r>
              <a:rPr lang="zh-TW" altLang="en-US" sz="44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復活的基督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3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幫助你戰勝疫情和一切困難</a:t>
            </a:r>
            <a:endParaRPr lang="en-US" altLang="zh-TW" sz="5400" spc="3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559074"/>
          </a:xfrm>
        </p:spPr>
        <p:txBody>
          <a:bodyPr>
            <a:noAutofit/>
          </a:bodyPr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就是這事的見證人。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弟兄們！我知道你們所做的，是出於無知；你們的首領也是如此。但天主藉著眾先知的口，預言他的默西亞必要受難的事，也就這樣應驗了。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你們悔改，並回心轉意吧！好消除你們的罪過。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（默想片刻）</a:t>
            </a:r>
            <a:endParaRPr lang="en-US" altLang="zh-TW" sz="2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4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>
            <a:noAutofit/>
          </a:bodyPr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恭讀聖若望一書　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2:1-5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我的孩子們，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我給你們寫這些事，是為叫你們不要犯罪；但是，誰若犯了罪，我們在父那裡，有正義的耶穌基督作護慰者。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他自己就是贖罪祭，贖我們的罪過，不但贖我們的，而且也贖全世界的罪過。如果我們遵守他的命令，由此便知道我們認識他。那說「我認識他」，而不遵守他命令的，是撒謊的人，在他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4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>
            <a:noAutofit/>
          </a:bodyPr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內沒有真理。但是，誰若遵守他的話，天主的愛在他內，才得以圓滿；由此我們也知道，我們是在他內。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（默想片刻）</a:t>
            </a:r>
            <a:endParaRPr lang="en-US" altLang="zh-TW" sz="2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>
            <a:normAutofit/>
          </a:bodyPr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恭讀聖路加福音 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24:33,35-48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往厄瑪烏的兩位門徒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，回到耶路撒冷，遇見那十一位門徒，及同門徒一起的人，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就把在路上的事，及在分餅時，他們怎樣認出了耶穌，述說了一遍。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他們正談論這些事的時候，耶穌站在他們中間，向他們說：「願你們平安！」眾人都害怕起來，想是見了鬼。耶穌向他們說：「你們為什麼害怕？</a:t>
            </a:r>
            <a:endParaRPr lang="en-US" altLang="zh-TW" sz="40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>
            <a:normAutofit/>
          </a:bodyPr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什麼心裡疑惑？你們看看我的手、我的腳，分明是我。你們摸摸我，應該知道：鬼是沒有肉軀和骨頭的。你們看：我是有的。」說了這話，就把手和腳伸給他們看。他們由於歡喜，還是不敢信，只是驚訝。耶穌向他們說：「你們這裡有什麼可以吃的？」他們便給了耶穌一片烤魚。耶穌就接過來，當他們面前吃了。耶穌對他們說：「我以前還同你們在一起的時候，就對你們說過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8208664" y="6341258"/>
            <a:ext cx="683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1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>
            <a:noAutofit/>
          </a:bodyPr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對你們說過這話：凡是梅瑟法律、先知及聖詠，指著我所記載的話，都必須應驗。」耶穌於是開啟他們的明悟，叫他們理解經書。耶穌又向他們說：「經上曾這樣記載：默西亞必須受苦，第三天要從死者中復活；並且必須從耶路撒冷開始，因他的名，向萬邦宣講悔改，以得罪之赦。你們就是這些事的見證人。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我們讚美你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8172400" y="615896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87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復活期第三主日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6600" dirty="0">
                <a:solidFill>
                  <a:srgbClr val="FFFF00"/>
                </a:solidFill>
                <a:ea typeface="華康粗黑體" panose="020B0709000000000000" pitchFamily="49" charset="-120"/>
              </a:rPr>
              <a:t>反省經驗比經驗更重要</a:t>
            </a:r>
            <a:endParaRPr lang="en-US" altLang="zh-TW" sz="6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釋奧期的再思</a:t>
            </a: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1730527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31905</TotalTime>
  <Words>2552</Words>
  <Application>Microsoft Office PowerPoint</Application>
  <PresentationFormat>如螢幕大小 (4:3)</PresentationFormat>
  <Paragraphs>109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26</vt:i4>
      </vt:variant>
    </vt:vector>
  </HeadingPairs>
  <TitlesOfParts>
    <vt:vector size="42" baseType="lpstr">
      <vt:lpstr>華康中黑體</vt:lpstr>
      <vt:lpstr>華康中黑體(P)</vt:lpstr>
      <vt:lpstr>華康正顏楷體W7</vt:lpstr>
      <vt:lpstr>華康正顏楷體W7(P)</vt:lpstr>
      <vt:lpstr>華康粗黑體</vt:lpstr>
      <vt:lpstr>華康儷中宋</vt:lpstr>
      <vt:lpstr>華康儷中黑</vt:lpstr>
      <vt:lpstr>華康儷粗宋</vt:lpstr>
      <vt:lpstr>新細明體</vt:lpstr>
      <vt:lpstr>Arial</vt:lpstr>
      <vt:lpstr>Calibri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1729</cp:revision>
  <dcterms:created xsi:type="dcterms:W3CDTF">2006-09-26T01:05:23Z</dcterms:created>
  <dcterms:modified xsi:type="dcterms:W3CDTF">2024-04-08T08:32:06Z</dcterms:modified>
</cp:coreProperties>
</file>