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89923" r:id="rId3"/>
  </p:sldMasterIdLst>
  <p:notesMasterIdLst>
    <p:notesMasterId r:id="rId31"/>
  </p:notesMasterIdLst>
  <p:handoutMasterIdLst>
    <p:handoutMasterId r:id="rId32"/>
  </p:handoutMasterIdLst>
  <p:sldIdLst>
    <p:sldId id="1974" r:id="rId4"/>
    <p:sldId id="1610" r:id="rId5"/>
    <p:sldId id="2043" r:id="rId6"/>
    <p:sldId id="2044" r:id="rId7"/>
    <p:sldId id="2045" r:id="rId8"/>
    <p:sldId id="1370" r:id="rId9"/>
    <p:sldId id="2046" r:id="rId10"/>
    <p:sldId id="2047" r:id="rId11"/>
    <p:sldId id="2048" r:id="rId12"/>
    <p:sldId id="2049" r:id="rId13"/>
    <p:sldId id="2051" r:id="rId14"/>
    <p:sldId id="2050" r:id="rId15"/>
    <p:sldId id="2070" r:id="rId16"/>
    <p:sldId id="1843" r:id="rId17"/>
    <p:sldId id="2054" r:id="rId18"/>
    <p:sldId id="2055" r:id="rId19"/>
    <p:sldId id="2056" r:id="rId20"/>
    <p:sldId id="258" r:id="rId21"/>
    <p:sldId id="260" r:id="rId22"/>
    <p:sldId id="2351" r:id="rId23"/>
    <p:sldId id="2333" r:id="rId24"/>
    <p:sldId id="2338" r:id="rId25"/>
    <p:sldId id="2335" r:id="rId26"/>
    <p:sldId id="2336" r:id="rId27"/>
    <p:sldId id="2339" r:id="rId28"/>
    <p:sldId id="2337" r:id="rId29"/>
    <p:sldId id="1892" r:id="rId30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xujy2@gmail.com" initials="f" lastIdx="2" clrIdx="0">
    <p:extLst>
      <p:ext uri="{19B8F6BF-5375-455C-9EA6-DF929625EA0E}">
        <p15:presenceInfo xmlns:p15="http://schemas.microsoft.com/office/powerpoint/2012/main" userId="6e7ea2678dc1467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0000FF"/>
    <a:srgbClr val="00FF00"/>
    <a:srgbClr val="FFFF00"/>
    <a:srgbClr val="FFFF99"/>
    <a:srgbClr val="FFFF66"/>
    <a:srgbClr val="FFFFFF"/>
    <a:srgbClr val="FF99FF"/>
    <a:srgbClr val="FF00FF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3981" autoAdjust="0"/>
    <p:restoredTop sz="93315" autoAdjust="0"/>
  </p:normalViewPr>
  <p:slideViewPr>
    <p:cSldViewPr>
      <p:cViewPr>
        <p:scale>
          <a:sx n="50" d="100"/>
          <a:sy n="50" d="100"/>
        </p:scale>
        <p:origin x="1348" y="2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viewProps" Target="view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83C80C-A702-40E2-B772-2D528EC0C9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292FEE6-F4A8-4EA3-AD57-6E75F1E146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11C0540-4227-4F33-8636-58BDFFD46B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92BD0-8A4A-4E1E-9946-EB75FF4A4F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209378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BD6250-973D-496E-90B7-AD7ECA8361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D82452-7056-4422-A732-3E25F4C887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0298A5B-4199-410B-A657-53675D00E0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D5C72-9D5D-4377-BD9C-B3A5155985B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048887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1332B64-7C88-4A62-8DA1-0C162162E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75D5C23-8464-4C76-95B7-A693E3B1AF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B6D26F-3B96-4C69-9797-48FD69DFD2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6A54E-6D42-4BC4-A283-818DD5BCCF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394051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9D658C-E593-44B2-9F1E-F0418DBD9C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352660-AD01-4DA7-8503-D7C25B8BD2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7F507D-51C7-46AF-BE59-506EE79DF7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D7CFC-39F4-46C7-AC22-4B5987F901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425798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E0C61F8-A58D-49B0-B676-C9C1FE06EA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B56690E-2522-4AA4-AAC6-9CF8D82701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7E927B6-D72F-4901-AEC8-90570A599D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A8B1D-ADE6-48D7-B214-F6347BAF704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39888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ADA7F37-4EC3-44AC-A9B8-495C7AF293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B3FBD01-EBC8-4679-9314-71FF308442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74CEA75-1D94-4DAA-8F07-5D07213611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E2C62-79F5-48B8-850B-63047AEE3F9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39459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1B635A0-5F19-4BAC-9C90-D0816C0510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B7E8A06-A1F7-4493-B228-E2459B2BB3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4AC8743-E47B-4475-81BE-E8BE25045A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5F098-4278-41C2-83D1-D0AF3C24697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0097610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628FB2-059A-404B-919A-39A88C51ED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C6E5D3-ABE3-400E-9896-EF56E87256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8644B9-3F90-414E-B74F-7656D93A60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AA2CE-172D-478A-9529-B474E0FD1D1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112059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BEA078-0B56-419E-A1D7-243010A872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DFDEC92-E0EE-4553-9205-253A1E1AF6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1F635A-87AA-4695-8080-42E9220380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A4D76-68E2-4765-B9E6-E6B7F8DFF90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22592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803088E-F6D5-4B20-BF0D-F37263BE57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14D2F4-B6B2-403D-8F29-03BDDED347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1D58D6-6D11-40EA-8EA4-43CBCE1268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C850F-FBC1-474D-B02F-53DC5ADE6B8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751424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BFE603-1A51-48AC-950C-ADB69D1F62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7B3A41A-E964-4074-9F67-FB503A0893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4C6818-1400-455E-BF6F-F2BD1EF10B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2885E5-4799-475B-A164-6D125F9AAB8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07271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588BC2B-8340-453C-BFFB-B4B0A4CE6F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B480EDA-DD05-4851-81D7-752DEE7FC8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5E385E5-9866-4170-A51E-284173004B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0CFEB-3EBF-49C1-BC77-1773924897B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51692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4E1B62B-4974-49DB-8C3F-A7F8FBA5D3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AF8FCB0-B70F-49FA-ACEB-44BB6A1818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D44DDFC-0A9E-4F1C-8AA5-76A7BBD9075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000000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C5F2936-A294-4DD9-840F-D0B8130313E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000000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FB14A11-B1BD-4C65-B43E-A06A7AF1349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F74327B-FB50-4696-B67D-6D55DA5A3D6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78569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924" r:id="rId1"/>
    <p:sldLayoutId id="2147489925" r:id="rId2"/>
    <p:sldLayoutId id="2147489926" r:id="rId3"/>
    <p:sldLayoutId id="2147489927" r:id="rId4"/>
    <p:sldLayoutId id="2147489928" r:id="rId5"/>
    <p:sldLayoutId id="2147489929" r:id="rId6"/>
    <p:sldLayoutId id="2147489930" r:id="rId7"/>
    <p:sldLayoutId id="2147489931" r:id="rId8"/>
    <p:sldLayoutId id="2147489932" r:id="rId9"/>
    <p:sldLayoutId id="2147489933" r:id="rId10"/>
    <p:sldLayoutId id="2147489934" r:id="rId11"/>
    <p:sldLayoutId id="214748993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復活期第三主日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4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19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zh-TW" altLang="en-US" sz="88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如何認出耶穌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5400" dirty="0">
                <a:solidFill>
                  <a:schemeClr val="bg1"/>
                </a:solidFill>
                <a:ea typeface="華康粗黑體" panose="020B0709000000000000" pitchFamily="49" charset="-120"/>
              </a:rPr>
              <a:t>——</a:t>
            </a:r>
            <a:r>
              <a:rPr lang="zh-TW" altLang="en-US" sz="6600" spc="600" dirty="0">
                <a:solidFill>
                  <a:schemeClr val="bg1"/>
                </a:solidFill>
                <a:ea typeface="華康粗黑體" panose="020B0709000000000000" pitchFamily="49" charset="-120"/>
              </a:rPr>
              <a:t>認知構成障礙</a:t>
            </a:r>
            <a:r>
              <a:rPr lang="en-US" altLang="zh-TW" sz="5400" dirty="0">
                <a:solidFill>
                  <a:schemeClr val="bg1"/>
                </a:solidFill>
                <a:ea typeface="華康粗黑體" panose="020B0709000000000000" pitchFamily="49" charset="-120"/>
              </a:rPr>
              <a:t>——</a:t>
            </a:r>
            <a:endParaRPr lang="zh-TW" altLang="en-US" sz="5400" dirty="0">
              <a:solidFill>
                <a:schemeClr val="bg1"/>
              </a:solidFill>
              <a:ea typeface="華康粗黑體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6050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4624"/>
            <a:ext cx="9108504" cy="6741368"/>
          </a:xfrm>
        </p:spPr>
        <p:txBody>
          <a:bodyPr/>
          <a:lstStyle/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們中有幾個婦女，驚嚇了我們；她們清早到了墳墓那裡，沒有看見耶穌的遺體，回來說她們見了天使顯現，天使說耶穌復活了。我們中也有幾個，到過墳墓那裡，所遇見的事，如同婦女們所說的一樣，但是，沒有看見耶穌。」</a:t>
            </a: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耶穌於是對他們說：「唉！無知的人哪！為信先知們所說的一切話，你們的心竟是這般遲鈍！默西亞不是必須受這些苦難，才進入他的光榮嗎？」耶穌於是從梅瑟及眾先知開始，</a:t>
            </a: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028384" y="6191190"/>
            <a:ext cx="19442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3/</a:t>
            </a: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5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7007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4624"/>
            <a:ext cx="9108504" cy="6741368"/>
          </a:xfrm>
        </p:spPr>
        <p:txBody>
          <a:bodyPr/>
          <a:lstStyle/>
          <a:p>
            <a:pPr marL="0" indent="0" algn="just" eaLnBrk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把全部經書論及他的話，都給他們解釋了。當他們走近他們要去的村莊時，耶穌裝作還要前行。他們強留他說：「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請同我們一起住下吧！因為快到晚上，天已垂暮了。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」耶穌就進去，同他們住下。當耶穌與他們坐下吃飯的時候，就拿起餅來，祝福了，擘開，遞給他們。他們的眼睛開了，這才認出耶穌來；但耶穌卻由他們眼前隱沒了。他們就彼此說：「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當他在路上與我們談話，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028384" y="6191190"/>
            <a:ext cx="19442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4/5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4954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4624"/>
            <a:ext cx="9108504" cy="6741368"/>
          </a:xfrm>
        </p:spPr>
        <p:txBody>
          <a:bodyPr/>
          <a:lstStyle/>
          <a:p>
            <a:pPr marL="0" indent="0" algn="just" eaLnBrk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給我們講解聖經的時候，我們的心不是火熱的嗎？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他們於是立即動身，返回耶路撒冷，遇見那十一位門徒，及同他們一起的人，正聚在一起，彼此談論說：「主真復活了，並顯現給西滿！」兩人就把在路上的事，及在分餅時，他們怎樣認出了耶穌，述說了一遍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</a:t>
            </a:r>
            <a:r>
              <a:rPr lang="zh-TW" altLang="en-US" sz="40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 </a:t>
            </a:r>
            <a:endParaRPr lang="en-US" altLang="zh-TW" sz="40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424688" y="6309320"/>
            <a:ext cx="539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5/5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9821547C-CE51-4CC3-BA5E-72014862BCA9}"/>
              </a:ext>
            </a:extLst>
          </p:cNvPr>
          <p:cNvSpPr txBox="1"/>
          <p:nvPr/>
        </p:nvSpPr>
        <p:spPr>
          <a:xfrm>
            <a:off x="3851920" y="4869160"/>
            <a:ext cx="4392488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solidFill>
                  <a:srgbClr val="FFCC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靜觀 默想 </a:t>
            </a:r>
            <a:r>
              <a:rPr lang="zh-TW" altLang="en-US" sz="24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把上主對</a:t>
            </a:r>
            <a:r>
              <a:rPr lang="zh-TW" altLang="en-US" sz="3600" dirty="0">
                <a:solidFill>
                  <a:srgbClr val="FF99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我</a:t>
            </a:r>
            <a:r>
              <a:rPr lang="zh-TW" altLang="en-US" sz="24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說的話 </a:t>
            </a:r>
            <a:endParaRPr lang="en-US" altLang="zh-TW" sz="2400" dirty="0">
              <a:solidFill>
                <a:schemeClr val="bg1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algn="ctr"/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牢記在</a:t>
            </a:r>
            <a:r>
              <a:rPr lang="zh-TW" altLang="en-US" sz="36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腦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中 銘刻在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心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上</a:t>
            </a:r>
          </a:p>
        </p:txBody>
      </p:sp>
    </p:spTree>
    <p:extLst>
      <p:ext uri="{BB962C8B-B14F-4D97-AF65-F5344CB8AC3E}">
        <p14:creationId xmlns:p14="http://schemas.microsoft.com/office/powerpoint/2010/main" val="3402798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復活期第三主日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4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19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zh-TW" altLang="en-US" sz="88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如何認出耶穌</a:t>
            </a: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5400" dirty="0">
                <a:solidFill>
                  <a:schemeClr val="bg1"/>
                </a:solidFill>
                <a:ea typeface="華康粗黑體" panose="020B0709000000000000" pitchFamily="49" charset="-120"/>
              </a:rPr>
              <a:t>——</a:t>
            </a:r>
            <a:r>
              <a:rPr lang="zh-TW" altLang="en-US" sz="6600" spc="600" dirty="0">
                <a:solidFill>
                  <a:schemeClr val="bg1"/>
                </a:solidFill>
                <a:ea typeface="華康粗黑體" panose="020B0709000000000000" pitchFamily="49" charset="-120"/>
              </a:rPr>
              <a:t>認知構成障礙</a:t>
            </a:r>
            <a:r>
              <a:rPr lang="en-US" altLang="zh-TW" sz="5400" dirty="0">
                <a:solidFill>
                  <a:schemeClr val="bg1"/>
                </a:solidFill>
                <a:ea typeface="華康粗黑體" panose="020B0709000000000000" pitchFamily="49" charset="-120"/>
              </a:rPr>
              <a:t>——</a:t>
            </a:r>
            <a:endParaRPr lang="zh-TW" altLang="en-US" sz="5400" dirty="0">
              <a:solidFill>
                <a:schemeClr val="bg1"/>
              </a:solidFill>
              <a:ea typeface="華康粗黑體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2190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5AC7357-E904-4A43-A402-0B9DDC6321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 marL="360000" indent="-457200" algn="l">
              <a:spcAft>
                <a:spcPts val="1200"/>
              </a:spcAft>
            </a:pPr>
            <a:r>
              <a:rPr lang="zh-TW" altLang="en-US" sz="37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我常</a:t>
            </a:r>
            <a:r>
              <a:rPr lang="zh-TW" altLang="en-US" sz="37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將上主置於我眼前</a:t>
            </a:r>
            <a:r>
              <a:rPr lang="en-US" altLang="zh-TW" sz="37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;</a:t>
            </a:r>
            <a:r>
              <a:rPr lang="zh-TW" altLang="en-US" sz="37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我決不動搖</a:t>
            </a:r>
            <a:r>
              <a:rPr lang="en-US" altLang="zh-TW" sz="37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7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因他在我右邊</a:t>
            </a:r>
            <a:r>
              <a:rPr lang="en-US" altLang="zh-TW" sz="37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  <a:r>
              <a:rPr lang="zh-TW" altLang="en-US" sz="37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因此</a:t>
            </a:r>
            <a:r>
              <a:rPr lang="en-US" altLang="zh-TW" sz="37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7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我心歡樂</a:t>
            </a:r>
            <a:r>
              <a:rPr lang="en-US" altLang="zh-TW" sz="37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7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我口歌唱</a:t>
            </a:r>
            <a:r>
              <a:rPr lang="en-US" altLang="zh-TW" sz="37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7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連我的肉身</a:t>
            </a:r>
            <a:r>
              <a:rPr lang="en-US" altLang="zh-TW" sz="37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7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也要</a:t>
            </a:r>
            <a:r>
              <a:rPr lang="zh-TW" altLang="en-US" sz="3700" dirty="0">
                <a:solidFill>
                  <a:srgbClr val="FF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安息於希望之中</a:t>
            </a:r>
            <a:r>
              <a:rPr lang="en-US" altLang="zh-TW" sz="37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7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因為你決不會讓你的聖者</a:t>
            </a:r>
            <a:r>
              <a:rPr lang="en-US" altLang="zh-TW" sz="37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7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見到腐朽</a:t>
            </a:r>
            <a:r>
              <a:rPr lang="en-US" altLang="zh-TW" sz="36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Aft>
                <a:spcPts val="1200"/>
              </a:spcAft>
            </a:pPr>
            <a:r>
              <a:rPr lang="zh-TW" altLang="en-US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華康中黑體" panose="020B0509000000000000" pitchFamily="49" charset="-120"/>
              </a:rPr>
              <a:t>你們不是用能朽壞的金銀等物</a:t>
            </a:r>
            <a:r>
              <a:rPr lang="en-US" altLang="zh-TW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華康中黑體" panose="020B0509000000000000" pitchFamily="49" charset="-120"/>
              </a:rPr>
              <a:t>而是</a:t>
            </a:r>
            <a:r>
              <a:rPr lang="zh-TW" altLang="en-US" sz="3600" dirty="0">
                <a:solidFill>
                  <a:srgbClr val="FFFF00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華康中黑體" panose="020B0509000000000000" pitchFamily="49" charset="-120"/>
              </a:rPr>
              <a:t>用寶血</a:t>
            </a:r>
            <a:r>
              <a:rPr lang="en-US" altLang="zh-TW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華康中黑體" panose="020B0509000000000000" pitchFamily="49" charset="-120"/>
              </a:rPr>
              <a:t>即無玷無瑕羔羊</a:t>
            </a:r>
            <a:r>
              <a:rPr lang="en-US" altLang="zh-TW" sz="24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華康中黑體" panose="020B0509000000000000" pitchFamily="49" charset="-120"/>
              </a:rPr>
              <a:t>基督的寶血</a:t>
            </a:r>
            <a:r>
              <a:rPr lang="en-US" altLang="zh-TW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華康中黑體" panose="020B0509000000000000" pitchFamily="49" charset="-120"/>
              </a:rPr>
              <a:t>由你們祖傳的虛妄生活中</a:t>
            </a:r>
            <a:r>
              <a:rPr lang="en-US" altLang="zh-TW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rgbClr val="FFFF00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華康中黑體" panose="020B0509000000000000" pitchFamily="49" charset="-120"/>
              </a:rPr>
              <a:t>被贖出來</a:t>
            </a:r>
            <a:r>
              <a:rPr lang="zh-TW" altLang="en-US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華康中黑體" panose="020B0509000000000000" pitchFamily="49" charset="-120"/>
              </a:rPr>
              <a:t>的</a:t>
            </a:r>
            <a:r>
              <a:rPr lang="en-US" altLang="zh-TW" sz="3600" dirty="0">
                <a:solidFill>
                  <a:schemeClr val="bg1"/>
                </a:solidFill>
                <a:latin typeface="華康儷粗宋" panose="02020709000000000000" pitchFamily="49" charset="-120"/>
                <a:ea typeface="華康儷粗宋" panose="020207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Aft>
                <a:spcPts val="1200"/>
              </a:spcAft>
            </a:pPr>
            <a:r>
              <a:rPr lang="zh-TW" altLang="en-US" sz="39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請</a:t>
            </a:r>
            <a:r>
              <a:rPr lang="zh-TW" altLang="en-US" sz="3900" spc="-150" dirty="0">
                <a:solidFill>
                  <a:srgbClr val="FFFF00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同我們一起住下吧</a:t>
            </a:r>
            <a:r>
              <a:rPr lang="en-US" altLang="zh-TW" sz="3900" spc="-150" dirty="0">
                <a:solidFill>
                  <a:srgbClr val="FFFF00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!</a:t>
            </a:r>
            <a:r>
              <a:rPr lang="zh-TW" altLang="en-US" sz="39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因為快到晚上</a:t>
            </a:r>
            <a:r>
              <a:rPr lang="en-US" altLang="zh-TW" sz="39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9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天已垂暮了</a:t>
            </a:r>
            <a:r>
              <a:rPr lang="en-US" altLang="zh-TW" sz="39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. </a:t>
            </a:r>
            <a:r>
              <a:rPr lang="zh-TW" altLang="en-US" sz="39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當他在路上與我們</a:t>
            </a:r>
            <a:r>
              <a:rPr lang="zh-TW" altLang="en-US" sz="3900" spc="-150" dirty="0">
                <a:solidFill>
                  <a:srgbClr val="FFFF00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談話</a:t>
            </a:r>
            <a:r>
              <a:rPr lang="en-US" altLang="zh-TW" sz="39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9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給我們講解聖經的時候</a:t>
            </a:r>
            <a:r>
              <a:rPr lang="en-US" altLang="zh-TW" sz="39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9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我們的</a:t>
            </a:r>
            <a:r>
              <a:rPr lang="zh-TW" altLang="en-US" sz="3900" spc="-150" dirty="0">
                <a:solidFill>
                  <a:srgbClr val="FFFF00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心不是火熱</a:t>
            </a:r>
            <a:r>
              <a:rPr lang="zh-TW" altLang="en-US" sz="39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的嗎</a:t>
            </a:r>
            <a:r>
              <a:rPr lang="en-US" altLang="zh-TW" sz="39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?</a:t>
            </a:r>
            <a:endParaRPr lang="zh-HK" altLang="en-US" sz="3900" spc="-150" dirty="0">
              <a:solidFill>
                <a:schemeClr val="bg1"/>
              </a:solidFill>
              <a:latin typeface="華康龍門石碑(P)" panose="03000700000000000000" pitchFamily="66" charset="-120"/>
              <a:ea typeface="華康龍門石碑(P)" panose="03000700000000000000" pitchFamily="66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103031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5AC7357-E904-4A43-A402-0B9DDC6321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 marL="360000" indent="-457200" algn="l">
              <a:lnSpc>
                <a:spcPts val="4100"/>
              </a:lnSpc>
              <a:spcBef>
                <a:spcPts val="600"/>
              </a:spcBef>
              <a:spcAft>
                <a:spcPts val="600"/>
              </a:spcAft>
            </a:pPr>
            <a:r>
              <a:rPr lang="zh-TW" altLang="en-US" sz="37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我</a:t>
            </a:r>
            <a:r>
              <a:rPr lang="zh-TW" altLang="en-US" sz="370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常將上主置於我眼前</a:t>
            </a:r>
            <a:r>
              <a:rPr lang="en-US" altLang="zh-TW" sz="3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7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我決不動搖</a:t>
            </a:r>
            <a:r>
              <a:rPr lang="en-US" altLang="zh-TW" sz="3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7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因他在我右邊</a:t>
            </a:r>
            <a:r>
              <a:rPr lang="en-US" altLang="zh-TW" sz="3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37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因此</a:t>
            </a:r>
            <a:r>
              <a:rPr lang="en-US" altLang="zh-TW" sz="3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7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我心歡樂</a:t>
            </a:r>
            <a:r>
              <a:rPr lang="en-US" altLang="zh-TW" sz="3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7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我口歌唱</a:t>
            </a:r>
            <a:r>
              <a:rPr lang="en-US" altLang="zh-TW" sz="3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7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連我的肉身</a:t>
            </a:r>
            <a:r>
              <a:rPr lang="en-US" altLang="zh-TW" sz="3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7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也要</a:t>
            </a:r>
            <a:r>
              <a:rPr lang="zh-TW" altLang="en-US" sz="3700" dirty="0">
                <a:solidFill>
                  <a:srgbClr val="FFFF00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安息於希望之中</a:t>
            </a:r>
            <a:r>
              <a:rPr lang="en-US" altLang="zh-TW" sz="3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7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因為你決不會讓你的聖者</a:t>
            </a:r>
            <a:r>
              <a:rPr lang="en-US" altLang="zh-TW" sz="3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700" dirty="0">
                <a:solidFill>
                  <a:schemeClr val="bg1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見到腐朽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認出耶穌第一招：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常將上主置於眼前</a:t>
            </a:r>
            <a:endParaRPr lang="en-US" altLang="zh-TW" sz="4000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>
              <a:spcBef>
                <a:spcPts val="0"/>
              </a:spcBef>
              <a:spcAft>
                <a:spcPts val="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起床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請眾頌主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感謝天主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360000" indent="-457200" algn="l">
              <a:spcBef>
                <a:spcPts val="0"/>
              </a:spcBef>
              <a:spcAft>
                <a:spcPts val="1200"/>
              </a:spcAft>
            </a:pP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2.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上課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前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經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飯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前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經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出門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前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經 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短誦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2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火箭</a:t>
            </a:r>
            <a:r>
              <a:rPr lang="en-US" altLang="zh-TW" sz="2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2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流星</a:t>
            </a:r>
            <a:r>
              <a:rPr lang="en-US" altLang="zh-TW" sz="24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</a:t>
            </a:r>
            <a:endParaRPr lang="en-US" altLang="zh-TW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>
              <a:spcBef>
                <a:spcPts val="0"/>
              </a:spcBef>
              <a:spcAft>
                <a:spcPts val="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認出耶穌第二招：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安息於「交託」之中</a:t>
            </a:r>
            <a:endParaRPr lang="en-US" altLang="zh-TW" sz="4000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>
              <a:spcBef>
                <a:spcPts val="0"/>
              </a:spcBef>
              <a:spcAft>
                <a:spcPts val="0"/>
              </a:spcAft>
            </a:pP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1.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每晚睡前省察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每月月省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每年大避靜</a:t>
            </a:r>
            <a:endParaRPr lang="en-US" altLang="zh-TW"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>
              <a:spcBef>
                <a:spcPts val="0"/>
              </a:spcBef>
              <a:spcAft>
                <a:spcPts val="0"/>
              </a:spcAft>
            </a:pP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2.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發上等痛悔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天主我愛你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求你寬恕我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!</a:t>
            </a:r>
            <a:endParaRPr lang="en-US" altLang="zh-TW"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52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5AC7357-E904-4A43-A402-0B9DDC6321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 marL="360000" indent="-457200" algn="l">
              <a:spcAft>
                <a:spcPts val="1200"/>
              </a:spcAft>
            </a:pP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粗宋" panose="02020709000000000000" pitchFamily="49" charset="-120"/>
                <a:cs typeface="Calibri" panose="020F0502020204030204" pitchFamily="34" charset="0"/>
              </a:rPr>
              <a:t>你們不是用能朽壞的金銀等物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粗宋" panose="02020709000000000000" pitchFamily="49" charset="-120"/>
                <a:cs typeface="Calibri" panose="020F0502020204030204" pitchFamily="34" charset="0"/>
              </a:rPr>
              <a:t>而是</a:t>
            </a:r>
            <a:r>
              <a:rPr lang="zh-TW" altLang="en-US" sz="3600" dirty="0">
                <a:solidFill>
                  <a:srgbClr val="FFFF00"/>
                </a:solidFill>
                <a:latin typeface="Calibri" panose="020F0502020204030204" pitchFamily="34" charset="0"/>
                <a:ea typeface="華康儷粗宋" panose="02020709000000000000" pitchFamily="49" charset="-120"/>
                <a:cs typeface="Calibri" panose="020F0502020204030204" pitchFamily="34" charset="0"/>
              </a:rPr>
              <a:t>用寶血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粗宋" panose="02020709000000000000" pitchFamily="49" charset="-120"/>
                <a:cs typeface="Calibri" panose="020F0502020204030204" pitchFamily="34" charset="0"/>
              </a:rPr>
              <a:t>即無玷無瑕羔羊</a:t>
            </a:r>
            <a:r>
              <a:rPr lang="en-US" altLang="zh-TW" sz="2000" spc="-3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———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粗宋" panose="02020709000000000000" pitchFamily="49" charset="-120"/>
                <a:cs typeface="Calibri" panose="020F0502020204030204" pitchFamily="34" charset="0"/>
              </a:rPr>
              <a:t>基督的寶血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粗宋" panose="02020709000000000000" pitchFamily="49" charset="-120"/>
                <a:cs typeface="Calibri" panose="020F0502020204030204" pitchFamily="34" charset="0"/>
              </a:rPr>
              <a:t>由你們祖傳的虛妄生活中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FFFF00"/>
                </a:solidFill>
                <a:latin typeface="Calibri" panose="020F0502020204030204" pitchFamily="34" charset="0"/>
                <a:ea typeface="華康儷粗宋" panose="02020709000000000000" pitchFamily="49" charset="-120"/>
                <a:cs typeface="Calibri" panose="020F0502020204030204" pitchFamily="34" charset="0"/>
              </a:rPr>
              <a:t>被贖出來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粗宋" panose="02020709000000000000" pitchFamily="49" charset="-120"/>
                <a:cs typeface="Calibri" panose="020F0502020204030204" pitchFamily="34" charset="0"/>
              </a:rPr>
              <a:t>的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Aft>
                <a:spcPts val="12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物以類聚</a:t>
            </a:r>
            <a:r>
              <a:rPr lang="zh-TW" altLang="en-US" sz="12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</a:t>
            </a:r>
            <a:r>
              <a:rPr lang="en-US" altLang="zh-TW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Birds of a feather flock together</a:t>
            </a:r>
          </a:p>
          <a:p>
            <a:pPr marL="468000" indent="-457200" algn="l">
              <a:spcAft>
                <a:spcPts val="0"/>
              </a:spcAft>
            </a:pP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用基督寶血贖回的生命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與基督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同一種類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同樣貴重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 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門當戶對</a:t>
            </a:r>
            <a:endParaRPr lang="en-US" altLang="zh-TW" sz="4000" dirty="0">
              <a:solidFill>
                <a:srgbClr val="FFFF00"/>
              </a:solidFill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 marL="468000" indent="-457200" algn="l">
              <a:spcAft>
                <a:spcPts val="1200"/>
              </a:spcAft>
            </a:pP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   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由祖傳的虛妄生活中被救出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從歷史的錯誤道中走出來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聖教宗若望保祿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</a:t>
            </a:r>
            <a:r>
              <a:rPr lang="zh-TW" altLang="en-US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否定教宗</a:t>
            </a:r>
            <a: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?</a:t>
            </a:r>
            <a:br>
              <a:rPr lang="en-US" altLang="zh-TW" sz="3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與基督有同一希望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同一將來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同甘共苦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</a:t>
            </a:r>
            <a:endParaRPr lang="en-US" altLang="zh-TW" sz="4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410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35AC7357-E904-4A43-A402-0B9DDC6321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 marL="360000" indent="-457200" algn="l">
              <a:lnSpc>
                <a:spcPts val="4000"/>
              </a:lnSpc>
              <a:spcAft>
                <a:spcPts val="1200"/>
              </a:spcAft>
            </a:pPr>
            <a:r>
              <a:rPr lang="zh-TW" altLang="en-US" sz="3800" spc="-150" dirty="0">
                <a:solidFill>
                  <a:schemeClr val="bg1"/>
                </a:solidFill>
                <a:latin typeface="Calibri" panose="020F0502020204030204" pitchFamily="34" charset="0"/>
                <a:ea typeface="華康儷粗宋" panose="02020709000000000000" pitchFamily="49" charset="-120"/>
                <a:cs typeface="Calibri" panose="020F0502020204030204" pitchFamily="34" charset="0"/>
              </a:rPr>
              <a:t>請</a:t>
            </a:r>
            <a:r>
              <a:rPr lang="zh-TW" altLang="en-US" sz="3800" spc="-150" dirty="0">
                <a:solidFill>
                  <a:srgbClr val="FFFF00"/>
                </a:solidFill>
                <a:latin typeface="Calibri" panose="020F0502020204030204" pitchFamily="34" charset="0"/>
                <a:ea typeface="華康儷粗宋" panose="02020709000000000000" pitchFamily="49" charset="-120"/>
                <a:cs typeface="Calibri" panose="020F0502020204030204" pitchFamily="34" charset="0"/>
              </a:rPr>
              <a:t>同我們一起住下吧</a:t>
            </a:r>
            <a:r>
              <a:rPr lang="en-US" altLang="zh-TW" sz="3800" spc="-15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r>
              <a:rPr lang="zh-TW" altLang="en-US" sz="3800" spc="-150" dirty="0">
                <a:solidFill>
                  <a:schemeClr val="bg1"/>
                </a:solidFill>
                <a:latin typeface="Calibri" panose="020F0502020204030204" pitchFamily="34" charset="0"/>
                <a:ea typeface="華康儷粗宋" panose="02020709000000000000" pitchFamily="49" charset="-120"/>
                <a:cs typeface="Calibri" panose="020F0502020204030204" pitchFamily="34" charset="0"/>
              </a:rPr>
              <a:t>因為快到晚上</a:t>
            </a:r>
            <a:r>
              <a:rPr lang="en-US" altLang="zh-TW" sz="38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spc="-150" dirty="0">
                <a:solidFill>
                  <a:schemeClr val="bg1"/>
                </a:solidFill>
                <a:latin typeface="Calibri" panose="020F0502020204030204" pitchFamily="34" charset="0"/>
                <a:ea typeface="華康儷粗宋" panose="02020709000000000000" pitchFamily="49" charset="-120"/>
                <a:cs typeface="Calibri" panose="020F0502020204030204" pitchFamily="34" charset="0"/>
              </a:rPr>
              <a:t>天已垂暮了</a:t>
            </a:r>
            <a:r>
              <a:rPr lang="en-US" altLang="zh-TW" sz="3800" spc="-15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zh-TW" altLang="en-US" sz="39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當他在路上與我們</a:t>
            </a:r>
            <a:r>
              <a:rPr lang="zh-TW" altLang="en-US" sz="3900" spc="-150" dirty="0">
                <a:solidFill>
                  <a:srgbClr val="FFFF00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談話</a:t>
            </a:r>
            <a:r>
              <a:rPr lang="en-US" altLang="zh-TW" sz="39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9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給我們講解聖經的時候</a:t>
            </a:r>
            <a:r>
              <a:rPr lang="en-US" altLang="zh-TW" sz="39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39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我們的心不是</a:t>
            </a:r>
            <a:r>
              <a:rPr lang="zh-TW" altLang="en-US" sz="3900" spc="-150" dirty="0">
                <a:solidFill>
                  <a:srgbClr val="FFFF00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火熱</a:t>
            </a:r>
            <a:r>
              <a:rPr lang="zh-TW" altLang="en-US" sz="39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的嗎</a:t>
            </a:r>
            <a:r>
              <a:rPr lang="en-US" altLang="zh-TW" sz="3900" spc="-150" dirty="0">
                <a:solidFill>
                  <a:schemeClr val="bg1"/>
                </a:solidFill>
                <a:latin typeface="華康龍門石碑(P)" panose="03000700000000000000" pitchFamily="66" charset="-120"/>
                <a:ea typeface="華康龍門石碑(P)" panose="03000700000000000000" pitchFamily="66" charset="-120"/>
                <a:cs typeface="華康中黑體" panose="020B0509000000000000" pitchFamily="49" charset="-120"/>
              </a:rPr>
              <a:t>?</a:t>
            </a:r>
          </a:p>
          <a:p>
            <a:pPr marL="360000" indent="-457200" algn="l">
              <a:spcAft>
                <a:spcPts val="1200"/>
              </a:spcAft>
            </a:pPr>
            <a:endParaRPr lang="zh-HK" altLang="en-US" sz="3900" spc="-150" dirty="0">
              <a:solidFill>
                <a:schemeClr val="bg1"/>
              </a:solidFill>
              <a:latin typeface="華康龍門石碑(P)" panose="03000700000000000000" pitchFamily="66" charset="-120"/>
              <a:ea typeface="華康龍門石碑(P)" panose="03000700000000000000" pitchFamily="66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3B88281C-0A7E-48BC-98BE-F453E6613E8D}"/>
              </a:ext>
            </a:extLst>
          </p:cNvPr>
          <p:cNvSpPr txBox="1"/>
          <p:nvPr/>
        </p:nvSpPr>
        <p:spPr>
          <a:xfrm>
            <a:off x="0" y="1844824"/>
            <a:ext cx="9088853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1.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夕陽西沈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,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求主與我同住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;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黑暗漸深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,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求主與我同住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   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求助無門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,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安慰也無尋處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;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憐我孤苦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,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求主與我同住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!</a:t>
            </a:r>
            <a:endParaRPr kumimoji="1" lang="zh-TW" altLang="zh-TW" sz="3200" b="0" i="0" u="none" strike="noStrike" kern="100" cap="none" spc="0" normalizeH="0" baseline="0" noProof="0" dirty="0">
              <a:ln>
                <a:noFill/>
              </a:ln>
              <a:solidFill>
                <a:prstClr val="white"/>
              </a:solidFill>
              <a:uLnTx/>
              <a:uFillTx/>
              <a:latin typeface="Calibri"/>
              <a:ea typeface="華康儷中黑" panose="020B0509000000000000" pitchFamily="49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2.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浮生若夢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,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在世光陰須臾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;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歡娛好景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,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轉瞬都成往事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;</a:t>
            </a:r>
            <a:endParaRPr kumimoji="1" lang="zh-TW" altLang="zh-TW" sz="3200" b="0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uLnTx/>
              <a:uFillTx/>
              <a:latin typeface="Calibri"/>
              <a:ea typeface="華康儷中黑" panose="020B0509000000000000" pitchFamily="49" charset="-120"/>
              <a:cs typeface="Times New Roman" panose="02020603050405020304" pitchFamily="18" charset="0"/>
            </a:endParaRP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 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幻變無常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,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青春怎能永駐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;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主恩天高海深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,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與我同住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!</a:t>
            </a:r>
            <a:endParaRPr kumimoji="1" lang="zh-TW" altLang="zh-TW" sz="3200" b="0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uLnTx/>
              <a:uFillTx/>
              <a:latin typeface="Calibri"/>
              <a:ea typeface="華康儷中黑" panose="020B0509000000000000" pitchFamily="49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3.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崎嶇人生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,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求主永遠扶持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;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若非主恩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,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生命怎能永固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;</a:t>
            </a:r>
            <a:endParaRPr kumimoji="1" lang="zh-TW" altLang="zh-TW" sz="3200" b="0" i="0" u="none" strike="noStrike" kern="100" cap="none" spc="0" normalizeH="0" baseline="0" noProof="0" dirty="0">
              <a:ln>
                <a:noFill/>
              </a:ln>
              <a:solidFill>
                <a:prstClr val="white"/>
              </a:solidFill>
              <a:uLnTx/>
              <a:uFillTx/>
              <a:latin typeface="Calibri"/>
              <a:ea typeface="華康儷中黑" panose="020B0509000000000000" pitchFamily="49" charset="-120"/>
              <a:cs typeface="Times New Roman" panose="02020603050405020304" pitchFamily="18" charset="0"/>
            </a:endParaRP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 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天國如臨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,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生命何愁孤苦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;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無論風雨晦明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,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與我同住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prstClr val="white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!</a:t>
            </a:r>
            <a:endParaRPr kumimoji="1" lang="zh-TW" altLang="zh-TW" sz="3200" b="0" i="0" u="none" strike="noStrike" kern="100" cap="none" spc="0" normalizeH="0" baseline="0" noProof="0" dirty="0">
              <a:ln>
                <a:noFill/>
              </a:ln>
              <a:solidFill>
                <a:prstClr val="white"/>
              </a:solidFill>
              <a:uLnTx/>
              <a:uFillTx/>
              <a:latin typeface="Calibri"/>
              <a:ea typeface="華康儷中黑" panose="020B0509000000000000" pitchFamily="49" charset="-12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4.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不怕仇敵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,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只因有你庇護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;</a:t>
            </a:r>
            <a:r>
              <a:rPr kumimoji="1" lang="zh-TW" altLang="en-US" sz="3200" b="0" i="0" u="none" strike="noStrike" kern="100" cap="none" spc="0" normalizeH="0" baseline="0" noProof="0" dirty="0">
                <a:ln>
                  <a:noFill/>
                </a:ln>
                <a:solidFill>
                  <a:srgbClr val="00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戰亂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不驚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,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死亡亦有何苦</a:t>
            </a: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  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墓非終點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,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快樂常伴困難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;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我必凱旋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,</a:t>
            </a:r>
            <a:r>
              <a:rPr kumimoji="1" lang="zh-TW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全因有你照顧</a:t>
            </a:r>
            <a:r>
              <a:rPr kumimoji="1" lang="en-US" altLang="zh-TW" sz="3200" b="0" i="0" u="none" strike="noStrike" kern="100" cap="none" spc="0" normalizeH="0" baseline="0" noProof="0" dirty="0">
                <a:ln>
                  <a:noFill/>
                </a:ln>
                <a:solidFill>
                  <a:srgbClr val="FFFF00"/>
                </a:solidFill>
                <a:uLnTx/>
                <a:uFillTx/>
                <a:latin typeface="Calibri"/>
                <a:ea typeface="華康儷中黑" panose="020B0509000000000000" pitchFamily="49" charset="-120"/>
                <a:cs typeface="Times New Roman" panose="02020603050405020304" pitchFamily="18" charset="0"/>
              </a:rPr>
              <a:t>.</a:t>
            </a:r>
            <a:endParaRPr kumimoji="1" lang="zh-TW" altLang="zh-TW" sz="3200" b="0" i="0" u="none" strike="noStrike" kern="100" cap="none" spc="0" normalizeH="0" baseline="0" noProof="0" dirty="0">
              <a:ln>
                <a:noFill/>
              </a:ln>
              <a:solidFill>
                <a:srgbClr val="FFFF00"/>
              </a:solidFill>
              <a:uLnTx/>
              <a:uFillTx/>
              <a:latin typeface="Calibri"/>
              <a:ea typeface="華康儷中黑" panose="020B0509000000000000" pitchFamily="49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518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ABA2E6D-3C88-4C2D-8D3C-D521F46E2D6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3000" b="0" i="0" u="none" strike="noStrike" kern="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/>
                <a:ea typeface="華康粗黑體" panose="020B0709000000000000" pitchFamily="49" charset="-120"/>
                <a:cs typeface="華康黑體-GB5" panose="020B0509000000000000" pitchFamily="49" charset="-120"/>
              </a:rPr>
              <a:t>經驗天主的七條路</a:t>
            </a:r>
            <a:r>
              <a:rPr kumimoji="1" lang="en-US" altLang="zh-TW" sz="2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華康粗黑體" panose="020B0709000000000000" pitchFamily="49" charset="-120"/>
                <a:cs typeface="華康黑體-GB5" panose="020B0509000000000000" pitchFamily="49" charset="-120"/>
              </a:rPr>
              <a:t>(</a:t>
            </a:r>
            <a:r>
              <a:rPr kumimoji="1" lang="zh-TW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華康粗黑體" panose="020B0709000000000000" pitchFamily="49" charset="-120"/>
                <a:cs typeface="華康黑體-GB5" panose="020B0509000000000000" pitchFamily="49" charset="-120"/>
              </a:rPr>
              <a:t>若一</a:t>
            </a:r>
            <a:r>
              <a:rPr kumimoji="1" lang="en-US" altLang="zh-TW" sz="1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華康粗黑體" panose="020B0709000000000000" pitchFamily="49" charset="-120"/>
                <a:cs typeface="華康黑體-GB5" panose="020B0509000000000000" pitchFamily="49" charset="-120"/>
              </a:rPr>
              <a:t>1:1-3</a:t>
            </a:r>
            <a:r>
              <a:rPr kumimoji="1" lang="zh-TW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華康粗黑體" panose="020B0709000000000000" pitchFamily="49" charset="-120"/>
                <a:cs typeface="華康黑體-GB5" panose="020B0509000000000000" pitchFamily="49" charset="-120"/>
              </a:rPr>
              <a:t>有血有肉</a:t>
            </a:r>
            <a:r>
              <a:rPr kumimoji="1" lang="en-US" altLang="zh-TW" sz="2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華康粗黑體" panose="020B0709000000000000" pitchFamily="49" charset="-120"/>
                <a:cs typeface="華康黑體-GB5" panose="020B0509000000000000" pitchFamily="49" charset="-120"/>
              </a:rPr>
              <a:t>,</a:t>
            </a:r>
            <a:r>
              <a:rPr kumimoji="1" lang="zh-TW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華康粗黑體" panose="020B0709000000000000" pitchFamily="49" charset="-120"/>
                <a:cs typeface="華康黑體-GB5" panose="020B0509000000000000" pitchFamily="49" charset="-120"/>
              </a:rPr>
              <a:t>具體又立體的天主</a:t>
            </a:r>
            <a:r>
              <a:rPr kumimoji="1" lang="en-US" altLang="zh-TW" sz="24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華康粗黑體" panose="020B0709000000000000" pitchFamily="49" charset="-120"/>
                <a:cs typeface="華康黑體-GB5" panose="020B0509000000000000" pitchFamily="49" charset="-120"/>
              </a:rPr>
              <a:t>;1Jn1)</a:t>
            </a:r>
            <a:endParaRPr kumimoji="1" lang="zh-TW" altLang="en-US" sz="4000" b="0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/>
              <a:ea typeface="華康粗黑體" panose="020B0709000000000000" pitchFamily="49" charset="-120"/>
              <a:cs typeface="華康黑體-GB5" panose="020B0509000000000000" pitchFamily="49" charset="-120"/>
            </a:endParaRPr>
          </a:p>
          <a:p>
            <a:pPr algn="l" eaLnBrk="1" hangingPunct="1"/>
            <a:r>
              <a:rPr lang="zh-TW" altLang="en-US" sz="2000" dirty="0">
                <a:ea typeface="華康粗黑體" panose="020B0709000000000000" pitchFamily="49" charset="-120"/>
                <a:cs typeface="華康黑體-GB5" panose="020B0509000000000000" pitchFamily="49" charset="-120"/>
              </a:rPr>
              <a:t>論到那從起初就有的生命的聖言，就是我們</a:t>
            </a:r>
            <a:r>
              <a:rPr lang="zh-TW" altLang="en-US" sz="2000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聽見過</a:t>
            </a:r>
            <a:r>
              <a:rPr lang="en-US" altLang="zh-TW" sz="2000" dirty="0">
                <a:ea typeface="華康粗黑體" panose="020B0709000000000000" pitchFamily="49" charset="-120"/>
                <a:cs typeface="華康黑體-GB5" panose="020B0509000000000000" pitchFamily="49" charset="-120"/>
              </a:rPr>
              <a:t>,</a:t>
            </a:r>
            <a:r>
              <a:rPr lang="zh-TW" altLang="en-US" sz="2000" dirty="0">
                <a:ea typeface="華康粗黑體" panose="020B0709000000000000" pitchFamily="49" charset="-120"/>
                <a:cs typeface="華康黑體-GB5" panose="020B0509000000000000" pitchFamily="49" charset="-120"/>
              </a:rPr>
              <a:t>我們</a:t>
            </a:r>
            <a:r>
              <a:rPr lang="zh-TW" altLang="en-US" sz="2000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親眼看見過</a:t>
            </a:r>
            <a:r>
              <a:rPr lang="en-US" altLang="zh-TW" sz="2000" dirty="0">
                <a:ea typeface="華康粗黑體" panose="020B0709000000000000" pitchFamily="49" charset="-120"/>
                <a:cs typeface="華康黑體-GB5" panose="020B0509000000000000" pitchFamily="49" charset="-120"/>
              </a:rPr>
              <a:t>,</a:t>
            </a:r>
            <a:r>
              <a:rPr lang="zh-TW" altLang="en-US" sz="2000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瞻仰過</a:t>
            </a:r>
            <a:r>
              <a:rPr lang="en-US" altLang="zh-TW" sz="2000" dirty="0">
                <a:ea typeface="華康粗黑體" panose="020B0709000000000000" pitchFamily="49" charset="-120"/>
                <a:cs typeface="華康黑體-GB5" panose="020B0509000000000000" pitchFamily="49" charset="-120"/>
              </a:rPr>
              <a:t>,</a:t>
            </a:r>
            <a:r>
              <a:rPr lang="zh-TW" altLang="en-US" sz="2000" dirty="0">
                <a:ea typeface="華康粗黑體" panose="020B0709000000000000" pitchFamily="49" charset="-120"/>
                <a:cs typeface="華康黑體-GB5" panose="020B0509000000000000" pitchFamily="49" charset="-120"/>
              </a:rPr>
              <a:t>以及我們</a:t>
            </a:r>
            <a:r>
              <a:rPr lang="zh-TW" altLang="en-US" sz="2000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親手摸過</a:t>
            </a:r>
            <a:r>
              <a:rPr lang="zh-TW" altLang="en-US" sz="2000" dirty="0">
                <a:ea typeface="華康粗黑體" panose="020B0709000000000000" pitchFamily="49" charset="-120"/>
                <a:cs typeface="華康黑體-GB5" panose="020B0509000000000000" pitchFamily="49" charset="-120"/>
              </a:rPr>
              <a:t>的生命的聖言</a:t>
            </a:r>
            <a:r>
              <a:rPr lang="en-US" altLang="zh-TW" sz="1800" dirty="0">
                <a:ea typeface="華康粗黑體" panose="020B0709000000000000" pitchFamily="49" charset="-120"/>
                <a:cs typeface="華康黑體-GB5" panose="020B0509000000000000" pitchFamily="49" charset="-120"/>
              </a:rPr>
              <a:t>——</a:t>
            </a:r>
            <a:r>
              <a:rPr lang="zh-TW" altLang="en-US" sz="2000" dirty="0">
                <a:ea typeface="華康粗黑體" panose="020B0709000000000000" pitchFamily="49" charset="-120"/>
                <a:cs typeface="華康黑體-GB5" panose="020B0509000000000000" pitchFamily="49" charset="-120"/>
              </a:rPr>
              <a:t>這生命已顯示出來，我們</a:t>
            </a:r>
            <a:r>
              <a:rPr lang="zh-TW" altLang="en-US" sz="2000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看見了</a:t>
            </a:r>
            <a:r>
              <a:rPr lang="zh-TW" altLang="en-US" sz="2000" dirty="0">
                <a:ea typeface="華康粗黑體" panose="020B0709000000000000" pitchFamily="49" charset="-120"/>
                <a:cs typeface="華康黑體-GB5" panose="020B0509000000000000" pitchFamily="49" charset="-120"/>
              </a:rPr>
              <a:t>，也為他作證。</a:t>
            </a:r>
            <a:endParaRPr lang="en-US" altLang="zh-TW" sz="2000" dirty="0">
              <a:ea typeface="華康粗黑體" panose="020B0709000000000000" pitchFamily="49" charset="-120"/>
              <a:cs typeface="華康黑體-GB5" panose="020B0509000000000000" pitchFamily="49" charset="-120"/>
            </a:endParaRPr>
          </a:p>
          <a:p>
            <a:pPr algn="l" eaLnBrk="1" hangingPunct="1">
              <a:spcBef>
                <a:spcPts val="600"/>
              </a:spcBef>
            </a:pPr>
            <a:r>
              <a:rPr lang="zh-TW" altLang="en-US" sz="1800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以下七路</a:t>
            </a:r>
            <a:r>
              <a:rPr lang="en-US" altLang="zh-TW" sz="1800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,</a:t>
            </a:r>
            <a:r>
              <a:rPr lang="zh-TW" altLang="en-US" sz="1800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無大無小</a:t>
            </a:r>
            <a:endParaRPr lang="en-US" altLang="zh-TW" sz="1800" dirty="0">
              <a:solidFill>
                <a:srgbClr val="FF0000"/>
              </a:solidFill>
              <a:ea typeface="華康粗黑體" panose="020B0709000000000000" pitchFamily="49" charset="-120"/>
              <a:cs typeface="華康黑體-GB5" panose="020B0509000000000000" pitchFamily="49" charset="-120"/>
            </a:endParaRPr>
          </a:p>
          <a:p>
            <a:pPr algn="l" eaLnBrk="1" hangingPunct="1">
              <a:spcBef>
                <a:spcPct val="0"/>
              </a:spcBef>
            </a:pPr>
            <a:r>
              <a:rPr lang="zh-TW" altLang="en-US" sz="1800" dirty="0">
                <a:solidFill>
                  <a:srgbClr val="9900CC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互相支援</a:t>
            </a:r>
            <a:r>
              <a:rPr lang="en-US" altLang="zh-TW" sz="1800" dirty="0">
                <a:solidFill>
                  <a:srgbClr val="9900CC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/</a:t>
            </a:r>
            <a:r>
              <a:rPr lang="zh-TW" altLang="en-US" sz="1800" dirty="0">
                <a:solidFill>
                  <a:srgbClr val="9900CC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規範</a:t>
            </a:r>
            <a:endParaRPr lang="en-US" altLang="zh-TW" sz="1800" dirty="0">
              <a:solidFill>
                <a:srgbClr val="9900CC"/>
              </a:solidFill>
              <a:ea typeface="華康粗黑體" panose="020B0709000000000000" pitchFamily="49" charset="-120"/>
              <a:cs typeface="華康黑體-GB5" panose="020B0509000000000000" pitchFamily="49" charset="-120"/>
            </a:endParaRPr>
          </a:p>
          <a:p>
            <a:pPr algn="l" eaLnBrk="1" hangingPunct="1">
              <a:spcBef>
                <a:spcPct val="0"/>
              </a:spcBef>
            </a:pPr>
            <a:r>
              <a:rPr lang="zh-TW" altLang="en-US" sz="1800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均衡全面發展</a:t>
            </a:r>
            <a:endParaRPr lang="en-US" altLang="zh-TW" sz="1800" dirty="0">
              <a:solidFill>
                <a:srgbClr val="0000FF"/>
              </a:solidFill>
              <a:ea typeface="華康粗黑體" panose="020B0709000000000000" pitchFamily="49" charset="-120"/>
              <a:cs typeface="華康黑體-GB5" panose="020B0509000000000000" pitchFamily="49" charset="-120"/>
            </a:endParaRPr>
          </a:p>
        </p:txBody>
      </p:sp>
      <p:sp>
        <p:nvSpPr>
          <p:cNvPr id="3075" name="Line 3">
            <a:extLst>
              <a:ext uri="{FF2B5EF4-FFF2-40B4-BE49-F238E27FC236}">
                <a16:creationId xmlns:a16="http://schemas.microsoft.com/office/drawing/2014/main" id="{143C42B9-9294-4B6A-BD5A-2BDC735DF93A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1050" y="1700213"/>
            <a:ext cx="60499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076" name="Line 4">
            <a:extLst>
              <a:ext uri="{FF2B5EF4-FFF2-40B4-BE49-F238E27FC236}">
                <a16:creationId xmlns:a16="http://schemas.microsoft.com/office/drawing/2014/main" id="{54FBAC3B-14A0-4DB2-83B8-84FAFC84C2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42988" y="1700213"/>
            <a:ext cx="1008062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077" name="Line 5">
            <a:extLst>
              <a:ext uri="{FF2B5EF4-FFF2-40B4-BE49-F238E27FC236}">
                <a16:creationId xmlns:a16="http://schemas.microsoft.com/office/drawing/2014/main" id="{6D8A7422-FFF6-45AA-8EF8-DA8336E78D6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42988" y="2636838"/>
            <a:ext cx="64817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078" name="Line 6">
            <a:extLst>
              <a:ext uri="{FF2B5EF4-FFF2-40B4-BE49-F238E27FC236}">
                <a16:creationId xmlns:a16="http://schemas.microsoft.com/office/drawing/2014/main" id="{20DA3A9A-A110-4696-A5AB-A8D3B199B7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51725" y="1700213"/>
            <a:ext cx="647700" cy="936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079" name="Line 7">
            <a:extLst>
              <a:ext uri="{FF2B5EF4-FFF2-40B4-BE49-F238E27FC236}">
                <a16:creationId xmlns:a16="http://schemas.microsoft.com/office/drawing/2014/main" id="{17CE83E8-AFA4-4FD2-B191-7C6A74DEA87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3113" y="2636838"/>
            <a:ext cx="0" cy="792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080" name="Line 8">
            <a:extLst>
              <a:ext uri="{FF2B5EF4-FFF2-40B4-BE49-F238E27FC236}">
                <a16:creationId xmlns:a16="http://schemas.microsoft.com/office/drawing/2014/main" id="{8F1568EB-4C3B-430A-BE00-B4CC6796938E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2636838"/>
            <a:ext cx="0" cy="10080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081" name="Line 9">
            <a:extLst>
              <a:ext uri="{FF2B5EF4-FFF2-40B4-BE49-F238E27FC236}">
                <a16:creationId xmlns:a16="http://schemas.microsoft.com/office/drawing/2014/main" id="{6E8C3400-E236-4AD3-8097-02A4BA48673C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1013" y="1700213"/>
            <a:ext cx="0" cy="1223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082" name="Line 10">
            <a:extLst>
              <a:ext uri="{FF2B5EF4-FFF2-40B4-BE49-F238E27FC236}">
                <a16:creationId xmlns:a16="http://schemas.microsoft.com/office/drawing/2014/main" id="{31080D15-66C5-419B-A82B-9761F16A5B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86188" y="2636838"/>
            <a:ext cx="0" cy="12207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083" name="Line 11">
            <a:extLst>
              <a:ext uri="{FF2B5EF4-FFF2-40B4-BE49-F238E27FC236}">
                <a16:creationId xmlns:a16="http://schemas.microsoft.com/office/drawing/2014/main" id="{CDD49601-9DAD-40EA-BC20-5B70C3A6B33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00750" y="2636838"/>
            <a:ext cx="0" cy="7191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084" name="Line 12">
            <a:extLst>
              <a:ext uri="{FF2B5EF4-FFF2-40B4-BE49-F238E27FC236}">
                <a16:creationId xmlns:a16="http://schemas.microsoft.com/office/drawing/2014/main" id="{3E5082C6-6497-41DB-A32D-A7FF329942A7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7750" y="2636838"/>
            <a:ext cx="0" cy="9350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6637" name="Text Box 13">
            <a:extLst>
              <a:ext uri="{FF2B5EF4-FFF2-40B4-BE49-F238E27FC236}">
                <a16:creationId xmlns:a16="http://schemas.microsoft.com/office/drawing/2014/main" id="{E3970BBB-3E92-4D49-AC1E-F4C6529CC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53" y="3246438"/>
            <a:ext cx="1415772" cy="3611562"/>
          </a:xfrm>
          <a:prstGeom prst="rect">
            <a:avLst/>
          </a:prstGeom>
          <a:noFill/>
          <a:ln>
            <a:noFill/>
          </a:ln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/>
                <a:ea typeface="華康粗黑體" panose="020B0709000000000000" pitchFamily="49" charset="-120"/>
                <a:cs typeface="華康黑體-GB5" panose="020B0509000000000000" pitchFamily="49" charset="-120"/>
              </a:rPr>
              <a:t>    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/>
                <a:ea typeface="華康粗黑體" panose="020B0709000000000000" pitchFamily="49" charset="-120"/>
                <a:cs typeface="華康黑體-GB5" panose="020B0509000000000000" pitchFamily="49" charset="-120"/>
              </a:rPr>
              <a:t>聖事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/>
                <a:ea typeface="華康粗黑體" panose="020B0709000000000000" pitchFamily="49" charset="-120"/>
                <a:cs typeface="華康黑體-GB5" panose="020B0509000000000000" pitchFamily="49" charset="-120"/>
              </a:rPr>
              <a:t> </a:t>
            </a:r>
            <a:r>
              <a:rPr kumimoji="1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華康粗黑體" panose="020B0709000000000000" pitchFamily="49" charset="-120"/>
                <a:cs typeface="華康黑體-GB5" panose="020B0509000000000000" pitchFamily="49" charset="-120"/>
              </a:rPr>
              <a:t>靈修</a:t>
            </a:r>
            <a:endParaRPr kumimoji="1" lang="en-US" altLang="zh-TW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/>
              <a:ea typeface="華康粗黑體" panose="020B0709000000000000" pitchFamily="49" charset="-120"/>
              <a:cs typeface="華康黑體-GB5" panose="020B0509000000000000" pitchFamily="49" charset="-120"/>
            </a:endParaRPr>
          </a:p>
          <a:p>
            <a:pPr marL="0" marR="0" lvl="0" indent="0" algn="l" defTabSz="914400" rtl="0" eaLnBrk="1" fontAlgn="base" latinLnBrk="0" hangingPunct="1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/>
                <a:ea typeface="華康粗黑體" panose="020B0709000000000000" pitchFamily="49" charset="-120"/>
                <a:cs typeface="華康黑體-GB5" panose="020B0509000000000000" pitchFamily="49" charset="-120"/>
              </a:rPr>
              <a:t>    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天主與我們同在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厄瑪奴爾</a:t>
            </a:r>
            <a:b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</a:b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               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聖事本身的恩寵</a:t>
            </a:r>
          </a:p>
        </p:txBody>
      </p:sp>
      <p:sp>
        <p:nvSpPr>
          <p:cNvPr id="26638" name="Text Box 14">
            <a:extLst>
              <a:ext uri="{FF2B5EF4-FFF2-40B4-BE49-F238E27FC236}">
                <a16:creationId xmlns:a16="http://schemas.microsoft.com/office/drawing/2014/main" id="{855BCC1B-15BD-49E8-A4AD-9E58067B5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7447" y="3357563"/>
            <a:ext cx="1005403" cy="3357562"/>
          </a:xfrm>
          <a:prstGeom prst="rect">
            <a:avLst/>
          </a:prstGeom>
          <a:noFill/>
          <a:ln>
            <a:noFill/>
          </a:ln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聖經</a:t>
            </a:r>
            <a:endParaRPr kumimoji="1" lang="en-US" altLang="zh-TW" sz="4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華康粗黑體" panose="020B0709000000000000" pitchFamily="49" charset="-120"/>
              <a:cs typeface="華康黑體-GB5" panose="020B0509000000000000" pitchFamily="49" charset="-120"/>
            </a:endParaRPr>
          </a:p>
          <a:p>
            <a:pPr marL="0" marR="0" lvl="0" indent="0" algn="l" defTabSz="914400" rtl="0" eaLnBrk="1" fontAlgn="base" latinLnBrk="0" hangingPunct="1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       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天主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今天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向</a:t>
            </a:r>
            <a:r>
              <a:rPr kumimoji="1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我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說話</a:t>
            </a:r>
            <a:endParaRPr kumimoji="1" lang="zh-TW" altLang="en-US" sz="4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華康正顏楷體W5" panose="03000509000000000000" pitchFamily="65" charset="-120"/>
              <a:cs typeface="華康黑體-GB5" panose="020B0509000000000000" pitchFamily="49" charset="-120"/>
            </a:endParaRPr>
          </a:p>
        </p:txBody>
      </p:sp>
      <p:sp>
        <p:nvSpPr>
          <p:cNvPr id="26639" name="Text Box 15">
            <a:extLst>
              <a:ext uri="{FF2B5EF4-FFF2-40B4-BE49-F238E27FC236}">
                <a16:creationId xmlns:a16="http://schemas.microsoft.com/office/drawing/2014/main" id="{56B13396-D03E-4476-BFA8-731E3AFDD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2498" y="3862388"/>
            <a:ext cx="1220527" cy="2924175"/>
          </a:xfrm>
          <a:prstGeom prst="rect">
            <a:avLst/>
          </a:prstGeom>
          <a:noFill/>
          <a:ln>
            <a:noFill/>
          </a:ln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團體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動態的教會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華康粗黑體" panose="020B0709000000000000" pitchFamily="49" charset="-120"/>
              <a:cs typeface="華康黑體-GB5" panose="020B0509000000000000" pitchFamily="49" charset="-120"/>
            </a:endParaRPr>
          </a:p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  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兩三人因基督相聚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/>
              <a:ea typeface="華康正顏楷體W5" panose="03000509000000000000" pitchFamily="65" charset="-120"/>
              <a:cs typeface="華康黑體-GB5" panose="020B0509000000000000" pitchFamily="49" charset="-120"/>
            </a:endParaRPr>
          </a:p>
          <a:p>
            <a:pPr marL="0" marR="0" lvl="0" indent="0" algn="l" defTabSz="914400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   </a:t>
            </a:r>
            <a:r>
              <a:rPr kumimoji="1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哪裡有基督那裡就有教會</a:t>
            </a:r>
          </a:p>
        </p:txBody>
      </p:sp>
      <p:sp>
        <p:nvSpPr>
          <p:cNvPr id="26640" name="Text Box 16">
            <a:extLst>
              <a:ext uri="{FF2B5EF4-FFF2-40B4-BE49-F238E27FC236}">
                <a16:creationId xmlns:a16="http://schemas.microsoft.com/office/drawing/2014/main" id="{3C356635-33EB-40E1-8FD9-82A6046C8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2843" y="3573463"/>
            <a:ext cx="828432" cy="3141662"/>
          </a:xfrm>
          <a:prstGeom prst="rect">
            <a:avLst/>
          </a:prstGeom>
          <a:noFill/>
          <a:ln>
            <a:noFill/>
          </a:ln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工作</a:t>
            </a:r>
            <a:r>
              <a:rPr kumimoji="1" lang="en-US" altLang="zh-TW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(</a:t>
            </a:r>
            <a:r>
              <a:rPr kumimoji="1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教會</a:t>
            </a:r>
            <a:r>
              <a:rPr kumimoji="1" lang="en-US" altLang="zh-TW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5</a:t>
            </a:r>
            <a:r>
              <a:rPr kumimoji="1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章</a:t>
            </a:r>
            <a:r>
              <a:rPr kumimoji="1" lang="en-US" altLang="zh-TW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  在工作中成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正顏楷體W5" panose="03000509000000000000" pitchFamily="65" charset="-120"/>
                <a:ea typeface="華康正顏楷體W5" panose="03000509000000000000" pitchFamily="65" charset="-120"/>
                <a:cs typeface="華康黑體-GB5" panose="020B0509000000000000" pitchFamily="49" charset="-120"/>
              </a:rPr>
              <a:t>聖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正顏楷體W5" panose="03000509000000000000" pitchFamily="65" charset="-120"/>
                <a:cs typeface="華康黑體-GB5" panose="020B0509000000000000" pitchFamily="49" charset="-120"/>
              </a:rPr>
              <a:t>超越宗教  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華康正顏楷體W5" panose="03000509000000000000" pitchFamily="65" charset="-120"/>
              <a:ea typeface="華康正顏楷體W5" panose="03000509000000000000" pitchFamily="65" charset="-120"/>
              <a:cs typeface="華康黑體-GB5" panose="020B0509000000000000" pitchFamily="49" charset="-120"/>
            </a:endParaRPr>
          </a:p>
        </p:txBody>
      </p:sp>
      <p:sp>
        <p:nvSpPr>
          <p:cNvPr id="26641" name="Text Box 17">
            <a:extLst>
              <a:ext uri="{FF2B5EF4-FFF2-40B4-BE49-F238E27FC236}">
                <a16:creationId xmlns:a16="http://schemas.microsoft.com/office/drawing/2014/main" id="{01FAE52C-4C4D-4480-B3F6-E9AA088EDC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6176" y="3304862"/>
            <a:ext cx="861774" cy="1252538"/>
          </a:xfrm>
          <a:prstGeom prst="rect">
            <a:avLst/>
          </a:prstGeom>
          <a:noFill/>
          <a:ln>
            <a:noFill/>
          </a:ln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愛德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華康粗黑體" panose="020B0709000000000000" pitchFamily="49" charset="-120"/>
              <a:cs typeface="華康黑體-GB5" panose="020B0509000000000000" pitchFamily="49" charset="-120"/>
            </a:endParaRPr>
          </a:p>
        </p:txBody>
      </p:sp>
      <p:sp>
        <p:nvSpPr>
          <p:cNvPr id="26642" name="Text Box 18">
            <a:extLst>
              <a:ext uri="{FF2B5EF4-FFF2-40B4-BE49-F238E27FC236}">
                <a16:creationId xmlns:a16="http://schemas.microsoft.com/office/drawing/2014/main" id="{E20362D3-676F-4A6C-94DE-BE4F741D2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1045" y="3716338"/>
            <a:ext cx="979755" cy="1873250"/>
          </a:xfrm>
          <a:prstGeom prst="rect">
            <a:avLst/>
          </a:prstGeom>
          <a:noFill/>
          <a:ln>
            <a:noFill/>
          </a:ln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大自然</a:t>
            </a:r>
            <a:endParaRPr kumimoji="1" lang="en-US" altLang="zh-TW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華康粗黑體" panose="020B0709000000000000" pitchFamily="49" charset="-120"/>
              <a:cs typeface="華康黑體-GB5" panose="020B0509000000000000" pitchFamily="49" charset="-120"/>
            </a:endParaRPr>
          </a:p>
          <a:p>
            <a:pPr marL="0" marR="0" lvl="0" indent="0" algn="l" defTabSz="914400" rtl="0" eaLnBrk="1" fontAlgn="base" latinLnBrk="0" hangingPunct="1">
              <a:lnSpc>
                <a:spcPts val="3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    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諸天述說 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 panose="020B0604020202020204" pitchFamily="34" charset="0"/>
              <a:ea typeface="華康粗黑體" panose="020B0709000000000000" pitchFamily="49" charset="-120"/>
              <a:cs typeface="華康黑體-GB5" panose="020B0509000000000000" pitchFamily="49" charset="-120"/>
            </a:endParaRPr>
          </a:p>
        </p:txBody>
      </p:sp>
      <p:sp>
        <p:nvSpPr>
          <p:cNvPr id="3091" name="Line 20">
            <a:extLst>
              <a:ext uri="{FF2B5EF4-FFF2-40B4-BE49-F238E27FC236}">
                <a16:creationId xmlns:a16="http://schemas.microsoft.com/office/drawing/2014/main" id="{6B764199-B236-419E-ABCF-C58A8030705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42988" y="2636838"/>
            <a:ext cx="0" cy="1223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092" name="Text Box 21">
            <a:extLst>
              <a:ext uri="{FF2B5EF4-FFF2-40B4-BE49-F238E27FC236}">
                <a16:creationId xmlns:a16="http://schemas.microsoft.com/office/drawing/2014/main" id="{3EF439F9-CA4C-4155-8039-76B2178DFC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3738" y="6519863"/>
            <a:ext cx="8302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  <a:cs typeface="+mn-cs"/>
              </a:rPr>
              <a:t>徐錦堯</a:t>
            </a:r>
          </a:p>
        </p:txBody>
      </p:sp>
      <p:sp>
        <p:nvSpPr>
          <p:cNvPr id="26645" name="文字方塊 21">
            <a:extLst>
              <a:ext uri="{FF2B5EF4-FFF2-40B4-BE49-F238E27FC236}">
                <a16:creationId xmlns:a16="http://schemas.microsoft.com/office/drawing/2014/main" id="{42C5BB4E-804A-403E-85B4-CF8E5C076F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4190" y="2847975"/>
            <a:ext cx="899285" cy="3286125"/>
          </a:xfrm>
          <a:prstGeom prst="rect">
            <a:avLst/>
          </a:prstGeom>
          <a:noFill/>
          <a:ln>
            <a:noFill/>
          </a:ln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5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痛苦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 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更高超靈修路</a:t>
            </a:r>
          </a:p>
        </p:txBody>
      </p:sp>
      <p:sp>
        <p:nvSpPr>
          <p:cNvPr id="3094" name="文字方塊 22">
            <a:extLst>
              <a:ext uri="{FF2B5EF4-FFF2-40B4-BE49-F238E27FC236}">
                <a16:creationId xmlns:a16="http://schemas.microsoft.com/office/drawing/2014/main" id="{0873B923-D6FF-4D0A-A3D9-225598183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1857375"/>
            <a:ext cx="54086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華康黑體-GB5" panose="020B0509000000000000" pitchFamily="49" charset="-120"/>
              </a:rPr>
              <a:t>天主</a:t>
            </a:r>
            <a:r>
              <a:rPr kumimoji="0" lang="en-US" altLang="zh-TW" sz="3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華康黑體-GB5" panose="020B0509000000000000" pitchFamily="49" charset="-120"/>
              </a:rPr>
              <a:t>/</a:t>
            </a:r>
            <a:r>
              <a:rPr kumimoji="0" lang="zh-TW" alt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華康黑體-GB5" panose="020B0509000000000000" pitchFamily="49" charset="-120"/>
              </a:rPr>
              <a:t>耶穌</a:t>
            </a:r>
            <a:r>
              <a:rPr kumimoji="0" lang="en-US" altLang="zh-TW" sz="32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華康黑體-GB5" panose="020B0509000000000000" pitchFamily="49" charset="-120"/>
              </a:rPr>
              <a:t>,</a:t>
            </a:r>
            <a:r>
              <a:rPr kumimoji="0" lang="zh-TW" alt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華康黑體-GB5" panose="020B0509000000000000" pitchFamily="49" charset="-120"/>
              </a:rPr>
              <a:t>真善美</a:t>
            </a:r>
            <a:r>
              <a:rPr kumimoji="0" lang="en-US" altLang="zh-TW" sz="32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華康黑體-GB5" panose="020B0509000000000000" pitchFamily="49" charset="-120"/>
              </a:rPr>
              <a:t>,</a:t>
            </a:r>
            <a:r>
              <a:rPr kumimoji="0" lang="zh-TW" alt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華康黑體-GB5" panose="020B0509000000000000" pitchFamily="49" charset="-120"/>
              </a:rPr>
              <a:t>止於至善</a:t>
            </a:r>
          </a:p>
        </p:txBody>
      </p:sp>
      <p:sp>
        <p:nvSpPr>
          <p:cNvPr id="23" name="Text Box 17">
            <a:extLst>
              <a:ext uri="{FF2B5EF4-FFF2-40B4-BE49-F238E27FC236}">
                <a16:creationId xmlns:a16="http://schemas.microsoft.com/office/drawing/2014/main" id="{61ACC485-1389-40D8-BB70-AF9A47E31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1775" y="4003675"/>
            <a:ext cx="1108075" cy="2738438"/>
          </a:xfrm>
          <a:prstGeom prst="rect">
            <a:avLst/>
          </a:prstGeom>
          <a:noFill/>
          <a:ln>
            <a:noFill/>
          </a:ln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ts val="24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 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最小兄弟姊妹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華康正顏楷體W5" panose="03000509000000000000" pitchFamily="65" charset="-120"/>
              <a:cs typeface="華康黑體-GB5" panose="020B0509000000000000" pitchFamily="49" charset="-120"/>
            </a:endParaRPr>
          </a:p>
          <a:p>
            <a:pPr marL="0" marR="0" lvl="0" indent="0" algn="ctr" defTabSz="914400" rtl="0" eaLnBrk="1" fontAlgn="base" latinLnBrk="0" hangingPunct="1">
              <a:lnSpc>
                <a:spcPts val="24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      所有人和每一個人</a:t>
            </a:r>
            <a:endParaRPr kumimoji="1" lang="en-US" altLang="zh-TW" sz="2000" b="0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/>
              <a:ea typeface="華康正顏楷體W5" panose="03000509000000000000" pitchFamily="65" charset="-120"/>
              <a:cs typeface="華康黑體-GB5" panose="020B0509000000000000" pitchFamily="49" charset="-120"/>
            </a:endParaRPr>
          </a:p>
          <a:p>
            <a:pPr marL="0" marR="0" lvl="0" indent="0" algn="ctr" defTabSz="914400" rtl="0" eaLnBrk="1" fontAlgn="base" latinLnBrk="0" hangingPunct="1">
              <a:lnSpc>
                <a:spcPts val="24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政治非政黨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是眾人之事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89D9D406-1F98-48C9-AB32-7A366A88EDB6}"/>
              </a:ext>
            </a:extLst>
          </p:cNvPr>
          <p:cNvSpPr txBox="1"/>
          <p:nvPr/>
        </p:nvSpPr>
        <p:spPr>
          <a:xfrm>
            <a:off x="6659563" y="5487988"/>
            <a:ext cx="1108075" cy="1254125"/>
          </a:xfrm>
          <a:prstGeom prst="rect">
            <a:avLst/>
          </a:prstGeom>
          <a:noFill/>
        </p:spPr>
        <p:txBody>
          <a:bodyPr vert="eaVert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+mn-cs"/>
              </a:rPr>
              <a:t>天何言哉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+mn-cs"/>
              </a:rPr>
              <a:t>造物無言卻有情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6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6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C64CA48-962D-46BA-B636-80FBE9828DB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57150"/>
            <a:ext cx="9144000" cy="6858000"/>
          </a:xfrm>
        </p:spPr>
        <p:txBody>
          <a:bodyPr/>
          <a:lstStyle/>
          <a:p>
            <a:pPr algn="l" eaLnBrk="1" hangingPunct="1"/>
            <a:r>
              <a:rPr lang="zh-TW" altLang="en-US" sz="3000" dirty="0">
                <a:solidFill>
                  <a:srgbClr val="CC0000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經驗天主的七條路</a:t>
            </a:r>
            <a:r>
              <a:rPr lang="en-US" altLang="zh-TW" sz="2400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(</a:t>
            </a:r>
            <a:r>
              <a:rPr lang="zh-TW" altLang="en-US" sz="1800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若一</a:t>
            </a:r>
            <a:r>
              <a:rPr lang="en-US" altLang="zh-TW" sz="1800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1:1-3</a:t>
            </a:r>
            <a:r>
              <a:rPr lang="zh-TW" altLang="en-US" sz="2400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有血有肉</a:t>
            </a:r>
            <a:r>
              <a:rPr lang="en-US" altLang="zh-TW" sz="2400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,</a:t>
            </a:r>
            <a:r>
              <a:rPr lang="zh-TW" altLang="en-US" sz="2400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具體又立體的天主</a:t>
            </a:r>
            <a:r>
              <a:rPr lang="en-US" altLang="zh-TW" sz="2400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;1Jn1)</a:t>
            </a:r>
            <a:endParaRPr lang="zh-TW" altLang="en-US" sz="4000" dirty="0">
              <a:solidFill>
                <a:srgbClr val="0000FF"/>
              </a:solidFill>
              <a:ea typeface="華康粗黑體" panose="020B0709000000000000" pitchFamily="49" charset="-120"/>
              <a:cs typeface="華康黑體-GB5" panose="020B0509000000000000" pitchFamily="49" charset="-120"/>
            </a:endParaRPr>
          </a:p>
          <a:p>
            <a:pPr algn="l" eaLnBrk="1" hangingPunct="1"/>
            <a:r>
              <a:rPr lang="zh-TW" altLang="en-US" sz="2000" dirty="0">
                <a:ea typeface="華康粗黑體" panose="020B0709000000000000" pitchFamily="49" charset="-120"/>
                <a:cs typeface="華康黑體-GB5" panose="020B0509000000000000" pitchFamily="49" charset="-120"/>
              </a:rPr>
              <a:t>論到那從起初就有的生命的聖言，就是我們</a:t>
            </a:r>
            <a:r>
              <a:rPr lang="zh-TW" altLang="en-US" sz="2000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聽見過</a:t>
            </a:r>
            <a:r>
              <a:rPr lang="en-US" altLang="zh-TW" sz="2000" dirty="0">
                <a:ea typeface="華康粗黑體" panose="020B0709000000000000" pitchFamily="49" charset="-120"/>
                <a:cs typeface="華康黑體-GB5" panose="020B0509000000000000" pitchFamily="49" charset="-120"/>
              </a:rPr>
              <a:t>,</a:t>
            </a:r>
            <a:r>
              <a:rPr lang="zh-TW" altLang="en-US" sz="2000" dirty="0">
                <a:ea typeface="華康粗黑體" panose="020B0709000000000000" pitchFamily="49" charset="-120"/>
                <a:cs typeface="華康黑體-GB5" panose="020B0509000000000000" pitchFamily="49" charset="-120"/>
              </a:rPr>
              <a:t>我們</a:t>
            </a:r>
            <a:r>
              <a:rPr lang="zh-TW" altLang="en-US" sz="2000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親眼看見過</a:t>
            </a:r>
            <a:r>
              <a:rPr lang="en-US" altLang="zh-TW" sz="2000" dirty="0">
                <a:ea typeface="華康粗黑體" panose="020B0709000000000000" pitchFamily="49" charset="-120"/>
                <a:cs typeface="華康黑體-GB5" panose="020B0509000000000000" pitchFamily="49" charset="-120"/>
              </a:rPr>
              <a:t>,</a:t>
            </a:r>
            <a:r>
              <a:rPr lang="zh-TW" altLang="en-US" sz="2000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瞻仰過</a:t>
            </a:r>
            <a:r>
              <a:rPr lang="en-US" altLang="zh-TW" sz="2000" dirty="0">
                <a:ea typeface="華康粗黑體" panose="020B0709000000000000" pitchFamily="49" charset="-120"/>
                <a:cs typeface="華康黑體-GB5" panose="020B0509000000000000" pitchFamily="49" charset="-120"/>
              </a:rPr>
              <a:t>,</a:t>
            </a:r>
            <a:r>
              <a:rPr lang="zh-TW" altLang="en-US" sz="2000" dirty="0">
                <a:ea typeface="華康粗黑體" panose="020B0709000000000000" pitchFamily="49" charset="-120"/>
                <a:cs typeface="華康黑體-GB5" panose="020B0509000000000000" pitchFamily="49" charset="-120"/>
              </a:rPr>
              <a:t>以及我們</a:t>
            </a:r>
            <a:r>
              <a:rPr lang="zh-TW" altLang="en-US" sz="2000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親手摸過</a:t>
            </a:r>
            <a:r>
              <a:rPr lang="zh-TW" altLang="en-US" sz="2000" dirty="0">
                <a:ea typeface="華康粗黑體" panose="020B0709000000000000" pitchFamily="49" charset="-120"/>
                <a:cs typeface="華康黑體-GB5" panose="020B0509000000000000" pitchFamily="49" charset="-120"/>
              </a:rPr>
              <a:t>的生命的聖言</a:t>
            </a:r>
            <a:r>
              <a:rPr lang="en-US" altLang="zh-TW" sz="1800" dirty="0">
                <a:ea typeface="華康粗黑體" panose="020B0709000000000000" pitchFamily="49" charset="-120"/>
                <a:cs typeface="華康黑體-GB5" panose="020B0509000000000000" pitchFamily="49" charset="-120"/>
              </a:rPr>
              <a:t>——</a:t>
            </a:r>
            <a:r>
              <a:rPr lang="zh-TW" altLang="en-US" sz="2000" dirty="0">
                <a:ea typeface="華康粗黑體" panose="020B0709000000000000" pitchFamily="49" charset="-120"/>
                <a:cs typeface="華康黑體-GB5" panose="020B0509000000000000" pitchFamily="49" charset="-120"/>
              </a:rPr>
              <a:t>這生命已顯示出來，我們</a:t>
            </a:r>
            <a:r>
              <a:rPr lang="zh-TW" altLang="en-US" sz="2000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看見了</a:t>
            </a:r>
            <a:r>
              <a:rPr lang="zh-TW" altLang="en-US" sz="2000" dirty="0">
                <a:ea typeface="華康粗黑體" panose="020B0709000000000000" pitchFamily="49" charset="-120"/>
                <a:cs typeface="華康黑體-GB5" panose="020B0509000000000000" pitchFamily="49" charset="-120"/>
              </a:rPr>
              <a:t>，也為他作證。</a:t>
            </a:r>
            <a:endParaRPr lang="en-US" altLang="zh-TW" sz="2000" dirty="0">
              <a:ea typeface="華康粗黑體" panose="020B0709000000000000" pitchFamily="49" charset="-120"/>
              <a:cs typeface="華康黑體-GB5" panose="020B0509000000000000" pitchFamily="49" charset="-120"/>
            </a:endParaRPr>
          </a:p>
          <a:p>
            <a:pPr algn="l" eaLnBrk="1" hangingPunct="1">
              <a:spcBef>
                <a:spcPts val="600"/>
              </a:spcBef>
            </a:pPr>
            <a:r>
              <a:rPr lang="zh-TW" altLang="en-US" sz="1800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以下七路</a:t>
            </a:r>
            <a:r>
              <a:rPr lang="en-US" altLang="zh-TW" sz="1800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,</a:t>
            </a:r>
            <a:r>
              <a:rPr lang="zh-TW" altLang="en-US" sz="1800" dirty="0">
                <a:solidFill>
                  <a:srgbClr val="FF0000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無大無小</a:t>
            </a:r>
            <a:endParaRPr lang="en-US" altLang="zh-TW" sz="1800" dirty="0">
              <a:solidFill>
                <a:srgbClr val="FF0000"/>
              </a:solidFill>
              <a:ea typeface="華康粗黑體" panose="020B0709000000000000" pitchFamily="49" charset="-120"/>
              <a:cs typeface="華康黑體-GB5" panose="020B0509000000000000" pitchFamily="49" charset="-120"/>
            </a:endParaRPr>
          </a:p>
          <a:p>
            <a:pPr algn="l" eaLnBrk="1" hangingPunct="1">
              <a:spcBef>
                <a:spcPct val="0"/>
              </a:spcBef>
            </a:pPr>
            <a:r>
              <a:rPr lang="zh-TW" altLang="en-US" sz="1800" dirty="0">
                <a:solidFill>
                  <a:srgbClr val="9900CC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互相支援</a:t>
            </a:r>
            <a:r>
              <a:rPr lang="en-US" altLang="zh-TW" sz="1800" dirty="0">
                <a:solidFill>
                  <a:srgbClr val="9900CC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/</a:t>
            </a:r>
            <a:r>
              <a:rPr lang="zh-TW" altLang="en-US" sz="1800" dirty="0">
                <a:solidFill>
                  <a:srgbClr val="9900CC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規範</a:t>
            </a:r>
            <a:endParaRPr lang="en-US" altLang="zh-TW" sz="1800" dirty="0">
              <a:solidFill>
                <a:srgbClr val="9900CC"/>
              </a:solidFill>
              <a:ea typeface="華康粗黑體" panose="020B0709000000000000" pitchFamily="49" charset="-120"/>
              <a:cs typeface="華康黑體-GB5" panose="020B0509000000000000" pitchFamily="49" charset="-120"/>
            </a:endParaRPr>
          </a:p>
          <a:p>
            <a:pPr algn="l" eaLnBrk="1" hangingPunct="1">
              <a:spcBef>
                <a:spcPct val="0"/>
              </a:spcBef>
            </a:pPr>
            <a:r>
              <a:rPr lang="zh-TW" altLang="en-US" sz="1800" dirty="0">
                <a:solidFill>
                  <a:srgbClr val="0000FF"/>
                </a:solidFill>
                <a:ea typeface="華康粗黑體" panose="020B0709000000000000" pitchFamily="49" charset="-120"/>
                <a:cs typeface="華康黑體-GB5" panose="020B0509000000000000" pitchFamily="49" charset="-120"/>
              </a:rPr>
              <a:t>均衡全面發展</a:t>
            </a:r>
            <a:endParaRPr lang="en-US" altLang="zh-TW" sz="1800" dirty="0">
              <a:solidFill>
                <a:srgbClr val="0000FF"/>
              </a:solidFill>
              <a:ea typeface="華康粗黑體" panose="020B0709000000000000" pitchFamily="49" charset="-120"/>
              <a:cs typeface="華康黑體-GB5" panose="020B0509000000000000" pitchFamily="49" charset="-120"/>
            </a:endParaRPr>
          </a:p>
        </p:txBody>
      </p:sp>
      <p:sp>
        <p:nvSpPr>
          <p:cNvPr id="4099" name="Line 3">
            <a:extLst>
              <a:ext uri="{FF2B5EF4-FFF2-40B4-BE49-F238E27FC236}">
                <a16:creationId xmlns:a16="http://schemas.microsoft.com/office/drawing/2014/main" id="{E3BE49F9-3B37-40FE-A744-647C40192359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1050" y="1700213"/>
            <a:ext cx="60499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100" name="Line 4">
            <a:extLst>
              <a:ext uri="{FF2B5EF4-FFF2-40B4-BE49-F238E27FC236}">
                <a16:creationId xmlns:a16="http://schemas.microsoft.com/office/drawing/2014/main" id="{4637DE51-93E4-419E-A1F3-2424B9197E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42988" y="1700213"/>
            <a:ext cx="1008062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101" name="Line 5">
            <a:extLst>
              <a:ext uri="{FF2B5EF4-FFF2-40B4-BE49-F238E27FC236}">
                <a16:creationId xmlns:a16="http://schemas.microsoft.com/office/drawing/2014/main" id="{3B4B596C-E690-4BAE-B995-C4753CFF0AF7}"/>
              </a:ext>
            </a:extLst>
          </p:cNvPr>
          <p:cNvSpPr>
            <a:spLocks noChangeShapeType="1"/>
          </p:cNvSpPr>
          <p:nvPr/>
        </p:nvSpPr>
        <p:spPr bwMode="auto">
          <a:xfrm>
            <a:off x="1042988" y="2636838"/>
            <a:ext cx="64817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102" name="Line 6">
            <a:extLst>
              <a:ext uri="{FF2B5EF4-FFF2-40B4-BE49-F238E27FC236}">
                <a16:creationId xmlns:a16="http://schemas.microsoft.com/office/drawing/2014/main" id="{E80C7A80-05D2-46AD-BAC2-733DAB2BBA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451725" y="1700213"/>
            <a:ext cx="647700" cy="9366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103" name="Line 7">
            <a:extLst>
              <a:ext uri="{FF2B5EF4-FFF2-40B4-BE49-F238E27FC236}">
                <a16:creationId xmlns:a16="http://schemas.microsoft.com/office/drawing/2014/main" id="{5720A5ED-EB59-496D-B44C-DEF0F623542E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3113" y="2636838"/>
            <a:ext cx="0" cy="792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104" name="Line 8">
            <a:extLst>
              <a:ext uri="{FF2B5EF4-FFF2-40B4-BE49-F238E27FC236}">
                <a16:creationId xmlns:a16="http://schemas.microsoft.com/office/drawing/2014/main" id="{3104A9D9-7B2C-4965-949E-DD1F5BE724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2667000"/>
            <a:ext cx="0" cy="10080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105" name="Line 9">
            <a:extLst>
              <a:ext uri="{FF2B5EF4-FFF2-40B4-BE49-F238E27FC236}">
                <a16:creationId xmlns:a16="http://schemas.microsoft.com/office/drawing/2014/main" id="{4265A3F7-8EBA-4836-98CC-4E6892065A84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1013" y="1700213"/>
            <a:ext cx="0" cy="1223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106" name="Line 10">
            <a:extLst>
              <a:ext uri="{FF2B5EF4-FFF2-40B4-BE49-F238E27FC236}">
                <a16:creationId xmlns:a16="http://schemas.microsoft.com/office/drawing/2014/main" id="{CAB6A7B1-986C-4847-B5E0-0382C6F021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86188" y="2667000"/>
            <a:ext cx="0" cy="12207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107" name="Line 11">
            <a:extLst>
              <a:ext uri="{FF2B5EF4-FFF2-40B4-BE49-F238E27FC236}">
                <a16:creationId xmlns:a16="http://schemas.microsoft.com/office/drawing/2014/main" id="{2431B1E2-C919-4B22-9876-7D2A0289AF2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00750" y="2646363"/>
            <a:ext cx="0" cy="7191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108" name="Line 12">
            <a:extLst>
              <a:ext uri="{FF2B5EF4-FFF2-40B4-BE49-F238E27FC236}">
                <a16:creationId xmlns:a16="http://schemas.microsoft.com/office/drawing/2014/main" id="{C512F6A7-257A-4E83-AFB4-5089689F66D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7750" y="2781300"/>
            <a:ext cx="0" cy="9350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109" name="Text Box 13">
            <a:extLst>
              <a:ext uri="{FF2B5EF4-FFF2-40B4-BE49-F238E27FC236}">
                <a16:creationId xmlns:a16="http://schemas.microsoft.com/office/drawing/2014/main" id="{73E86772-19D9-4103-AA5D-0AFC988AF8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53" y="3246438"/>
            <a:ext cx="1415772" cy="3611562"/>
          </a:xfrm>
          <a:prstGeom prst="rect">
            <a:avLst/>
          </a:prstGeom>
          <a:noFill/>
          <a:ln>
            <a:noFill/>
          </a:ln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    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聖事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 </a:t>
            </a:r>
            <a:r>
              <a:rPr kumimoji="1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靈修</a:t>
            </a:r>
            <a:endParaRPr kumimoji="1" lang="en-US" altLang="zh-TW" sz="3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華康粗黑體" panose="020B0709000000000000" pitchFamily="49" charset="-120"/>
              <a:cs typeface="華康黑體-GB5" panose="020B0509000000000000" pitchFamily="49" charset="-120"/>
            </a:endParaRPr>
          </a:p>
          <a:p>
            <a:pPr marL="0" marR="0" lvl="0" indent="0" algn="l" defTabSz="914400" rtl="0" eaLnBrk="1" fontAlgn="base" latinLnBrk="0" hangingPunct="1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    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正顏楷體W5" panose="03000509000000000000" pitchFamily="65" charset="-120"/>
                <a:cs typeface="華康黑體-GB5" panose="020B0509000000000000" pitchFamily="49" charset="-120"/>
              </a:rPr>
              <a:t>天主與我們同在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正顏楷體W5" panose="03000509000000000000" pitchFamily="65" charset="-120"/>
                <a:cs typeface="華康黑體-GB5" panose="020B0509000000000000" pitchFamily="49" charset="-120"/>
              </a:rPr>
              <a:t>厄瑪奴爾</a:t>
            </a:r>
            <a:b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華康正顏楷體W5" panose="03000509000000000000" pitchFamily="65" charset="-120"/>
                <a:cs typeface="華康黑體-GB5" panose="020B0509000000000000" pitchFamily="49" charset="-120"/>
              </a:rPr>
            </a:br>
            <a:r>
              <a:rPr kumimoji="1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華康正顏楷體W5" panose="03000509000000000000" pitchFamily="65" charset="-120"/>
                <a:cs typeface="華康黑體-GB5" panose="020B0509000000000000" pitchFamily="49" charset="-120"/>
              </a:rPr>
              <a:t>               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正顏楷體W5" panose="03000509000000000000" pitchFamily="65" charset="-120"/>
                <a:cs typeface="華康黑體-GB5" panose="020B0509000000000000" pitchFamily="49" charset="-120"/>
              </a:rPr>
              <a:t>聖事本身的恩寵</a:t>
            </a:r>
          </a:p>
        </p:txBody>
      </p:sp>
      <p:sp>
        <p:nvSpPr>
          <p:cNvPr id="4110" name="Text Box 14">
            <a:extLst>
              <a:ext uri="{FF2B5EF4-FFF2-40B4-BE49-F238E27FC236}">
                <a16:creationId xmlns:a16="http://schemas.microsoft.com/office/drawing/2014/main" id="{5B9FBCF1-F025-422F-8A56-B15EB998EB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7447" y="3357563"/>
            <a:ext cx="1005403" cy="3357562"/>
          </a:xfrm>
          <a:prstGeom prst="rect">
            <a:avLst/>
          </a:prstGeom>
          <a:noFill/>
          <a:ln>
            <a:noFill/>
          </a:ln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聖經</a:t>
            </a:r>
            <a:endParaRPr kumimoji="1" lang="en-US" altLang="zh-TW" sz="4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華康粗黑體" panose="020B0709000000000000" pitchFamily="49" charset="-120"/>
              <a:cs typeface="華康黑體-GB5" panose="020B0509000000000000" pitchFamily="49" charset="-120"/>
            </a:endParaRPr>
          </a:p>
          <a:p>
            <a:pPr marL="0" marR="0" lvl="0" indent="0" algn="l" defTabSz="914400" rtl="0" eaLnBrk="1" fontAlgn="base" latinLnBrk="0" hangingPunct="1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       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正顏楷體W5" panose="03000509000000000000" pitchFamily="65" charset="-120"/>
                <a:cs typeface="華康黑體-GB5" panose="020B0509000000000000" pitchFamily="49" charset="-120"/>
              </a:rPr>
              <a:t>天主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正顏楷體W5" panose="03000509000000000000" pitchFamily="65" charset="-120"/>
                <a:cs typeface="華康黑體-GB5" panose="020B0509000000000000" pitchFamily="49" charset="-120"/>
              </a:rPr>
              <a:t>今天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正顏楷體W5" panose="03000509000000000000" pitchFamily="65" charset="-120"/>
                <a:cs typeface="華康黑體-GB5" panose="020B0509000000000000" pitchFamily="49" charset="-120"/>
              </a:rPr>
              <a:t>向</a:t>
            </a:r>
            <a:r>
              <a:rPr kumimoji="1" lang="zh-TW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正顏楷體W5" panose="03000509000000000000" pitchFamily="65" charset="-120"/>
                <a:cs typeface="華康黑體-GB5" panose="020B0509000000000000" pitchFamily="49" charset="-120"/>
              </a:rPr>
              <a:t>我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正顏楷體W5" panose="03000509000000000000" pitchFamily="65" charset="-120"/>
                <a:cs typeface="華康黑體-GB5" panose="020B0509000000000000" pitchFamily="49" charset="-120"/>
              </a:rPr>
              <a:t>說話</a:t>
            </a:r>
            <a:endParaRPr kumimoji="1" lang="zh-TW" altLang="en-US" sz="4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華康正顏楷體W5" panose="03000509000000000000" pitchFamily="65" charset="-120"/>
              <a:cs typeface="華康黑體-GB5" panose="020B0509000000000000" pitchFamily="49" charset="-120"/>
            </a:endParaRPr>
          </a:p>
        </p:txBody>
      </p:sp>
      <p:sp>
        <p:nvSpPr>
          <p:cNvPr id="4111" name="Text Box 15">
            <a:extLst>
              <a:ext uri="{FF2B5EF4-FFF2-40B4-BE49-F238E27FC236}">
                <a16:creationId xmlns:a16="http://schemas.microsoft.com/office/drawing/2014/main" id="{6C9E1684-3B0E-4FB6-9A18-944AF018E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2498" y="3862388"/>
            <a:ext cx="1220527" cy="2924175"/>
          </a:xfrm>
          <a:prstGeom prst="rect">
            <a:avLst/>
          </a:prstGeom>
          <a:noFill/>
          <a:ln>
            <a:noFill/>
          </a:ln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團體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動態的教會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華康粗黑體" panose="020B0709000000000000" pitchFamily="49" charset="-120"/>
              <a:cs typeface="華康黑體-GB5" panose="020B0509000000000000" pitchFamily="49" charset="-120"/>
            </a:endParaRPr>
          </a:p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  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華康正顏楷體W5" panose="03000509000000000000" pitchFamily="65" charset="-120"/>
                <a:cs typeface="華康黑體-GB5" panose="020B0509000000000000" pitchFamily="49" charset="-120"/>
              </a:rPr>
              <a:t>兩三人因基督相聚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 panose="020B0604020202020204" pitchFamily="34" charset="0"/>
              <a:ea typeface="華康正顏楷體W5" panose="03000509000000000000" pitchFamily="65" charset="-120"/>
              <a:cs typeface="華康黑體-GB5" panose="020B0509000000000000" pitchFamily="49" charset="-120"/>
            </a:endParaRPr>
          </a:p>
          <a:p>
            <a:pPr marL="0" marR="0" lvl="0" indent="0" algn="l" defTabSz="914400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華康正顏楷體W5" panose="03000509000000000000" pitchFamily="65" charset="-120"/>
                <a:cs typeface="華康黑體-GB5" panose="020B0509000000000000" pitchFamily="49" charset="-120"/>
              </a:rPr>
              <a:t>   </a:t>
            </a:r>
            <a:r>
              <a:rPr kumimoji="1" lang="zh-TW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正顏楷體W5" panose="03000509000000000000" pitchFamily="65" charset="-120"/>
                <a:cs typeface="華康黑體-GB5" panose="020B0509000000000000" pitchFamily="49" charset="-120"/>
              </a:rPr>
              <a:t>哪裡有基督哪裡就有教會</a:t>
            </a:r>
          </a:p>
        </p:txBody>
      </p:sp>
      <p:sp>
        <p:nvSpPr>
          <p:cNvPr id="4112" name="Text Box 16">
            <a:extLst>
              <a:ext uri="{FF2B5EF4-FFF2-40B4-BE49-F238E27FC236}">
                <a16:creationId xmlns:a16="http://schemas.microsoft.com/office/drawing/2014/main" id="{BA26E42B-FD79-429E-8293-9AC06608E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2074" y="3773488"/>
            <a:ext cx="829201" cy="3019425"/>
          </a:xfrm>
          <a:prstGeom prst="rect">
            <a:avLst/>
          </a:prstGeom>
          <a:noFill/>
          <a:ln>
            <a:noFill/>
          </a:ln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工作</a:t>
            </a:r>
            <a:r>
              <a:rPr kumimoji="1" lang="en-US" altLang="zh-TW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(</a:t>
            </a:r>
            <a:r>
              <a:rPr kumimoji="1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教會</a:t>
            </a:r>
            <a:r>
              <a:rPr kumimoji="1" lang="en-US" altLang="zh-TW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5</a:t>
            </a:r>
            <a:r>
              <a:rPr kumimoji="1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章</a:t>
            </a:r>
            <a:r>
              <a:rPr kumimoji="1" lang="en-US" altLang="zh-TW" sz="1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正顏楷體W5" panose="03000509000000000000" pitchFamily="65" charset="-120"/>
                <a:cs typeface="華康黑體-GB5" panose="020B0509000000000000" pitchFamily="49" charset="-120"/>
              </a:rPr>
              <a:t>在工作中成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正顏楷體W5" panose="03000509000000000000" pitchFamily="65" charset="-120"/>
                <a:ea typeface="華康正顏楷體W5" panose="03000509000000000000" pitchFamily="65" charset="-120"/>
                <a:cs typeface="華康黑體-GB5" panose="020B0509000000000000" pitchFamily="49" charset="-120"/>
              </a:rPr>
              <a:t>聖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正顏楷體W5" panose="03000509000000000000" pitchFamily="65" charset="-120"/>
                <a:cs typeface="華康黑體-GB5" panose="020B0509000000000000" pitchFamily="49" charset="-120"/>
              </a:rPr>
              <a:t>超越宗教 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華康正顏楷體W5" panose="03000509000000000000" pitchFamily="65" charset="-120"/>
              <a:ea typeface="華康正顏楷體W5" panose="03000509000000000000" pitchFamily="65" charset="-120"/>
              <a:cs typeface="華康黑體-GB5" panose="020B0509000000000000" pitchFamily="49" charset="-120"/>
            </a:endParaRPr>
          </a:p>
        </p:txBody>
      </p:sp>
      <p:sp>
        <p:nvSpPr>
          <p:cNvPr id="4113" name="Text Box 17">
            <a:extLst>
              <a:ext uri="{FF2B5EF4-FFF2-40B4-BE49-F238E27FC236}">
                <a16:creationId xmlns:a16="http://schemas.microsoft.com/office/drawing/2014/main" id="{D5AF6D9F-B5B1-4B52-B215-4A997FF88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6176" y="3314801"/>
            <a:ext cx="861774" cy="1252538"/>
          </a:xfrm>
          <a:prstGeom prst="rect">
            <a:avLst/>
          </a:prstGeom>
          <a:noFill/>
          <a:ln>
            <a:noFill/>
          </a:ln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愛德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華康粗黑體" panose="020B0709000000000000" pitchFamily="49" charset="-120"/>
              <a:cs typeface="華康黑體-GB5" panose="020B0509000000000000" pitchFamily="49" charset="-120"/>
            </a:endParaRPr>
          </a:p>
        </p:txBody>
      </p:sp>
      <p:sp>
        <p:nvSpPr>
          <p:cNvPr id="4114" name="Text Box 18">
            <a:extLst>
              <a:ext uri="{FF2B5EF4-FFF2-40B4-BE49-F238E27FC236}">
                <a16:creationId xmlns:a16="http://schemas.microsoft.com/office/drawing/2014/main" id="{520CB233-26F3-4406-80EA-1308AEE77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1045" y="3716338"/>
            <a:ext cx="979755" cy="1873250"/>
          </a:xfrm>
          <a:prstGeom prst="rect">
            <a:avLst/>
          </a:prstGeom>
          <a:noFill/>
          <a:ln>
            <a:noFill/>
          </a:ln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大自然</a:t>
            </a:r>
            <a:endParaRPr kumimoji="1" lang="en-US" altLang="zh-TW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華康粗黑體" panose="020B0709000000000000" pitchFamily="49" charset="-120"/>
              <a:cs typeface="華康黑體-GB5" panose="020B0509000000000000" pitchFamily="49" charset="-120"/>
            </a:endParaRPr>
          </a:p>
          <a:p>
            <a:pPr marL="0" marR="0" lvl="0" indent="0" algn="l" defTabSz="914400" rtl="0" eaLnBrk="1" fontAlgn="base" latinLnBrk="0" hangingPunct="1">
              <a:lnSpc>
                <a:spcPts val="3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    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諸天述說 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 panose="020B0604020202020204" pitchFamily="34" charset="0"/>
              <a:ea typeface="華康粗黑體" panose="020B0709000000000000" pitchFamily="49" charset="-120"/>
              <a:cs typeface="華康黑體-GB5" panose="020B0509000000000000" pitchFamily="49" charset="-120"/>
            </a:endParaRPr>
          </a:p>
        </p:txBody>
      </p:sp>
      <p:sp>
        <p:nvSpPr>
          <p:cNvPr id="4115" name="Line 20">
            <a:extLst>
              <a:ext uri="{FF2B5EF4-FFF2-40B4-BE49-F238E27FC236}">
                <a16:creationId xmlns:a16="http://schemas.microsoft.com/office/drawing/2014/main" id="{0BCF6CCB-0C04-4639-845F-2EF214B86CFB}"/>
              </a:ext>
            </a:extLst>
          </p:cNvPr>
          <p:cNvSpPr>
            <a:spLocks noChangeShapeType="1"/>
          </p:cNvSpPr>
          <p:nvPr/>
        </p:nvSpPr>
        <p:spPr bwMode="auto">
          <a:xfrm>
            <a:off x="1042988" y="2636838"/>
            <a:ext cx="0" cy="1223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116" name="Text Box 21">
            <a:extLst>
              <a:ext uri="{FF2B5EF4-FFF2-40B4-BE49-F238E27FC236}">
                <a16:creationId xmlns:a16="http://schemas.microsoft.com/office/drawing/2014/main" id="{138A955B-3CC3-4A75-B68F-7C57BD853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3738" y="6519863"/>
            <a:ext cx="8302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660066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  <a:cs typeface="+mn-cs"/>
              </a:rPr>
              <a:t>徐錦堯</a:t>
            </a:r>
          </a:p>
        </p:txBody>
      </p:sp>
      <p:sp>
        <p:nvSpPr>
          <p:cNvPr id="4117" name="文字方塊 21">
            <a:extLst>
              <a:ext uri="{FF2B5EF4-FFF2-40B4-BE49-F238E27FC236}">
                <a16:creationId xmlns:a16="http://schemas.microsoft.com/office/drawing/2014/main" id="{807EB82F-F3A2-49C6-84B4-5BDB46195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4190" y="2847975"/>
            <a:ext cx="899285" cy="3286125"/>
          </a:xfrm>
          <a:prstGeom prst="rect">
            <a:avLst/>
          </a:prstGeom>
          <a:noFill/>
          <a:ln>
            <a:noFill/>
          </a:ln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5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痛苦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粗黑體" panose="020B0709000000000000" pitchFamily="49" charset="-120"/>
                <a:cs typeface="華康黑體-GB5" panose="020B0509000000000000" pitchFamily="49" charset="-120"/>
              </a:rPr>
              <a:t> 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正顏楷體W5" panose="03000509000000000000" pitchFamily="65" charset="-120"/>
                <a:cs typeface="華康黑體-GB5" panose="020B0509000000000000" pitchFamily="49" charset="-120"/>
              </a:rPr>
              <a:t>更高超靈修路</a:t>
            </a:r>
          </a:p>
        </p:txBody>
      </p:sp>
      <p:sp>
        <p:nvSpPr>
          <p:cNvPr id="4118" name="文字方塊 22">
            <a:extLst>
              <a:ext uri="{FF2B5EF4-FFF2-40B4-BE49-F238E27FC236}">
                <a16:creationId xmlns:a16="http://schemas.microsoft.com/office/drawing/2014/main" id="{75F442BD-D983-443A-BE68-CB91C1A62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113" y="1844824"/>
            <a:ext cx="54086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200" b="0" i="1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華康黑體-GB5" panose="020B0509000000000000" pitchFamily="49" charset="-120"/>
              </a:rPr>
              <a:t>天主</a:t>
            </a:r>
            <a:r>
              <a:rPr kumimoji="0" lang="en-US" altLang="zh-TW" sz="3200" b="0" i="1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華康黑體-GB5" panose="020B0509000000000000" pitchFamily="49" charset="-120"/>
              </a:rPr>
              <a:t>/</a:t>
            </a:r>
            <a:r>
              <a:rPr kumimoji="0" lang="zh-TW" altLang="en-US" sz="3200" b="0" i="1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華康黑體-GB5" panose="020B0509000000000000" pitchFamily="49" charset="-120"/>
              </a:rPr>
              <a:t>耶穌</a:t>
            </a:r>
            <a:r>
              <a:rPr kumimoji="0" lang="en-US" altLang="zh-TW" sz="3200" b="0" i="1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華康黑體-GB5" panose="020B0509000000000000" pitchFamily="49" charset="-120"/>
              </a:rPr>
              <a:t>,</a:t>
            </a:r>
            <a:r>
              <a:rPr kumimoji="0" lang="zh-TW" altLang="en-US" sz="3200" b="0" i="1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華康黑體-GB5" panose="020B0509000000000000" pitchFamily="49" charset="-120"/>
              </a:rPr>
              <a:t>真善美</a:t>
            </a:r>
            <a:r>
              <a:rPr kumimoji="0" lang="en-US" altLang="zh-TW" sz="3200" b="0" i="1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華康黑體-GB5" panose="020B0509000000000000" pitchFamily="49" charset="-120"/>
              </a:rPr>
              <a:t>,</a:t>
            </a:r>
            <a:r>
              <a:rPr kumimoji="0" lang="zh-TW" altLang="en-US" sz="3200" b="0" i="1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華康粗黑體" panose="020B0709000000000000" pitchFamily="49" charset="-120"/>
                <a:ea typeface="華康粗黑體" panose="020B0709000000000000" pitchFamily="49" charset="-120"/>
                <a:cs typeface="華康黑體-GB5" panose="020B0509000000000000" pitchFamily="49" charset="-120"/>
              </a:rPr>
              <a:t>止於至善</a:t>
            </a:r>
          </a:p>
        </p:txBody>
      </p:sp>
      <p:sp>
        <p:nvSpPr>
          <p:cNvPr id="4119" name="文字方塊 1">
            <a:extLst>
              <a:ext uri="{FF2B5EF4-FFF2-40B4-BE49-F238E27FC236}">
                <a16:creationId xmlns:a16="http://schemas.microsoft.com/office/drawing/2014/main" id="{B5AFEA59-CEB0-42CC-A830-78BDD2D2F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9563" y="5487988"/>
            <a:ext cx="1108075" cy="125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正顏楷體W5" panose="03000509000000000000" pitchFamily="65" charset="-120"/>
                <a:cs typeface="+mn-cs"/>
              </a:rPr>
              <a:t>天何言哉</a:t>
            </a:r>
            <a:r>
              <a:rPr kumimoji="1" lang="zh-TW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正顏楷體W5" panose="03000509000000000000" pitchFamily="65" charset="-120"/>
                <a:cs typeface="+mn-cs"/>
              </a:rPr>
              <a:t>造物無言卻有情</a:t>
            </a: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A3CEB084-F893-4DCC-BA09-E8160E8BF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6336" y="1484784"/>
            <a:ext cx="3241848" cy="40011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立體的耶穌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摸得到的天主</a:t>
            </a:r>
            <a:endParaRPr kumimoji="1" lang="zh-HK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3EB43A4C-1CF5-47C2-A01A-54EB0B9F9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312" y="1491842"/>
            <a:ext cx="1426395" cy="352982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力行</a:t>
            </a:r>
            <a:r>
              <a:rPr kumimoji="1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方有真信</a:t>
            </a:r>
            <a:endParaRPr kumimoji="1" lang="zh-HK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28" name="Text Box 17">
            <a:extLst>
              <a:ext uri="{FF2B5EF4-FFF2-40B4-BE49-F238E27FC236}">
                <a16:creationId xmlns:a16="http://schemas.microsoft.com/office/drawing/2014/main" id="{3C631B2B-B85E-4AAF-A993-516642459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1775" y="4003675"/>
            <a:ext cx="1108075" cy="2738438"/>
          </a:xfrm>
          <a:prstGeom prst="rect">
            <a:avLst/>
          </a:prstGeom>
          <a:noFill/>
          <a:ln>
            <a:noFill/>
          </a:ln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ts val="24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 </a:t>
            </a: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最小兄弟姊妹</a:t>
            </a:r>
            <a:endParaRPr kumimoji="1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華康正顏楷體W5" panose="03000509000000000000" pitchFamily="65" charset="-120"/>
              <a:cs typeface="華康黑體-GB5" panose="020B0509000000000000" pitchFamily="49" charset="-120"/>
            </a:endParaRPr>
          </a:p>
          <a:p>
            <a:pPr marL="0" marR="0" lvl="0" indent="0" algn="ctr" defTabSz="914400" rtl="0" eaLnBrk="1" fontAlgn="base" latinLnBrk="0" hangingPunct="1">
              <a:lnSpc>
                <a:spcPts val="24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      所有人和每一個人</a:t>
            </a:r>
            <a:endParaRPr kumimoji="1" lang="en-US" altLang="zh-TW" sz="2000" b="0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/>
              <a:ea typeface="華康正顏楷體W5" panose="03000509000000000000" pitchFamily="65" charset="-120"/>
              <a:cs typeface="華康黑體-GB5" panose="020B0509000000000000" pitchFamily="49" charset="-120"/>
            </a:endParaRPr>
          </a:p>
          <a:p>
            <a:pPr marL="0" marR="0" lvl="0" indent="0" algn="ctr" defTabSz="914400" rtl="0" eaLnBrk="1" fontAlgn="base" latinLnBrk="0" hangingPunct="1">
              <a:lnSpc>
                <a:spcPts val="24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政治非政黨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/>
                <a:ea typeface="華康正顏楷體W5" panose="03000509000000000000" pitchFamily="65" charset="-120"/>
                <a:cs typeface="華康黑體-GB5" panose="020B0509000000000000" pitchFamily="49" charset="-120"/>
              </a:rPr>
              <a:t>是眾人之事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5A22F8E7-8937-4842-84AC-696C42868E2B}"/>
              </a:ext>
            </a:extLst>
          </p:cNvPr>
          <p:cNvSpPr txBox="1"/>
          <p:nvPr/>
        </p:nvSpPr>
        <p:spPr>
          <a:xfrm>
            <a:off x="1848062" y="2956882"/>
            <a:ext cx="779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dirty="0">
                <a:highlight>
                  <a:srgbClr val="FFFF00"/>
                </a:highlight>
              </a:rPr>
              <a:t>bible</a:t>
            </a:r>
            <a:endParaRPr lang="zh-TW" altLang="en-US" sz="2000" dirty="0">
              <a:highlight>
                <a:srgbClr val="FFFF00"/>
              </a:highlight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BAB001F5-4156-4B6D-9E3B-AA6999D6A1BF}"/>
              </a:ext>
            </a:extLst>
          </p:cNvPr>
          <p:cNvSpPr txBox="1"/>
          <p:nvPr/>
        </p:nvSpPr>
        <p:spPr>
          <a:xfrm>
            <a:off x="179512" y="3315128"/>
            <a:ext cx="15200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dirty="0">
                <a:highlight>
                  <a:srgbClr val="FFFF00"/>
                </a:highlight>
              </a:rPr>
              <a:t>sacraments</a:t>
            </a:r>
            <a:endParaRPr lang="zh-TW" altLang="en-US" sz="2000" dirty="0">
              <a:highlight>
                <a:srgbClr val="FFFF00"/>
              </a:highlight>
            </a:endParaRPr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10C52F53-3348-4850-A126-2641ACFE3C1B}"/>
              </a:ext>
            </a:extLst>
          </p:cNvPr>
          <p:cNvSpPr txBox="1"/>
          <p:nvPr/>
        </p:nvSpPr>
        <p:spPr>
          <a:xfrm>
            <a:off x="4386909" y="3293368"/>
            <a:ext cx="10893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dirty="0">
                <a:highlight>
                  <a:srgbClr val="FFFF00"/>
                </a:highlight>
              </a:rPr>
              <a:t>works</a:t>
            </a:r>
            <a:endParaRPr lang="zh-TW" altLang="en-US" sz="2000" dirty="0">
              <a:highlight>
                <a:srgbClr val="FFFF00"/>
              </a:highlight>
            </a:endParaRP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FD6C9466-5E46-41B4-968F-33B0A5576CD0}"/>
              </a:ext>
            </a:extLst>
          </p:cNvPr>
          <p:cNvSpPr txBox="1"/>
          <p:nvPr/>
        </p:nvSpPr>
        <p:spPr>
          <a:xfrm>
            <a:off x="5354428" y="2946430"/>
            <a:ext cx="1285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dirty="0">
                <a:highlight>
                  <a:srgbClr val="FFFF00"/>
                </a:highlight>
              </a:rPr>
              <a:t>charity</a:t>
            </a:r>
            <a:endParaRPr lang="zh-TW" altLang="en-US" sz="2000" dirty="0">
              <a:highlight>
                <a:srgbClr val="FFFF00"/>
              </a:highlight>
            </a:endParaRPr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C6E64320-F0A6-4415-8B8A-40013164C8F5}"/>
              </a:ext>
            </a:extLst>
          </p:cNvPr>
          <p:cNvSpPr txBox="1"/>
          <p:nvPr/>
        </p:nvSpPr>
        <p:spPr>
          <a:xfrm>
            <a:off x="6814684" y="3284984"/>
            <a:ext cx="1285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dirty="0">
                <a:highlight>
                  <a:srgbClr val="FFFF00"/>
                </a:highlight>
              </a:rPr>
              <a:t>nature</a:t>
            </a:r>
            <a:endParaRPr lang="zh-TW" altLang="en-US" sz="2000" dirty="0">
              <a:highlight>
                <a:srgbClr val="FFFF00"/>
              </a:highlight>
            </a:endParaRPr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B8CBEF8A-6999-42CE-B5EB-D8039AC599FE}"/>
              </a:ext>
            </a:extLst>
          </p:cNvPr>
          <p:cNvSpPr txBox="1"/>
          <p:nvPr/>
        </p:nvSpPr>
        <p:spPr>
          <a:xfrm>
            <a:off x="7596336" y="2442374"/>
            <a:ext cx="1285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dirty="0">
                <a:highlight>
                  <a:srgbClr val="FFFF00"/>
                </a:highlight>
              </a:rPr>
              <a:t>suffering</a:t>
            </a:r>
            <a:endParaRPr lang="zh-TW" altLang="en-US" sz="2000" dirty="0">
              <a:highlight>
                <a:srgbClr val="FFFF00"/>
              </a:highlight>
            </a:endParaRPr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C571432B-755E-4E2A-AD00-646A4E899ABA}"/>
              </a:ext>
            </a:extLst>
          </p:cNvPr>
          <p:cNvSpPr txBox="1"/>
          <p:nvPr/>
        </p:nvSpPr>
        <p:spPr>
          <a:xfrm>
            <a:off x="2891899" y="3460938"/>
            <a:ext cx="15027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dirty="0">
                <a:highlight>
                  <a:srgbClr val="FFFF00"/>
                </a:highlight>
              </a:rPr>
              <a:t>community</a:t>
            </a:r>
            <a:endParaRPr lang="zh-TW" altLang="en-US" sz="2000" dirty="0">
              <a:highlight>
                <a:srgbClr val="FFFF00"/>
              </a:highlight>
            </a:endParaRPr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AEE3CABA-07C2-4F46-A497-1E2E22991383}"/>
              </a:ext>
            </a:extLst>
          </p:cNvPr>
          <p:cNvSpPr txBox="1"/>
          <p:nvPr/>
        </p:nvSpPr>
        <p:spPr>
          <a:xfrm>
            <a:off x="68995" y="609301"/>
            <a:ext cx="9006009" cy="1739579"/>
          </a:xfrm>
          <a:prstGeom prst="rect">
            <a:avLst/>
          </a:prstGeom>
          <a:solidFill>
            <a:srgbClr val="FFCCFF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ts val="3200"/>
              </a:lnSpc>
            </a:pPr>
            <a:r>
              <a:rPr lang="en-US" altLang="zh-TW" sz="3200" b="1" spc="-15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TOUCH GOD WITH OUR HANDS </a:t>
            </a:r>
            <a:r>
              <a:rPr lang="en-US" altLang="zh-TW" sz="2400" spc="-1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(1Jn 1:1-3) </a:t>
            </a:r>
          </a:p>
          <a:p>
            <a:pPr algn="ctr">
              <a:lnSpc>
                <a:spcPts val="3200"/>
              </a:lnSpc>
            </a:pPr>
            <a:r>
              <a:rPr lang="en-US" altLang="zh-TW" sz="32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proclaim to you the one who existed from the beginning, whom we have </a:t>
            </a:r>
            <a:r>
              <a:rPr lang="en-US" altLang="zh-TW" sz="32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heard</a:t>
            </a:r>
            <a:r>
              <a:rPr lang="en-US" altLang="zh-TW" sz="32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altLang="zh-TW" sz="32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seen</a:t>
            </a:r>
            <a:r>
              <a:rPr lang="en-US" altLang="zh-TW" sz="32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we saw Him with </a:t>
            </a:r>
            <a:r>
              <a:rPr lang="en-US" altLang="zh-TW" sz="32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our own eyes</a:t>
            </a:r>
            <a:r>
              <a:rPr lang="en-US" altLang="zh-TW" sz="32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touched Him with </a:t>
            </a:r>
            <a:r>
              <a:rPr lang="en-US" altLang="zh-TW" sz="3200" spc="-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our own hands. </a:t>
            </a:r>
            <a:endParaRPr lang="zh-TW" altLang="en-US" sz="3200" spc="-100" dirty="0">
              <a:solidFill>
                <a:srgbClr val="0000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4624"/>
            <a:ext cx="9108504" cy="6741368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恭讀宗徒大事錄　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2:14,22-33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五旬節那天，伯多祿同十一位宗徒站起來，高聲向群眾說：「猶太人，及所有居住在耶路撒冷的人！請你們留意，側耳靜聽我的話！諸位以色列人！請聽這些話：「納匝肋人耶穌是天主用德能、奇蹟和徵兆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即天主藉他在你們當中所行的，一如你們所知道的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給你們證明了。他照天主已定的計劃和預知，被交付了。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117917" y="6191190"/>
            <a:ext cx="19442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1/4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464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F6A2F32A-19F6-4C8E-BA58-E5CC1B4F4E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zh-TW" altLang="en-US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認知構成障礙</a:t>
            </a:r>
            <a:r>
              <a:rPr lang="en-US" altLang="zh-TW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井蛙</a:t>
            </a:r>
            <a:r>
              <a:rPr lang="zh-TW" altLang="en-US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不可語海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地區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),</a:t>
            </a:r>
            <a:r>
              <a:rPr lang="zh-TW" altLang="en-US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夏蟲</a:t>
            </a:r>
            <a:r>
              <a:rPr lang="zh-TW" altLang="en-US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不可語冰</a:t>
            </a:r>
            <a:endParaRPr lang="en-US" altLang="zh-TW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(</a:t>
            </a:r>
            <a:r>
              <a:rPr lang="zh-TW" altLang="en-US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四時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),</a:t>
            </a:r>
            <a:r>
              <a:rPr lang="zh-TW" altLang="en-US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曲士</a:t>
            </a:r>
            <a:r>
              <a:rPr lang="en-US" altLang="zh-TW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zh-TW" altLang="en-US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鄉愿不可語大道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傳統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文化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宗教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博士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);</a:t>
            </a:r>
            <a:b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zh-TW" altLang="en-US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死守梵二前傳統</a:t>
            </a:r>
            <a:r>
              <a:rPr lang="zh-TW" altLang="en-US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和習慣</a:t>
            </a:r>
            <a:r>
              <a:rPr lang="en-US" altLang="zh-TW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不可語更新或去蕪存菁</a:t>
            </a:r>
            <a:r>
              <a:rPr lang="en-US" altLang="zh-TW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Bef>
                <a:spcPts val="0"/>
              </a:spcBef>
            </a:pP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</a:t>
            </a:r>
            <a:r>
              <a:rPr lang="zh-TW" altLang="en-US" sz="3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停留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在修身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齊家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治國的理想中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不可語平天下</a:t>
            </a:r>
            <a:endParaRPr lang="en-US" altLang="zh-TW" sz="3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>
              <a:spcBef>
                <a:spcPts val="0"/>
              </a:spcBef>
            </a:pP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</a:t>
            </a:r>
            <a:r>
              <a:rPr lang="zh-TW" altLang="en-US" sz="3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只知自己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安全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不可語</a:t>
            </a:r>
            <a:r>
              <a:rPr lang="zh-TW" altLang="en-US" sz="3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共同安全</a:t>
            </a:r>
            <a:r>
              <a:rPr lang="en-US" altLang="zh-TW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(common security)</a:t>
            </a:r>
          </a:p>
          <a:p>
            <a:pPr marL="360000" indent="-457200" algn="l">
              <a:spcBef>
                <a:spcPts val="0"/>
              </a:spcBef>
            </a:pP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沒有天國和大同理想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世界不可能有永久和平 </a:t>
            </a:r>
            <a:b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要堅持</a:t>
            </a:r>
            <a:r>
              <a:rPr lang="en-US" altLang="zh-TW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地球是我家</a:t>
            </a:r>
            <a:r>
              <a:rPr lang="en-US" altLang="zh-TW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我和我家</a:t>
            </a:r>
            <a:r>
              <a:rPr lang="en-US" altLang="zh-TW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zh-TW" altLang="en-US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教會</a:t>
            </a:r>
            <a:r>
              <a:rPr lang="en-US" altLang="zh-TW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zh-TW" altLang="en-US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我國建設她</a:t>
            </a:r>
            <a:r>
              <a:rPr lang="en-US" altLang="zh-TW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360000" indent="-457200" algn="l">
              <a:spcBef>
                <a:spcPts val="0"/>
              </a:spcBef>
            </a:pP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</a:t>
            </a:r>
            <a:r>
              <a:rPr lang="zh-TW" altLang="en-US" sz="3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道德可補民主的不足</a:t>
            </a:r>
            <a:r>
              <a:rPr lang="en-US" altLang="zh-TW" sz="3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民主難填道德的空白</a:t>
            </a:r>
            <a:r>
              <a:rPr lang="en-US" altLang="zh-TW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3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為了選舉可以彌天下之大謊以抹黑對手</a:t>
            </a:r>
            <a:r>
              <a:rPr lang="en-US" altLang="zh-TW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無恥者無敵</a:t>
            </a:r>
            <a:r>
              <a:rPr lang="en-US" altLang="zh-TW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60000" indent="-457200" algn="l">
              <a:spcBef>
                <a:spcPts val="0"/>
              </a:spcBef>
            </a:pP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不能以理服人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唯有毀壞</a:t>
            </a:r>
            <a:r>
              <a:rPr lang="zh-TW" altLang="en-US" sz="3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對手人格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以否定他的言論 </a:t>
            </a:r>
            <a:r>
              <a:rPr lang="en-US" altLang="zh-TW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zh-TW" altLang="en-US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中梵暫簽</a:t>
            </a:r>
            <a:r>
              <a:rPr lang="en-US" altLang="zh-TW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:</a:t>
            </a:r>
            <a:r>
              <a:rPr lang="zh-TW" altLang="en-US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教宗與魔鬼打交道</a:t>
            </a:r>
            <a:r>
              <a:rPr lang="en-US" altLang="zh-TW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?</a:t>
            </a:r>
            <a:r>
              <a:rPr lang="zh-TW" altLang="en-US" sz="3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徐錦堯神父</a:t>
            </a:r>
            <a:r>
              <a:rPr lang="en-US" altLang="zh-TW" sz="3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?</a:t>
            </a:r>
            <a:r>
              <a:rPr lang="en-US" altLang="zh-TW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)</a:t>
            </a:r>
            <a:endParaRPr lang="en-US" altLang="zh-TW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>
              <a:spcBef>
                <a:spcPts val="0"/>
              </a:spcBef>
            </a:pP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上述找到天主的七路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必須</a:t>
            </a:r>
            <a:r>
              <a:rPr lang="zh-TW" altLang="en-US" sz="3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全部</a:t>
            </a:r>
            <a:r>
              <a:rPr lang="zh-TW" altLang="en-US" sz="3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滿全</a:t>
            </a:r>
            <a:r>
              <a:rPr lang="en-US" altLang="zh-TW" sz="3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只發展局部</a:t>
            </a:r>
            <a:r>
              <a:rPr lang="en-US" altLang="zh-TW" sz="3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對全體有害</a:t>
            </a:r>
            <a:r>
              <a:rPr lang="en-US" altLang="zh-TW" sz="3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endParaRPr lang="zh-TW" altLang="en-US" sz="34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272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FE7724A-9A88-4E69-84DB-9419917974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453336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zh-TW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認知構成障礙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8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井蛙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不可語海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地區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),</a:t>
            </a:r>
            <a:r>
              <a:rPr lang="zh-TW" altLang="en-US" sz="38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夏蟲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不可語冰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四時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),</a:t>
            </a:r>
            <a:r>
              <a:rPr lang="zh-TW" altLang="en-US" sz="38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曲士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鄉愿不可語大道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傳統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文化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宗教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博士學位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r>
              <a:rPr lang="en-US" altLang="zh-TW" sz="3800" b="1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Cognitive Barriers</a:t>
            </a:r>
            <a:r>
              <a:rPr lang="en-US" altLang="zh-TW" sz="38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zh-TW" sz="38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 cannot speak of the ocean to a frog in a well (</a:t>
            </a:r>
            <a:r>
              <a:rPr lang="en-US" altLang="zh-TW" sz="38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limited by region</a:t>
            </a:r>
            <a:r>
              <a:rPr lang="en-US" altLang="zh-TW" sz="38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),</a:t>
            </a:r>
          </a:p>
          <a:p>
            <a:r>
              <a:rPr lang="en-US" altLang="zh-TW" sz="38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 cannot speak of ice to a summer insect (</a:t>
            </a:r>
            <a:r>
              <a:rPr lang="en-US" altLang="zh-TW" sz="38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limited by season</a:t>
            </a:r>
            <a:r>
              <a:rPr lang="en-US" altLang="zh-TW" sz="38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), One cannot speak of the Great Way to a narrow-minded scholar or a self-righteous pleaser (</a:t>
            </a:r>
            <a:r>
              <a:rPr lang="en-US" altLang="zh-TW" sz="38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limited </a:t>
            </a:r>
            <a:r>
              <a:rPr lang="en-US" altLang="zh-TW" sz="3800" spc="-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 tradition, culture, religion</a:t>
            </a:r>
            <a:r>
              <a:rPr lang="en-US" altLang="zh-TW" sz="38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and even a </a:t>
            </a:r>
            <a:r>
              <a:rPr lang="en-US" altLang="zh-TW" sz="3800" spc="-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doctorate degree</a:t>
            </a:r>
            <a:r>
              <a:rPr lang="en-US" altLang="zh-TW" sz="38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420310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FE7724A-9A88-4E69-84DB-9419917974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35496" y="476672"/>
            <a:ext cx="9144000" cy="5301208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lnSpc>
                <a:spcPts val="5600"/>
              </a:lnSpc>
            </a:pPr>
            <a:r>
              <a:rPr lang="zh-TW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死守梵二前傳統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和習慣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不可語更新或去蕪存菁</a:t>
            </a:r>
            <a: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取其精華</a:t>
            </a:r>
            <a: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去其糟粕</a:t>
            </a:r>
            <a: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)</a:t>
            </a:r>
            <a:endParaRPr lang="en-US" altLang="zh-TW" sz="4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Those who rigidly cling to pre-Vatican II traditions and customs cannot be spoken to about “</a:t>
            </a:r>
            <a:r>
              <a:rPr lang="en-US" altLang="zh-TW" sz="4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aggiornamento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(</a:t>
            </a:r>
            <a:r>
              <a:rPr lang="en-US" altLang="zh-TW" sz="44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daily renewal</a:t>
            </a:r>
            <a:r>
              <a:rPr lang="en-US" altLang="zh-TW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or the need to “keep the good and discard the dross.”</a:t>
            </a:r>
          </a:p>
        </p:txBody>
      </p:sp>
    </p:spTree>
    <p:extLst>
      <p:ext uri="{BB962C8B-B14F-4D97-AF65-F5344CB8AC3E}">
        <p14:creationId xmlns:p14="http://schemas.microsoft.com/office/powerpoint/2010/main" val="12987319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FE7724A-9A88-4E69-84DB-9419917974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408712"/>
          </a:xfrm>
          <a:solidFill>
            <a:schemeClr val="bg1"/>
          </a:solidFill>
        </p:spPr>
        <p:txBody>
          <a:bodyPr/>
          <a:lstStyle/>
          <a:p>
            <a:pPr marL="360000" indent="-457200" algn="l"/>
            <a:r>
              <a:rPr lang="en-US" altLang="zh-TW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</a:t>
            </a:r>
            <a:r>
              <a:rPr lang="zh-TW" altLang="en-US" sz="39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只停留</a:t>
            </a:r>
            <a:r>
              <a:rPr lang="zh-TW" altLang="en-US" sz="39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在修身</a:t>
            </a:r>
            <a:r>
              <a:rPr lang="en-US" altLang="zh-TW" sz="39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齊家</a:t>
            </a:r>
            <a:r>
              <a:rPr lang="en-US" altLang="zh-TW" sz="39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治國的理想中</a:t>
            </a:r>
            <a:r>
              <a:rPr lang="en-US" altLang="zh-TW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不可語平天下</a:t>
            </a:r>
            <a:r>
              <a:rPr lang="en-US" altLang="zh-TW" sz="39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  <a:endParaRPr lang="en-US" altLang="zh-TW" sz="3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60000" indent="-457200" algn="l"/>
            <a:r>
              <a:rPr lang="en-US" altLang="zh-TW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</a:t>
            </a:r>
            <a:r>
              <a:rPr lang="zh-TW" altLang="en-US" sz="39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只知自己</a:t>
            </a:r>
            <a:r>
              <a:rPr lang="zh-TW" altLang="en-US" sz="39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安全</a:t>
            </a:r>
            <a:r>
              <a:rPr lang="en-US" altLang="zh-TW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9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不可語</a:t>
            </a:r>
            <a:r>
              <a:rPr lang="zh-TW" altLang="en-US" sz="39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共同安全</a:t>
            </a:r>
            <a:r>
              <a:rPr lang="en-US" altLang="zh-TW" sz="39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common security)</a:t>
            </a:r>
          </a:p>
          <a:p>
            <a:pPr marL="360000" indent="-457200" algn="l">
              <a:lnSpc>
                <a:spcPts val="4600"/>
              </a:lnSpc>
            </a:pPr>
            <a: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1.Those who remain </a:t>
            </a:r>
            <a:r>
              <a:rPr lang="en-US" altLang="zh-TW" sz="40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only </a:t>
            </a:r>
            <a: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 the stage of cultivating the self, the family, and the nation cannot be spoken to about bringing lasting peace to the world.</a:t>
            </a:r>
          </a:p>
          <a:p>
            <a:pPr marL="360000" indent="-457200" algn="l">
              <a:lnSpc>
                <a:spcPts val="4600"/>
              </a:lnSpc>
            </a:pPr>
            <a:r>
              <a:rPr lang="en-US" altLang="zh-TW" sz="38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2.Those who </a:t>
            </a:r>
            <a:r>
              <a:rPr lang="en-US" altLang="zh-TW" sz="38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en-US" altLang="zh-TW" sz="38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know their own safety cannot </a:t>
            </a:r>
            <a: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 spoken to about </a:t>
            </a:r>
            <a:r>
              <a:rPr lang="en-US" altLang="zh-TW" sz="4000" b="1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common security</a:t>
            </a:r>
            <a: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/>
            <a:endParaRPr lang="en-US" altLang="zh-TW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4564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FE7724A-9A88-4E69-84DB-9419917974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04664"/>
            <a:ext cx="9144000" cy="5904656"/>
          </a:xfrm>
          <a:solidFill>
            <a:schemeClr val="bg1"/>
          </a:solidFill>
        </p:spPr>
        <p:txBody>
          <a:bodyPr/>
          <a:lstStyle/>
          <a:p>
            <a:pPr marL="360000" indent="-457200" algn="l">
              <a:lnSpc>
                <a:spcPts val="5300"/>
              </a:lnSpc>
            </a:pP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沒有天國和大同理想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世界不可能有永久和平 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所以我們一定要堅持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: 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地球是我家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我和我家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/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我教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/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我國建設她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360000" indent="-457200" algn="l"/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3.Without the ideal of the Kingdom of Heaven and the Great Harmony, lasting peace in the world is impossible. </a:t>
            </a:r>
            <a:b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(Therefore, we must insist: </a:t>
            </a:r>
            <a:r>
              <a:rPr lang="en-US" altLang="zh-TW" sz="4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Earth is my home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I, my family, my church, and my country will build it together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.)</a:t>
            </a:r>
          </a:p>
          <a:p>
            <a:pPr marL="360000" indent="-457200" algn="l"/>
            <a:endParaRPr lang="en-US" altLang="zh-TW" sz="3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43962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FE7724A-9A88-4E69-84DB-9419917974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597352"/>
          </a:xfrm>
          <a:solidFill>
            <a:schemeClr val="bg1"/>
          </a:solidFill>
        </p:spPr>
        <p:txBody>
          <a:bodyPr/>
          <a:lstStyle/>
          <a:p>
            <a:pPr marL="360000" indent="-457200" algn="l">
              <a:lnSpc>
                <a:spcPts val="5200"/>
              </a:lnSpc>
              <a:spcAft>
                <a:spcPts val="1200"/>
              </a:spcAft>
            </a:pP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道德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可補民主的不足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民主難填道德的空白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為了選舉可以彌天下之大謊以抹黑對手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無恥者無敵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也</a:t>
            </a:r>
            <a:r>
              <a:rPr lang="en-US" altLang="zh-TW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360000" indent="-457200" algn="l"/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zh-TW" sz="2400" b="0" i="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sz="40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Morality</a:t>
            </a:r>
            <a: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can make up for the shortcomings of democracy, but democracy cannot fill the void of morality. </a:t>
            </a:r>
            <a:b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(For the sake of elections, one may even spread the greatest lies to smear opponents; </a:t>
            </a:r>
            <a:r>
              <a:rPr lang="en-US" altLang="zh-TW" sz="40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shameless are invincible</a:t>
            </a:r>
            <a: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.)</a:t>
            </a:r>
            <a:endParaRPr lang="en-US" altLang="zh-TW" sz="3000" spc="-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453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0FE7724A-9A88-4E69-84DB-9419917974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686600"/>
          </a:xfrm>
          <a:solidFill>
            <a:schemeClr val="bg1"/>
          </a:solidFill>
        </p:spPr>
        <p:txBody>
          <a:bodyPr/>
          <a:lstStyle/>
          <a:p>
            <a:pPr marL="360000" indent="-457200" algn="l">
              <a:spcBef>
                <a:spcPts val="600"/>
              </a:spcBef>
            </a:pPr>
            <a: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</a:t>
            </a:r>
            <a:r>
              <a:rPr lang="zh-TW" altLang="en-US" sz="40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不能以理服人</a:t>
            </a:r>
            <a: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唯有毀壞</a:t>
            </a:r>
            <a:r>
              <a:rPr lang="zh-TW" altLang="en-US" sz="4000" spc="-1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對手人格</a:t>
            </a:r>
            <a:r>
              <a:rPr lang="zh-TW" altLang="en-US" sz="40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以否定他的言論</a:t>
            </a:r>
            <a: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zh-TW" sz="28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28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中梵暫簽</a:t>
            </a:r>
            <a:r>
              <a:rPr lang="en-US" altLang="zh-TW" sz="28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28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教宗與魔鬼打交道</a:t>
            </a:r>
            <a:r>
              <a:rPr lang="en-US" altLang="zh-TW" sz="28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 </a:t>
            </a:r>
            <a:r>
              <a:rPr lang="zh-TW" altLang="en-US" sz="28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徐錦堯神父</a:t>
            </a:r>
            <a:r>
              <a:rPr lang="en-US" altLang="zh-TW" sz="28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?)</a:t>
            </a:r>
          </a:p>
          <a:p>
            <a:pPr marL="360000" indent="-457200" algn="l">
              <a:spcBef>
                <a:spcPts val="600"/>
              </a:spcBef>
            </a:pPr>
            <a: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</a:t>
            </a:r>
            <a:r>
              <a:rPr lang="zh-TW" altLang="en-US" sz="40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上述找到天主的七路</a:t>
            </a:r>
            <a: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必須全部滿全</a:t>
            </a:r>
            <a: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000" spc="-1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只發展局部</a:t>
            </a:r>
            <a:r>
              <a:rPr lang="en-US" altLang="zh-TW" sz="40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spc="-1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對全體有害</a:t>
            </a:r>
            <a:r>
              <a:rPr lang="en-US" altLang="zh-TW" sz="40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360000" indent="-457200" algn="l">
              <a:lnSpc>
                <a:spcPts val="4100"/>
              </a:lnSpc>
              <a:spcBef>
                <a:spcPts val="600"/>
              </a:spcBef>
            </a:pPr>
            <a:r>
              <a:rPr lang="en-US" altLang="zh-TW" sz="36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5.Unable to convince others with reason, one can only destroy an opponent’s </a:t>
            </a:r>
            <a:r>
              <a:rPr lang="en-US" altLang="zh-TW" sz="36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character</a:t>
            </a:r>
            <a:r>
              <a:rPr lang="en-US" altLang="zh-TW" sz="36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discredit their words.</a:t>
            </a:r>
            <a:r>
              <a:rPr lang="en-US" altLang="zh-TW" sz="3600" b="0" i="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TW" b="0" i="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(Interim China-Vatican Agreement: </a:t>
            </a:r>
            <a:r>
              <a:rPr lang="en-US" altLang="zh-TW" sz="3600" b="0" i="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Pope is dealing with the Devil! </a:t>
            </a:r>
            <a:r>
              <a:rPr lang="en-US" altLang="zh-TW" sz="3600" b="0" i="0" spc="-100" dirty="0" err="1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Fr.Tsui</a:t>
            </a:r>
            <a:r>
              <a:rPr lang="en-US" altLang="zh-TW" sz="3600" b="0" i="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same fate)</a:t>
            </a:r>
          </a:p>
          <a:p>
            <a:pPr marL="360000" indent="-457200" algn="l">
              <a:lnSpc>
                <a:spcPts val="4100"/>
              </a:lnSpc>
              <a:spcBef>
                <a:spcPts val="600"/>
              </a:spcBef>
            </a:pPr>
            <a: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6.These are the seven paths to finding God. </a:t>
            </a:r>
            <a:r>
              <a:rPr lang="en-US" altLang="zh-TW" sz="4000" b="1" spc="-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</a:t>
            </a:r>
            <a:r>
              <a:rPr lang="en-US" altLang="zh-TW" sz="4000" spc="-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must be fulfilled</a:t>
            </a:r>
            <a: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developing only </a:t>
            </a:r>
            <a:r>
              <a:rPr lang="en-US" altLang="zh-TW" sz="4000" b="1" spc="-100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parts </a:t>
            </a:r>
            <a:r>
              <a:rPr lang="en-US" altLang="zh-TW" sz="4000" spc="-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them is </a:t>
            </a:r>
            <a:r>
              <a:rPr lang="en-US" altLang="zh-TW" sz="40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harmful to the </a:t>
            </a:r>
            <a:r>
              <a:rPr lang="en-US" altLang="zh-TW" sz="4000" b="1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whole</a:t>
            </a:r>
            <a:r>
              <a:rPr lang="en-US" altLang="zh-TW" sz="4000" spc="-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48605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260945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願復活的基督 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spc="6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祝福你和你的家庭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spc="6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幫助你戰勝一切困難</a:t>
            </a:r>
            <a:endParaRPr lang="en-US" altLang="zh-TW" sz="5400" spc="6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spcAft>
                <a:spcPts val="1800"/>
              </a:spcAft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6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4624"/>
            <a:ext cx="9108504" cy="6741368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你們藉著不法者的手，釘他在十字架上，殺死了他。天主卻解除了他死亡的苦痛，使他復活了，因為他不可能受死亡的控制，因為達味指著他說：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『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我常將上主置於我眼前；我決不動搖，因他在我右邊。因此，我心歡樂，我口歌唱，連我的肉身，也要安息於希望之中，因為你決不會將我的靈魂，遺棄在陰府，也不會讓你的聖者，見到腐朽。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你要將生命的道路，指示給我，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028384" y="6191190"/>
            <a:ext cx="19442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2/4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0585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4624"/>
            <a:ext cx="9108504" cy="6741368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使我在你面前，獲得圓滿的喜樂。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』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諸位仁人弟兄！容許我坦白對你們講論聖祖達味的事吧！他死了，也埋葬了。他的墳墓，直到今天，還在我們這裡。他既是先知，也知道天主曾以誓詞，對他起了誓，要從他的子嗣中，選立一位來承繼他的王位。他既預先看見了，就論及默西亞的復活，說：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『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他沒有被遺棄在陰府，他的肉身也沒有見到腐朽。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』</a:t>
            </a:r>
            <a:endParaRPr lang="zh-TW" altLang="en-US" sz="3600" dirty="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028384" y="6191190"/>
            <a:ext cx="19442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3/4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0042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4624"/>
            <a:ext cx="9108504" cy="6741368"/>
          </a:xfrm>
        </p:spPr>
        <p:txBody>
          <a:bodyPr/>
          <a:lstStyle/>
          <a:p>
            <a:pPr marL="0" indent="0" algn="just" eaLnBrk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這位耶穌，天主使他復活了；我們都是他的見證人。他被舉揚到天主的右邊，由父領受了所恩許的聖神。你們現今所見所聞的，就是他所傾注的聖神。」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028384" y="6191190"/>
            <a:ext cx="19442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4/4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06F6B454-CB3E-489E-8040-48E0375923B2}"/>
              </a:ext>
            </a:extLst>
          </p:cNvPr>
          <p:cNvSpPr txBox="1"/>
          <p:nvPr/>
        </p:nvSpPr>
        <p:spPr>
          <a:xfrm>
            <a:off x="323528" y="4869160"/>
            <a:ext cx="828092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rgbClr val="FFCC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靜觀 默想 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把上主對</a:t>
            </a:r>
            <a:r>
              <a:rPr lang="zh-TW" altLang="en-US" sz="3600" dirty="0">
                <a:solidFill>
                  <a:srgbClr val="FF99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我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說的話 記在</a:t>
            </a:r>
            <a:r>
              <a:rPr lang="zh-TW" altLang="en-US" sz="36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腦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中 刻在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心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上</a:t>
            </a:r>
          </a:p>
        </p:txBody>
      </p:sp>
    </p:spTree>
    <p:extLst>
      <p:ext uri="{BB962C8B-B14F-4D97-AF65-F5344CB8AC3E}">
        <p14:creationId xmlns:p14="http://schemas.microsoft.com/office/powerpoint/2010/main" val="3314937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 algn="just" eaLnBrk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恭讀聖伯多祿前書　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1:17-21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親愛的諸位：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你們既稱呼那不看情面，而只按每人的行為，施行審判的天主為父，就該懷著敬畏的心，度過你們這旅居的時期。該知道：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你們不是用能朽壞的金銀等物，而是用寶血，即無玷無瑕羔羊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基督的寶血，由你們祖傳的虛妄生活中，被贖出來的。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077533" y="6096144"/>
            <a:ext cx="63466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1/2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0890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 algn="just" eaLnBrk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基督固然是在創世以前，就被預定了的，但在最末的時期，為了你們才出現，為使你們因著他，而相信那使他由死者中復活，並賜他光榮的天主；這樣，你們的信德和望德，都同歸於天主。</a:t>
            </a: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lv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  <a:endParaRPr lang="zh-TW" altLang="en-US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077533" y="6096144"/>
            <a:ext cx="63466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2000" b="1" dirty="0">
                <a:solidFill>
                  <a:schemeClr val="bg1"/>
                </a:solidFill>
                <a:latin typeface="+mn-lt"/>
                <a:ea typeface="新細明體" charset="-120"/>
              </a:rPr>
              <a:t>2/2</a:t>
            </a:r>
            <a:endParaRPr lang="zh-TW" altLang="en-US" sz="2000" b="1" dirty="0">
              <a:solidFill>
                <a:schemeClr val="bg1"/>
              </a:solidFill>
              <a:latin typeface="+mn-lt"/>
              <a:ea typeface="新細明體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8DE22A98-B791-4330-9A06-C73501C4B0CC}"/>
              </a:ext>
            </a:extLst>
          </p:cNvPr>
          <p:cNvSpPr txBox="1"/>
          <p:nvPr/>
        </p:nvSpPr>
        <p:spPr>
          <a:xfrm>
            <a:off x="395536" y="5014917"/>
            <a:ext cx="828092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800" dirty="0">
                <a:solidFill>
                  <a:srgbClr val="FFCC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靜觀 默想 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把上主對</a:t>
            </a:r>
            <a:r>
              <a:rPr lang="zh-TW" altLang="en-US" sz="3600" dirty="0">
                <a:solidFill>
                  <a:srgbClr val="FF99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我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說的話 記在</a:t>
            </a:r>
            <a:r>
              <a:rPr lang="zh-TW" altLang="en-US" sz="36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腦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中 刻在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心</a:t>
            </a:r>
            <a:r>
              <a:rPr lang="zh-TW" altLang="en-US" sz="2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上</a:t>
            </a:r>
          </a:p>
        </p:txBody>
      </p:sp>
    </p:spTree>
    <p:extLst>
      <p:ext uri="{BB962C8B-B14F-4D97-AF65-F5344CB8AC3E}">
        <p14:creationId xmlns:p14="http://schemas.microsoft.com/office/powerpoint/2010/main" val="2282268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4624"/>
            <a:ext cx="9108504" cy="6741368"/>
          </a:xfrm>
        </p:spPr>
        <p:txBody>
          <a:bodyPr/>
          <a:lstStyle/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恭讀聖路加福音　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24:13-35</a:t>
            </a: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就在一周的第一天，耶穌的門徒中，有兩個人，往一個村莊去，村名厄瑪烏，離耶路撒冷約六十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『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斯塔狄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』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。他們彼此談論所發生的一切事。正談話討論的時候，耶穌親自走近他們，與他們同行。他們的眼睛卻被蒙蔽住了，以致認不出耶穌來。耶穌對他們說：「你們走路，彼此談論的是些什麼事？」他們就站住，面帶愁容。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117917" y="6191190"/>
            <a:ext cx="19442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1/5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0336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4624"/>
            <a:ext cx="9108504" cy="6741368"/>
          </a:xfrm>
        </p:spPr>
        <p:txBody>
          <a:bodyPr/>
          <a:lstStyle/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一個名叫克羅帕的，回答耶穌說：「在耶路撒冷作客的，獨有你不知道這幾天在那裡所發生的事嗎？」耶穌問他們說：「什麼事？」</a:t>
            </a: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回答說：「就是有關納匝肋人耶穌的事。他本是一位先知，在天主及眾百姓前，行事說話都有權力。我們的司祭長及首領，竟解送了他，判了他死罪，釘他在十字架上。我們原指望他就是那要拯救以色列的。可是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……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此外還有：這些事發生到今天，已是第三天了。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028384" y="6191190"/>
            <a:ext cx="194421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新細明體" charset="-120"/>
                <a:cs typeface="+mn-cs"/>
              </a:rPr>
              <a:t>2/5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0208333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31176</TotalTime>
  <Words>3052</Words>
  <Application>Microsoft Office PowerPoint</Application>
  <PresentationFormat>如螢幕大小 (4:3)</PresentationFormat>
  <Paragraphs>170</Paragraphs>
  <Slides>27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15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27</vt:i4>
      </vt:variant>
    </vt:vector>
  </HeadingPairs>
  <TitlesOfParts>
    <vt:vector size="45" baseType="lpstr">
      <vt:lpstr>華康中黑體</vt:lpstr>
      <vt:lpstr>華康中黑體(P)</vt:lpstr>
      <vt:lpstr>華康正顏楷體W5</vt:lpstr>
      <vt:lpstr>華康正顏楷體W7</vt:lpstr>
      <vt:lpstr>華康正顏楷體W7(P)</vt:lpstr>
      <vt:lpstr>華康粗黑體</vt:lpstr>
      <vt:lpstr>華康黑體-GB5</vt:lpstr>
      <vt:lpstr>華康龍門石碑(P)</vt:lpstr>
      <vt:lpstr>華康儷中黑</vt:lpstr>
      <vt:lpstr>華康儷中黑(P)</vt:lpstr>
      <vt:lpstr>華康儷粗宋</vt:lpstr>
      <vt:lpstr>新細明體</vt:lpstr>
      <vt:lpstr>Arial</vt:lpstr>
      <vt:lpstr>Calibri</vt:lpstr>
      <vt:lpstr>Times New Roman</vt:lpstr>
      <vt:lpstr>預設簡報設計</vt:lpstr>
      <vt:lpstr>3_預設簡報設計</vt:lpstr>
      <vt:lpstr>2_預設簡報設計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1689</cp:revision>
  <dcterms:created xsi:type="dcterms:W3CDTF">2006-09-26T01:05:23Z</dcterms:created>
  <dcterms:modified xsi:type="dcterms:W3CDTF">2026-03-23T08:27:48Z</dcterms:modified>
</cp:coreProperties>
</file>