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9694" r:id="rId2"/>
    <p:sldMasterId id="2147489719" r:id="rId3"/>
  </p:sldMasterIdLst>
  <p:notesMasterIdLst>
    <p:notesMasterId r:id="rId32"/>
  </p:notesMasterIdLst>
  <p:handoutMasterIdLst>
    <p:handoutMasterId r:id="rId33"/>
  </p:handoutMasterIdLst>
  <p:sldIdLst>
    <p:sldId id="914" r:id="rId4"/>
    <p:sldId id="1050" r:id="rId5"/>
    <p:sldId id="1410" r:id="rId6"/>
    <p:sldId id="1370" r:id="rId7"/>
    <p:sldId id="1411" r:id="rId8"/>
    <p:sldId id="1391" r:id="rId9"/>
    <p:sldId id="1054" r:id="rId10"/>
    <p:sldId id="1412" r:id="rId11"/>
    <p:sldId id="1413" r:id="rId12"/>
    <p:sldId id="1181" r:id="rId13"/>
    <p:sldId id="1472" r:id="rId14"/>
    <p:sldId id="1376" r:id="rId15"/>
    <p:sldId id="1466" r:id="rId16"/>
    <p:sldId id="1473" r:id="rId17"/>
    <p:sldId id="1463" r:id="rId18"/>
    <p:sldId id="1464" r:id="rId19"/>
    <p:sldId id="1398" r:id="rId20"/>
    <p:sldId id="1448" r:id="rId21"/>
    <p:sldId id="1449" r:id="rId22"/>
    <p:sldId id="1450" r:id="rId23"/>
    <p:sldId id="1451" r:id="rId24"/>
    <p:sldId id="1452" r:id="rId25"/>
    <p:sldId id="1453" r:id="rId26"/>
    <p:sldId id="1454" r:id="rId27"/>
    <p:sldId id="1458" r:id="rId28"/>
    <p:sldId id="1459" r:id="rId29"/>
    <p:sldId id="1460" r:id="rId30"/>
    <p:sldId id="1045" r:id="rId31"/>
  </p:sldIdLst>
  <p:sldSz cx="9144000" cy="6858000" type="screen4x3"/>
  <p:notesSz cx="9926638" cy="679767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9900CC"/>
    <a:srgbClr val="FFCCFF"/>
    <a:srgbClr val="99CCFF"/>
    <a:srgbClr val="FF99FF"/>
    <a:srgbClr val="00CC00"/>
    <a:srgbClr val="99FF99"/>
    <a:srgbClr val="33CC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331" autoAdjust="0"/>
    <p:restoredTop sz="94660"/>
  </p:normalViewPr>
  <p:slideViewPr>
    <p:cSldViewPr>
      <p:cViewPr varScale="1">
        <p:scale>
          <a:sx n="59" d="100"/>
          <a:sy n="59" d="100"/>
        </p:scale>
        <p:origin x="128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>
            <a:extLst>
              <a:ext uri="{FF2B5EF4-FFF2-40B4-BE49-F238E27FC236}">
                <a16:creationId xmlns:a16="http://schemas.microsoft.com/office/drawing/2014/main" id="{3FFC0476-8166-439A-8EF9-D64A12A374B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7555" name="Rectangle 3">
            <a:extLst>
              <a:ext uri="{FF2B5EF4-FFF2-40B4-BE49-F238E27FC236}">
                <a16:creationId xmlns:a16="http://schemas.microsoft.com/office/drawing/2014/main" id="{76F4FBBB-5A4B-48FE-A3BB-ADDECD35A27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3372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7556" name="Rectangle 4">
            <a:extLst>
              <a:ext uri="{FF2B5EF4-FFF2-40B4-BE49-F238E27FC236}">
                <a16:creationId xmlns:a16="http://schemas.microsoft.com/office/drawing/2014/main" id="{207F6BB9-765B-49E5-9CC8-53ADF49392A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7557" name="Rectangle 5">
            <a:extLst>
              <a:ext uri="{FF2B5EF4-FFF2-40B4-BE49-F238E27FC236}">
                <a16:creationId xmlns:a16="http://schemas.microsoft.com/office/drawing/2014/main" id="{F0E672FE-A1AF-4D9F-BB46-E1FC2414C8E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3372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085D1A6-9C3F-452C-9D0F-C9E74897528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>
            <a:extLst>
              <a:ext uri="{FF2B5EF4-FFF2-40B4-BE49-F238E27FC236}">
                <a16:creationId xmlns:a16="http://schemas.microsoft.com/office/drawing/2014/main" id="{C5918788-DB56-4D35-9655-2F39F2A5CEF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4051" name="Rectangle 3">
            <a:extLst>
              <a:ext uri="{FF2B5EF4-FFF2-40B4-BE49-F238E27FC236}">
                <a16:creationId xmlns:a16="http://schemas.microsoft.com/office/drawing/2014/main" id="{B66602A1-486D-466C-9B6C-6B32F2BCAB6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623372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7524" name="Rectangle 4">
            <a:extLst>
              <a:ext uri="{FF2B5EF4-FFF2-40B4-BE49-F238E27FC236}">
                <a16:creationId xmlns:a16="http://schemas.microsoft.com/office/drawing/2014/main" id="{390F7CF1-E4D4-49ED-8108-AC876600419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4053" name="Rectangle 5">
            <a:extLst>
              <a:ext uri="{FF2B5EF4-FFF2-40B4-BE49-F238E27FC236}">
                <a16:creationId xmlns:a16="http://schemas.microsoft.com/office/drawing/2014/main" id="{2A0DFE17-75EB-4C1C-874D-97744AE3FFE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64" y="3228896"/>
            <a:ext cx="7941310" cy="30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514054" name="Rectangle 6">
            <a:extLst>
              <a:ext uri="{FF2B5EF4-FFF2-40B4-BE49-F238E27FC236}">
                <a16:creationId xmlns:a16="http://schemas.microsoft.com/office/drawing/2014/main" id="{579692E3-514D-41AD-9EA6-A1FBBF73CFF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4055" name="Rectangle 7">
            <a:extLst>
              <a:ext uri="{FF2B5EF4-FFF2-40B4-BE49-F238E27FC236}">
                <a16:creationId xmlns:a16="http://schemas.microsoft.com/office/drawing/2014/main" id="{9156C933-88AA-4872-BB0F-1730B21C9F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372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FBD419D-64CE-4550-BAA2-0242050FC71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3388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CB4F53-88CB-4C33-AB79-DD0F3B09A9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448C0C-11EC-4F14-87EE-6E1BFC0905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5212E5-D105-40CA-98B0-0FE6ED1254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B1DE2-F14C-4215-862D-7892FFAF1AA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1272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940FA1-01BC-48A7-B4B5-CB6D00B8F9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C251F2-60E3-4296-BFCE-EB8C0E3FF1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BFBC5B-5423-4FD1-BCE6-8FC7BF67AE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4375D-8CD9-46AF-8C41-09E335183E6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1064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62272B-A9A6-478C-B476-EF425841A8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5A9ED6-29CA-4D33-9F13-90A2E5A123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AAE814-BD3E-41DF-B881-23B6928BED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957E7-43B0-4056-AFF1-BC1FCBEFCE1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5269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BD0CB7-2083-43C6-A1FE-F6AFE1FBBA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21FA05-F693-4AEA-99C4-CB234BDDE5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90880E-4D09-411D-A86E-FF877E9723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3EAD3B-D202-412A-96D1-6259709983B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95839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0E7F3-594E-431A-934E-DAED303BC61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741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CA772-E495-4BA9-ABC1-9BB5D5EDCA4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791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95542-F898-48F4-A21A-A80883BB252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675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7A249-DD10-426B-9B14-6EACD1FF16C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620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37EE-1CE0-45D0-9087-5172E5E08F6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358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FAB98-89D1-4293-8288-C0841480BAB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324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2F6D8-0604-4E53-B2F1-2A37DFAA1D1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272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E7A2BA-EB09-413F-8D13-A2CABB0848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1E3401-E0DA-4C7C-A41A-CEAB4B05DC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8BF680-25AB-43B7-A87A-AAF2426CEA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09520-5D08-4EEA-B917-6A59948C37B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9469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E3E24-48B9-4D2C-ACC3-D70F17E10ED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75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7A85E-BB8E-4335-9EEC-1BCBD0CFB41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757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2DB86-11B9-48DF-8BA9-F79E7D13D08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581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0BB5D-09E1-4D96-80A6-8E8A197FA4A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079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1BA1B9-80A5-47BB-AE94-5886B4D1DD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DDDF2D-A4D0-4E59-A260-C7CC2C4F63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C56D1E-4A62-4589-AE93-3790E80644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7E1B0-9EC0-4677-833D-06C393E8CB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31377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9D06C7-3459-43EE-BDBF-4A89924E2D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BF6B9E-0B4B-45FB-A864-4197464B7F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E811F5-4019-4B4D-B706-8E4410C0B1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B0E81-DFB2-4306-AE9C-4AA3B3243F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733904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9177A2-C34A-44E1-8648-881D74EB1A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FB4D50-31FE-48AC-B9FD-C991E35CF8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6A76EF-E0B2-452E-8251-600643A077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1D597-6984-4660-AF26-EA33E11F22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7045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49B45A-79A7-423D-BABD-E54649D3D9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2119C8-36DF-42FA-B727-5DF24DC698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0C2522-B0B4-4E4B-B3AF-A0D1C692CE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A1AEA-4D6F-4016-9F83-E47284FC26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78523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B6C2190-B7D8-47A4-AA3C-03D15275F7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8175838-B24A-4816-A95E-A1DF8C40B7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5F39CCB-44A5-42AA-8734-702871C4AC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9834D-F101-4939-A509-4E033B6A97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45185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E97AAC2-84E6-484B-BBC1-87E1162493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23DA3B7-334A-4D43-9C72-595E810187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0D54346-06DF-423C-ADAA-2612E32C8B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1CC6C-A0CA-4027-990A-46672CBEF5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5630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409627-6BD5-4314-9E1E-D18584C2BA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D1EF38-E3B7-46A4-B80C-2F1222D14F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9F67AB-5564-442C-A050-1915E1C721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73C09F-C630-4253-95B7-64CE41D1C28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72844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C324BE-76BA-486B-980E-81AB4E36E4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89123F3-9D6B-4447-9C28-A0AAE956E2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ACFF776-9683-47EB-966F-B3733C8681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59C79-ACD3-4E88-9933-C98A0DFFF5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1887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0E53CD-C280-4967-84A6-B110BEE9EC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4CDF21-E72A-45C2-A164-7EAFCF8513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316F7A-3189-4CE2-8E7B-C35F4AA91C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D4B45-79D1-4A7D-BDB6-BF1062B4DA3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553460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3388CA-0573-45D1-A517-B20DFCB2B7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69F143-C875-4288-988B-542E284531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C82513-1482-442C-BBD3-5B0B7D8176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947DF-BC88-40C0-9353-24BDAEA45D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7045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D8ACC6-807A-49E8-9ECF-13CBA1ACB6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BBF968-5610-4FA2-B40B-EB7AB4ECFC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7973E8-C92D-48E3-821D-4C92728F0D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875DF-0258-4B1E-AE58-D16AB59FAA1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802469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B7CE2C-C4D3-4296-86BD-3CEC538103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2A1A18-24EE-4687-84FE-BE52AC3A4A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1EB7C7-8865-4B33-B590-1AD14BA0F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70BC3-87AB-427B-8EB5-B328C34108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57241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21496E-CFB8-41B2-99FF-209219A0CF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AF5126-36A8-4015-8F44-4312344D54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636E4B-755D-4F63-AACA-D6D303B1EF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76579-D0D8-41F4-9A27-2FEDCB48679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49663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543C6E-646C-4A56-A568-DCEF1898FF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097579-A445-404A-9C2E-D3F5667ADF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7836CB-2679-4F3B-A10E-B0A7D34EE6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0D97C0-9900-4766-844D-99AF0F7A598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289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3DEFBF4-078F-4966-BE1D-265E1F15DB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014BE9B-110F-4633-935E-56B8EC345B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8020874-BFA7-4F79-9EEA-71D17C1427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F69A0-4600-4BEB-83B2-301BEF62461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1077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D9B7BFF-007E-484A-BBCA-CF9102304E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CF2C31F-F6D7-452E-AF76-6441258C45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A9315B6-8018-4AC2-9084-FEAB60990D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260FEF-D8F4-425E-809D-72E9AD6BBDF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82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D4EAB4A-C4DB-45B9-A12C-4E783868C6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7D0FD3-4A4E-40DE-BADF-521FE3767B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2C76135-7344-43D1-A5F5-349344A703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D1E05D-CA04-496B-A340-054554C63C5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3688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1EDF9E-D669-4425-ADD5-6E3BD3A638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6950CD-26F8-41D5-A899-E222F7A6EA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77EA79-5160-426B-8863-A1B97CF632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7E31DD-301C-4C39-B2D6-AF24263E474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0182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1485E0-93B6-49F3-A808-098C7D4D57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A962A8-7460-4961-8096-D5E371A7F6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9021C9-4693-4AE8-8C57-CDC7040405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0BA19C-AFAE-4D59-8A63-A0B75D14633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12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937D063-4201-4DDD-8C98-721122B13A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BAA56B9-EA47-4D66-A68C-8FD5ED558B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FCB0533-E29F-4BFF-B4A9-638CB21BEBF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4BBB641-C9C2-44E6-943C-13EBBEF637E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74B1C0B-7A95-411D-B128-E9F2DC7CC5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10F248A-87A1-427F-B78A-0DC1C167CFC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10" r:id="rId1"/>
    <p:sldLayoutId id="2147489611" r:id="rId2"/>
    <p:sldLayoutId id="2147489612" r:id="rId3"/>
    <p:sldLayoutId id="2147489613" r:id="rId4"/>
    <p:sldLayoutId id="2147489614" r:id="rId5"/>
    <p:sldLayoutId id="2147489615" r:id="rId6"/>
    <p:sldLayoutId id="2147489616" r:id="rId7"/>
    <p:sldLayoutId id="2147489617" r:id="rId8"/>
    <p:sldLayoutId id="2147489618" r:id="rId9"/>
    <p:sldLayoutId id="2147489619" r:id="rId10"/>
    <p:sldLayoutId id="2147489620" r:id="rId11"/>
    <p:sldLayoutId id="21474896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5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charset="-120"/>
              </a:defRPr>
            </a:lvl1pPr>
          </a:lstStyle>
          <a:p>
            <a:pPr eaLnBrk="1" hangingPunct="1"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75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charset="-120"/>
              </a:defRPr>
            </a:lvl1pPr>
          </a:lstStyle>
          <a:p>
            <a:pPr eaLnBrk="1" hangingPunct="1"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75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charset="-120"/>
              </a:defRPr>
            </a:lvl1pPr>
          </a:lstStyle>
          <a:p>
            <a:pPr eaLnBrk="1" hangingPunct="1">
              <a:defRPr/>
            </a:pPr>
            <a:fld id="{D477CC02-DBB9-4AE4-B28C-339F9F6F7922}" type="slidenum">
              <a:rPr lang="en-US" altLang="zh-TW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04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695" r:id="rId1"/>
    <p:sldLayoutId id="2147489696" r:id="rId2"/>
    <p:sldLayoutId id="2147489697" r:id="rId3"/>
    <p:sldLayoutId id="2147489698" r:id="rId4"/>
    <p:sldLayoutId id="2147489699" r:id="rId5"/>
    <p:sldLayoutId id="2147489700" r:id="rId6"/>
    <p:sldLayoutId id="2147489701" r:id="rId7"/>
    <p:sldLayoutId id="2147489702" r:id="rId8"/>
    <p:sldLayoutId id="2147489703" r:id="rId9"/>
    <p:sldLayoutId id="2147489704" r:id="rId10"/>
    <p:sldLayoutId id="21474897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0BB812B-2E24-41A0-9A27-78890B390E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9C79FC5-EE04-4592-BB61-B22F27696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07F321D-9606-4D70-9405-0033F23F51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46A29E0-4F27-4F67-9CB5-8C3ED457E03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548FAB4-BBDB-45FC-B3DF-03850022C3F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FF2185A-AFE7-44E6-A3AC-0E118F024A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6828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720" r:id="rId1"/>
    <p:sldLayoutId id="2147489721" r:id="rId2"/>
    <p:sldLayoutId id="2147489722" r:id="rId3"/>
    <p:sldLayoutId id="2147489723" r:id="rId4"/>
    <p:sldLayoutId id="2147489724" r:id="rId5"/>
    <p:sldLayoutId id="2147489725" r:id="rId6"/>
    <p:sldLayoutId id="2147489726" r:id="rId7"/>
    <p:sldLayoutId id="2147489727" r:id="rId8"/>
    <p:sldLayoutId id="2147489728" r:id="rId9"/>
    <p:sldLayoutId id="2147489729" r:id="rId10"/>
    <p:sldLayoutId id="2147489730" r:id="rId11"/>
    <p:sldLayoutId id="214748973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486A049-F482-4C82-A6EA-C4B1E1A45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6687"/>
            <a:ext cx="9144000" cy="652462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rgbClr val="FFFF00"/>
                </a:solidFill>
                <a:ea typeface="華康儷中黑" panose="020B0509000000000000" pitchFamily="49" charset="-120"/>
              </a:rPr>
              <a:t>復活期第二主日</a:t>
            </a:r>
            <a:endParaRPr lang="en-US" altLang="zh-TW" sz="3600" dirty="0">
              <a:solidFill>
                <a:srgbClr val="FFFF00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2025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年 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4 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月 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27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日</a:t>
            </a:r>
            <a:r>
              <a:rPr lang="en-US" altLang="zh-TW" sz="2800" dirty="0">
                <a:solidFill>
                  <a:srgbClr val="00FF00"/>
                </a:solidFill>
                <a:ea typeface="華康儷中黑" pitchFamily="49" charset="-120"/>
              </a:rPr>
              <a:t>(</a:t>
            </a:r>
            <a:r>
              <a:rPr lang="zh-TW" altLang="en-US" sz="2800" dirty="0">
                <a:solidFill>
                  <a:srgbClr val="00FF00"/>
                </a:solidFill>
                <a:ea typeface="華康儷中黑" pitchFamily="49" charset="-120"/>
              </a:rPr>
              <a:t>救主慈悲主日</a:t>
            </a:r>
            <a:r>
              <a:rPr lang="en-US" altLang="zh-TW" sz="2800" dirty="0">
                <a:solidFill>
                  <a:srgbClr val="00FF00"/>
                </a:solidFill>
                <a:ea typeface="華康儷中黑" pitchFamily="49" charset="-120"/>
              </a:rPr>
              <a:t>)</a:t>
            </a:r>
            <a:endParaRPr lang="zh-TW" altLang="en-US" sz="2800" dirty="0">
              <a:solidFill>
                <a:srgbClr val="00FF00"/>
              </a:solidFill>
              <a:ea typeface="華康儷中黑" pitchFamily="49" charset="-120"/>
            </a:endParaRPr>
          </a:p>
          <a:p>
            <a:pPr algn="ctr" eaLnBrk="1" hangingPunct="1">
              <a:buFontTx/>
              <a:buNone/>
            </a:pPr>
            <a:endParaRPr lang="zh-TW" altLang="en-US" sz="10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buFontTx/>
              <a:buNone/>
            </a:pPr>
            <a:r>
              <a:rPr lang="zh-TW" altLang="en-US" sz="5400" dirty="0">
                <a:solidFill>
                  <a:srgbClr val="FFFF00"/>
                </a:solidFill>
                <a:ea typeface="華康正顏楷體W7" panose="03000709000000000000" pitchFamily="65" charset="-120"/>
              </a:rPr>
              <a:t>感 恩 祭</a:t>
            </a:r>
          </a:p>
          <a:p>
            <a:pPr algn="ctr" eaLnBrk="1" hangingPunct="1">
              <a:buFontTx/>
              <a:buNone/>
            </a:pPr>
            <a:endParaRPr lang="zh-TW" altLang="en-US" sz="18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主 題</a:t>
            </a:r>
          </a:p>
          <a:p>
            <a:pPr algn="ctr" eaLnBrk="1" hangingPunct="1">
              <a:spcBef>
                <a:spcPts val="1800"/>
              </a:spcBef>
              <a:spcAft>
                <a:spcPts val="600"/>
              </a:spcAft>
              <a:buFontTx/>
              <a:buNone/>
            </a:pPr>
            <a:r>
              <a:rPr lang="zh-TW" altLang="en-US" sz="7200" dirty="0">
                <a:solidFill>
                  <a:schemeClr val="bg1"/>
                </a:solidFill>
                <a:ea typeface="華康儷中黑" panose="020B0509000000000000" pitchFamily="49" charset="-120"/>
              </a:rPr>
              <a:t>慈悲優先 大同在望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——</a:t>
            </a:r>
            <a:r>
              <a:rPr lang="zh-TW" altLang="en-US" sz="5400" dirty="0">
                <a:solidFill>
                  <a:srgbClr val="FFFF00"/>
                </a:solidFill>
                <a:ea typeface="華康粗黑體" panose="020B0709000000000000" pitchFamily="49" charset="-120"/>
              </a:rPr>
              <a:t>不見而信更有福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——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70797245-7B36-4F37-B866-3CC6E7C98B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6632"/>
            <a:ext cx="9144000" cy="6381626"/>
          </a:xfrm>
        </p:spPr>
        <p:txBody>
          <a:bodyPr/>
          <a:lstStyle/>
          <a:p>
            <a:pPr marL="0" indent="0" algn="just" eaLnBrk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耶穌對多默說：「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因為你看見了我，才相信嗎？那些沒有看見而相信的，才是有福的！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」</a:t>
            </a:r>
          </a:p>
          <a:p>
            <a:pPr marL="0" indent="0" algn="just" eaLnBrk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耶穌在門徒前，還行了許多其他神蹟，沒有記在這部書上。這些所記錄的，是為叫你們信耶穌是默西亞，天主子，並使你們信的人，賴他的名，獲得生命。</a:t>
            </a:r>
            <a:r>
              <a:rPr lang="en-US" altLang="zh-TW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——</a:t>
            </a:r>
            <a:r>
              <a:rPr lang="zh-TW" altLang="en-US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基督的福音。　</a:t>
            </a:r>
            <a:endParaRPr lang="en-US" altLang="zh-TW" dirty="0">
              <a:solidFill>
                <a:srgbClr val="FFFFFF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5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TW" altLang="en-US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眾：基督，我們讚美你！</a:t>
            </a:r>
            <a:endParaRPr lang="zh-TW" altLang="en-US" dirty="0">
              <a:solidFill>
                <a:srgbClr val="FFFFFF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buFontTx/>
              <a:buNone/>
            </a:pPr>
            <a:endParaRPr lang="zh-TW" altLang="en-US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</p:txBody>
      </p:sp>
      <p:sp>
        <p:nvSpPr>
          <p:cNvPr id="73731" name="Text Box 3">
            <a:extLst>
              <a:ext uri="{FF2B5EF4-FFF2-40B4-BE49-F238E27FC236}">
                <a16:creationId xmlns:a16="http://schemas.microsoft.com/office/drawing/2014/main" id="{39B34F1F-19A1-442A-BCE4-C7ADCFEA4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 b="1">
              <a:solidFill>
                <a:srgbClr val="FFFFFF"/>
              </a:solidFill>
            </a:endParaRPr>
          </a:p>
        </p:txBody>
      </p:sp>
      <p:sp>
        <p:nvSpPr>
          <p:cNvPr id="73732" name="文字方塊 3">
            <a:extLst>
              <a:ext uri="{FF2B5EF4-FFF2-40B4-BE49-F238E27FC236}">
                <a16:creationId xmlns:a16="http://schemas.microsoft.com/office/drawing/2014/main" id="{49CD5D7D-0E08-437E-843B-135962AF2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1258" y="6197242"/>
            <a:ext cx="5952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000" b="1" dirty="0">
                <a:solidFill>
                  <a:srgbClr val="FFFFFF"/>
                </a:solidFill>
              </a:rPr>
              <a:t>4/4</a:t>
            </a:r>
            <a:endParaRPr lang="zh-TW" altLang="en-US" sz="2000" b="1" dirty="0">
              <a:solidFill>
                <a:srgbClr val="FFFFFF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0AC4A90-EBA0-4D7B-925C-48B436C29660}"/>
              </a:ext>
            </a:extLst>
          </p:cNvPr>
          <p:cNvSpPr txBox="1"/>
          <p:nvPr/>
        </p:nvSpPr>
        <p:spPr>
          <a:xfrm>
            <a:off x="899592" y="5745450"/>
            <a:ext cx="6552728" cy="707886"/>
          </a:xfrm>
          <a:prstGeom prst="rect">
            <a:avLst/>
          </a:prstGeom>
          <a:solidFill>
            <a:srgbClr val="9900CC"/>
          </a:solidFill>
        </p:spPr>
        <p:txBody>
          <a:bodyPr wrap="square" tIns="36000" bIns="36000" rtlCol="0">
            <a:spAutoFit/>
          </a:bodyPr>
          <a:lstStyle/>
          <a:p>
            <a:pPr algn="ctr"/>
            <a:r>
              <a:rPr lang="zh-TW" altLang="en-US" sz="2800" dirty="0">
                <a:solidFill>
                  <a:schemeClr val="bg1"/>
                </a:solidFill>
                <a:latin typeface="華康古印體(P)" panose="03000500000000000000" pitchFamily="66" charset="-120"/>
                <a:ea typeface="華康古印體(P)" panose="03000500000000000000" pitchFamily="66" charset="-120"/>
              </a:rPr>
              <a:t>請靜默片刻  默想上主</a:t>
            </a:r>
            <a:r>
              <a:rPr lang="zh-TW" altLang="en-US" sz="4000" dirty="0">
                <a:solidFill>
                  <a:srgbClr val="FFFF00"/>
                </a:solidFill>
                <a:latin typeface="華康古印體(P)" panose="03000500000000000000" pitchFamily="66" charset="-120"/>
                <a:ea typeface="華康古印體(P)" panose="03000500000000000000" pitchFamily="66" charset="-120"/>
              </a:rPr>
              <a:t>今天</a:t>
            </a:r>
            <a:r>
              <a:rPr lang="zh-TW" altLang="en-US" sz="2800" dirty="0">
                <a:solidFill>
                  <a:schemeClr val="bg1"/>
                </a:solidFill>
                <a:latin typeface="華康古印體(P)" panose="03000500000000000000" pitchFamily="66" charset="-120"/>
                <a:ea typeface="華康古印體(P)" panose="03000500000000000000" pitchFamily="66" charset="-120"/>
              </a:rPr>
              <a:t>向</a:t>
            </a:r>
            <a:r>
              <a:rPr lang="zh-TW" altLang="en-US" sz="4000" dirty="0">
                <a:solidFill>
                  <a:srgbClr val="FFFF00"/>
                </a:solidFill>
                <a:latin typeface="華康古印體(P)" panose="03000500000000000000" pitchFamily="66" charset="-120"/>
                <a:ea typeface="華康古印體(P)" panose="03000500000000000000" pitchFamily="66" charset="-120"/>
              </a:rPr>
              <a:t>我</a:t>
            </a:r>
            <a:r>
              <a:rPr lang="zh-TW" altLang="en-US" sz="2800" dirty="0">
                <a:solidFill>
                  <a:schemeClr val="bg1"/>
                </a:solidFill>
                <a:latin typeface="華康古印體(P)" panose="03000500000000000000" pitchFamily="66" charset="-120"/>
                <a:ea typeface="華康古印體(P)" panose="03000500000000000000" pitchFamily="66" charset="-120"/>
              </a:rPr>
              <a:t>說的話</a:t>
            </a:r>
          </a:p>
        </p:txBody>
      </p:sp>
    </p:spTree>
    <p:extLst>
      <p:ext uri="{BB962C8B-B14F-4D97-AF65-F5344CB8AC3E}">
        <p14:creationId xmlns:p14="http://schemas.microsoft.com/office/powerpoint/2010/main" val="870635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486A049-F482-4C82-A6EA-C4B1E1A45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6687"/>
            <a:ext cx="9144000" cy="652462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rgbClr val="FFFF00"/>
                </a:solidFill>
                <a:ea typeface="華康儷中黑" panose="020B0509000000000000" pitchFamily="49" charset="-120"/>
              </a:rPr>
              <a:t>復活期第二主日</a:t>
            </a:r>
            <a:endParaRPr lang="en-US" altLang="zh-TW" sz="3600" dirty="0">
              <a:solidFill>
                <a:srgbClr val="FFFF00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2025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年 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4 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月 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27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日</a:t>
            </a:r>
            <a:r>
              <a:rPr lang="en-US" altLang="zh-TW" sz="2800" dirty="0">
                <a:solidFill>
                  <a:srgbClr val="00FF00"/>
                </a:solidFill>
                <a:ea typeface="華康儷中黑" pitchFamily="49" charset="-120"/>
              </a:rPr>
              <a:t>(</a:t>
            </a:r>
            <a:r>
              <a:rPr lang="zh-TW" altLang="en-US" sz="2800" dirty="0">
                <a:solidFill>
                  <a:srgbClr val="00FF00"/>
                </a:solidFill>
                <a:ea typeface="華康儷中黑" pitchFamily="49" charset="-120"/>
              </a:rPr>
              <a:t>救主慈悲主日</a:t>
            </a:r>
            <a:r>
              <a:rPr lang="en-US" altLang="zh-TW" sz="2800" dirty="0">
                <a:solidFill>
                  <a:srgbClr val="00FF00"/>
                </a:solidFill>
                <a:ea typeface="華康儷中黑" pitchFamily="49" charset="-120"/>
              </a:rPr>
              <a:t>)</a:t>
            </a:r>
            <a:endParaRPr lang="zh-TW" altLang="en-US" sz="2800" dirty="0">
              <a:solidFill>
                <a:srgbClr val="00FF00"/>
              </a:solidFill>
              <a:ea typeface="華康儷中黑" pitchFamily="49" charset="-120"/>
            </a:endParaRPr>
          </a:p>
          <a:p>
            <a:pPr algn="ctr" eaLnBrk="1" hangingPunct="1">
              <a:buFontTx/>
              <a:buNone/>
            </a:pPr>
            <a:endParaRPr lang="zh-TW" altLang="en-US" sz="10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buFontTx/>
              <a:buNone/>
            </a:pPr>
            <a:r>
              <a:rPr lang="zh-TW" altLang="en-US" sz="5400" dirty="0">
                <a:solidFill>
                  <a:srgbClr val="FFFF00"/>
                </a:solidFill>
                <a:ea typeface="華康正顏楷體W7" panose="03000709000000000000" pitchFamily="65" charset="-120"/>
              </a:rPr>
              <a:t>感 恩 祭</a:t>
            </a:r>
          </a:p>
          <a:p>
            <a:pPr algn="ctr" eaLnBrk="1" hangingPunct="1">
              <a:buFontTx/>
              <a:buNone/>
            </a:pPr>
            <a:endParaRPr lang="zh-TW" altLang="en-US" sz="18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主 題</a:t>
            </a:r>
          </a:p>
          <a:p>
            <a:pPr algn="ctr" eaLnBrk="1" hangingPunct="1">
              <a:spcBef>
                <a:spcPts val="1800"/>
              </a:spcBef>
              <a:spcAft>
                <a:spcPts val="600"/>
              </a:spcAft>
              <a:buFontTx/>
              <a:buNone/>
            </a:pPr>
            <a:r>
              <a:rPr lang="zh-TW" altLang="en-US" sz="7200" dirty="0">
                <a:solidFill>
                  <a:schemeClr val="bg1"/>
                </a:solidFill>
                <a:ea typeface="華康儷中黑" panose="020B0509000000000000" pitchFamily="49" charset="-120"/>
              </a:rPr>
              <a:t>慈悲優先 大同在望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——</a:t>
            </a:r>
            <a:r>
              <a:rPr lang="zh-TW" altLang="en-US" sz="5400" dirty="0">
                <a:solidFill>
                  <a:srgbClr val="FFFF00"/>
                </a:solidFill>
                <a:ea typeface="華康粗黑體" panose="020B0709000000000000" pitchFamily="49" charset="-120"/>
              </a:rPr>
              <a:t>不見而信更有福</a:t>
            </a:r>
            <a:r>
              <a:rPr lang="en-US" altLang="zh-TW" sz="4000" dirty="0">
                <a:solidFill>
                  <a:schemeClr val="bg1"/>
                </a:solidFill>
                <a:ea typeface="華康粗黑體" panose="020B0709000000000000" pitchFamily="49" charset="-120"/>
              </a:rPr>
              <a:t>——</a:t>
            </a:r>
          </a:p>
        </p:txBody>
      </p:sp>
    </p:spTree>
    <p:extLst>
      <p:ext uri="{BB962C8B-B14F-4D97-AF65-F5344CB8AC3E}">
        <p14:creationId xmlns:p14="http://schemas.microsoft.com/office/powerpoint/2010/main" val="2487858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E642372A-EF13-4599-95F0-5CB9E3132B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24644"/>
            <a:ext cx="9144000" cy="6516724"/>
          </a:xfrm>
        </p:spPr>
        <p:txBody>
          <a:bodyPr/>
          <a:lstStyle/>
          <a:p>
            <a:pPr marL="360000" indent="-457200" algn="l" eaLnBrk="1">
              <a:lnSpc>
                <a:spcPts val="54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天主藉著眾宗徒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在百姓中行了</a:t>
            </a:r>
            <a:r>
              <a:rPr lang="zh-TW" altLang="en-US" sz="44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許多</a:t>
            </a:r>
            <a:r>
              <a:rPr lang="zh-TW" altLang="en-US" sz="4400" dirty="0">
                <a:solidFill>
                  <a:srgbClr val="FF0000"/>
                </a:solidFill>
                <a:highlight>
                  <a:srgbClr val="FFFF00"/>
                </a:highlight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徵兆</a:t>
            </a:r>
            <a:r>
              <a:rPr lang="en-US" altLang="zh-TW" sz="44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顯了</a:t>
            </a:r>
            <a:r>
              <a:rPr lang="zh-TW" altLang="en-US" sz="44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許多奇蹟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百姓都誇讚他們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.     </a:t>
            </a:r>
            <a:endParaRPr lang="en-US" altLang="zh-TW" sz="4400" dirty="0">
              <a:solidFill>
                <a:schemeClr val="bg1"/>
              </a:solidFill>
              <a:latin typeface="華康龍門石碑" panose="03000709000000000000" pitchFamily="65" charset="-120"/>
              <a:ea typeface="華康龍門石碑" panose="03000709000000000000" pitchFamily="65" charset="-120"/>
              <a:cs typeface="華康中黑體" panose="020B0509000000000000" pitchFamily="49" charset="-120"/>
            </a:endParaRPr>
          </a:p>
          <a:p>
            <a:pPr marL="360000" indent="-457200" algn="l" eaLnBrk="1">
              <a:lnSpc>
                <a:spcPts val="54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我是</a:t>
            </a:r>
            <a:r>
              <a:rPr lang="zh-TW" altLang="en-US" sz="4400" dirty="0">
                <a:solidFill>
                  <a:srgbClr val="FF0000"/>
                </a:solidFill>
                <a:highlight>
                  <a:srgbClr val="FFFF00"/>
                </a:highlight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元始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我是</a:t>
            </a:r>
            <a:r>
              <a:rPr lang="zh-TW" altLang="en-US" sz="4400" dirty="0">
                <a:solidFill>
                  <a:srgbClr val="FF0000"/>
                </a:solidFill>
                <a:highlight>
                  <a:srgbClr val="FFFF00"/>
                </a:highlight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終末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我是生活的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我曾死過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;</a:t>
            </a: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可是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看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!</a:t>
            </a:r>
            <a:r>
              <a:rPr lang="zh-TW" altLang="en-US" sz="44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我現在卻活著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一直到萬世萬代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  <a:endParaRPr lang="en-US" altLang="zh-TW" sz="4400" dirty="0">
              <a:solidFill>
                <a:schemeClr val="bg1"/>
              </a:solidFill>
              <a:latin typeface="華康龍門石碑(P)" panose="03000700000000000000" pitchFamily="66" charset="-120"/>
              <a:ea typeface="華康龍門石碑(P)" panose="03000700000000000000" pitchFamily="66" charset="-120"/>
              <a:cs typeface="華康中黑體" panose="020B0509000000000000" pitchFamily="49" charset="-120"/>
            </a:endParaRPr>
          </a:p>
          <a:p>
            <a:pPr marL="360000" indent="-457200" algn="l" eaLnBrk="1">
              <a:lnSpc>
                <a:spcPts val="54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因為你看見了我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才相信嗎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?</a:t>
            </a: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那些</a:t>
            </a:r>
            <a:b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</a:br>
            <a:r>
              <a:rPr lang="zh-TW" altLang="en-US" sz="4400" dirty="0">
                <a:solidFill>
                  <a:srgbClr val="FF0000"/>
                </a:solidFill>
                <a:highlight>
                  <a:srgbClr val="FFFF00"/>
                </a:highlight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沒有看見而相信</a:t>
            </a:r>
            <a:r>
              <a:rPr lang="zh-TW" altLang="en-US" sz="44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的</a:t>
            </a:r>
            <a:r>
              <a:rPr lang="en-US" altLang="zh-TW" sz="44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4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才是有福的</a:t>
            </a:r>
            <a:r>
              <a:rPr lang="en-US" altLang="zh-TW" sz="44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!         </a:t>
            </a:r>
            <a:endParaRPr lang="en-US" altLang="zh-TW" sz="4400" dirty="0">
              <a:solidFill>
                <a:schemeClr val="bg1"/>
              </a:solidFill>
              <a:latin typeface="華康龍門石碑" panose="03000709000000000000" pitchFamily="65" charset="-120"/>
              <a:ea typeface="華康龍門石碑" panose="03000709000000000000" pitchFamily="65" charset="-120"/>
              <a:cs typeface="華康中黑體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850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E642372A-EF13-4599-95F0-5CB9E3132B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408712"/>
          </a:xfrm>
        </p:spPr>
        <p:txBody>
          <a:bodyPr/>
          <a:lstStyle/>
          <a:p>
            <a:pPr marL="360000" indent="-457200" algn="l" eaLnBrk="1">
              <a:lnSpc>
                <a:spcPts val="48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天主藉著眾宗徒</a:t>
            </a:r>
            <a:r>
              <a:rPr lang="en-US" altLang="zh-TW" sz="400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在百姓中行了</a:t>
            </a:r>
            <a:r>
              <a:rPr lang="zh-TW" altLang="en-US" sz="4000" dirty="0">
                <a:solidFill>
                  <a:srgbClr val="FFFF00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許多</a:t>
            </a: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ea typeface="華康正顏楷體W7(P)" panose="03000700000000000000" pitchFamily="66" charset="-120"/>
                <a:cs typeface="華康中黑體" panose="020B0509000000000000" pitchFamily="49" charset="-120"/>
              </a:rPr>
              <a:t>徵兆</a:t>
            </a:r>
            <a:r>
              <a:rPr lang="en-US" altLang="zh-TW" sz="4000" dirty="0">
                <a:solidFill>
                  <a:srgbClr val="FFFF00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顯了</a:t>
            </a:r>
            <a:r>
              <a:rPr lang="zh-TW" altLang="en-US" sz="4000" dirty="0">
                <a:solidFill>
                  <a:srgbClr val="FFFF00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許多</a:t>
            </a: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ea typeface="華康正顏楷體W7(P)" panose="03000700000000000000" pitchFamily="66" charset="-120"/>
                <a:cs typeface="華康中黑體" panose="020B0509000000000000" pitchFamily="49" charset="-120"/>
              </a:rPr>
              <a:t>奇蹟</a:t>
            </a:r>
            <a:r>
              <a:rPr lang="en-US" altLang="zh-TW" sz="400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.</a:t>
            </a:r>
            <a:r>
              <a:rPr lang="zh-TW" altLang="en-US" sz="400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百姓都誇讚他們</a:t>
            </a:r>
            <a:r>
              <a:rPr lang="en-US" altLang="zh-TW" sz="400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.  </a:t>
            </a:r>
          </a:p>
          <a:p>
            <a:pPr marL="360000" indent="-457200" algn="l" eaLnBrk="1">
              <a:lnSpc>
                <a:spcPts val="48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TW" altLang="en-US" sz="4000" spc="-150" dirty="0">
                <a:solidFill>
                  <a:srgbClr val="FFFF00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徵兆</a:t>
            </a:r>
            <a:r>
              <a:rPr lang="en-US" altLang="zh-TW" sz="4000" spc="-150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:</a:t>
            </a:r>
            <a:r>
              <a:rPr lang="zh-TW" altLang="en-US" sz="4000" spc="-150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超過五官</a:t>
            </a:r>
            <a:r>
              <a:rPr lang="en-US" altLang="zh-TW" sz="4000" spc="-150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,</a:t>
            </a:r>
            <a:r>
              <a:rPr lang="zh-TW" altLang="en-US" sz="4000" spc="-150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透露出信仰與理想的光芒</a:t>
            </a:r>
            <a:r>
              <a:rPr lang="en-US" altLang="zh-TW" sz="4000" spc="-150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?</a:t>
            </a:r>
          </a:p>
          <a:p>
            <a:pPr marL="360000" indent="-457200" algn="l" eaLnBrk="1">
              <a:lnSpc>
                <a:spcPts val="48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TW" altLang="en-US" sz="4000" spc="-150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梵二前的「</a:t>
            </a:r>
            <a:r>
              <a:rPr lang="zh-TW" altLang="en-US" sz="4000" spc="-150" dirty="0">
                <a:solidFill>
                  <a:srgbClr val="FFFF00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賣點</a:t>
            </a:r>
            <a:r>
              <a:rPr lang="zh-TW" altLang="en-US" sz="4000" spc="-150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」是救靈魂 </a:t>
            </a:r>
            <a:r>
              <a:rPr lang="zh-TW" altLang="en-US" spc="-150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即教會外無救恩</a:t>
            </a:r>
            <a:r>
              <a:rPr lang="en-US" altLang="zh-TW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(extra </a:t>
            </a:r>
            <a:r>
              <a:rPr lang="en-US" altLang="zh-TW" dirty="0" err="1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Ecclesiam</a:t>
            </a:r>
            <a:r>
              <a:rPr lang="en-US" altLang="zh-TW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, </a:t>
            </a:r>
            <a:r>
              <a:rPr lang="en-US" altLang="zh-TW" dirty="0" err="1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nulla</a:t>
            </a:r>
            <a:r>
              <a:rPr lang="en-US" altLang="zh-TW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 </a:t>
            </a:r>
            <a:r>
              <a:rPr lang="en-US" altLang="zh-TW" dirty="0" err="1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salus</a:t>
            </a:r>
            <a:r>
              <a:rPr lang="en-US" altLang="zh-TW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),</a:t>
            </a:r>
            <a:r>
              <a:rPr lang="zh-TW" altLang="en-US" sz="3600" spc="-150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今天的賣點</a:t>
            </a:r>
            <a:r>
              <a:rPr lang="en-US" altLang="zh-TW" sz="3600" spc="-150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?</a:t>
            </a:r>
          </a:p>
          <a:p>
            <a:pPr marL="360000" indent="-457200" algn="l" eaLnBrk="1">
              <a:lnSpc>
                <a:spcPts val="48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4000" spc="-150" dirty="0">
                <a:solidFill>
                  <a:srgbClr val="FFFF00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百姓誇讚</a:t>
            </a:r>
            <a:r>
              <a:rPr lang="en-US" altLang="zh-TW" sz="4000" spc="-150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:</a:t>
            </a:r>
            <a:r>
              <a:rPr lang="zh-TW" altLang="en-US" sz="4000" spc="-150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我們有什麼值得跨讚</a:t>
            </a:r>
            <a:r>
              <a:rPr lang="en-US" altLang="zh-TW" sz="4000" spc="-150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?</a:t>
            </a:r>
            <a:r>
              <a:rPr lang="zh-TW" altLang="en-US" sz="4000" spc="-150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道德比外教人高</a:t>
            </a:r>
            <a:r>
              <a:rPr lang="en-US" altLang="zh-TW" sz="4000" spc="-150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?</a:t>
            </a:r>
            <a:r>
              <a:rPr lang="en-US" altLang="zh-TW" spc="-150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(</a:t>
            </a:r>
            <a:r>
              <a:rPr lang="zh-TW" altLang="en-US" spc="-150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如中梵暫簽所說的</a:t>
            </a:r>
            <a:r>
              <a:rPr lang="en-US" altLang="zh-TW" spc="-150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)</a:t>
            </a:r>
          </a:p>
          <a:p>
            <a:pPr marL="360000" indent="-457200" algn="l" eaLnBrk="1">
              <a:lnSpc>
                <a:spcPts val="48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TW" altLang="en-US" sz="4000" spc="-150" dirty="0">
                <a:solidFill>
                  <a:srgbClr val="FFFF00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神愛</a:t>
            </a:r>
            <a:r>
              <a:rPr lang="zh-TW" altLang="en-US" sz="4000" spc="-150" dirty="0">
                <a:solidFill>
                  <a:srgbClr val="FF0000"/>
                </a:solidFill>
                <a:highlight>
                  <a:srgbClr val="FFFF00"/>
                </a:highlight>
                <a:ea typeface="華康儷中黑(P)" panose="020B0500000000000000" pitchFamily="34" charset="-120"/>
                <a:cs typeface="華康中黑體" panose="020B0509000000000000" pitchFamily="49" charset="-120"/>
              </a:rPr>
              <a:t>世人</a:t>
            </a:r>
            <a:r>
              <a:rPr lang="en-US" altLang="zh-TW" spc="-150" dirty="0">
                <a:solidFill>
                  <a:srgbClr val="FFFF00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(</a:t>
            </a:r>
            <a:r>
              <a:rPr lang="zh-TW" altLang="en-US" spc="-150" dirty="0">
                <a:solidFill>
                  <a:srgbClr val="FFFF00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不限於信徒</a:t>
            </a:r>
            <a:r>
              <a:rPr lang="en-US" altLang="zh-TW" spc="-150" dirty="0">
                <a:solidFill>
                  <a:srgbClr val="FFFF00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)</a:t>
            </a:r>
            <a:r>
              <a:rPr lang="en-US" altLang="zh-TW" sz="4000" spc="-150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:</a:t>
            </a:r>
            <a:r>
              <a:rPr lang="zh-TW" altLang="en-US" sz="4000" spc="-150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真的奇蹟應是普遍的</a:t>
            </a:r>
            <a:r>
              <a:rPr lang="en-US" altLang="zh-TW" sz="4000" spc="-150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,</a:t>
            </a:r>
            <a:r>
              <a:rPr lang="zh-TW" altLang="en-US" sz="4000" spc="-150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不是例外</a:t>
            </a:r>
            <a:r>
              <a:rPr lang="en-US" altLang="zh-TW" sz="3000" spc="-150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(</a:t>
            </a:r>
            <a:r>
              <a:rPr lang="zh-TW" altLang="en-US" sz="3000" spc="-150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例如</a:t>
            </a:r>
            <a:r>
              <a:rPr lang="en-US" altLang="zh-TW" sz="3000" spc="-150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:</a:t>
            </a:r>
            <a:r>
              <a:rPr lang="zh-TW" altLang="en-US" sz="3000" spc="-150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治病祈禱會</a:t>
            </a:r>
            <a:r>
              <a:rPr lang="en-US" altLang="zh-TW" sz="3000" spc="-150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,</a:t>
            </a:r>
            <a:r>
              <a:rPr lang="zh-TW" altLang="en-US" sz="3000" spc="-150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應是大多數人被治好</a:t>
            </a:r>
            <a:r>
              <a:rPr lang="en-US" altLang="zh-TW" sz="3000" spc="-150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2039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E642372A-EF13-4599-95F0-5CB9E3132B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408712"/>
          </a:xfrm>
        </p:spPr>
        <p:txBody>
          <a:bodyPr/>
          <a:lstStyle/>
          <a:p>
            <a:pPr marL="360000" indent="-457200" algn="l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我是</a:t>
            </a: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ea typeface="華康正顏楷體W7(P)" panose="03000700000000000000" pitchFamily="66" charset="-120"/>
                <a:cs typeface="華康中黑體" panose="020B0509000000000000" pitchFamily="49" charset="-120"/>
              </a:rPr>
              <a:t>元始</a:t>
            </a:r>
            <a:r>
              <a:rPr lang="en-US" altLang="zh-TW" sz="400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我是</a:t>
            </a: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ea typeface="華康正顏楷體W7(P)" panose="03000700000000000000" pitchFamily="66" charset="-120"/>
                <a:cs typeface="華康中黑體" panose="020B0509000000000000" pitchFamily="49" charset="-120"/>
              </a:rPr>
              <a:t>終末</a:t>
            </a:r>
            <a:r>
              <a:rPr lang="en-US" altLang="zh-TW" sz="400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我是生活的</a:t>
            </a:r>
            <a:r>
              <a:rPr lang="en-US" altLang="zh-TW" sz="400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.</a:t>
            </a:r>
            <a:r>
              <a:rPr lang="zh-TW" altLang="en-US" sz="400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我曾死過</a:t>
            </a:r>
            <a:r>
              <a:rPr lang="en-US" altLang="zh-TW" sz="400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;</a:t>
            </a:r>
            <a:r>
              <a:rPr lang="zh-TW" altLang="en-US" sz="400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可是</a:t>
            </a:r>
            <a:r>
              <a:rPr lang="en-US" altLang="zh-TW" sz="400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rgbClr val="FFFF00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我現在卻活著</a:t>
            </a:r>
            <a:r>
              <a:rPr lang="en-US" altLang="zh-TW" sz="400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一直到萬世萬代</a:t>
            </a:r>
            <a:r>
              <a:rPr lang="en-US" altLang="zh-TW" sz="400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.   </a:t>
            </a:r>
            <a:r>
              <a:rPr lang="zh-TW" altLang="en-US" sz="400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因為你看見了我</a:t>
            </a:r>
            <a:r>
              <a:rPr lang="en-US" altLang="zh-TW" sz="400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才相信嗎</a:t>
            </a:r>
            <a:r>
              <a:rPr lang="en-US" altLang="zh-TW" sz="400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?</a:t>
            </a:r>
            <a:r>
              <a:rPr lang="zh-TW" altLang="en-US" sz="400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那些</a:t>
            </a: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ea typeface="華康正顏楷體W7(P)" panose="03000700000000000000" pitchFamily="66" charset="-120"/>
                <a:cs typeface="華康中黑體" panose="020B0509000000000000" pitchFamily="49" charset="-120"/>
              </a:rPr>
              <a:t>沒有看見而相信</a:t>
            </a:r>
            <a:r>
              <a:rPr lang="zh-TW" altLang="en-US" sz="4000" dirty="0">
                <a:solidFill>
                  <a:srgbClr val="FFFF00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的</a:t>
            </a:r>
            <a:r>
              <a:rPr lang="en-US" altLang="zh-TW" sz="4000" dirty="0">
                <a:solidFill>
                  <a:srgbClr val="FFFF00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rgbClr val="FFFF00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才是有福的</a:t>
            </a:r>
            <a:r>
              <a:rPr lang="en-US" altLang="zh-TW" sz="4000" dirty="0">
                <a:solidFill>
                  <a:srgbClr val="FFFF00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!</a:t>
            </a:r>
          </a:p>
          <a:p>
            <a:pPr marL="360000" indent="-457200" algn="l" eaLnBrk="1">
              <a:lnSpc>
                <a:spcPts val="52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zh-TW" altLang="en-US" sz="40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華康中黑體" panose="020B0509000000000000" pitchFamily="49" charset="-120"/>
              </a:rPr>
              <a:t>元始</a:t>
            </a:r>
            <a:r>
              <a:rPr lang="en-US" altLang="zh-TW" sz="4000" b="1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華康中黑體" panose="020B0509000000000000" pitchFamily="49" charset="-120"/>
              </a:rPr>
              <a:t>+</a:t>
            </a:r>
            <a:r>
              <a:rPr lang="zh-TW" altLang="en-US" sz="40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華康中黑體" panose="020B0509000000000000" pitchFamily="49" charset="-120"/>
              </a:rPr>
              <a:t>終末</a:t>
            </a:r>
            <a:r>
              <a:rPr lang="en-US" altLang="zh-TW" sz="40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華康中黑體" panose="020B0509000000000000" pitchFamily="49" charset="-120"/>
              </a:rPr>
              <a:t>=</a:t>
            </a:r>
            <a:r>
              <a:rPr lang="zh-TW" altLang="en-US" sz="40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華康中黑體" panose="020B0509000000000000" pitchFamily="49" charset="-120"/>
              </a:rPr>
              <a:t>全部</a:t>
            </a:r>
            <a:r>
              <a:rPr lang="en-US" altLang="zh-TW" sz="40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華康中黑體" panose="020B0509000000000000" pitchFamily="49" charset="-120"/>
              </a:rPr>
              <a:t>;</a:t>
            </a:r>
            <a:r>
              <a:rPr lang="zh-TW" altLang="en-US" sz="40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華康中黑體" panose="020B0509000000000000" pitchFamily="49" charset="-120"/>
              </a:rPr>
              <a:t>全面</a:t>
            </a:r>
            <a:r>
              <a:rPr lang="en-US" altLang="zh-TW" sz="40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華康中黑體" panose="020B0509000000000000" pitchFamily="49" charset="-120"/>
              </a:rPr>
              <a:t>;</a:t>
            </a:r>
            <a:r>
              <a:rPr lang="zh-TW" altLang="en-US" sz="40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華康中黑體" panose="020B0509000000000000" pitchFamily="49" charset="-120"/>
              </a:rPr>
              <a:t>全方位</a:t>
            </a:r>
            <a:r>
              <a:rPr lang="en-US" altLang="zh-TW" sz="40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華康中黑體" panose="020B0509000000000000" pitchFamily="49" charset="-120"/>
              </a:rPr>
              <a:t>……</a:t>
            </a:r>
            <a:br>
              <a:rPr lang="en-US" altLang="zh-TW" sz="40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華康中黑體" panose="020B0509000000000000" pitchFamily="49" charset="-120"/>
              </a:rPr>
            </a:br>
            <a:r>
              <a:rPr lang="zh-TW" altLang="en-US" sz="40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華康中黑體" panose="020B0509000000000000" pitchFamily="49" charset="-120"/>
              </a:rPr>
              <a:t>信仰是生命的全部</a:t>
            </a:r>
            <a:r>
              <a:rPr lang="en-US" altLang="zh-TW" sz="40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華康中黑體" panose="020B0509000000000000" pitchFamily="49" charset="-120"/>
              </a:rPr>
              <a:t>不是一部分</a:t>
            </a:r>
            <a:r>
              <a:rPr lang="en-US" altLang="zh-TW" sz="40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華康中黑體" panose="020B0509000000000000" pitchFamily="49" charset="-120"/>
              </a:rPr>
              <a:t>;</a:t>
            </a:r>
            <a:r>
              <a:rPr lang="zh-TW" altLang="en-US" sz="40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華康中黑體" panose="020B0509000000000000" pitchFamily="49" charset="-120"/>
              </a:rPr>
              <a:t>信仰也應全方位滲透生命</a:t>
            </a:r>
            <a:r>
              <a:rPr lang="en-US" altLang="zh-TW" sz="40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華康中黑體" panose="020B0509000000000000" pitchFamily="49" charset="-120"/>
              </a:rPr>
              <a:t>影響生命</a:t>
            </a:r>
            <a:r>
              <a:rPr lang="en-US" altLang="zh-TW" sz="40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華康中黑體" panose="020B0509000000000000" pitchFamily="49" charset="-120"/>
              </a:rPr>
              <a:t>改造生命</a:t>
            </a:r>
            <a:r>
              <a:rPr lang="en-US" altLang="zh-TW" sz="40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華康中黑體" panose="020B0509000000000000" pitchFamily="49" charset="-120"/>
              </a:rPr>
              <a:t>.   </a:t>
            </a:r>
            <a:br>
              <a:rPr lang="en-US" altLang="zh-TW" sz="40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華康中黑體" panose="020B0509000000000000" pitchFamily="49" charset="-120"/>
              </a:rPr>
            </a:br>
            <a:r>
              <a:rPr lang="en-US" altLang="zh-TW" sz="40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華康中黑體" panose="020B0509000000000000" pitchFamily="49" charset="-120"/>
              </a:rPr>
              <a:t>     </a:t>
            </a:r>
            <a:r>
              <a:rPr lang="en-US" altLang="zh-TW" sz="44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華康中黑體" panose="020B0509000000000000" pitchFamily="49" charset="-120"/>
              </a:rPr>
              <a:t>=</a:t>
            </a:r>
            <a:r>
              <a:rPr lang="en-US" altLang="zh-TW" sz="14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華康中黑體" panose="020B0509000000000000" pitchFamily="49" charset="-120"/>
              </a:rPr>
              <a:t> </a:t>
            </a: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latin typeface="華康儷中黑(P)" panose="020B0500000000000000" pitchFamily="34" charset="-120"/>
                <a:ea typeface="華康儷中黑(P)" panose="020B0500000000000000" pitchFamily="34" charset="-120"/>
                <a:cs typeface="華康中黑體" panose="020B0509000000000000" pitchFamily="49" charset="-120"/>
              </a:rPr>
              <a:t>悔改</a:t>
            </a:r>
            <a:r>
              <a:rPr lang="en-US" altLang="zh-TW" sz="4000" b="1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華康中黑體" panose="020B0509000000000000" pitchFamily="49" charset="-120"/>
              </a:rPr>
              <a:t>+</a:t>
            </a: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latin typeface="華康儷中黑(P)" panose="020B0500000000000000" pitchFamily="34" charset="-120"/>
                <a:ea typeface="華康儷中黑(P)" panose="020B0500000000000000" pitchFamily="34" charset="-120"/>
                <a:cs typeface="華康中黑體" panose="020B0509000000000000" pitchFamily="49" charset="-120"/>
              </a:rPr>
              <a:t>皈依</a:t>
            </a:r>
            <a:endParaRPr lang="en-US" altLang="zh-TW" sz="4000" dirty="0">
              <a:solidFill>
                <a:srgbClr val="FF0000"/>
              </a:solidFill>
              <a:highlight>
                <a:srgbClr val="FFFF00"/>
              </a:highlight>
              <a:latin typeface="華康儷中黑(P)" panose="020B0500000000000000" pitchFamily="34" charset="-120"/>
              <a:ea typeface="華康儷中黑(P)" panose="020B0500000000000000" pitchFamily="34" charset="-120"/>
              <a:cs typeface="華康中黑體" panose="020B0509000000000000" pitchFamily="49" charset="-120"/>
            </a:endParaRPr>
          </a:p>
          <a:p>
            <a:pPr marL="360000" indent="-457200" algn="l" eaLnBrk="1">
              <a:lnSpc>
                <a:spcPts val="52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zh-TW" altLang="en-US" sz="40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華康中黑體" panose="020B0509000000000000" pitchFamily="49" charset="-120"/>
              </a:rPr>
              <a:t>不見而信</a:t>
            </a:r>
            <a:r>
              <a:rPr lang="en-US" altLang="zh-TW" sz="40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華康中黑體" panose="020B0509000000000000" pitchFamily="49" charset="-120"/>
              </a:rPr>
              <a:t>:</a:t>
            </a:r>
            <a:r>
              <a:rPr lang="zh-TW" altLang="en-US" spc="-3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華康中黑體" panose="020B0509000000000000" pitchFamily="49" charset="-120"/>
              </a:rPr>
              <a:t>林覺民</a:t>
            </a:r>
            <a:r>
              <a:rPr lang="en-US" altLang="zh-TW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華康中黑體" panose="020B0509000000000000" pitchFamily="49" charset="-120"/>
              </a:rPr>
              <a:t>(</a:t>
            </a:r>
            <a:r>
              <a:rPr lang="zh-TW" altLang="en-US" sz="36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華康中黑體" panose="020B0509000000000000" pitchFamily="49" charset="-120"/>
              </a:rPr>
              <a:t>革命成不成</a:t>
            </a:r>
            <a:r>
              <a:rPr lang="en-US" altLang="zh-TW" sz="36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華康中黑體" panose="020B0509000000000000" pitchFamily="49" charset="-120"/>
              </a:rPr>
              <a:t>,</a:t>
            </a:r>
            <a:r>
              <a:rPr lang="zh-TW" altLang="en-US" sz="36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華康中黑體" panose="020B0509000000000000" pitchFamily="49" charset="-120"/>
              </a:rPr>
              <a:t>自有同志者在</a:t>
            </a:r>
            <a:r>
              <a:rPr lang="en-US" altLang="zh-TW" sz="36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華康中黑體" panose="020B0509000000000000" pitchFamily="49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8981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E642372A-EF13-4599-95F0-5CB9E3132B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24644"/>
            <a:ext cx="9144000" cy="6408712"/>
          </a:xfrm>
        </p:spPr>
        <p:txBody>
          <a:bodyPr/>
          <a:lstStyle/>
          <a:p>
            <a:pPr marL="360000" indent="-457200" algn="l" eaLnBrk="1">
              <a:lnSpc>
                <a:spcPts val="48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如果信仰與生活要結合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那便只有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一條最大的誡命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sz="4000" dirty="0">
                <a:solidFill>
                  <a:srgbClr val="FFFF00"/>
                </a:solidFill>
                <a:highlight>
                  <a:srgbClr val="FF0000"/>
                </a:highlight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在主內愛人</a:t>
            </a:r>
            <a:r>
              <a:rPr lang="en-US" altLang="zh-TW" sz="4000" dirty="0">
                <a:solidFill>
                  <a:srgbClr val="FFFF00"/>
                </a:solidFill>
                <a:highlight>
                  <a:srgbClr val="FF0000"/>
                </a:highlight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rgbClr val="FFFF00"/>
                </a:solidFill>
                <a:highlight>
                  <a:srgbClr val="FF0000"/>
                </a:highlight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在愛人時愛主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;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一條誡命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兩個基因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=</a:t>
            </a:r>
            <a:r>
              <a:rPr lang="zh-TW" altLang="en-US" sz="4000" dirty="0">
                <a:solidFill>
                  <a:schemeClr val="bg1"/>
                </a:solidFill>
                <a:highlight>
                  <a:srgbClr val="FF0000"/>
                </a:highlight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同卵雙胞胎</a:t>
            </a:r>
            <a:endParaRPr lang="en-US" altLang="zh-TW" sz="4000" dirty="0">
              <a:solidFill>
                <a:schemeClr val="bg1"/>
              </a:solidFill>
              <a:highlight>
                <a:srgbClr val="FF0000"/>
              </a:highlight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zh-TW" altLang="en-US" sz="4800" dirty="0">
                <a:solidFill>
                  <a:schemeClr val="bg1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慈悲耶穌</a:t>
            </a:r>
            <a:r>
              <a:rPr lang="en-US" altLang="zh-TW" sz="4800" b="1" dirty="0">
                <a:solidFill>
                  <a:srgbClr val="00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=</a:t>
            </a:r>
            <a:r>
              <a:rPr lang="zh-TW" altLang="en-US" sz="4800" dirty="0">
                <a:solidFill>
                  <a:schemeClr val="bg1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慈悲教會</a:t>
            </a:r>
            <a:r>
              <a:rPr lang="en-US" altLang="zh-TW" sz="4800" b="1" dirty="0">
                <a:solidFill>
                  <a:srgbClr val="00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=</a:t>
            </a:r>
            <a:r>
              <a:rPr lang="zh-TW" altLang="en-US" sz="4800" dirty="0">
                <a:solidFill>
                  <a:schemeClr val="bg1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慈悲信徒</a:t>
            </a:r>
            <a:br>
              <a:rPr lang="en-US" altLang="zh-TW" sz="4800" dirty="0">
                <a:solidFill>
                  <a:schemeClr val="bg1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</a:br>
            <a:r>
              <a:rPr lang="en-US" altLang="zh-TW" sz="4800" dirty="0">
                <a:solidFill>
                  <a:schemeClr val="bg1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  </a:t>
            </a:r>
            <a:r>
              <a:rPr lang="en-US" altLang="zh-TW" sz="4800" b="1" spc="-150" dirty="0">
                <a:solidFill>
                  <a:srgbClr val="00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=</a:t>
            </a:r>
            <a:r>
              <a:rPr lang="zh-TW" altLang="en-US" sz="4800" spc="-150" dirty="0">
                <a:solidFill>
                  <a:schemeClr val="bg1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慈悲人類</a:t>
            </a:r>
            <a:endParaRPr lang="en-US" altLang="zh-TW" sz="4800" spc="-150" dirty="0">
              <a:solidFill>
                <a:schemeClr val="bg1"/>
              </a:solidFill>
              <a:latin typeface="華康龍門石碑" panose="03000709000000000000" pitchFamily="65" charset="-120"/>
              <a:ea typeface="華康龍門石碑" panose="03000709000000000000" pitchFamily="65" charset="-120"/>
              <a:cs typeface="華康中黑體" panose="020B0509000000000000" pitchFamily="49" charset="-120"/>
              <a:sym typeface="Wingdings" panose="05000000000000000000" pitchFamily="2" charset="2"/>
            </a:endParaRPr>
          </a:p>
          <a:p>
            <a:pPr marL="0" indent="0" eaLnBrk="1">
              <a:lnSpc>
                <a:spcPts val="48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highlight>
                  <a:srgbClr val="FF0000"/>
                </a:highlight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慈悲永遠優先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=</a:t>
            </a: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慈悲大過一切</a:t>
            </a:r>
            <a:br>
              <a:rPr lang="en-US" altLang="zh-TW" sz="4000" dirty="0">
                <a:solidFill>
                  <a:schemeClr val="bg1"/>
                </a:solidFill>
                <a:highlight>
                  <a:srgbClr val="FF0000"/>
                </a:highlight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</a:b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慈悲超越一切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=</a:t>
            </a:r>
            <a:r>
              <a:rPr lang="zh-TW" altLang="en-US" sz="4000" dirty="0">
                <a:solidFill>
                  <a:schemeClr val="bg1"/>
                </a:solidFill>
                <a:highlight>
                  <a:srgbClr val="FF0000"/>
                </a:highlight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慈悲包容一切</a:t>
            </a:r>
            <a:endParaRPr lang="en-US" altLang="zh-TW" sz="4000" dirty="0">
              <a:solidFill>
                <a:schemeClr val="bg1"/>
              </a:solidFill>
              <a:highlight>
                <a:srgbClr val="FF0000"/>
              </a:highlight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  <a:sym typeface="Wingdings" panose="05000000000000000000" pitchFamily="2" charset="2"/>
            </a:endParaRPr>
          </a:p>
          <a:p>
            <a:pPr marL="360000" indent="-457200" algn="l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zh-TW" altLang="en-US" sz="3600" spc="-300" dirty="0">
                <a:solidFill>
                  <a:srgbClr val="FF0000"/>
                </a:solidFill>
                <a:highlight>
                  <a:srgbClr val="FFFF00"/>
                </a:highlight>
                <a:latin typeface="華康儷中黑(P)" panose="020B0500000000000000" pitchFamily="34" charset="-120"/>
                <a:ea typeface="華康儷中黑(P)" panose="020B0500000000000000" pitchFamily="34" charset="-120"/>
                <a:cs typeface="華康中黑體" panose="020B0509000000000000" pitchFamily="49" charset="-120"/>
                <a:sym typeface="Wingdings" panose="05000000000000000000" pitchFamily="2" charset="2"/>
              </a:rPr>
              <a:t>慈悲大過</a:t>
            </a:r>
            <a:r>
              <a:rPr lang="zh-TW" altLang="en-US" sz="4000" spc="-300" dirty="0">
                <a:solidFill>
                  <a:schemeClr val="bg1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信與不信</a:t>
            </a:r>
            <a:r>
              <a:rPr lang="en-US" altLang="zh-TW" sz="4000" spc="-3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;</a:t>
            </a:r>
            <a:r>
              <a:rPr lang="zh-TW" altLang="en-US" sz="4000" spc="-3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民主或不民主</a:t>
            </a:r>
            <a:r>
              <a:rPr lang="en-US" altLang="zh-TW" sz="4000" spc="-3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;</a:t>
            </a:r>
            <a:r>
              <a:rPr lang="zh-TW" altLang="en-US" sz="4000" spc="-300" dirty="0">
                <a:solidFill>
                  <a:schemeClr val="bg1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自由與不自由</a:t>
            </a:r>
            <a:r>
              <a:rPr lang="en-US" altLang="zh-TW" sz="4000" spc="-3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;</a:t>
            </a:r>
            <a:r>
              <a:rPr lang="zh-TW" altLang="en-US" sz="4000" spc="-3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人權或不人權</a:t>
            </a:r>
            <a:r>
              <a:rPr lang="en-US" altLang="zh-TW" sz="4000" spc="-3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;</a:t>
            </a:r>
            <a:r>
              <a:rPr lang="en-US" altLang="zh-TW" sz="2000" spc="-300" dirty="0">
                <a:solidFill>
                  <a:srgbClr val="FFFF0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 </a:t>
            </a:r>
            <a:r>
              <a:rPr lang="zh-TW" altLang="en-US" sz="3600" spc="-300" dirty="0">
                <a:solidFill>
                  <a:srgbClr val="FF0000"/>
                </a:solidFill>
                <a:highlight>
                  <a:srgbClr val="FFFF00"/>
                </a:highlight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也超越民族</a:t>
            </a:r>
            <a:r>
              <a:rPr lang="en-US" altLang="zh-TW" sz="3600" spc="-300" dirty="0">
                <a:solidFill>
                  <a:srgbClr val="FF0000"/>
                </a:solidFill>
                <a:highlight>
                  <a:srgbClr val="FFFF00"/>
                </a:highlight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,</a:t>
            </a:r>
            <a:r>
              <a:rPr lang="zh-TW" altLang="en-US" sz="3600" spc="-300" dirty="0">
                <a:solidFill>
                  <a:srgbClr val="FF0000"/>
                </a:solidFill>
                <a:highlight>
                  <a:srgbClr val="FFFF00"/>
                </a:highlight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文化</a:t>
            </a:r>
            <a:r>
              <a:rPr lang="en-US" altLang="zh-TW" sz="3600" spc="-300" dirty="0">
                <a:solidFill>
                  <a:srgbClr val="FF0000"/>
                </a:solidFill>
                <a:highlight>
                  <a:srgbClr val="FFFF00"/>
                </a:highlight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,</a:t>
            </a:r>
            <a:r>
              <a:rPr lang="zh-TW" altLang="en-US" sz="3600" spc="-300" dirty="0">
                <a:solidFill>
                  <a:srgbClr val="FF0000"/>
                </a:solidFill>
                <a:highlight>
                  <a:srgbClr val="FFFF00"/>
                </a:highlight>
                <a:latin typeface="華康龍門石碑" panose="03000709000000000000" pitchFamily="65" charset="-120"/>
                <a:ea typeface="華康龍門石碑" panose="03000709000000000000" pitchFamily="65" charset="-120"/>
                <a:cs typeface="華康中黑體" panose="020B0509000000000000" pitchFamily="49" charset="-120"/>
                <a:sym typeface="Wingdings" panose="05000000000000000000" pitchFamily="2" charset="2"/>
              </a:rPr>
              <a:t>國家</a:t>
            </a:r>
            <a:endParaRPr lang="en-US" altLang="zh-TW" sz="3600" spc="-150" dirty="0">
              <a:solidFill>
                <a:srgbClr val="FF0000"/>
              </a:solidFill>
              <a:highlight>
                <a:srgbClr val="FFFF00"/>
              </a:highlight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934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8C4A79DA-0F8F-4631-B63F-009863DEE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480720"/>
          </a:xfrm>
        </p:spPr>
        <p:txBody>
          <a:bodyPr/>
          <a:lstStyle/>
          <a:p>
            <a:r>
              <a:rPr lang="zh-TW" altLang="en-US" sz="4000" kern="100" dirty="0">
                <a:solidFill>
                  <a:srgbClr val="FFFF00"/>
                </a:solidFill>
                <a:effectLst/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anose="02020603050405020304" pitchFamily="18" charset="0"/>
              </a:rPr>
              <a:t>天國在地</a:t>
            </a:r>
            <a:r>
              <a:rPr lang="en-US" altLang="zh-TW" sz="4000" kern="100" dirty="0">
                <a:solidFill>
                  <a:srgbClr val="FFFF00"/>
                </a:solidFill>
                <a:effectLst/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4000" kern="100" dirty="0">
                <a:solidFill>
                  <a:srgbClr val="FFFF00"/>
                </a:solidFill>
                <a:effectLst/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anose="02020603050405020304" pitchFamily="18" charset="0"/>
              </a:rPr>
              <a:t>洋溢慈悲</a:t>
            </a:r>
            <a:r>
              <a:rPr lang="en-US" altLang="zh-TW" sz="4000" kern="100" dirty="0">
                <a:solidFill>
                  <a:srgbClr val="FFFF00"/>
                </a:solidFill>
                <a:effectLst/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4000" kern="100" dirty="0">
                <a:solidFill>
                  <a:srgbClr val="FFFF00"/>
                </a:solidFill>
                <a:effectLst/>
                <a:latin typeface="華康儷中黑" panose="020B0509000000000000" pitchFamily="49" charset="-120"/>
                <a:ea typeface="華康儷中黑" panose="020B0509000000000000" pitchFamily="49" charset="-120"/>
                <a:cs typeface="Times New Roman" panose="02020603050405020304" pitchFamily="18" charset="0"/>
              </a:rPr>
              <a:t>曾經只是一步之遙</a:t>
            </a:r>
            <a:endParaRPr lang="en-US" altLang="zh-TW" sz="4000" kern="100" dirty="0">
              <a:solidFill>
                <a:srgbClr val="FFFF00"/>
              </a:solidFill>
              <a:effectLst/>
              <a:latin typeface="華康儷中黑" panose="020B0509000000000000" pitchFamily="49" charset="-12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r>
              <a:rPr lang="en-US" altLang="zh-TW" sz="4000" kern="100" dirty="0">
                <a:solidFill>
                  <a:schemeClr val="bg1"/>
                </a:solidFill>
                <a:ea typeface="華康正顏楷體W5" panose="03000509000000000000" pitchFamily="65" charset="-120"/>
                <a:cs typeface="Times New Roman" panose="02020603050405020304" pitchFamily="18" charset="0"/>
              </a:rPr>
              <a:t>67-71(</a:t>
            </a:r>
            <a:r>
              <a:rPr lang="zh-TW" altLang="en-US" sz="4000" kern="100" dirty="0">
                <a:solidFill>
                  <a:srgbClr val="00FF00"/>
                </a:solidFill>
                <a:ea typeface="華康正顏楷體W5" panose="03000509000000000000" pitchFamily="65" charset="-120"/>
                <a:cs typeface="Times New Roman" panose="02020603050405020304" pitchFamily="18" charset="0"/>
              </a:rPr>
              <a:t>羅馬</a:t>
            </a:r>
            <a:r>
              <a:rPr lang="en-US" altLang="zh-TW" sz="4000" kern="100" dirty="0">
                <a:solidFill>
                  <a:schemeClr val="bg1"/>
                </a:solidFill>
                <a:ea typeface="華康正顏楷體W5" panose="03000509000000000000" pitchFamily="65" charset="-120"/>
                <a:cs typeface="Times New Roman" panose="02020603050405020304" pitchFamily="18" charset="0"/>
              </a:rPr>
              <a:t>); 80-82(</a:t>
            </a:r>
            <a:r>
              <a:rPr lang="zh-TW" altLang="en-US" sz="4000" kern="100" dirty="0">
                <a:solidFill>
                  <a:srgbClr val="00FF00"/>
                </a:solidFill>
                <a:ea typeface="華康正顏楷體W5" panose="03000509000000000000" pitchFamily="65" charset="-120"/>
                <a:cs typeface="Times New Roman" panose="02020603050405020304" pitchFamily="18" charset="0"/>
              </a:rPr>
              <a:t>英國</a:t>
            </a:r>
            <a:r>
              <a:rPr lang="en-US" altLang="zh-TW" sz="4000" kern="100" dirty="0">
                <a:solidFill>
                  <a:schemeClr val="bg1"/>
                </a:solidFill>
                <a:ea typeface="華康正顏楷體W5" panose="03000509000000000000" pitchFamily="65" charset="-120"/>
                <a:cs typeface="Times New Roman" panose="02020603050405020304" pitchFamily="18" charset="0"/>
              </a:rPr>
              <a:t>); 2000(</a:t>
            </a:r>
            <a:r>
              <a:rPr lang="zh-TW" altLang="en-US" sz="4000" kern="100" dirty="0">
                <a:solidFill>
                  <a:srgbClr val="00FF00"/>
                </a:solidFill>
                <a:ea typeface="華康正顏楷體W5" panose="03000509000000000000" pitchFamily="65" charset="-120"/>
                <a:cs typeface="Times New Roman" panose="02020603050405020304" pitchFamily="18" charset="0"/>
              </a:rPr>
              <a:t>波蘭</a:t>
            </a:r>
            <a:r>
              <a:rPr lang="en-US" altLang="zh-TW" sz="4000" kern="100" dirty="0">
                <a:solidFill>
                  <a:schemeClr val="bg1"/>
                </a:solidFill>
                <a:ea typeface="華康正顏楷體W5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r>
              <a:rPr lang="zh-TW" altLang="en-US" sz="4000" kern="100" dirty="0">
                <a:solidFill>
                  <a:schemeClr val="bg1"/>
                </a:solidFill>
                <a:ea typeface="華康正顏楷體W5" panose="03000509000000000000" pitchFamily="65" charset="-120"/>
                <a:cs typeface="Times New Roman" panose="02020603050405020304" pitchFamily="18" charset="0"/>
              </a:rPr>
              <a:t>歐美及留學歐美的各國青年唱的歌</a:t>
            </a:r>
            <a:endParaRPr lang="en-US" altLang="zh-TW" sz="4000" kern="100" dirty="0">
              <a:solidFill>
                <a:schemeClr val="bg1"/>
              </a:solidFill>
              <a:ea typeface="華康正顏楷體W5" panose="03000509000000000000" pitchFamily="65" charset="-12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</a:pPr>
            <a:r>
              <a:rPr lang="en-US" altLang="zh-TW" kern="100" dirty="0">
                <a:solidFill>
                  <a:srgbClr val="FFFF00"/>
                </a:solidFill>
                <a:ea typeface="華康正顏楷體W5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en-US" altLang="zh-TW" sz="4000" kern="100" dirty="0">
                <a:solidFill>
                  <a:srgbClr val="FFFF00"/>
                </a:solidFill>
                <a:ea typeface="華康正顏楷體W5" panose="03000509000000000000" pitchFamily="65" charset="-120"/>
                <a:cs typeface="Times New Roman" panose="02020603050405020304" pitchFamily="18" charset="0"/>
              </a:rPr>
              <a:t>Up with people</a:t>
            </a:r>
            <a:r>
              <a:rPr lang="en-US" altLang="zh-TW" sz="4000" kern="100" dirty="0">
                <a:solidFill>
                  <a:schemeClr val="bg1"/>
                </a:solidFill>
                <a:ea typeface="華康正顏楷體W5" panose="03000509000000000000" pitchFamily="65" charset="-120"/>
                <a:cs typeface="Times New Roman" panose="02020603050405020304" pitchFamily="18" charset="0"/>
              </a:rPr>
              <a:t>; A new tomorrow; </a:t>
            </a:r>
            <a:br>
              <a:rPr lang="en-US" altLang="zh-TW" sz="4000" kern="100" dirty="0">
                <a:solidFill>
                  <a:schemeClr val="bg1"/>
                </a:solidFill>
                <a:ea typeface="華康正顏楷體W5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kern="100" dirty="0">
                <a:solidFill>
                  <a:schemeClr val="bg1"/>
                </a:solidFill>
                <a:ea typeface="華康正顏楷體W5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en-US" altLang="zh-TW" sz="4000" kern="100" dirty="0">
                <a:solidFill>
                  <a:srgbClr val="00FF00"/>
                </a:solidFill>
                <a:ea typeface="華康正顏楷體W5" panose="03000509000000000000" pitchFamily="65" charset="-120"/>
                <a:cs typeface="Times New Roman" panose="02020603050405020304" pitchFamily="18" charset="0"/>
              </a:rPr>
              <a:t>What color is God’s skin;</a:t>
            </a:r>
          </a:p>
          <a:p>
            <a:pPr algn="l">
              <a:spcBef>
                <a:spcPts val="600"/>
              </a:spcBef>
            </a:pPr>
            <a:r>
              <a:rPr lang="en-US" altLang="zh-TW" kern="100" spc="-150" dirty="0">
                <a:solidFill>
                  <a:schemeClr val="bg1"/>
                </a:solidFill>
                <a:ea typeface="華康正顏楷體W5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en-US" altLang="zh-TW" sz="3800" kern="100" spc="-150" dirty="0">
                <a:solidFill>
                  <a:schemeClr val="bg1"/>
                </a:solidFill>
                <a:ea typeface="華康正顏楷體W5" panose="03000509000000000000" pitchFamily="65" charset="-120"/>
                <a:cs typeface="Times New Roman" panose="02020603050405020304" pitchFamily="18" charset="0"/>
              </a:rPr>
              <a:t>The world is your home town</a:t>
            </a:r>
            <a:r>
              <a:rPr lang="en-US" altLang="zh-TW" sz="3800" kern="100" dirty="0">
                <a:solidFill>
                  <a:schemeClr val="bg1"/>
                </a:solidFill>
                <a:ea typeface="華康正顏楷體W5" panose="03000509000000000000" pitchFamily="65" charset="-120"/>
                <a:cs typeface="Times New Roman" panose="02020603050405020304" pitchFamily="18" charset="0"/>
              </a:rPr>
              <a:t>; </a:t>
            </a:r>
            <a:br>
              <a:rPr lang="en-US" altLang="zh-TW" sz="3800" kern="100" dirty="0">
                <a:solidFill>
                  <a:schemeClr val="bg1"/>
                </a:solidFill>
                <a:ea typeface="華康正顏楷體W5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kern="100" dirty="0">
                <a:solidFill>
                  <a:schemeClr val="bg1"/>
                </a:solidFill>
                <a:ea typeface="華康正顏楷體W5" panose="03000509000000000000" pitchFamily="65" charset="-120"/>
                <a:cs typeface="Times New Roman" panose="02020603050405020304" pitchFamily="18" charset="0"/>
              </a:rPr>
              <a:t>4.</a:t>
            </a:r>
            <a:r>
              <a:rPr lang="en-US" altLang="zh-TW" sz="4000" kern="100" dirty="0">
                <a:solidFill>
                  <a:srgbClr val="00FF00"/>
                </a:solidFill>
                <a:ea typeface="華康正顏楷體W5" panose="03000509000000000000" pitchFamily="65" charset="-120"/>
                <a:cs typeface="Times New Roman" panose="02020603050405020304" pitchFamily="18" charset="0"/>
              </a:rPr>
              <a:t>Freedom isn’t free;</a:t>
            </a:r>
          </a:p>
          <a:p>
            <a:pPr algn="l">
              <a:lnSpc>
                <a:spcPts val="34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TW" sz="4000" kern="100" dirty="0">
                <a:solidFill>
                  <a:srgbClr val="00FF00"/>
                </a:solidFill>
                <a:ea typeface="華康正顏楷體W5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en-US" altLang="zh-TW" sz="3600" kern="100" dirty="0">
                <a:solidFill>
                  <a:srgbClr val="00FF00"/>
                </a:solidFill>
                <a:ea typeface="華康正顏楷體W5" panose="03000509000000000000" pitchFamily="65" charset="-120"/>
                <a:cs typeface="Times New Roman" panose="02020603050405020304" pitchFamily="18" charset="0"/>
              </a:rPr>
              <a:t>(U got pay price, sacrifice)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altLang="zh-TW" kern="100" spc="-70" dirty="0">
                <a:solidFill>
                  <a:schemeClr val="bg1"/>
                </a:solidFill>
                <a:ea typeface="華康正顏楷體W5" panose="03000509000000000000" pitchFamily="65" charset="-120"/>
                <a:cs typeface="Times New Roman" panose="02020603050405020304" pitchFamily="18" charset="0"/>
              </a:rPr>
              <a:t>5.</a:t>
            </a:r>
            <a:r>
              <a:rPr lang="en-US" altLang="zh-TW" sz="3600" kern="100" spc="-70" dirty="0">
                <a:solidFill>
                  <a:srgbClr val="FF0000"/>
                </a:solidFill>
                <a:highlight>
                  <a:srgbClr val="FFFF00"/>
                </a:highlight>
                <a:ea typeface="華康正顏楷體W5" panose="03000509000000000000" pitchFamily="65" charset="-120"/>
                <a:cs typeface="Times New Roman" panose="02020603050405020304" pitchFamily="18" charset="0"/>
              </a:rPr>
              <a:t>You can’t live crooked and think straight</a:t>
            </a:r>
            <a:r>
              <a:rPr lang="en-US" altLang="zh-TW" sz="3600" kern="100" spc="-70" dirty="0">
                <a:solidFill>
                  <a:srgbClr val="FFFF00"/>
                </a:solidFill>
                <a:highlight>
                  <a:srgbClr val="FFFF00"/>
                </a:highlight>
                <a:ea typeface="華康正顏楷體W5" panose="03000509000000000000" pitchFamily="65" charset="-120"/>
                <a:cs typeface="Times New Roman" panose="02020603050405020304" pitchFamily="18" charset="0"/>
              </a:rPr>
              <a:t>.</a:t>
            </a:r>
            <a:endParaRPr lang="en-US" altLang="zh-TW" sz="3600" kern="100" spc="-70" dirty="0">
              <a:solidFill>
                <a:srgbClr val="FFFF00"/>
              </a:solidFill>
              <a:effectLst/>
              <a:highlight>
                <a:srgbClr val="FFFF00"/>
              </a:highlight>
              <a:ea typeface="華康正顏楷體W5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9EC09E4-510A-40FF-9D06-55009B6B9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132" y="2996952"/>
            <a:ext cx="2736304" cy="2376264"/>
          </a:xfrm>
          <a:prstGeom prst="rect">
            <a:avLst/>
          </a:prstGeom>
        </p:spPr>
      </p:pic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2DB88E29-3652-4BCC-9A56-3B6547AE679E}"/>
              </a:ext>
            </a:extLst>
          </p:cNvPr>
          <p:cNvCxnSpPr>
            <a:cxnSpLocks/>
          </p:cNvCxnSpPr>
          <p:nvPr/>
        </p:nvCxnSpPr>
        <p:spPr>
          <a:xfrm>
            <a:off x="8172400" y="2276872"/>
            <a:ext cx="360040" cy="72008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71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CEA4EB02-0EBD-4A0F-B27B-C51193019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669360"/>
          </a:xfrm>
        </p:spPr>
        <p:txBody>
          <a:bodyPr/>
          <a:lstStyle/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zh-TW" altLang="en-US" sz="3600" dirty="0">
                <a:ea typeface="華康儷中黑" panose="020B0509000000000000" pitchFamily="49" charset="-120"/>
              </a:rPr>
              <a:t>我很喜歡</a:t>
            </a:r>
            <a:r>
              <a:rPr lang="zh-TW" altLang="en-US" sz="3600" dirty="0">
                <a:solidFill>
                  <a:srgbClr val="FF0000"/>
                </a:solidFill>
                <a:ea typeface="華康儷中黑" panose="020B0509000000000000" pitchFamily="49" charset="-120"/>
              </a:rPr>
              <a:t>愛德</a:t>
            </a:r>
            <a:r>
              <a:rPr lang="zh-TW" altLang="en-US" sz="3600" dirty="0">
                <a:ea typeface="華康儷中黑" panose="020B0509000000000000" pitchFamily="49" charset="-120"/>
              </a:rPr>
              <a:t>這兩個字</a:t>
            </a:r>
            <a:r>
              <a:rPr lang="en-US" altLang="zh-TW" sz="3600" dirty="0">
                <a:ea typeface="華康儷中黑" panose="020B0509000000000000" pitchFamily="49" charset="-120"/>
              </a:rPr>
              <a:t>,</a:t>
            </a:r>
            <a:r>
              <a:rPr lang="zh-TW" altLang="en-US" sz="3600" dirty="0">
                <a:ea typeface="華康儷中黑" panose="020B0509000000000000" pitchFamily="49" charset="-120"/>
              </a:rPr>
              <a:t>但它們主要是影響我的思想</a:t>
            </a:r>
            <a:r>
              <a:rPr lang="en-US" altLang="zh-TW" sz="3600" dirty="0">
                <a:ea typeface="華康儷中黑" panose="020B0509000000000000" pitchFamily="49" charset="-120"/>
              </a:rPr>
              <a:t>,</a:t>
            </a:r>
            <a:r>
              <a:rPr lang="zh-TW" altLang="en-US" sz="3600" dirty="0">
                <a:ea typeface="華康儷中黑" panose="020B0509000000000000" pitchFamily="49" charset="-120"/>
              </a:rPr>
              <a:t>我知道要愛</a:t>
            </a:r>
            <a:r>
              <a:rPr lang="en-US" altLang="zh-TW" sz="3600" dirty="0">
                <a:ea typeface="華康儷中黑" panose="020B0509000000000000" pitchFamily="49" charset="-120"/>
              </a:rPr>
              <a:t>,</a:t>
            </a:r>
            <a:r>
              <a:rPr lang="zh-TW" altLang="en-US" sz="3600" dirty="0">
                <a:ea typeface="華康儷中黑" panose="020B0509000000000000" pitchFamily="49" charset="-120"/>
              </a:rPr>
              <a:t>愛是人的最高貴部分</a:t>
            </a:r>
            <a:r>
              <a:rPr lang="en-US" altLang="zh-TW" sz="3600" dirty="0">
                <a:ea typeface="華康儷中黑" panose="020B0509000000000000" pitchFamily="49" charset="-120"/>
              </a:rPr>
              <a:t>;</a:t>
            </a:r>
            <a:br>
              <a:rPr lang="en-US" altLang="zh-TW" sz="3600" dirty="0">
                <a:ea typeface="華康儷中黑" panose="020B0509000000000000" pitchFamily="49" charset="-120"/>
              </a:rPr>
            </a:br>
            <a:r>
              <a:rPr lang="zh-TW" altLang="en-US" sz="3600" dirty="0">
                <a:ea typeface="華康儷中黑" panose="020B0509000000000000" pitchFamily="49" charset="-120"/>
              </a:rPr>
              <a:t>但我似乎更喜歡</a:t>
            </a:r>
            <a:r>
              <a:rPr lang="zh-TW" altLang="en-US" sz="36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慈悲</a:t>
            </a:r>
            <a:r>
              <a:rPr lang="zh-TW" altLang="en-US" sz="3600" dirty="0">
                <a:ea typeface="華康儷中黑" panose="020B0509000000000000" pitchFamily="49" charset="-120"/>
              </a:rPr>
              <a:t>這兩個字</a:t>
            </a:r>
            <a:r>
              <a:rPr lang="en-US" altLang="zh-TW" sz="3600" dirty="0">
                <a:ea typeface="華康儷中黑" panose="020B0509000000000000" pitchFamily="49" charset="-120"/>
              </a:rPr>
              <a:t>,</a:t>
            </a:r>
            <a:br>
              <a:rPr lang="en-US" altLang="zh-TW" sz="3600" dirty="0">
                <a:ea typeface="華康儷中黑" panose="020B0509000000000000" pitchFamily="49" charset="-120"/>
              </a:rPr>
            </a:br>
            <a:r>
              <a:rPr lang="zh-TW" altLang="en-US" sz="3600" dirty="0">
                <a:ea typeface="華康儷中黑" panose="020B0509000000000000" pitchFamily="49" charset="-120"/>
              </a:rPr>
              <a:t>它們主要影響我的心</a:t>
            </a:r>
            <a:r>
              <a:rPr lang="en-US" altLang="zh-TW" sz="3600" dirty="0">
                <a:ea typeface="華康儷中黑" panose="020B0509000000000000" pitchFamily="49" charset="-120"/>
              </a:rPr>
              <a:t>;</a:t>
            </a:r>
            <a:r>
              <a:rPr lang="zh-TW" altLang="en-US" sz="3600" dirty="0">
                <a:ea typeface="華康儷中黑" panose="020B0509000000000000" pitchFamily="49" charset="-120"/>
              </a:rPr>
              <a:t>它們讓我感動</a:t>
            </a:r>
            <a:endParaRPr lang="en-US" altLang="zh-TW" sz="3600" dirty="0">
              <a:ea typeface="華康儷中黑" panose="020B0509000000000000" pitchFamily="49" charset="-120"/>
            </a:endParaRPr>
          </a:p>
          <a:p>
            <a:pPr>
              <a:lnSpc>
                <a:spcPts val="4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zh-TW" sz="4000" spc="-100" dirty="0">
                <a:ea typeface="華康儷中黑" panose="020B0509000000000000" pitchFamily="49" charset="-120"/>
              </a:rPr>
              <a:t>I deeply cherish the concept of </a:t>
            </a:r>
            <a:r>
              <a:rPr lang="zh-TW" altLang="en-US" spc="-100" dirty="0">
                <a:ea typeface="華康儷中黑" panose="020B0509000000000000" pitchFamily="49" charset="-120"/>
              </a:rPr>
              <a:t>愛德</a:t>
            </a:r>
            <a:r>
              <a:rPr lang="en-US" altLang="zh-TW" spc="-100" dirty="0">
                <a:ea typeface="華康儷中黑" panose="020B0509000000000000" pitchFamily="49" charset="-120"/>
              </a:rPr>
              <a:t>(virtue of love), </a:t>
            </a:r>
            <a:r>
              <a:rPr lang="en-US" altLang="zh-TW" sz="4000" spc="-100" dirty="0">
                <a:ea typeface="華康儷中黑" panose="020B0509000000000000" pitchFamily="49" charset="-120"/>
              </a:rPr>
              <a:t>yet its impact on me remains largely </a:t>
            </a:r>
            <a:r>
              <a:rPr lang="en-US" altLang="zh-TW" sz="4000" spc="-100" dirty="0">
                <a:solidFill>
                  <a:srgbClr val="FF0000"/>
                </a:solidFill>
                <a:ea typeface="華康儷中黑" panose="020B0509000000000000" pitchFamily="49" charset="-120"/>
              </a:rPr>
              <a:t>intellectual</a:t>
            </a:r>
            <a:r>
              <a:rPr lang="en-US" altLang="zh-TW" sz="4000" spc="-100" dirty="0">
                <a:ea typeface="華康儷中黑" panose="020B0509000000000000" pitchFamily="49" charset="-120"/>
              </a:rPr>
              <a:t>. It teaches me that love is imperative—that it is the noblest quality of humanity. But I find myself drawn even more to the word </a:t>
            </a:r>
            <a:r>
              <a:rPr lang="zh-TW" altLang="en-US" spc="-100" dirty="0">
                <a:ea typeface="華康儷中黑" panose="020B0509000000000000" pitchFamily="49" charset="-120"/>
              </a:rPr>
              <a:t>慈悲</a:t>
            </a:r>
            <a:r>
              <a:rPr lang="zh-TW" altLang="en-US" sz="3600" spc="-100" dirty="0">
                <a:ea typeface="華康儷中黑" panose="020B0509000000000000" pitchFamily="49" charset="-120"/>
              </a:rPr>
              <a:t> </a:t>
            </a:r>
            <a:r>
              <a:rPr lang="en-US" altLang="zh-TW" sz="3600" spc="-100" dirty="0">
                <a:ea typeface="華康儷中黑" panose="020B0509000000000000" pitchFamily="49" charset="-120"/>
              </a:rPr>
              <a:t>(compassion),</a:t>
            </a:r>
            <a:r>
              <a:rPr lang="en-US" altLang="zh-TW" sz="4000" spc="-100" dirty="0">
                <a:ea typeface="華康儷中黑" panose="020B0509000000000000" pitchFamily="49" charset="-120"/>
              </a:rPr>
              <a:t> </a:t>
            </a:r>
            <a:br>
              <a:rPr lang="en-US" altLang="zh-TW" sz="4000" spc="-100" dirty="0">
                <a:ea typeface="華康儷中黑" panose="020B0509000000000000" pitchFamily="49" charset="-120"/>
              </a:rPr>
            </a:br>
            <a:r>
              <a:rPr lang="en-US" altLang="zh-TW" sz="4000" spc="-100" dirty="0">
                <a:ea typeface="華康儷中黑" panose="020B0509000000000000" pitchFamily="49" charset="-120"/>
              </a:rPr>
              <a:t>for it resonates in my heart, </a:t>
            </a:r>
            <a:br>
              <a:rPr lang="en-US" altLang="zh-TW" sz="4000" spc="-100" dirty="0">
                <a:ea typeface="華康儷中黑" panose="020B0509000000000000" pitchFamily="49" charset="-120"/>
              </a:rPr>
            </a:br>
            <a:r>
              <a:rPr lang="en-US" altLang="zh-TW" sz="4000" spc="-100" dirty="0">
                <a:solidFill>
                  <a:srgbClr val="FF0000"/>
                </a:solidFill>
                <a:ea typeface="華康儷中黑" panose="020B0509000000000000" pitchFamily="49" charset="-120"/>
              </a:rPr>
              <a:t>stirring profound emotions within my soul.</a:t>
            </a:r>
          </a:p>
        </p:txBody>
      </p:sp>
    </p:spTree>
    <p:extLst>
      <p:ext uri="{BB962C8B-B14F-4D97-AF65-F5344CB8AC3E}">
        <p14:creationId xmlns:p14="http://schemas.microsoft.com/office/powerpoint/2010/main" val="395997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CEA4EB02-0EBD-4A0F-B27B-C51193019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pPr>
              <a:lnSpc>
                <a:spcPts val="5100"/>
              </a:lnSpc>
            </a:pPr>
            <a:r>
              <a:rPr lang="zh-TW" altLang="en-US" sz="40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公元</a:t>
            </a:r>
            <a:r>
              <a:rPr lang="en-US" altLang="zh-TW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2000</a:t>
            </a:r>
            <a:r>
              <a:rPr lang="zh-TW" altLang="en-US" sz="40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年</a:t>
            </a:r>
            <a:r>
              <a:rPr lang="en-US" altLang="zh-TW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歐洲四個關心中國的團體</a:t>
            </a:r>
            <a:r>
              <a:rPr lang="en-US" altLang="zh-TW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分別來自</a:t>
            </a:r>
            <a:r>
              <a:rPr lang="zh-TW" altLang="en-US" sz="4000" dirty="0">
                <a:solidFill>
                  <a:srgbClr val="FF00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比利時</a:t>
            </a:r>
            <a:r>
              <a:rPr lang="en-US" altLang="zh-TW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solidFill>
                  <a:srgbClr val="FF00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法國</a:t>
            </a:r>
            <a:r>
              <a:rPr lang="en-US" altLang="zh-TW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solidFill>
                  <a:srgbClr val="FF00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意大利</a:t>
            </a:r>
            <a:r>
              <a:rPr lang="en-US" altLang="zh-TW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solidFill>
                  <a:srgbClr val="FF0000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德國</a:t>
            </a:r>
            <a:r>
              <a:rPr lang="en-US" altLang="zh-TW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zh-TW" altLang="en-US" sz="40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他們在波蘭召開一個國際會議</a:t>
            </a:r>
            <a:r>
              <a:rPr lang="en-US" altLang="zh-TW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40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我被邀請發言</a:t>
            </a:r>
            <a:r>
              <a:rPr lang="en-US" altLang="zh-TW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zh-TW" altLang="en-US" sz="4000" dirty="0">
              <a:latin typeface="Calibri" panose="020F0502020204030204" pitchFamily="34" charset="0"/>
              <a:ea typeface="華康儷中黑" panose="020B0509000000000000" pitchFamily="49" charset="-120"/>
              <a:cs typeface="Calibri" panose="020F0502020204030204" pitchFamily="34" charset="0"/>
            </a:endParaRPr>
          </a:p>
          <a:p>
            <a:r>
              <a:rPr lang="en-US" altLang="zh-TW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year 2000, four European organizations—from </a:t>
            </a:r>
            <a:r>
              <a:rPr lang="en-US" altLang="zh-TW" sz="4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Belgium</a:t>
            </a:r>
            <a:r>
              <a:rPr lang="en-US" altLang="zh-TW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zh-TW" sz="4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France</a:t>
            </a:r>
            <a:r>
              <a:rPr lang="en-US" altLang="zh-TW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zh-TW" sz="4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Italy</a:t>
            </a:r>
            <a:r>
              <a:rPr lang="en-US" altLang="zh-TW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n-US" altLang="zh-TW" sz="4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Germany</a:t>
            </a:r>
            <a:r>
              <a:rPr lang="en-US" altLang="zh-TW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br>
              <a:rPr lang="en-US" altLang="zh-TW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TW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with a focus on China, convened </a:t>
            </a:r>
            <a:br>
              <a:rPr lang="en-US" altLang="zh-TW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TW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international conference in Poland. </a:t>
            </a:r>
            <a:br>
              <a:rPr lang="en-US" altLang="zh-TW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TW" sz="44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was invited to speak</a:t>
            </a:r>
            <a:r>
              <a:rPr lang="en-US" altLang="zh-TW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6640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CEA4EB02-0EBD-4A0F-B27B-C51193019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72008"/>
            <a:ext cx="9144000" cy="6785992"/>
          </a:xfrm>
        </p:spPr>
        <p:txBody>
          <a:bodyPr/>
          <a:lstStyle/>
          <a:p>
            <a:pPr>
              <a:lnSpc>
                <a:spcPts val="42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zh-TW" sz="36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因為我來自香港和中國</a:t>
            </a:r>
            <a:r>
              <a:rPr lang="zh-TW" altLang="zh-TW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r>
              <a:rPr lang="zh-TW" altLang="zh-TW" sz="36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也略懂英語和普通話</a:t>
            </a:r>
            <a:r>
              <a:rPr lang="zh-TW" altLang="zh-TW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r>
              <a:rPr lang="zh-TW" altLang="zh-TW" sz="36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所以我除發表我個人的小論文外</a:t>
            </a:r>
            <a:r>
              <a:rPr lang="zh-TW" altLang="zh-TW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r>
              <a:rPr lang="zh-TW" altLang="zh-TW" sz="36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在許多場合中</a:t>
            </a:r>
            <a:r>
              <a:rPr lang="zh-TW" altLang="zh-TW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r>
              <a:rPr lang="zh-TW" altLang="zh-TW" sz="36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包括訪問波蘭</a:t>
            </a:r>
            <a:r>
              <a:rPr lang="zh-TW" altLang="zh-TW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黑聖母大殿</a:t>
            </a:r>
            <a:r>
              <a:rPr lang="zh-TW" altLang="zh-TW" sz="36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和</a:t>
            </a:r>
            <a:r>
              <a:rPr lang="zh-TW" altLang="zh-TW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慈悲救主大殿</a:t>
            </a:r>
            <a:r>
              <a:rPr lang="zh-TW" altLang="zh-TW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r>
              <a:rPr lang="zh-TW" altLang="zh-TW" sz="36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他們都邀請我作主祭和講道</a:t>
            </a:r>
            <a:r>
              <a:rPr lang="zh-TW" altLang="zh-TW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zh-TW" altLang="zh-TW" sz="3600" dirty="0"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ts val="3900"/>
              </a:lnSpc>
              <a:spcBef>
                <a:spcPts val="0"/>
              </a:spcBef>
            </a:pPr>
            <a:r>
              <a:rPr lang="en-US" altLang="zh-TW" sz="3600" kern="100" spc="-1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only because I hailed from Hong Kong and China but also because I could communicate in both English and Mandarin. Beyond delivering my own paper, I was asked on multiple occasions—including during visits to </a:t>
            </a:r>
            <a:r>
              <a:rPr lang="en-US" altLang="zh-TW" sz="3600" kern="100" spc="-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Shrine of </a:t>
            </a:r>
            <a:r>
              <a:rPr lang="zh-TW" altLang="zh-TW" sz="3600" kern="100" spc="-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Our Lady of Częstochowa</a:t>
            </a:r>
            <a:r>
              <a:rPr lang="zh-TW" altLang="zh-TW" sz="3600" kern="100" spc="-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 </a:t>
            </a:r>
            <a:r>
              <a:rPr lang="zh-TW" altLang="zh-TW" sz="3600" kern="100" spc="-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(the Black Madonna)</a:t>
            </a:r>
            <a:r>
              <a:rPr lang="zh-TW" altLang="zh-TW" sz="3600" kern="100" spc="-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and </a:t>
            </a:r>
            <a:br>
              <a:rPr lang="en-US" altLang="zh-TW" sz="3600" kern="100" spc="-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</a:br>
            <a:r>
              <a:rPr lang="zh-TW" altLang="zh-TW" sz="3600" kern="100" spc="-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the </a:t>
            </a:r>
            <a:r>
              <a:rPr lang="zh-TW" altLang="zh-TW" sz="3600" kern="100" spc="-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Divine Mercy Sanctuary</a:t>
            </a:r>
            <a:r>
              <a:rPr lang="zh-TW" altLang="zh-TW" sz="3600" kern="100" spc="-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—</a:t>
            </a:r>
            <a:br>
              <a:rPr lang="en-US" altLang="zh-TW" sz="3600" kern="100" spc="-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</a:br>
            <a:r>
              <a:rPr lang="zh-TW" altLang="zh-TW" sz="3600" kern="100" spc="-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to preside over Mass</a:t>
            </a:r>
            <a:r>
              <a:rPr lang="en-US" altLang="zh-TW" sz="3600" kern="100" spc="-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zh-TW" altLang="zh-TW" sz="3600" kern="100" spc="-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and deliver homilies.</a:t>
            </a:r>
          </a:p>
          <a:p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914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732D17AD-784F-4411-9E2C-F1FC395CBC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88528"/>
            <a:ext cx="9144000" cy="6381328"/>
          </a:xfrm>
        </p:spPr>
        <p:txBody>
          <a:bodyPr/>
          <a:lstStyle/>
          <a:p>
            <a:pPr marL="0" indent="0" algn="just" eaLnBrk="1">
              <a:lnSpc>
                <a:spcPts val="4600"/>
              </a:lnSpc>
              <a:spcBef>
                <a:spcPts val="0"/>
              </a:spcBef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恭讀宗徒大事錄　</a:t>
            </a:r>
            <a:r>
              <a:rPr lang="en-US" altLang="zh-TW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5:12-16</a:t>
            </a: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buFontTx/>
              <a:buNone/>
            </a:pPr>
            <a:r>
              <a:rPr lang="zh-TW" altLang="en-US" sz="4000" spc="3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天主藉著眾宗徒，在百姓中行了許多</a:t>
            </a:r>
            <a:r>
              <a:rPr lang="zh-TW" altLang="en-US" sz="4000" spc="300" dirty="0">
                <a:solidFill>
                  <a:srgbClr val="FFFF00"/>
                </a:solidFill>
                <a:highlight>
                  <a:srgbClr val="FF0000"/>
                </a:highlight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徵兆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，顯了許多</a:t>
            </a:r>
            <a:r>
              <a:rPr lang="zh-TW" altLang="en-US" sz="4000" dirty="0">
                <a:solidFill>
                  <a:srgbClr val="FFFF00"/>
                </a:solidFill>
                <a:highlight>
                  <a:srgbClr val="FF0000"/>
                </a:highlight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奇蹟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。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眾信徒都同心合意聚集在撒羅滿廊，其他人沒有一個敢與他們接近；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但是百姓都誇讚他們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。</a:t>
            </a: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buFontTx/>
              <a:buNone/>
            </a:pP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信主的人越來越增加，男女人數，極其眾多。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眾宗徒行了這樣多的奇蹟，以致有人把病人抬到街上，放在床上或草墊上，好叫伯多祿走過的時候，</a:t>
            </a:r>
            <a:endParaRPr lang="en-US" altLang="zh-TW" sz="4000" dirty="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4600"/>
              </a:lnSpc>
              <a:spcBef>
                <a:spcPts val="0"/>
              </a:spcBef>
              <a:buNone/>
            </a:pPr>
            <a:endParaRPr lang="en-US" altLang="zh-TW" dirty="0">
              <a:solidFill>
                <a:srgbClr val="00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spcBef>
                <a:spcPts val="0"/>
              </a:spcBef>
              <a:buFontTx/>
              <a:buNone/>
            </a:pPr>
            <a:endParaRPr lang="zh-TW" altLang="en-US" sz="4000" dirty="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CA774E1F-5D1A-4E27-9A19-A2015B028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 b="1">
              <a:solidFill>
                <a:srgbClr val="FFFFFF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E7D2B82-9061-4F78-A201-5A641ED7115A}"/>
              </a:ext>
            </a:extLst>
          </p:cNvPr>
          <p:cNvSpPr txBox="1"/>
          <p:nvPr/>
        </p:nvSpPr>
        <p:spPr>
          <a:xfrm>
            <a:off x="7560072" y="6269801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b="1" dirty="0">
                <a:solidFill>
                  <a:schemeClr val="bg1"/>
                </a:solidFill>
                <a:latin typeface="+mn-lt"/>
              </a:rPr>
              <a:t>1/2</a:t>
            </a:r>
            <a:endParaRPr lang="zh-HK" altLang="en-US" sz="20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CEA4EB02-0EBD-4A0F-B27B-C51193019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pPr>
              <a:lnSpc>
                <a:spcPts val="5600"/>
              </a:lnSpc>
            </a:pPr>
            <a:r>
              <a:rPr lang="zh-TW" altLang="zh-TW" sz="44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我因為要講道</a:t>
            </a:r>
            <a:r>
              <a:rPr lang="zh-TW" altLang="zh-TW" sz="4400" dirty="0">
                <a:effectLst/>
                <a:ea typeface="Calibri" panose="020F0502020204030204" pitchFamily="34" charset="0"/>
              </a:rPr>
              <a:t>,</a:t>
            </a:r>
            <a:r>
              <a:rPr lang="zh-TW" altLang="zh-TW" sz="44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所以很用心的去</a:t>
            </a:r>
            <a:br>
              <a:rPr lang="en-US" altLang="zh-TW" sz="44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</a:br>
            <a:r>
              <a:rPr lang="zh-TW" altLang="zh-TW" sz="4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反覆思考</a:t>
            </a:r>
            <a:r>
              <a:rPr lang="zh-TW" altLang="zh-TW" sz="44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和默想那</a:t>
            </a:r>
            <a:r>
              <a:rPr lang="zh-TW" altLang="en-US" sz="44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兩個</a:t>
            </a:r>
            <a:r>
              <a:rPr lang="zh-TW" altLang="zh-TW" sz="44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主題</a:t>
            </a:r>
            <a:r>
              <a:rPr lang="zh-TW" altLang="zh-TW" sz="4400" dirty="0">
                <a:effectLst/>
                <a:ea typeface="Calibri" panose="020F0502020204030204" pitchFamily="34" charset="0"/>
              </a:rPr>
              <a:t>,</a:t>
            </a:r>
            <a:br>
              <a:rPr lang="en-US" altLang="zh-TW" sz="4400" dirty="0">
                <a:effectLst/>
                <a:ea typeface="Calibri" panose="020F0502020204030204" pitchFamily="34" charset="0"/>
              </a:rPr>
            </a:br>
            <a:r>
              <a:rPr lang="zh-TW" altLang="zh-TW" sz="44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也回憶和反省自己的各種經驗</a:t>
            </a:r>
            <a:r>
              <a:rPr lang="en-US" altLang="zh-TW" sz="4400" dirty="0">
                <a:effectLst/>
                <a:ea typeface="Calibri" panose="020F0502020204030204" pitchFamily="34" charset="0"/>
              </a:rPr>
              <a:t>.</a:t>
            </a:r>
          </a:p>
          <a:p>
            <a:r>
              <a:rPr lang="en-US" altLang="zh-TW" sz="4400" dirty="0">
                <a:effectLst/>
                <a:ea typeface="Calibri" panose="020F0502020204030204" pitchFamily="34" charset="0"/>
              </a:rPr>
              <a:t>Since I had to prepare these homilies, I spent much time </a:t>
            </a:r>
            <a:r>
              <a:rPr lang="en-US" altLang="zh-TW" sz="44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meditating on these two themes</a:t>
            </a:r>
            <a:r>
              <a:rPr lang="en-US" altLang="zh-TW" sz="4400" dirty="0">
                <a:effectLst/>
                <a:ea typeface="Calibri" panose="020F0502020204030204" pitchFamily="34" charset="0"/>
              </a:rPr>
              <a:t>, revisiting my own experiences.</a:t>
            </a:r>
            <a:endParaRPr lang="en-US" altLang="zh-TW" sz="4400" dirty="0">
              <a:ea typeface="華康儷中黑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1172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CEA4EB02-0EBD-4A0F-B27B-C51193019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zh-TW" altLang="zh-TW" sz="42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並找尋</a:t>
            </a:r>
            <a:r>
              <a:rPr lang="zh-TW" altLang="zh-TW" sz="4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中華文化</a:t>
            </a:r>
            <a:r>
              <a:rPr lang="zh-TW" altLang="zh-TW" sz="42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中的有關智慧去支持</a:t>
            </a:r>
            <a:r>
              <a:rPr lang="zh-TW" altLang="zh-TW" sz="4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br>
              <a:rPr lang="en-US" altLang="zh-TW" sz="4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zh-TW" altLang="zh-TW" sz="42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所以</a:t>
            </a:r>
            <a:r>
              <a:rPr lang="zh-TW" altLang="zh-TW" sz="42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我學到很多</a:t>
            </a:r>
            <a:r>
              <a:rPr lang="zh-TW" altLang="zh-TW" sz="4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r>
              <a:rPr lang="zh-TW" altLang="zh-TW" sz="42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當時的感</a:t>
            </a:r>
            <a:r>
              <a:rPr lang="zh-TW" altLang="en-US" sz="42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受</a:t>
            </a:r>
            <a:r>
              <a:rPr lang="zh-TW" altLang="zh-TW" sz="42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也很深</a:t>
            </a:r>
            <a:r>
              <a:rPr lang="zh-TW" altLang="zh-TW" sz="4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zh-TW" altLang="zh-TW" sz="4200" dirty="0"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ts val="5000"/>
              </a:lnSpc>
            </a:pPr>
            <a:r>
              <a:rPr lang="en-US" altLang="zh-TW" sz="4200" spc="-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And seeking wisdom from </a:t>
            </a:r>
            <a:r>
              <a:rPr lang="en-US" altLang="zh-TW" sz="4200" spc="-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Chinese culture </a:t>
            </a:r>
            <a:r>
              <a:rPr lang="en-US" altLang="zh-TW" sz="4200" spc="-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 support my reflections. This process became a profound learning experience, one that left a deep impression on me—never before had I engaged in such </a:t>
            </a:r>
            <a:r>
              <a:rPr lang="en-US" altLang="zh-TW" sz="4200" spc="-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intense contemplation </a:t>
            </a:r>
            <a:r>
              <a:rPr lang="en-US" altLang="zh-TW" sz="4200" spc="-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and </a:t>
            </a:r>
            <a:r>
              <a:rPr lang="en-US" altLang="zh-TW" sz="4200" spc="-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emotional connection</a:t>
            </a:r>
            <a:r>
              <a:rPr lang="en-US" altLang="zh-TW" sz="4200" spc="-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zh-TW" altLang="zh-TW" sz="4200" spc="-100" dirty="0"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7451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CEA4EB02-0EBD-4A0F-B27B-C51193019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zh-TW" altLang="zh-TW" sz="44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我問</a:t>
            </a:r>
            <a:r>
              <a:rPr lang="zh-TW" altLang="zh-TW" sz="4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r>
              <a:rPr lang="zh-TW" altLang="zh-TW" sz="44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怎麼</a:t>
            </a:r>
            <a:r>
              <a:rPr lang="zh-TW" altLang="zh-TW" sz="4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聖母也有黑色的</a:t>
            </a:r>
            <a:r>
              <a:rPr lang="zh-TW" altLang="zh-TW" sz="4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?</a:t>
            </a:r>
            <a:br>
              <a:rPr lang="en-US" altLang="zh-TW" sz="4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zh-TW" altLang="zh-TW" sz="44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為什麼我們華人對「</a:t>
            </a:r>
            <a:r>
              <a:rPr lang="zh-TW" altLang="zh-TW" sz="4400" dirty="0">
                <a:solidFill>
                  <a:srgbClr val="FFFF00"/>
                </a:solidFill>
                <a:effectLst/>
                <a:highlight>
                  <a:srgbClr val="FF0000"/>
                </a:highlight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中華聖母</a:t>
            </a:r>
            <a:r>
              <a:rPr lang="zh-TW" altLang="zh-TW" sz="44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」</a:t>
            </a:r>
            <a:br>
              <a:rPr lang="en-US" altLang="zh-TW" sz="44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</a:br>
            <a:r>
              <a:rPr lang="zh-TW" altLang="zh-TW" sz="44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卻沒有什麼特殊的感情</a:t>
            </a:r>
            <a:r>
              <a:rPr lang="zh-TW" altLang="zh-TW" sz="4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?</a:t>
            </a:r>
            <a:endParaRPr lang="zh-TW" altLang="zh-TW" sz="4400" dirty="0"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ts val="5400"/>
              </a:lnSpc>
            </a:pPr>
            <a:r>
              <a:rPr lang="en-US" altLang="zh-TW" sz="4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 found myself asking: Why is the Holy Mother depicted as </a:t>
            </a:r>
            <a:r>
              <a:rPr lang="en-US" altLang="zh-TW" sz="4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black?</a:t>
            </a:r>
            <a:r>
              <a:rPr lang="en-US" altLang="zh-TW" sz="4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And why do Chinese Catholics not feel </a:t>
            </a:r>
            <a:br>
              <a:rPr lang="en-US" altLang="zh-TW" sz="4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altLang="zh-TW" sz="4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similar devotion </a:t>
            </a:r>
            <a:br>
              <a:rPr lang="en-US" altLang="zh-TW" sz="4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altLang="zh-TW" sz="4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 the </a:t>
            </a:r>
            <a:r>
              <a:rPr lang="en-US" altLang="zh-TW" sz="4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Chinese Holy Mother?</a:t>
            </a:r>
            <a:endParaRPr lang="zh-TW" altLang="zh-TW" sz="4400" dirty="0">
              <a:solidFill>
                <a:srgbClr val="FF0000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95067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CEA4EB02-0EBD-4A0F-B27B-C51193019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pPr>
              <a:lnSpc>
                <a:spcPts val="5100"/>
              </a:lnSpc>
              <a:spcAft>
                <a:spcPts val="1200"/>
              </a:spcAft>
            </a:pPr>
            <a:r>
              <a:rPr lang="zh-TW" altLang="zh-TW" sz="44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救主的慈悲指的又是什麼</a:t>
            </a:r>
            <a:r>
              <a:rPr lang="zh-TW" altLang="zh-TW" sz="4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?</a:t>
            </a:r>
            <a:br>
              <a:rPr lang="en-US" altLang="zh-TW" sz="4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zh-TW" altLang="zh-TW" sz="4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他對人類慈悲</a:t>
            </a:r>
            <a:r>
              <a:rPr lang="zh-TW" altLang="zh-TW" sz="4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br>
              <a:rPr lang="en-US" altLang="zh-TW" sz="4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zh-TW" altLang="zh-TW" sz="44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可那些相信他</a:t>
            </a:r>
            <a:r>
              <a:rPr lang="zh-TW" altLang="en-US" sz="44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慈悲</a:t>
            </a:r>
            <a:r>
              <a:rPr lang="zh-TW" altLang="zh-TW" sz="44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的人</a:t>
            </a:r>
            <a:r>
              <a:rPr lang="zh-TW" altLang="zh-TW" sz="4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br>
              <a:rPr lang="en-US" altLang="zh-TW" sz="4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zh-TW" altLang="zh-TW" sz="44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又會否</a:t>
            </a:r>
            <a:r>
              <a:rPr lang="zh-TW" altLang="zh-TW" sz="4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對人類特別的慈悲</a:t>
            </a:r>
            <a:r>
              <a:rPr lang="zh-TW" altLang="zh-TW" sz="4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?</a:t>
            </a:r>
            <a:endParaRPr lang="zh-TW" altLang="zh-TW" sz="4400" dirty="0"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ts val="5000"/>
              </a:lnSpc>
            </a:pPr>
            <a:r>
              <a:rPr lang="en-US" altLang="zh-TW" sz="4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And what does “the </a:t>
            </a:r>
            <a:r>
              <a:rPr lang="en-US" altLang="zh-TW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Saviour’s</a:t>
            </a:r>
            <a:r>
              <a:rPr lang="en-US" altLang="zh-TW" sz="4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mercy” truly mean? If Christ shows boundless mercy to humanity, </a:t>
            </a:r>
            <a:br>
              <a:rPr lang="en-US" altLang="zh-TW" sz="4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altLang="zh-TW" sz="4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do those who believe in Him extend that </a:t>
            </a:r>
            <a:r>
              <a:rPr lang="en-US" altLang="zh-TW" sz="44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same mercy to others</a:t>
            </a:r>
            <a:r>
              <a:rPr lang="en-US" altLang="zh-TW" sz="4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?</a:t>
            </a:r>
            <a:endParaRPr lang="zh-TW" altLang="zh-TW" sz="4400" dirty="0">
              <a:solidFill>
                <a:srgbClr val="FF0000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0811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CEA4EB02-0EBD-4A0F-B27B-C51193019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zh-TW" altLang="zh-TW" sz="36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我選擇「</a:t>
            </a:r>
            <a:r>
              <a:rPr lang="zh-TW" altLang="zh-TW" sz="36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慈悲永遠優先</a:t>
            </a:r>
            <a:r>
              <a:rPr lang="zh-TW" altLang="zh-TW" sz="36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」作今天講道的主題</a:t>
            </a:r>
            <a:r>
              <a:rPr lang="zh-TW" altLang="zh-TW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r>
              <a:rPr lang="zh-TW" altLang="zh-TW" sz="36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但我還是要問</a:t>
            </a:r>
            <a:r>
              <a:rPr lang="zh-TW" altLang="zh-TW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r>
              <a:rPr lang="zh-TW" altLang="zh-TW" sz="36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我們希望耶穌對我們慈悲</a:t>
            </a:r>
            <a:r>
              <a:rPr lang="zh-TW" altLang="zh-TW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r>
              <a:rPr lang="zh-TW" altLang="zh-TW" sz="36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我們為什麼老是把「</a:t>
            </a:r>
            <a:r>
              <a:rPr lang="zh-TW" altLang="zh-TW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個人優先</a:t>
            </a:r>
            <a:r>
              <a:rPr lang="zh-TW" altLang="zh-TW" sz="36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」和「</a:t>
            </a:r>
            <a:r>
              <a:rPr lang="zh-TW" altLang="zh-TW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國家優先</a:t>
            </a:r>
            <a:r>
              <a:rPr lang="zh-TW" altLang="zh-TW" sz="36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」掛在嘴邊</a:t>
            </a:r>
            <a:r>
              <a:rPr lang="zh-TW" altLang="zh-TW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r>
              <a:rPr lang="zh-TW" altLang="zh-TW" sz="36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置別人的生死禍福於不顧</a:t>
            </a:r>
            <a:r>
              <a:rPr lang="zh-TW" altLang="zh-TW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? </a:t>
            </a:r>
            <a:endParaRPr lang="zh-TW" altLang="zh-TW" sz="3600" dirty="0"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ts val="4000"/>
              </a:lnSpc>
            </a:pPr>
            <a:r>
              <a:rPr lang="en-US" altLang="zh-TW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For today’s sermon, I have chosen the theme: “</a:t>
            </a:r>
            <a:r>
              <a:rPr lang="en-US" altLang="zh-TW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Primacy of Mercy</a:t>
            </a:r>
            <a:r>
              <a:rPr lang="en-US" altLang="zh-TW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.” (or "Mercy: The First Principle") Yet I must ask: If we beg for Christ’s mercy upon ourselves, why do we so often </a:t>
            </a:r>
            <a:r>
              <a:rPr lang="en-US" altLang="zh-TW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prioritize the self or the nation</a:t>
            </a:r>
            <a:r>
              <a:rPr lang="en-US" altLang="zh-TW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disregarding the suffering and well-being of other people and other nations?</a:t>
            </a:r>
            <a:endParaRPr lang="zh-TW" altLang="zh-TW" sz="3600" dirty="0"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2378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CEA4EB02-0EBD-4A0F-B27B-C51193019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zh-TW" altLang="zh-TW" sz="40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整個聖週</a:t>
            </a:r>
            <a:r>
              <a:rPr lang="zh-TW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r>
              <a:rPr lang="zh-TW" altLang="zh-TW" sz="40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最重要的內容似乎只有一句</a:t>
            </a:r>
            <a:r>
              <a:rPr lang="zh-TW" altLang="en-US" sz="40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源自</a:t>
            </a:r>
            <a:r>
              <a:rPr lang="en-US" altLang="zh-TW" sz="40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《</a:t>
            </a:r>
            <a:r>
              <a:rPr lang="zh-TW" altLang="en-US" sz="40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信經</a:t>
            </a:r>
            <a:r>
              <a:rPr lang="en-US" altLang="zh-TW" sz="40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》</a:t>
            </a:r>
            <a:r>
              <a:rPr lang="zh-TW" altLang="en-US" sz="4000" dirty="0"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的</a:t>
            </a:r>
            <a:r>
              <a:rPr lang="zh-TW" altLang="zh-TW" sz="40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話</a:t>
            </a:r>
            <a:r>
              <a:rPr lang="zh-TW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r>
              <a:rPr lang="zh-TW" altLang="zh-TW" sz="40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「</a:t>
            </a:r>
            <a:r>
              <a:rPr lang="zh-TW" altLang="zh-TW" sz="40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他『為了』我們人類</a:t>
            </a:r>
            <a:r>
              <a:rPr lang="zh-TW" altLang="zh-TW" sz="40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br>
              <a:rPr lang="en-US" altLang="zh-TW" sz="40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zh-TW" altLang="zh-TW" sz="40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並『為了』我們的得救</a:t>
            </a:r>
            <a:r>
              <a:rPr lang="zh-TW" altLang="zh-TW" sz="40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r>
              <a:rPr lang="zh-TW" altLang="zh-TW" sz="40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從天降下</a:t>
            </a:r>
            <a:r>
              <a:rPr lang="zh-TW" altLang="zh-TW" sz="40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」</a:t>
            </a:r>
            <a:r>
              <a:rPr lang="zh-TW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zh-TW" altLang="zh-TW" sz="4000" dirty="0"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ts val="4600"/>
              </a:lnSpc>
            </a:pPr>
            <a:r>
              <a:rPr lang="en-US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entire Holy Week can be distilled into one essential truth from the Creed: “</a:t>
            </a:r>
            <a:r>
              <a:rPr lang="en-US" altLang="zh-TW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For us men</a:t>
            </a:r>
            <a:r>
              <a:rPr lang="en-US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and for our salvation, </a:t>
            </a:r>
            <a:br>
              <a:rPr lang="en-US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altLang="zh-TW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He came down from heaven.”</a:t>
            </a:r>
            <a:endParaRPr lang="zh-TW" altLang="zh-TW" sz="4000" dirty="0"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4527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CEA4EB02-0EBD-4A0F-B27B-C51193019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zh-TW" altLang="zh-TW" sz="36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如果天主</a:t>
            </a:r>
            <a:r>
              <a:rPr lang="zh-TW" altLang="zh-TW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為人</a:t>
            </a:r>
            <a:r>
              <a:rPr lang="zh-TW" altLang="zh-TW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zh-TW" sz="36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那麼教會和信主的團體和國家</a:t>
            </a:r>
            <a:r>
              <a:rPr lang="zh-TW" altLang="zh-TW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zh-TW" sz="36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是否也應</a:t>
            </a:r>
            <a:r>
              <a:rPr lang="zh-TW" altLang="zh-TW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為世界</a:t>
            </a:r>
            <a:r>
              <a:rPr lang="zh-TW" altLang="zh-TW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zh-TW" altLang="zh-TW" sz="36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並以</a:t>
            </a:r>
            <a:r>
              <a:rPr lang="zh-TW" altLang="zh-TW" sz="3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大慈大悲</a:t>
            </a:r>
            <a:r>
              <a:rPr lang="zh-TW" altLang="zh-TW" sz="36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的</a:t>
            </a:r>
            <a:r>
              <a:rPr lang="zh-TW" altLang="zh-TW" sz="3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悲天憫人</a:t>
            </a:r>
            <a:r>
              <a:rPr lang="zh-TW" altLang="zh-TW" sz="36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情懷</a:t>
            </a:r>
            <a:r>
              <a:rPr lang="zh-TW" altLang="zh-TW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zh-TW" sz="36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深深的愛世人</a:t>
            </a:r>
            <a:r>
              <a:rPr lang="zh-TW" altLang="zh-TW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zh-TW" sz="36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就像主愛了我們一樣</a:t>
            </a:r>
            <a:r>
              <a:rPr lang="zh-TW" altLang="zh-TW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zh-TW" altLang="zh-TW" sz="36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alibri" panose="020F0502020204030204" pitchFamily="34" charset="0"/>
            </a:endParaRPr>
          </a:p>
          <a:p>
            <a:pPr>
              <a:lnSpc>
                <a:spcPts val="4100"/>
              </a:lnSpc>
              <a:spcBef>
                <a:spcPts val="1200"/>
              </a:spcBef>
            </a:pPr>
            <a:r>
              <a:rPr lang="en-US" altLang="zh-TW" sz="3600" kern="100" spc="-1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God acted </a:t>
            </a:r>
            <a:r>
              <a:rPr lang="zh-TW" altLang="zh-TW" sz="3600" i="1" kern="100" spc="-100" dirty="0">
                <a:effectLst/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“for humanity’s sake,”</a:t>
            </a:r>
            <a:r>
              <a:rPr lang="zh-TW" altLang="zh-TW" sz="3600" kern="100" spc="-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 should not the Church—and indeed all Christian communities and nations—also act </a:t>
            </a:r>
            <a:r>
              <a:rPr lang="zh-TW" altLang="zh-TW" sz="3600" i="1" kern="100" spc="-100" dirty="0">
                <a:effectLst/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“for the world’s sake”</a:t>
            </a:r>
            <a:r>
              <a:rPr lang="zh-TW" altLang="zh-TW" sz="3600" kern="100" spc="-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? Should we not love all people with </a:t>
            </a:r>
            <a:r>
              <a:rPr lang="zh-TW" altLang="zh-TW" sz="3600" kern="100" spc="-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great compassion and mercy</a:t>
            </a:r>
            <a:r>
              <a:rPr lang="zh-TW" altLang="zh-TW" sz="3600" kern="100" spc="-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, (i.e. </a:t>
            </a:r>
            <a:r>
              <a:rPr lang="en-US" altLang="zh-TW" sz="3600" kern="0" spc="-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loving the world with that all-embracing mercy, and embracing that cosmic compassion which grieves for human suffering</a:t>
            </a:r>
            <a:r>
              <a:rPr lang="en-US" altLang="zh-TW" sz="3600" kern="0" spc="-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</a:t>
            </a:r>
            <a:r>
              <a:rPr lang="en-US" altLang="zh-TW" sz="3600" kern="0" spc="-100" dirty="0">
                <a:solidFill>
                  <a:srgbClr val="800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altLang="zh-TW" sz="3600" kern="0" spc="-100" dirty="0">
                <a:solidFill>
                  <a:srgbClr val="800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TW" sz="3600" kern="100" spc="-1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just as the Lord has loved us?</a:t>
            </a:r>
            <a:endParaRPr lang="zh-TW" altLang="zh-TW" sz="3600" kern="100" spc="-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874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CEA4EB02-0EBD-4A0F-B27B-C51193019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pPr>
              <a:lnSpc>
                <a:spcPts val="8100"/>
              </a:lnSpc>
              <a:spcAft>
                <a:spcPts val="1200"/>
              </a:spcAft>
            </a:pPr>
            <a:r>
              <a:rPr lang="zh-TW" altLang="zh-TW" sz="60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為什麼我們老是</a:t>
            </a:r>
            <a:r>
              <a:rPr lang="zh-TW" altLang="zh-TW" sz="6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想著耶穌</a:t>
            </a:r>
            <a:r>
              <a:rPr lang="zh-TW" altLang="zh-TW" sz="6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br>
              <a:rPr lang="en-US" altLang="zh-TW" sz="6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zh-TW" altLang="zh-TW" sz="6000" dirty="0">
                <a:effectLst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而耶穌卻老是</a:t>
            </a:r>
            <a:r>
              <a:rPr lang="zh-TW" altLang="zh-TW" sz="60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想著人</a:t>
            </a:r>
            <a:r>
              <a:rPr lang="zh-TW" altLang="zh-TW" sz="6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?</a:t>
            </a:r>
            <a:endParaRPr lang="zh-TW" altLang="zh-TW" sz="6000" dirty="0"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ts val="7000"/>
              </a:lnSpc>
              <a:spcAft>
                <a:spcPts val="1200"/>
              </a:spcAft>
            </a:pPr>
            <a:r>
              <a:rPr lang="en-US" altLang="zh-TW" sz="6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Why are we always </a:t>
            </a:r>
            <a:r>
              <a:rPr lang="en-US" altLang="zh-TW" sz="6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thinking of Jesus</a:t>
            </a:r>
            <a:r>
              <a:rPr lang="en-US" altLang="zh-TW" sz="6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while Jesus is always </a:t>
            </a:r>
            <a:br>
              <a:rPr lang="en-US" altLang="zh-TW" sz="6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altLang="zh-TW" sz="60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thinking of humanity?</a:t>
            </a:r>
            <a:endParaRPr lang="zh-TW" altLang="zh-TW" sz="6000" dirty="0">
              <a:solidFill>
                <a:srgbClr val="FF0000"/>
              </a:solidFill>
              <a:effectLst/>
              <a:highlight>
                <a:srgbClr val="FFFF00"/>
              </a:highlight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0588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>
            <a:extLst>
              <a:ext uri="{FF2B5EF4-FFF2-40B4-BE49-F238E27FC236}">
                <a16:creationId xmlns:a16="http://schemas.microsoft.com/office/drawing/2014/main" id="{B2EF5AAD-EEB9-496C-B277-24E491281B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062" y="44921"/>
            <a:ext cx="9144000" cy="6048375"/>
          </a:xfrm>
        </p:spPr>
        <p:txBody>
          <a:bodyPr/>
          <a:lstStyle/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(P)" pitchFamily="34" charset="-120"/>
              </a:rPr>
              <a:t>願 復 活 的 基 督</a:t>
            </a:r>
          </a:p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spc="-300" dirty="0">
                <a:solidFill>
                  <a:srgbClr val="99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祝 福 你 的 家 庭</a:t>
            </a:r>
          </a:p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你 的 工 作</a:t>
            </a:r>
            <a:endParaRPr lang="en-US" altLang="zh-TW" sz="44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7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zh-TW" altLang="en-US" sz="5400" spc="2000" dirty="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幫助</a:t>
            </a:r>
            <a:r>
              <a:rPr lang="zh-TW" altLang="en-US" sz="5400" spc="200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你戰勝困難</a:t>
            </a:r>
            <a:endParaRPr lang="en-US" altLang="zh-TW" sz="5400" spc="2000" dirty="0">
              <a:solidFill>
                <a:srgbClr val="00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化 危 為 機</a:t>
            </a:r>
          </a:p>
          <a:p>
            <a:pPr algn="ctr" eaLnBrk="1" hangingPunct="1">
              <a:lnSpc>
                <a:spcPts val="7000"/>
              </a:lnSpc>
              <a:spcBef>
                <a:spcPts val="1200"/>
              </a:spcBef>
              <a:buFontTx/>
              <a:buNone/>
              <a:defRPr/>
            </a:pPr>
            <a:r>
              <a:rPr lang="zh-TW" altLang="en-US" sz="54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天主愛你</a:t>
            </a:r>
            <a:r>
              <a:rPr lang="zh-TW" altLang="en-US" sz="36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 </a:t>
            </a:r>
            <a:r>
              <a:rPr lang="zh-TW" altLang="en-US" sz="54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主佑</a:t>
            </a:r>
            <a:r>
              <a:rPr lang="zh-TW" altLang="en-US" sz="44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！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732D17AD-784F-4411-9E2C-F1FC395CBC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4016"/>
            <a:ext cx="9144000" cy="6381328"/>
          </a:xfrm>
        </p:spPr>
        <p:txBody>
          <a:bodyPr/>
          <a:lstStyle/>
          <a:p>
            <a:pPr marL="0" indent="0" algn="just" eaLnBrk="1">
              <a:lnSpc>
                <a:spcPts val="4800"/>
              </a:lnSpc>
              <a:spcBef>
                <a:spcPts val="600"/>
              </a:spcBef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至少他的影子能遮在一些人身上。還有許多人，從耶路撒冷四周城市，抬著病人，及被邪魔所纏擾的人，蜂擁而來；他們都得到了痊瘉。</a:t>
            </a:r>
            <a:r>
              <a:rPr lang="en-US" altLang="zh-TW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——</a:t>
            </a:r>
            <a:r>
              <a:rPr lang="zh-TW" altLang="en-US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上主的話。</a:t>
            </a:r>
            <a:endParaRPr lang="en-US" altLang="zh-TW" dirty="0">
              <a:solidFill>
                <a:srgbClr val="FFFFFF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buFontTx/>
              <a:buNone/>
            </a:pPr>
            <a:r>
              <a:rPr lang="zh-TW" altLang="en-US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眾</a:t>
            </a:r>
            <a:r>
              <a:rPr lang="en-US" altLang="zh-TW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感謝天主</a:t>
            </a:r>
            <a:endParaRPr lang="en-US" altLang="zh-TW" dirty="0">
              <a:solidFill>
                <a:srgbClr val="00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spcBef>
                <a:spcPts val="0"/>
              </a:spcBef>
              <a:buFontTx/>
              <a:buNone/>
            </a:pPr>
            <a:endParaRPr lang="zh-TW" altLang="en-US" sz="4000" dirty="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CA774E1F-5D1A-4E27-9A19-A2015B028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 b="1">
              <a:solidFill>
                <a:srgbClr val="FFFFFF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1BDD15B-87BF-48E8-BCA1-898029BF5414}"/>
              </a:ext>
            </a:extLst>
          </p:cNvPr>
          <p:cNvSpPr txBox="1"/>
          <p:nvPr/>
        </p:nvSpPr>
        <p:spPr>
          <a:xfrm>
            <a:off x="7560072" y="6269801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b="1" dirty="0">
                <a:solidFill>
                  <a:schemeClr val="bg1"/>
                </a:solidFill>
                <a:latin typeface="+mn-lt"/>
              </a:rPr>
              <a:t>2/2</a:t>
            </a:r>
            <a:endParaRPr lang="zh-HK" alt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1EEC4F24-78B1-49E6-AB83-65643A3BA2C8}"/>
              </a:ext>
            </a:extLst>
          </p:cNvPr>
          <p:cNvSpPr txBox="1"/>
          <p:nvPr/>
        </p:nvSpPr>
        <p:spPr>
          <a:xfrm>
            <a:off x="1043608" y="3933056"/>
            <a:ext cx="6552728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chemeClr val="bg1"/>
                </a:solidFill>
                <a:latin typeface="華康古印體(P)" panose="03000500000000000000" pitchFamily="66" charset="-120"/>
                <a:ea typeface="華康古印體(P)" panose="03000500000000000000" pitchFamily="66" charset="-120"/>
              </a:rPr>
              <a:t>請靜默片刻  默想上主</a:t>
            </a:r>
            <a:r>
              <a:rPr lang="zh-TW" altLang="en-US" sz="4000" dirty="0">
                <a:solidFill>
                  <a:srgbClr val="FFFF00"/>
                </a:solidFill>
                <a:latin typeface="華康古印體(P)" panose="03000500000000000000" pitchFamily="66" charset="-120"/>
                <a:ea typeface="華康古印體(P)" panose="03000500000000000000" pitchFamily="66" charset="-120"/>
              </a:rPr>
              <a:t>今天</a:t>
            </a:r>
            <a:r>
              <a:rPr lang="zh-TW" altLang="en-US" sz="2800" dirty="0">
                <a:solidFill>
                  <a:schemeClr val="bg1"/>
                </a:solidFill>
                <a:latin typeface="華康古印體(P)" panose="03000500000000000000" pitchFamily="66" charset="-120"/>
                <a:ea typeface="華康古印體(P)" panose="03000500000000000000" pitchFamily="66" charset="-120"/>
              </a:rPr>
              <a:t>向</a:t>
            </a:r>
            <a:r>
              <a:rPr lang="zh-TW" altLang="en-US" sz="4000" dirty="0">
                <a:solidFill>
                  <a:srgbClr val="FFFF00"/>
                </a:solidFill>
                <a:latin typeface="華康古印體(P)" panose="03000500000000000000" pitchFamily="66" charset="-120"/>
                <a:ea typeface="華康古印體(P)" panose="03000500000000000000" pitchFamily="66" charset="-120"/>
              </a:rPr>
              <a:t>我</a:t>
            </a:r>
            <a:r>
              <a:rPr lang="zh-TW" altLang="en-US" sz="2800" dirty="0">
                <a:solidFill>
                  <a:schemeClr val="bg1"/>
                </a:solidFill>
                <a:latin typeface="華康古印體(P)" panose="03000500000000000000" pitchFamily="66" charset="-120"/>
                <a:ea typeface="華康古印體(P)" panose="03000500000000000000" pitchFamily="66" charset="-120"/>
              </a:rPr>
              <a:t>說的話</a:t>
            </a:r>
          </a:p>
        </p:txBody>
      </p:sp>
    </p:spTree>
    <p:extLst>
      <p:ext uri="{BB962C8B-B14F-4D97-AF65-F5344CB8AC3E}">
        <p14:creationId xmlns:p14="http://schemas.microsoft.com/office/powerpoint/2010/main" val="3503957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3A6B8BB-5727-4366-8CDC-81905C370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9794"/>
            <a:ext cx="9144000" cy="6621574"/>
          </a:xfrm>
        </p:spPr>
        <p:txBody>
          <a:bodyPr/>
          <a:lstStyle/>
          <a:p>
            <a:pPr marL="0" indent="0" eaLnBrk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恭讀默示錄　</a:t>
            </a:r>
            <a:r>
              <a:rPr lang="en-US" altLang="zh-TW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1:9-11, 12-13,17-19</a:t>
            </a:r>
            <a:endParaRPr lang="en-US" altLang="zh-TW" sz="2800" dirty="0">
              <a:solidFill>
                <a:schemeClr val="bg1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我、若望，你們的弟兄，並在耶穌內與你們共患難，同王權和同忍耐的，為了天主的話，並為給耶穌作證，曾到了一座名叫帕特摩的海島。</a:t>
            </a: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在一個主日，我在神魂超拔中，聽見在我背後有一個大聲音，好似號角的聲音，說：「將你所聽見的，寫在書上。」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4000" dirty="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1E03BE50-1641-47CB-AC5B-3CBE16B7E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 b="1">
              <a:solidFill>
                <a:srgbClr val="FFFFFF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7EFC15C-B444-4258-A79B-F682EE69FC92}"/>
              </a:ext>
            </a:extLst>
          </p:cNvPr>
          <p:cNvSpPr txBox="1"/>
          <p:nvPr/>
        </p:nvSpPr>
        <p:spPr>
          <a:xfrm>
            <a:off x="8028384" y="6266148"/>
            <a:ext cx="16557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000" b="1" dirty="0">
                <a:solidFill>
                  <a:schemeClr val="bg1"/>
                </a:solidFill>
                <a:latin typeface="+mn-lt"/>
                <a:ea typeface="新細明體" charset="-120"/>
              </a:rPr>
              <a:t>1/3</a:t>
            </a:r>
            <a:endParaRPr lang="zh-TW" altLang="en-US" sz="2000" b="1" dirty="0">
              <a:solidFill>
                <a:schemeClr val="bg1"/>
              </a:solidFill>
              <a:latin typeface="+mn-lt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0890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3A6B8BB-5727-4366-8CDC-81905C370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91802"/>
            <a:ext cx="9144000" cy="6621574"/>
          </a:xfrm>
        </p:spPr>
        <p:txBody>
          <a:bodyPr/>
          <a:lstStyle/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我就轉過身來，要看看那同我說話的聲音。我一轉身，就看見了七盞金燈台；在燈台當中，有似人子的一位，身穿長衣，胸間佩有金帶。</a:t>
            </a: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我一看見他，就跌倒在他腳前，有如死人。他於是把右手按在我身上，說：「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不要害怕！我是元始，我是終末，我是生活的。我曾死過；可是，看！我現在卻活著，一直到萬世萬代。</a:t>
            </a:r>
            <a:endParaRPr lang="en-US" altLang="zh-TW" sz="4000" dirty="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1E03BE50-1641-47CB-AC5B-3CBE16B7E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 b="1">
              <a:solidFill>
                <a:srgbClr val="FFFFFF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7EFC15C-B444-4258-A79B-F682EE69FC92}"/>
              </a:ext>
            </a:extLst>
          </p:cNvPr>
          <p:cNvSpPr txBox="1"/>
          <p:nvPr/>
        </p:nvSpPr>
        <p:spPr>
          <a:xfrm>
            <a:off x="8028384" y="6266148"/>
            <a:ext cx="16557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000" b="1" dirty="0">
                <a:solidFill>
                  <a:schemeClr val="bg1"/>
                </a:solidFill>
                <a:latin typeface="+mn-lt"/>
                <a:ea typeface="新細明體" charset="-120"/>
              </a:rPr>
              <a:t>2/3</a:t>
            </a:r>
            <a:endParaRPr lang="zh-TW" altLang="en-US" sz="2000" b="1" dirty="0">
              <a:solidFill>
                <a:schemeClr val="bg1"/>
              </a:solidFill>
              <a:latin typeface="+mn-lt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756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3A6B8BB-5727-4366-8CDC-81905C370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6632"/>
            <a:ext cx="9144000" cy="6624736"/>
          </a:xfrm>
        </p:spPr>
        <p:txBody>
          <a:bodyPr/>
          <a:lstStyle/>
          <a:p>
            <a:pPr marL="0" indent="0" algn="just" eaLnBrk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我握有死亡和陰府的鑰匙，所以你應把你看見的事，現今的，以及在這些事以後，要發生的事，都寫下來。」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——</a:t>
            </a: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上主的話。</a:t>
            </a:r>
            <a:endParaRPr lang="en-US" altLang="zh-TW" sz="36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眾</a:t>
            </a:r>
            <a:r>
              <a:rPr lang="en-US" altLang="zh-TW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感謝天主</a:t>
            </a:r>
            <a:endParaRPr lang="zh-TW" altLang="en-US" sz="36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4000" dirty="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1E03BE50-1641-47CB-AC5B-3CBE16B7E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 b="1">
              <a:solidFill>
                <a:srgbClr val="FFFFFF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7EFC15C-B444-4258-A79B-F682EE69FC92}"/>
              </a:ext>
            </a:extLst>
          </p:cNvPr>
          <p:cNvSpPr txBox="1"/>
          <p:nvPr/>
        </p:nvSpPr>
        <p:spPr>
          <a:xfrm>
            <a:off x="7650162" y="6046613"/>
            <a:ext cx="16557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000" b="1" dirty="0">
                <a:solidFill>
                  <a:schemeClr val="bg1"/>
                </a:solidFill>
                <a:latin typeface="+mn-lt"/>
                <a:ea typeface="新細明體" charset="-120"/>
              </a:rPr>
              <a:t>3/3</a:t>
            </a:r>
            <a:endParaRPr lang="zh-TW" altLang="en-US" sz="2000" b="1" dirty="0">
              <a:solidFill>
                <a:schemeClr val="bg1"/>
              </a:solidFill>
              <a:latin typeface="+mn-lt"/>
              <a:ea typeface="新細明體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BA8062C-CBA4-46A2-9363-40C7690C7406}"/>
              </a:ext>
            </a:extLst>
          </p:cNvPr>
          <p:cNvSpPr txBox="1"/>
          <p:nvPr/>
        </p:nvSpPr>
        <p:spPr>
          <a:xfrm>
            <a:off x="1043608" y="3933056"/>
            <a:ext cx="6552728" cy="707886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chemeClr val="bg1"/>
                </a:solidFill>
                <a:latin typeface="華康古印體(P)" panose="03000500000000000000" pitchFamily="66" charset="-120"/>
                <a:ea typeface="華康古印體(P)" panose="03000500000000000000" pitchFamily="66" charset="-120"/>
              </a:rPr>
              <a:t>請靜默片刻  默想上主</a:t>
            </a:r>
            <a:r>
              <a:rPr lang="zh-TW" altLang="en-US" sz="4000" dirty="0">
                <a:solidFill>
                  <a:srgbClr val="FFFF00"/>
                </a:solidFill>
                <a:latin typeface="華康古印體(P)" panose="03000500000000000000" pitchFamily="66" charset="-120"/>
                <a:ea typeface="華康古印體(P)" panose="03000500000000000000" pitchFamily="66" charset="-120"/>
              </a:rPr>
              <a:t>今天</a:t>
            </a:r>
            <a:r>
              <a:rPr lang="zh-TW" altLang="en-US" sz="2800" dirty="0">
                <a:solidFill>
                  <a:schemeClr val="bg1"/>
                </a:solidFill>
                <a:latin typeface="華康古印體(P)" panose="03000500000000000000" pitchFamily="66" charset="-120"/>
                <a:ea typeface="華康古印體(P)" panose="03000500000000000000" pitchFamily="66" charset="-120"/>
              </a:rPr>
              <a:t>向</a:t>
            </a:r>
            <a:r>
              <a:rPr lang="zh-TW" altLang="en-US" sz="4000" dirty="0">
                <a:solidFill>
                  <a:srgbClr val="FFFF00"/>
                </a:solidFill>
                <a:latin typeface="華康古印體(P)" panose="03000500000000000000" pitchFamily="66" charset="-120"/>
                <a:ea typeface="華康古印體(P)" panose="03000500000000000000" pitchFamily="66" charset="-120"/>
              </a:rPr>
              <a:t>我</a:t>
            </a:r>
            <a:r>
              <a:rPr lang="zh-TW" altLang="en-US" sz="2800" dirty="0">
                <a:solidFill>
                  <a:schemeClr val="bg1"/>
                </a:solidFill>
                <a:latin typeface="華康古印體(P)" panose="03000500000000000000" pitchFamily="66" charset="-120"/>
                <a:ea typeface="華康古印體(P)" panose="03000500000000000000" pitchFamily="66" charset="-120"/>
              </a:rPr>
              <a:t>說的話</a:t>
            </a:r>
          </a:p>
        </p:txBody>
      </p:sp>
    </p:spTree>
    <p:extLst>
      <p:ext uri="{BB962C8B-B14F-4D97-AF65-F5344CB8AC3E}">
        <p14:creationId xmlns:p14="http://schemas.microsoft.com/office/powerpoint/2010/main" val="166885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70797245-7B36-4F37-B866-3CC6E7C98B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9068"/>
            <a:ext cx="9144000" cy="6500292"/>
          </a:xfrm>
        </p:spPr>
        <p:txBody>
          <a:bodyPr/>
          <a:lstStyle/>
          <a:p>
            <a:pPr marL="0" indent="0" algn="just" eaLnBrk="1">
              <a:lnSpc>
                <a:spcPts val="4600"/>
              </a:lnSpc>
              <a:spcBef>
                <a:spcPts val="0"/>
              </a:spcBef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恭讀聖若望福音　</a:t>
            </a:r>
            <a:r>
              <a:rPr lang="en-US" altLang="zh-TW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20:19-31</a:t>
            </a:r>
          </a:p>
          <a:p>
            <a:pPr marL="0" indent="0" algn="just" eaLnBrk="1">
              <a:spcBef>
                <a:spcPts val="600"/>
              </a:spcBef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一周的第一天晚上，門徒所在的地方，因為怕猶太人，門戶都關著，耶穌來了，站在中間，對他們說：「願你們平安！」說了這話，便把手和肋膀指給他們看。門徒見了主，便喜歡起來。</a:t>
            </a:r>
          </a:p>
          <a:p>
            <a:pPr marL="0" indent="0" algn="just" eaLnBrk="1">
              <a:spcBef>
                <a:spcPts val="600"/>
              </a:spcBef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耶穌又對他們說：「願你們平安！就如父派遣了我，我也同樣派遣你們。說了這話，就向他們噓了一口氣，說：</a:t>
            </a:r>
            <a:endParaRPr lang="zh-TW" altLang="en-US" sz="4000" dirty="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73731" name="Text Box 3">
            <a:extLst>
              <a:ext uri="{FF2B5EF4-FFF2-40B4-BE49-F238E27FC236}">
                <a16:creationId xmlns:a16="http://schemas.microsoft.com/office/drawing/2014/main" id="{39B34F1F-19A1-442A-BCE4-C7ADCFEA4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 b="1">
              <a:solidFill>
                <a:srgbClr val="FFFFFF"/>
              </a:solidFill>
            </a:endParaRPr>
          </a:p>
        </p:txBody>
      </p:sp>
      <p:sp>
        <p:nvSpPr>
          <p:cNvPr id="73732" name="文字方塊 3">
            <a:extLst>
              <a:ext uri="{FF2B5EF4-FFF2-40B4-BE49-F238E27FC236}">
                <a16:creationId xmlns:a16="http://schemas.microsoft.com/office/drawing/2014/main" id="{49CD5D7D-0E08-437E-843B-135962AF2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2320" y="5949280"/>
            <a:ext cx="1152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000" b="1" dirty="0">
                <a:solidFill>
                  <a:srgbClr val="FFFFFF"/>
                </a:solidFill>
              </a:rPr>
              <a:t>   1/4</a:t>
            </a:r>
            <a:endParaRPr lang="zh-TW" altLang="en-US" sz="2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70797245-7B36-4F37-B866-3CC6E7C98B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9068"/>
            <a:ext cx="9144000" cy="6500292"/>
          </a:xfrm>
        </p:spPr>
        <p:txBody>
          <a:bodyPr/>
          <a:lstStyle/>
          <a:p>
            <a:pPr marL="0" indent="0" algn="just" eaLnBrk="1">
              <a:lnSpc>
                <a:spcPts val="4800"/>
              </a:lnSpc>
              <a:spcBef>
                <a:spcPts val="600"/>
              </a:spcBef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「你們領受聖神吧！你們赦免誰的罪，誰的罪就得赦免；你們保留誰的罪，誰的罪就被保留。」</a:t>
            </a: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十二人中的一個，號稱狄狄摩的多默，當耶穌來時，卻沒有和他們在一起。其他門徒向他說：「我們看見了主。」</a:t>
            </a: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但多默對他們說：「除非我看見他手上的釘孔，用我的指頭，探入釘孔；用我的手，探入他的肋膀，我決不信。」</a:t>
            </a:r>
          </a:p>
        </p:txBody>
      </p:sp>
      <p:sp>
        <p:nvSpPr>
          <p:cNvPr id="73731" name="Text Box 3">
            <a:extLst>
              <a:ext uri="{FF2B5EF4-FFF2-40B4-BE49-F238E27FC236}">
                <a16:creationId xmlns:a16="http://schemas.microsoft.com/office/drawing/2014/main" id="{39B34F1F-19A1-442A-BCE4-C7ADCFEA4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 b="1">
              <a:solidFill>
                <a:srgbClr val="FFFFFF"/>
              </a:solidFill>
            </a:endParaRPr>
          </a:p>
        </p:txBody>
      </p:sp>
      <p:sp>
        <p:nvSpPr>
          <p:cNvPr id="73732" name="文字方塊 3">
            <a:extLst>
              <a:ext uri="{FF2B5EF4-FFF2-40B4-BE49-F238E27FC236}">
                <a16:creationId xmlns:a16="http://schemas.microsoft.com/office/drawing/2014/main" id="{49CD5D7D-0E08-437E-843B-135962AF2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9675" y="6102622"/>
            <a:ext cx="1152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000" b="1" dirty="0">
                <a:solidFill>
                  <a:srgbClr val="FFFFFF"/>
                </a:solidFill>
              </a:rPr>
              <a:t>   2/4</a:t>
            </a:r>
            <a:endParaRPr lang="zh-TW" altLang="en-US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932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70797245-7B36-4F37-B866-3CC6E7C98B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41076"/>
            <a:ext cx="9144000" cy="6500292"/>
          </a:xfrm>
        </p:spPr>
        <p:txBody>
          <a:bodyPr/>
          <a:lstStyle/>
          <a:p>
            <a:pPr marL="0" indent="0" algn="just" eaLnBrk="1">
              <a:lnSpc>
                <a:spcPts val="4800"/>
              </a:lnSpc>
              <a:spcBef>
                <a:spcPts val="600"/>
              </a:spcBef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八天以後，耶穌的門徒又在屋裡，多默也和他們在一起。門戶關著，耶穌來了，站在中間，說：「願你們平安！」然後對多默說：「把你的指頭伸到這裡來，看看我的手吧！並伸過你的手來，探入我的肋膀，不要做無信德的人，但要做個有信德的人。」</a:t>
            </a: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buFontTx/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多默回答說：「我主！我天主！」</a:t>
            </a:r>
          </a:p>
        </p:txBody>
      </p:sp>
      <p:sp>
        <p:nvSpPr>
          <p:cNvPr id="73731" name="Text Box 3">
            <a:extLst>
              <a:ext uri="{FF2B5EF4-FFF2-40B4-BE49-F238E27FC236}">
                <a16:creationId xmlns:a16="http://schemas.microsoft.com/office/drawing/2014/main" id="{39B34F1F-19A1-442A-BCE4-C7ADCFEA4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 b="1">
              <a:solidFill>
                <a:srgbClr val="FFFFFF"/>
              </a:solidFill>
            </a:endParaRPr>
          </a:p>
        </p:txBody>
      </p:sp>
      <p:sp>
        <p:nvSpPr>
          <p:cNvPr id="73732" name="文字方塊 3">
            <a:extLst>
              <a:ext uri="{FF2B5EF4-FFF2-40B4-BE49-F238E27FC236}">
                <a16:creationId xmlns:a16="http://schemas.microsoft.com/office/drawing/2014/main" id="{49CD5D7D-0E08-437E-843B-135962AF2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7138" y="6102622"/>
            <a:ext cx="1152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000" b="1" dirty="0">
                <a:solidFill>
                  <a:srgbClr val="FFFFFF"/>
                </a:solidFill>
              </a:rPr>
              <a:t>   3/4</a:t>
            </a:r>
            <a:endParaRPr lang="zh-TW" altLang="en-US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229549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4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12814</TotalTime>
  <Words>2384</Words>
  <Application>Microsoft Office PowerPoint</Application>
  <PresentationFormat>如螢幕大小 (4:3)</PresentationFormat>
  <Paragraphs>105</Paragraphs>
  <Slides>28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17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28</vt:i4>
      </vt:variant>
    </vt:vector>
  </HeadingPairs>
  <TitlesOfParts>
    <vt:vector size="48" baseType="lpstr">
      <vt:lpstr>華康中黑體</vt:lpstr>
      <vt:lpstr>華康中黑體(P)</vt:lpstr>
      <vt:lpstr>華康古印體(P)</vt:lpstr>
      <vt:lpstr>華康正顏楷體W5</vt:lpstr>
      <vt:lpstr>華康正顏楷體W7</vt:lpstr>
      <vt:lpstr>華康正顏楷體W7(P)</vt:lpstr>
      <vt:lpstr>華康粗黑體</vt:lpstr>
      <vt:lpstr>華康龍門石碑</vt:lpstr>
      <vt:lpstr>華康龍門石碑(P)</vt:lpstr>
      <vt:lpstr>華康儷中黑</vt:lpstr>
      <vt:lpstr>華康儷中黑(P)</vt:lpstr>
      <vt:lpstr>新細明體</vt:lpstr>
      <vt:lpstr>Arial</vt:lpstr>
      <vt:lpstr>Calibri</vt:lpstr>
      <vt:lpstr>Segoe UI</vt:lpstr>
      <vt:lpstr>Times New Roman</vt:lpstr>
      <vt:lpstr>Wingdings</vt:lpstr>
      <vt:lpstr>預設簡報設計</vt:lpstr>
      <vt:lpstr>14_預設簡報設計</vt:lpstr>
      <vt:lpstr>3_預設簡報設計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Fr. Tsui</dc:creator>
  <cp:lastModifiedBy>user</cp:lastModifiedBy>
  <cp:revision>819</cp:revision>
  <dcterms:created xsi:type="dcterms:W3CDTF">2006-09-26T01:05:23Z</dcterms:created>
  <dcterms:modified xsi:type="dcterms:W3CDTF">2025-04-03T04:37:45Z</dcterms:modified>
</cp:coreProperties>
</file>