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694" r:id="rId2"/>
    <p:sldMasterId id="2147489719" r:id="rId3"/>
  </p:sldMasterIdLst>
  <p:notesMasterIdLst>
    <p:notesMasterId r:id="rId35"/>
  </p:notesMasterIdLst>
  <p:handoutMasterIdLst>
    <p:handoutMasterId r:id="rId36"/>
  </p:handoutMasterIdLst>
  <p:sldIdLst>
    <p:sldId id="914" r:id="rId4"/>
    <p:sldId id="1050" r:id="rId5"/>
    <p:sldId id="1410" r:id="rId6"/>
    <p:sldId id="1370" r:id="rId7"/>
    <p:sldId id="1411" r:id="rId8"/>
    <p:sldId id="1391" r:id="rId9"/>
    <p:sldId id="1054" r:id="rId10"/>
    <p:sldId id="1412" r:id="rId11"/>
    <p:sldId id="1413" r:id="rId12"/>
    <p:sldId id="1181" r:id="rId13"/>
    <p:sldId id="930" r:id="rId14"/>
    <p:sldId id="1376" r:id="rId15"/>
    <p:sldId id="1466" r:id="rId16"/>
    <p:sldId id="1463" r:id="rId17"/>
    <p:sldId id="1467" r:id="rId18"/>
    <p:sldId id="1468" r:id="rId19"/>
    <p:sldId id="1464" r:id="rId20"/>
    <p:sldId id="1469" r:id="rId21"/>
    <p:sldId id="1470" r:id="rId22"/>
    <p:sldId id="1398" r:id="rId23"/>
    <p:sldId id="1448" r:id="rId24"/>
    <p:sldId id="1449" r:id="rId25"/>
    <p:sldId id="1450" r:id="rId26"/>
    <p:sldId id="1451" r:id="rId27"/>
    <p:sldId id="1452" r:id="rId28"/>
    <p:sldId id="1453" r:id="rId29"/>
    <p:sldId id="1454" r:id="rId30"/>
    <p:sldId id="1458" r:id="rId31"/>
    <p:sldId id="1459" r:id="rId32"/>
    <p:sldId id="1460" r:id="rId33"/>
    <p:sldId id="1045" r:id="rId34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0000FF"/>
    <a:srgbClr val="FFCCFF"/>
    <a:srgbClr val="99CCFF"/>
    <a:srgbClr val="FF99FF"/>
    <a:srgbClr val="00CC00"/>
    <a:srgbClr val="99FF99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52" autoAdjust="0"/>
    <p:restoredTop sz="94660"/>
  </p:normalViewPr>
  <p:slideViewPr>
    <p:cSldViewPr>
      <p:cViewPr varScale="1">
        <p:scale>
          <a:sx n="77" d="100"/>
          <a:sy n="77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E7F3-594E-431A-934E-DAED303BC6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72-E495-4BA9-ABC1-9BB5D5EDCA4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5542-F898-48F4-A21A-A80883BB25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A249-DD10-426B-9B14-6EACD1FF16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37EE-1CE0-45D0-9087-5172E5E08F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AB98-89D1-4293-8288-C0841480BA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4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6D8-0604-4E53-B2F1-2A37DFAA1D1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3E24-48B9-4D2C-ACC3-D70F17E10ED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A85E-BB8E-4335-9EEC-1BCBD0CFB4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DB86-11B9-48DF-8BA9-F79E7D13D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BB5D-09E1-4D96-80A6-8E8A197FA4A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fld id="{D477CC02-DBB9-4AE4-B28C-339F9F6F7922}" type="slidenum">
              <a:rPr lang="en-US" altLang="zh-TW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95" r:id="rId1"/>
    <p:sldLayoutId id="2147489696" r:id="rId2"/>
    <p:sldLayoutId id="2147489697" r:id="rId3"/>
    <p:sldLayoutId id="2147489698" r:id="rId4"/>
    <p:sldLayoutId id="2147489699" r:id="rId5"/>
    <p:sldLayoutId id="2147489700" r:id="rId6"/>
    <p:sldLayoutId id="2147489701" r:id="rId7"/>
    <p:sldLayoutId id="2147489702" r:id="rId8"/>
    <p:sldLayoutId id="2147489703" r:id="rId9"/>
    <p:sldLayoutId id="2147489704" r:id="rId10"/>
    <p:sldLayoutId id="2147489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復活期第二主日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24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(</a:t>
            </a:r>
            <a:r>
              <a:rPr lang="zh-TW" altLang="en-US" sz="3600" dirty="0">
                <a:solidFill>
                  <a:srgbClr val="00FF00"/>
                </a:solidFill>
                <a:ea typeface="華康儷中黑" pitchFamily="49" charset="-120"/>
              </a:rPr>
              <a:t>救主慈悲主日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)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感 恩 祭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慈悲永遠優先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zh-TW" altLang="en-US" dirty="0">
                <a:solidFill>
                  <a:srgbClr val="FFFFFF"/>
                </a:solidFill>
                <a:ea typeface="華康粗黑體" panose="020B0709000000000000" pitchFamily="49" charset="-120"/>
              </a:rPr>
              <a:t>是基督徒生命的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基本心態</a:t>
            </a:r>
            <a:endParaRPr lang="zh-TW" altLang="en-US" sz="3600" dirty="0">
              <a:solidFill>
                <a:srgbClr val="FFFFFF"/>
              </a:solidFill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381626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耶穌對多默說：「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因為你看見了我，才相信嗎？那些沒有看見而相信的，才是有福的！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耶穌在門徒前，還行了許多其他神蹟，沒有記在這部書上。這些所記錄的，是為叫你們信耶穌是默西亞，天主子，並使你們信的人，賴他的名，獲得生命。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94" y="5944614"/>
            <a:ext cx="122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4/4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8FD8274-A999-498E-8152-ED1F07C8F7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38124"/>
            <a:ext cx="9144000" cy="6619875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復活期第二主日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ea typeface="華康儷中黑" pitchFamily="49" charset="-120"/>
              </a:rPr>
              <a:t>救主慈悲主日</a:t>
            </a:r>
            <a:r>
              <a:rPr lang="en-US" altLang="zh-TW" sz="3600" dirty="0">
                <a:solidFill>
                  <a:schemeClr val="bg1"/>
                </a:solidFill>
                <a:ea typeface="華康儷中黑" pitchFamily="49" charset="-120"/>
              </a:rPr>
              <a:t>)</a:t>
            </a:r>
            <a:endParaRPr lang="zh-TW" altLang="en-US" sz="36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24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</a:p>
          <a:p>
            <a:pPr algn="ctr" eaLnBrk="1" hangingPunct="1">
              <a:buFontTx/>
              <a:buNone/>
              <a:defRPr/>
            </a:pPr>
            <a:endParaRPr lang="zh-TW" altLang="en-US" sz="1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zh-TW" altLang="en-US" sz="6600" dirty="0">
                <a:solidFill>
                  <a:schemeClr val="bg1"/>
                </a:solidFill>
                <a:highlight>
                  <a:srgbClr val="FF0000"/>
                </a:highlight>
                <a:ea typeface="華康粗黑體" pitchFamily="49" charset="-120"/>
              </a:rPr>
              <a:t>慈悲永遠優先</a:t>
            </a:r>
            <a:endParaRPr lang="en-US" altLang="zh-TW" sz="6600" dirty="0">
              <a:solidFill>
                <a:schemeClr val="bg1"/>
              </a:solidFill>
              <a:highlight>
                <a:srgbClr val="FF0000"/>
              </a:highlight>
              <a:ea typeface="華康粗黑體" pitchFamily="49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宗</a:t>
            </a:r>
            <a:r>
              <a:rPr lang="en-US" altLang="zh-TW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5:12-16;</a:t>
            </a:r>
            <a:r>
              <a:rPr lang="zh-HK" altLang="en-US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默</a:t>
            </a:r>
            <a:r>
              <a:rPr lang="en-US" altLang="zh-HK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1:9-11,12-13,17-19;</a:t>
            </a:r>
            <a:r>
              <a:rPr lang="zh-HK" altLang="en-US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若</a:t>
            </a:r>
            <a:r>
              <a:rPr lang="en-US" altLang="zh-HK" sz="2800" dirty="0">
                <a:solidFill>
                  <a:schemeClr val="bg1"/>
                </a:solidFill>
                <a:ea typeface="華康中黑體" panose="020B0509000000000000" pitchFamily="49" charset="-120"/>
                <a:cs typeface="華康中黑體" panose="020B0509000000000000" pitchFamily="49" charset="-120"/>
              </a:rPr>
              <a:t>20:19-31)</a:t>
            </a:r>
            <a:endParaRPr lang="en-US" altLang="zh-TW" sz="2800" dirty="0">
              <a:solidFill>
                <a:schemeClr val="bg1"/>
              </a:solidFill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324000" eaLnBrk="1" hangingPunct="1"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zh-TW" altLang="en-US" sz="1000" spc="300" dirty="0">
                <a:solidFill>
                  <a:schemeClr val="bg1"/>
                </a:solidFill>
                <a:ea typeface="華康正顏楷體W7" panose="03000709000000000000" pitchFamily="65" charset="-120"/>
              </a:rPr>
              <a:t> </a:t>
            </a:r>
            <a:endParaRPr lang="en-US" altLang="zh-TW" spc="300" dirty="0">
              <a:solidFill>
                <a:schemeClr val="bg1"/>
              </a:solidFill>
              <a:ea typeface="華康正顏楷體W7" panose="03000709000000000000" pitchFamily="65" charset="-120"/>
            </a:endParaRPr>
          </a:p>
          <a:p>
            <a:pPr marL="324000" eaLnBrk="1" hangingPunct="1">
              <a:lnSpc>
                <a:spcPts val="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endParaRPr lang="en-US" altLang="zh-TW" sz="4000" spc="300" dirty="0">
              <a:solidFill>
                <a:schemeClr val="bg1"/>
              </a:solidFill>
              <a:ea typeface="華康正顏楷體W7" panose="03000709000000000000" pitchFamily="65" charset="-120"/>
            </a:endParaRPr>
          </a:p>
          <a:p>
            <a:pPr marL="324000" algn="ctr" eaLnBrk="1" hangingPunct="1">
              <a:lnSpc>
                <a:spcPts val="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zh-TW" altLang="en-US" sz="4000" spc="300" dirty="0">
                <a:solidFill>
                  <a:schemeClr val="bg1"/>
                </a:solidFill>
                <a:ea typeface="華康正顏楷體W7" panose="03000709000000000000" pitchFamily="65" charset="-120"/>
              </a:rPr>
              <a:t>聖言</a:t>
            </a:r>
            <a:r>
              <a:rPr lang="zh-TW" altLang="en-US" sz="6000" spc="3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指導</a:t>
            </a:r>
            <a:r>
              <a:rPr lang="zh-TW" altLang="en-US" sz="4000" spc="300" dirty="0">
                <a:solidFill>
                  <a:schemeClr val="bg1"/>
                </a:solidFill>
                <a:ea typeface="華康正顏楷體W7" panose="03000709000000000000" pitchFamily="65" charset="-120"/>
              </a:rPr>
              <a:t>生活；生活</a:t>
            </a:r>
            <a:r>
              <a:rPr lang="zh-TW" altLang="en-US" sz="6000" spc="3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印證</a:t>
            </a:r>
            <a:r>
              <a:rPr lang="zh-TW" altLang="en-US" sz="4000" spc="300" dirty="0">
                <a:solidFill>
                  <a:schemeClr val="bg1"/>
                </a:solidFill>
                <a:ea typeface="華康正顏楷體W7" panose="03000709000000000000" pitchFamily="65" charset="-120"/>
              </a:rPr>
              <a:t>聖言</a:t>
            </a:r>
            <a:r>
              <a:rPr lang="zh-TW" altLang="en-US" sz="2800" dirty="0">
                <a:solidFill>
                  <a:srgbClr val="FFFF00"/>
                </a:solidFill>
                <a:ea typeface="華康粗黑體" pitchFamily="49" charset="-120"/>
              </a:rPr>
              <a:t>  </a:t>
            </a:r>
            <a:endParaRPr lang="zh-TW" altLang="en-US" sz="2800" dirty="0">
              <a:solidFill>
                <a:srgbClr val="00FF00"/>
              </a:solidFill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天主藉著眾宗徒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在百姓中行了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徵兆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顯了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許多奇蹟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百姓都誇讚他們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     </a:t>
            </a:r>
            <a:endParaRPr lang="en-US" altLang="zh-TW" sz="4400" dirty="0">
              <a:solidFill>
                <a:schemeClr val="bg1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</a:endParaRP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元始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終末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我是生活的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我曾死過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可是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我現在卻活著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一直到萬世萬代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en-US" altLang="zh-TW" sz="4400" dirty="0">
              <a:solidFill>
                <a:schemeClr val="bg1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  <a:cs typeface="華康中黑體" panose="020B0509000000000000" pitchFamily="49" charset="-120"/>
            </a:endParaRP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因為你看見了我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才相信嗎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那些</a:t>
            </a:r>
            <a:b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沒有看見而相信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才是有福的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b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</a:t>
            </a:r>
            <a:endParaRPr lang="en-US" altLang="zh-TW" sz="4400" dirty="0">
              <a:solidFill>
                <a:schemeClr val="bg1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5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天主藉著眾宗徒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在百姓中行了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徵兆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顯了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奇蹟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百姓都誇讚他們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  </a:t>
            </a:r>
            <a:r>
              <a:rPr lang="en-US" altLang="zh-TW" sz="40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(</a:t>
            </a:r>
            <a:r>
              <a:rPr lang="zh-TW" altLang="en-US" sz="40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超過五官</a:t>
            </a:r>
            <a:r>
              <a:rPr lang="en-US" altLang="zh-TW" sz="40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進入生命深處</a:t>
            </a:r>
            <a:r>
              <a:rPr lang="en-US" altLang="zh-TW" sz="40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;</a:t>
            </a:r>
            <a:r>
              <a:rPr lang="zh-TW" altLang="en-US" sz="40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深層次</a:t>
            </a:r>
            <a:r>
              <a:rPr lang="en-US" altLang="zh-TW" sz="40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)</a:t>
            </a: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元始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終末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我是生活的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我曾死過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可是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我現在卻活著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一直到萬世萬代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 </a:t>
            </a:r>
            <a:r>
              <a:rPr lang="en-US" altLang="zh-TW" sz="44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  <a:cs typeface="華康中黑體" panose="020B0509000000000000" pitchFamily="49" charset="-120"/>
              </a:rPr>
              <a:t>(</a:t>
            </a:r>
            <a:r>
              <a:rPr lang="zh-TW" altLang="en-US" sz="4400" spc="-15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  <a:cs typeface="華康中黑體" panose="020B0509000000000000" pitchFamily="49" charset="-120"/>
              </a:rPr>
              <a:t>生命的全部</a:t>
            </a:r>
            <a:r>
              <a:rPr lang="en-US" altLang="zh-TW" sz="4400" spc="-15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-15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  <a:cs typeface="華康中黑體" panose="020B0509000000000000" pitchFamily="49" charset="-120"/>
              </a:rPr>
              <a:t>永恆生命</a:t>
            </a:r>
            <a:r>
              <a:rPr lang="en-US" altLang="zh-TW" sz="4400" spc="-15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  <a:cs typeface="華康中黑體" panose="020B0509000000000000" pitchFamily="49" charset="-120"/>
              </a:rPr>
              <a:t>)</a:t>
            </a: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因為你看見了我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才相信嗎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那些</a:t>
            </a:r>
            <a:b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沒有看見而相信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才是有福的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b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</a:t>
            </a:r>
            <a:r>
              <a:rPr lang="en-US" altLang="zh-TW" sz="44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(</a:t>
            </a:r>
            <a:r>
              <a:rPr lang="zh-TW" altLang="en-US" sz="44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以主為基</a:t>
            </a:r>
            <a:r>
              <a:rPr lang="en-US" altLang="zh-TW" sz="44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相信慈悲</a:t>
            </a:r>
            <a:r>
              <a:rPr lang="en-US" altLang="zh-TW" sz="44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;</a:t>
            </a:r>
            <a:r>
              <a:rPr lang="zh-TW" altLang="en-US" sz="4400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全民慈悲</a:t>
            </a:r>
            <a:r>
              <a:rPr lang="en-US" altLang="zh-TW" sz="44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3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信仰與生活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一事的兩面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在愛人時愛主：一條誡命兩個面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zh-TW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慈悲耶穌</a:t>
            </a:r>
            <a:r>
              <a:rPr lang="en-US" altLang="zh-TW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慈悲教會</a:t>
            </a:r>
            <a:r>
              <a:rPr lang="en-US" altLang="zh-TW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慈悲信徒</a:t>
            </a:r>
            <a:br>
              <a:rPr lang="en-US" altLang="zh-TW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48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en-US" altLang="zh-TW" sz="4800" spc="-15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spc="-15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慈悲人類</a:t>
            </a:r>
            <a:r>
              <a:rPr lang="en-US" altLang="zh-TW" sz="4000" spc="-15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(</a:t>
            </a:r>
            <a:r>
              <a:rPr lang="zh-TW" altLang="en-US" sz="4000" spc="-150" dirty="0">
                <a:solidFill>
                  <a:srgbClr val="FFFF00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永遠優先</a:t>
            </a:r>
            <a:r>
              <a:rPr lang="en-US" altLang="zh-TW" sz="4000" spc="-150" dirty="0">
                <a:solidFill>
                  <a:srgbClr val="FFFF00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spc="-150" dirty="0">
                <a:solidFill>
                  <a:srgbClr val="FFFF00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聖經本質</a:t>
            </a:r>
            <a:r>
              <a:rPr lang="en-US" altLang="zh-TW" sz="4000" spc="-15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)</a:t>
            </a: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慈悲永遠優先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大過一切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超越一切</a:t>
            </a:r>
            <a:b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 =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包容一切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大過信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不信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民主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程序民主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)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b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自由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不自由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人權</a:t>
            </a:r>
            <a:r>
              <a:rPr lang="en-US" altLang="zh-TW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不人權</a:t>
            </a:r>
            <a:endParaRPr lang="en-US" altLang="zh-TW" sz="4000" dirty="0">
              <a:solidFill>
                <a:srgbClr val="FFFF00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0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zh-TW" altLang="en-US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雙重標準</a:t>
            </a: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不歸邊</a:t>
            </a: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民主程序不等於民主</a:t>
            </a: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</a:t>
            </a:r>
            <a:endParaRPr lang="en-US" altLang="zh-TW" sz="4000" spc="-150" dirty="0">
              <a:solidFill>
                <a:srgbClr val="FFFF00"/>
              </a:solidFill>
              <a:highlight>
                <a:srgbClr val="FF0000"/>
              </a:highlight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3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信仰與生活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一事的兩面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在愛人時愛主：一條誡命兩個面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慈悲耶穌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慈悲教會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慈悲信徒</a:t>
            </a:r>
            <a:b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 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慈悲人類</a:t>
            </a:r>
            <a:endParaRPr lang="en-US" altLang="zh-TW" sz="3600" dirty="0">
              <a:solidFill>
                <a:srgbClr val="FFFF00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慈悲永遠優先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大過一切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超越一切</a:t>
            </a:r>
            <a:b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 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包容一切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大過信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不信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 </a:t>
            </a:r>
            <a:b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自由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不自由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8F2D8C0-3663-4CEB-BDFF-7903C927833D}"/>
              </a:ext>
            </a:extLst>
          </p:cNvPr>
          <p:cNvSpPr txBox="1"/>
          <p:nvPr/>
        </p:nvSpPr>
        <p:spPr>
          <a:xfrm rot="21318355">
            <a:off x="287221" y="4440610"/>
            <a:ext cx="870036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天國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天家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人類重生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zh-TW" altLang="en-US" sz="7200" dirty="0">
              <a:solidFill>
                <a:srgbClr val="FFFF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28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信仰與生活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一事的兩面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在愛人時愛主：一條誡命兩個面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慈悲耶穌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慈悲教會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慈悲信徒</a:t>
            </a:r>
            <a:b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 =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慈悲人類</a:t>
            </a:r>
            <a:endParaRPr lang="en-US" altLang="zh-TW" sz="3600" dirty="0">
              <a:solidFill>
                <a:srgbClr val="FFFF00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慈悲永遠優先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大過一切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超越一切</a:t>
            </a:r>
            <a:b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 =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包容一切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algn="l"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大過信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不信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 </a:t>
            </a:r>
            <a:b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不民主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自由</a:t>
            </a:r>
            <a:r>
              <a:rPr lang="en-US" altLang="zh-TW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不自由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8F2D8C0-3663-4CEB-BDFF-7903C927833D}"/>
              </a:ext>
            </a:extLst>
          </p:cNvPr>
          <p:cNvSpPr txBox="1"/>
          <p:nvPr/>
        </p:nvSpPr>
        <p:spPr>
          <a:xfrm rot="21318355">
            <a:off x="287221" y="4682996"/>
            <a:ext cx="870036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天國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天家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人類重生</a:t>
            </a:r>
            <a:r>
              <a:rPr lang="en-US" altLang="zh-TW" sz="7200" dirty="0">
                <a:solidFill>
                  <a:srgbClr val="FFFF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zh-TW" altLang="en-US" sz="7200" dirty="0">
              <a:solidFill>
                <a:srgbClr val="FFFF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AB76719-4093-4CF2-B239-9B86D4713CA8}"/>
              </a:ext>
            </a:extLst>
          </p:cNvPr>
          <p:cNvSpPr txBox="1"/>
          <p:nvPr/>
        </p:nvSpPr>
        <p:spPr>
          <a:xfrm rot="21318355">
            <a:off x="214036" y="958553"/>
            <a:ext cx="8700369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highlight>
                  <a:srgbClr val="00FF00"/>
                </a:highligh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天人重新定位</a:t>
            </a:r>
            <a:endParaRPr lang="en-US" altLang="zh-TW" sz="7200" dirty="0">
              <a:solidFill>
                <a:srgbClr val="FF0000"/>
              </a:solidFill>
              <a:highlight>
                <a:srgbClr val="00FF00"/>
              </a:highligh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algn="ctr"/>
            <a:r>
              <a:rPr lang="zh-TW" altLang="en-US" sz="7200" dirty="0">
                <a:solidFill>
                  <a:srgbClr val="FF0000"/>
                </a:solidFill>
                <a:highlight>
                  <a:srgbClr val="00FFFF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天主</a:t>
            </a:r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為王</a:t>
            </a:r>
            <a:r>
              <a:rPr lang="en-US" altLang="zh-TW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以</a:t>
            </a:r>
            <a:r>
              <a:rPr lang="zh-TW" altLang="en-US" sz="7200" dirty="0">
                <a:solidFill>
                  <a:srgbClr val="FF0000"/>
                </a:solidFill>
                <a:highlight>
                  <a:srgbClr val="00FFFF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愛</a:t>
            </a:r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統治</a:t>
            </a:r>
            <a:endParaRPr lang="en-US" altLang="zh-TW" sz="720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algn="ctr"/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以</a:t>
            </a:r>
            <a:r>
              <a:rPr lang="zh-TW" altLang="en-US" sz="7200" dirty="0">
                <a:solidFill>
                  <a:srgbClr val="FF0000"/>
                </a:solidFill>
                <a:highlight>
                  <a:srgbClr val="00FFFF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分享</a:t>
            </a:r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為樂</a:t>
            </a:r>
            <a:r>
              <a:rPr lang="en-US" altLang="zh-TW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,</a:t>
            </a:r>
            <a:r>
              <a:rPr lang="zh-TW" altLang="en-US" sz="7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為幸福</a:t>
            </a:r>
          </a:p>
        </p:txBody>
      </p:sp>
    </p:spTree>
    <p:extLst>
      <p:ext uri="{BB962C8B-B14F-4D97-AF65-F5344CB8AC3E}">
        <p14:creationId xmlns:p14="http://schemas.microsoft.com/office/powerpoint/2010/main" val="361369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C4A79DA-0F8F-4631-B63F-009863DE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天國在地</a:t>
            </a:r>
            <a:r>
              <a:rPr lang="en-US" altLang="zh-TW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洋溢慈悲</a:t>
            </a:r>
            <a:r>
              <a:rPr lang="en-US" altLang="zh-TW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曾經只是一步之遙</a:t>
            </a:r>
            <a:endParaRPr lang="en-US" altLang="zh-TW" sz="4000" kern="100" dirty="0">
              <a:solidFill>
                <a:srgbClr val="FFFF00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67-71(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羅馬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); 80-82(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英國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);2000(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波蘭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歐美及留學歐美的各國青年唱的歌</a:t>
            </a:r>
            <a:endParaRPr lang="en-US" altLang="zh-TW" sz="4000" kern="100" dirty="0">
              <a:solidFill>
                <a:schemeClr val="bg1"/>
              </a:solidFill>
              <a:ea typeface="華康正顏楷體W5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sz="4000" kern="100" dirty="0">
                <a:solidFill>
                  <a:srgbClr val="FF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Up with people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en-US" altLang="zh-TW" sz="4000" kern="100" dirty="0">
                <a:solidFill>
                  <a:srgbClr val="FF00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A new tomorrow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; </a:t>
            </a:r>
            <a:b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What color is God’s skin;</a:t>
            </a:r>
          </a:p>
          <a:p>
            <a:pPr algn="l">
              <a:spcBef>
                <a:spcPts val="600"/>
              </a:spcBef>
            </a:pPr>
            <a:r>
              <a:rPr lang="en-US" altLang="zh-TW" sz="4000" kern="100" spc="-150" dirty="0">
                <a:solidFill>
                  <a:srgbClr val="FF00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The world is your home town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; </a:t>
            </a:r>
            <a:b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Freedom isn’t free;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(U got pay price, sacrifice)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4000" kern="100" spc="-70" dirty="0">
                <a:solidFill>
                  <a:srgbClr val="FF00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You can’t live crooked and think straight</a:t>
            </a:r>
            <a:r>
              <a:rPr lang="en-US" altLang="zh-TW" sz="4000" kern="100" spc="-70" dirty="0">
                <a:solidFill>
                  <a:srgbClr val="FFFF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sz="4000" kern="100" spc="-70" dirty="0">
              <a:solidFill>
                <a:srgbClr val="FFFF00"/>
              </a:solidFill>
              <a:effectLst/>
              <a:highlight>
                <a:srgbClr val="FFFF00"/>
              </a:highlight>
              <a:ea typeface="華康正顏楷體W5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EC09E4-510A-40FF-9D06-55009B6B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32" y="3118655"/>
            <a:ext cx="27363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C4A79DA-0F8F-4631-B63F-009863DE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面對不同和衝突</a:t>
            </a:r>
            <a:endParaRPr lang="en-US" altLang="zh-TW" sz="4000" kern="100" dirty="0">
              <a:solidFill>
                <a:schemeClr val="bg1"/>
              </a:solidFill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Rather Red than Dead </a:t>
            </a:r>
            <a:r>
              <a:rPr lang="en-US" altLang="zh-TW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英國青年人</a:t>
            </a:r>
            <a:r>
              <a:rPr lang="en-US" altLang="zh-TW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0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由 </a:t>
            </a:r>
            <a:r>
              <a:rPr lang="en-US" altLang="zh-TW" sz="4000" kern="100" dirty="0">
                <a:solidFill>
                  <a:srgbClr val="00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Mutual </a:t>
            </a:r>
            <a:r>
              <a:rPr lang="en-US" altLang="zh-TW" sz="4000" kern="100" dirty="0" err="1">
                <a:solidFill>
                  <a:srgbClr val="00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defence</a:t>
            </a:r>
            <a:r>
              <a:rPr lang="en-US" altLang="zh-TW" sz="4000" kern="100" dirty="0">
                <a:solidFill>
                  <a:srgbClr val="00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互相防禦</a:t>
            </a:r>
            <a:endParaRPr lang="en-US" altLang="zh-TW" sz="4000" kern="100" dirty="0">
              <a:solidFill>
                <a:srgbClr val="FFFF00"/>
              </a:solidFill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0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到 </a:t>
            </a:r>
            <a:r>
              <a:rPr lang="en-US" altLang="zh-TW" sz="4000" kern="100" dirty="0">
                <a:solidFill>
                  <a:srgbClr val="00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Common security </a:t>
            </a:r>
            <a:r>
              <a:rPr lang="zh-TW" altLang="en-US" sz="40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共同安全</a:t>
            </a:r>
            <a:r>
              <a:rPr lang="en-US" altLang="zh-TW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退休政治家</a:t>
            </a:r>
            <a:r>
              <a:rPr lang="en-US" altLang="zh-TW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由 衝突 到 合作</a:t>
            </a:r>
            <a:r>
              <a:rPr lang="en-US" altLang="zh-TW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分工</a:t>
            </a:r>
            <a:endParaRPr lang="en-US" altLang="zh-TW" sz="4000" kern="100" dirty="0">
              <a:solidFill>
                <a:schemeClr val="bg1"/>
              </a:solidFill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0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由對抗到對話</a:t>
            </a:r>
            <a:endParaRPr lang="en-US" altLang="zh-TW" sz="4000" kern="100" dirty="0">
              <a:solidFill>
                <a:srgbClr val="FF0000"/>
              </a:solidFill>
              <a:effectLst/>
              <a:highlight>
                <a:srgbClr val="FFFF00"/>
              </a:highlight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泰澤不分彼此</a:t>
            </a:r>
            <a:r>
              <a:rPr lang="en-US" altLang="zh-TW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;</a:t>
            </a:r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我拿著結它走遍歐洲參加各種青年聚會</a:t>
            </a:r>
            <a:r>
              <a:rPr lang="en-US" altLang="zh-TW" sz="36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沒遇過歧視</a:t>
            </a:r>
            <a:r>
              <a:rPr lang="en-US" altLang="zh-TW" sz="36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); </a:t>
            </a:r>
            <a:r>
              <a:rPr lang="zh-TW" altLang="en-US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飛機不安檢</a:t>
            </a:r>
            <a:r>
              <a:rPr lang="en-US" altLang="zh-TW" sz="40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  <a:endParaRPr lang="zh-TW" altLang="zh-TW" sz="4000" kern="100" dirty="0">
              <a:solidFill>
                <a:schemeClr val="bg1"/>
              </a:solidFill>
              <a:effectLst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C4A79DA-0F8F-4631-B63F-009863DE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8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最大的罪</a:t>
            </a:r>
            <a:r>
              <a:rPr lang="zh-TW" altLang="en-US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：自我中心</a:t>
            </a:r>
            <a:r>
              <a:rPr lang="en-US" altLang="zh-TW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柏拉圖</a:t>
            </a:r>
            <a:r>
              <a:rPr lang="en-US" altLang="zh-TW" sz="2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800" kern="100" dirty="0">
                <a:solidFill>
                  <a:srgbClr val="FFFF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最不幸的字</a:t>
            </a:r>
            <a:r>
              <a:rPr lang="zh-TW" altLang="en-US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TW" sz="4800" kern="100" dirty="0">
                <a:solidFill>
                  <a:srgbClr val="FFFF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  <a:r>
              <a:rPr lang="en-US" altLang="zh-TW" sz="4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Choice</a:t>
            </a:r>
            <a:r>
              <a:rPr lang="en-US" altLang="zh-TW" sz="48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8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選擇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4800" kern="100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Mother’s choice: </a:t>
            </a:r>
            <a:r>
              <a:rPr lang="zh-TW" altLang="en-US" sz="4800" kern="100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墮胎</a:t>
            </a:r>
            <a:endParaRPr lang="en-US" altLang="zh-TW" sz="4800" kern="100" dirty="0">
              <a:solidFill>
                <a:schemeClr val="bg1"/>
              </a:solidFill>
              <a:effectLst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TW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My</a:t>
            </a:r>
            <a:r>
              <a:rPr lang="zh-TW" altLang="en-US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choice</a:t>
            </a:r>
            <a:r>
              <a:rPr lang="zh-TW" altLang="en-US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sz="4800" kern="1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我的選擇大過天</a:t>
            </a:r>
            <a:endParaRPr lang="en-US" altLang="zh-TW" sz="4800" kern="100" dirty="0">
              <a:solidFill>
                <a:srgbClr val="FFFF00"/>
              </a:solidFill>
              <a:effectLst/>
              <a:highlight>
                <a:srgbClr val="FF0000"/>
              </a:highlight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800" kern="100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下一個烏克蘭：</a:t>
            </a:r>
            <a:endParaRPr lang="en-US" altLang="zh-TW" sz="4800" kern="100" dirty="0">
              <a:solidFill>
                <a:schemeClr val="bg1"/>
              </a:solidFill>
              <a:effectLst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800" kern="100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芬蘭中立或選邊</a:t>
            </a:r>
            <a:r>
              <a:rPr lang="en-US" altLang="zh-TW" sz="4800" kern="100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;</a:t>
            </a:r>
            <a:r>
              <a:rPr lang="zh-TW" altLang="en-US" sz="4800" kern="100" dirty="0">
                <a:solidFill>
                  <a:schemeClr val="bg1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台灣回歸或獨立</a:t>
            </a:r>
            <a:endParaRPr lang="en-US" altLang="zh-TW" sz="4800" kern="100" dirty="0">
              <a:solidFill>
                <a:schemeClr val="bg1"/>
              </a:solidFill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4800" kern="100" dirty="0">
                <a:solidFill>
                  <a:srgbClr val="FF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慈悲永遠優先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altLang="en-US" sz="4800" kern="100" dirty="0">
                <a:solidFill>
                  <a:srgbClr val="FF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慈悲大過天</a:t>
            </a:r>
            <a:r>
              <a:rPr lang="en-US" altLang="zh-TW" sz="4800" kern="100" dirty="0">
                <a:solidFill>
                  <a:srgbClr val="00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4800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" panose="020B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屬神</a:t>
            </a:r>
            <a:endParaRPr lang="zh-TW" altLang="zh-TW" sz="4800" kern="100" dirty="0">
              <a:solidFill>
                <a:srgbClr val="FFFF00"/>
              </a:solidFill>
              <a:effectLst/>
              <a:highlight>
                <a:srgbClr val="FF0000"/>
              </a:highlight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8528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恭讀宗徒大事錄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5:12-16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天主藉著眾宗徒，在百姓中行了許多</a:t>
            </a:r>
            <a:r>
              <a:rPr lang="zh-TW" altLang="en-US" sz="4000" spc="3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徵兆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，顯了許多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奇蹟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眾信徒都同心合意聚集在撒羅滿廊，其他人沒有一個敢與他們接近；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但是百姓都誇讚他們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信主的人越來越增加，男女人數，極其眾多。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眾宗徒行了這樣多的奇蹟，以致有人把病人抬到街上，放在床上或草墊上，好叫伯多祿走過的時候，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buNone/>
            </a:pP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1/2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我很喜歡「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愛德</a:t>
            </a:r>
            <a:r>
              <a:rPr lang="zh-TW" altLang="en-US" sz="4000" dirty="0">
                <a:ea typeface="華康儷中黑" panose="020B0509000000000000" pitchFamily="49" charset="-120"/>
              </a:rPr>
              <a:t>」這兩個字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但它們主要是影響我的思想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我知道要愛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愛是人的最高貴部分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但我似乎更喜歡「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慈悲</a:t>
            </a:r>
            <a:r>
              <a:rPr lang="zh-TW" altLang="en-US" sz="4000" dirty="0">
                <a:ea typeface="華康儷中黑" panose="020B0509000000000000" pitchFamily="49" charset="-120"/>
              </a:rPr>
              <a:t>」這兩個字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它們主要影響我的心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它們讓我感動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I love the word “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love</a:t>
            </a:r>
            <a:r>
              <a:rPr lang="en-US" altLang="zh-TW" sz="4000" dirty="0">
                <a:ea typeface="華康儷中黑" panose="020B0509000000000000" pitchFamily="49" charset="-120"/>
              </a:rPr>
              <a:t>”, however, its impact on me lies only in my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head</a:t>
            </a:r>
            <a:r>
              <a:rPr lang="en-US" altLang="zh-TW" sz="4000" dirty="0">
                <a:ea typeface="華康儷中黑" panose="020B0509000000000000" pitchFamily="49" charset="-120"/>
              </a:rPr>
              <a:t>. It makes me understand that I must love, that love is the noblest thing about man.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But I prefer the word “mercy” more</a:t>
            </a:r>
            <a:r>
              <a:rPr lang="en-US" altLang="zh-TW" sz="4000" dirty="0">
                <a:ea typeface="華康儷中黑" panose="020B0509000000000000" pitchFamily="49" charset="-120"/>
              </a:rPr>
              <a:t> because it awakens compassion in my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heart</a:t>
            </a:r>
            <a:r>
              <a:rPr lang="en-US" altLang="zh-TW" sz="4000" dirty="0">
                <a:ea typeface="華康儷中黑" panose="020B0509000000000000" pitchFamily="49" charset="-120"/>
              </a:rPr>
              <a:t>; and touches my soul.</a:t>
            </a:r>
          </a:p>
        </p:txBody>
      </p:sp>
    </p:spTree>
    <p:extLst>
      <p:ext uri="{BB962C8B-B14F-4D97-AF65-F5344CB8AC3E}">
        <p14:creationId xmlns:p14="http://schemas.microsoft.com/office/powerpoint/2010/main" val="39599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公元</a:t>
            </a:r>
            <a:r>
              <a:rPr lang="en-US" altLang="zh-TW" sz="4000" dirty="0">
                <a:ea typeface="華康儷中黑" panose="020B0509000000000000" pitchFamily="49" charset="-120"/>
              </a:rPr>
              <a:t>2000</a:t>
            </a:r>
            <a:r>
              <a:rPr lang="zh-TW" altLang="en-US" sz="4000" dirty="0">
                <a:ea typeface="華康儷中黑" panose="020B0509000000000000" pitchFamily="49" charset="-120"/>
              </a:rPr>
              <a:t>年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歐洲四個關心中國的團體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分別來自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比利時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法國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意大利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德國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他們在波蘭召開一個國際會議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我被邀請發言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endParaRPr lang="zh-TW" altLang="en-US" sz="4000" dirty="0">
              <a:ea typeface="華康儷中黑" panose="020B0509000000000000" pitchFamily="49" charset="-120"/>
            </a:endParaRP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In 2000, four organizations from Belgium, France, Italy and Germany with interests in furthering Sino relations held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an international conference in Poland 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and I was invited to speak. </a:t>
            </a:r>
          </a:p>
          <a:p>
            <a:endParaRPr lang="en-US" altLang="zh-TW" sz="40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64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2008"/>
            <a:ext cx="9144000" cy="678599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因為我來自香港和中國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也略懂英語和普通話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所以我除發表我個人的小論文外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在許多場合中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包括訪問波蘭「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黑聖母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」大殿和「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慈悲救主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」大殿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他們都邀請我作主祭和講道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3700"/>
              </a:lnSpc>
            </a:pP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Aside from delivering my dissertation, and owing to the fact that I was from Hong Kong, China, and I can speak English and Putonghua, I was invited, on several occasions to be the main celebrant for Masses held at the Shrine of the 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Black Madonna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also at the 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Divine Mercy 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Shrine in Poland.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91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我因為要講道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所以很用心的去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反覆思考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和默想那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兩個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主題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,</a:t>
            </a:r>
            <a:br>
              <a:rPr lang="en-US" altLang="zh-TW" sz="4000" dirty="0">
                <a:effectLst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也回憶和反省自己的各種經驗</a:t>
            </a:r>
            <a:r>
              <a:rPr lang="en-US" altLang="zh-TW" sz="40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zh-TW" altLang="zh-TW" sz="4000" dirty="0">
                <a:effectLst/>
                <a:ea typeface="Calibri" panose="020F0502020204030204" pitchFamily="34" charset="0"/>
              </a:rPr>
              <a:t>Because I needed to prepare for the homil</a:t>
            </a:r>
            <a:r>
              <a:rPr lang="en-US" altLang="zh-TW" sz="4000" dirty="0" err="1">
                <a:effectLst/>
                <a:ea typeface="Calibri" panose="020F0502020204030204" pitchFamily="34" charset="0"/>
              </a:rPr>
              <a:t>ies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 I spent a great deal of time pondering and </a:t>
            </a:r>
            <a:r>
              <a:rPr lang="en-US" altLang="zh-TW" sz="4000" dirty="0" err="1">
                <a:effectLst/>
                <a:ea typeface="Calibri" panose="020F0502020204030204" pitchFamily="34" charset="0"/>
              </a:rPr>
              <a:t>medita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ting on </a:t>
            </a:r>
            <a:br>
              <a:rPr lang="en-US" altLang="zh-TW" sz="4000" dirty="0">
                <a:effectLst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ea typeface="Calibri" panose="020F0502020204030204" pitchFamily="34" charset="0"/>
              </a:rPr>
              <a:t>the</a:t>
            </a:r>
            <a:r>
              <a:rPr lang="en-US" altLang="zh-TW" sz="4000" dirty="0">
                <a:effectLst/>
                <a:ea typeface="Calibri" panose="020F0502020204030204" pitchFamily="34" charset="0"/>
              </a:rPr>
              <a:t>se two 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different topics, </a:t>
            </a:r>
            <a:br>
              <a:rPr lang="en-US" altLang="zh-TW" sz="4000" dirty="0">
                <a:effectLst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ea typeface="Calibri" panose="020F0502020204030204" pitchFamily="34" charset="0"/>
              </a:rPr>
              <a:t>as well as recalling and reflecting on </a:t>
            </a:r>
            <a:r>
              <a:rPr lang="en-US" altLang="zh-TW" sz="4000" dirty="0">
                <a:effectLst/>
                <a:ea typeface="Calibri" panose="020F0502020204030204" pitchFamily="34" charset="0"/>
              </a:rPr>
              <a:t>my </a:t>
            </a:r>
            <a:r>
              <a:rPr lang="zh-TW" altLang="zh-TW" sz="4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various past experiences</a:t>
            </a:r>
            <a:r>
              <a:rPr lang="zh-TW" altLang="zh-TW" sz="4000" dirty="0">
                <a:effectLst/>
                <a:ea typeface="Calibri" panose="020F0502020204030204" pitchFamily="34" charset="0"/>
              </a:rPr>
              <a:t>. </a:t>
            </a:r>
            <a:endParaRPr lang="en-US" altLang="zh-TW" sz="40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17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並找尋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中華文化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中的有關智慧去支持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我學到很多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當時的感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受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也很深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also tried to relate the wisdom of 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classical Chinese culture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the topics.</a:t>
            </a:r>
            <a:r>
              <a:rPr lang="zh-TW" altLang="zh-TW" sz="4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process benefited me greatly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I had never learned and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reflected more deeply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felt more intensely</a:t>
            </a: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than before.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45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我問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怎麼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聖母也有黑色的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為什麼我們華人對「</a:t>
            </a:r>
            <a:r>
              <a:rPr lang="zh-TW" altLang="zh-TW" sz="4000" dirty="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中華聖母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」卻沒有什麼特殊的感情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asked myself: Why is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Holy Mother ‘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black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’?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do Chinese believers never have any special feeling towards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Chinese Holy Mother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06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救主的慈悲指的又是什麼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他對人類慈悲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可那些相信他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的人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又會否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對人類特別的慈悲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4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does it mean by the Saviour’s </a:t>
            </a: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mercy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 Would the Saviour’s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mercy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towards mankind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induce those who believe in Him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be 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merciful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towards their </a:t>
            </a:r>
            <a:b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fellow human beings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81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我選擇「</a:t>
            </a:r>
            <a:r>
              <a:rPr lang="zh-TW" altLang="zh-TW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慈悲永遠優先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」作今天講道的主題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但我還是要問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我們希望耶穌對我們慈悲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我們為什麼老是把「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個人優先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」和「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國家優先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」掛在嘴邊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置別人的生死禍福於不顧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000"/>
              </a:lnSpc>
            </a:pP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today’s sermon, I have chosen the theme ‘’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Mercy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takes precedence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’’, 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want to ask if we want Jesus to be </a:t>
            </a:r>
            <a: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merciful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towards us, why do we place emphasis on “individual priority” and “national priority” and blatantly 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disregard other people’s well-being?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378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整個聖週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最重要的內容似乎只有一句話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他『為了』我們人類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並『為了』我們的得救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從天降下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6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Throughout the Holy Week, there seems to be only </a:t>
            </a:r>
            <a:r>
              <a:rPr lang="zh-TW" altLang="zh-TW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one message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 essentially captures its most important significance and this is</a:t>
            </a:r>
            <a:r>
              <a:rPr lang="zh-TW" altLang="zh-TW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zh-TW" altLang="zh-TW" sz="4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us 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 and </a:t>
            </a:r>
            <a:r>
              <a:rPr lang="zh-TW" altLang="zh-TW" sz="4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our 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salvation, </a:t>
            </a:r>
            <a:b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came down from heaven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527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如果天主「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為人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那麼教會和信主的團體和國家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是否也應「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為世界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並以「大慈大悲」的「悲天憫人」情懷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深深的愛世人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就像主愛了我們一樣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200"/>
              </a:lnSpc>
            </a:pP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God did it “</a:t>
            </a:r>
            <a:r>
              <a:rPr lang="zh-TW" altLang="zh-TW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man’s sake”, shouldn’t the Church and the believing institutions and nations love the world “</a:t>
            </a:r>
            <a:r>
              <a:rPr lang="zh-TW" altLang="zh-TW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world’s sake” and love them deeply with great benevolence and </a:t>
            </a:r>
            <a: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mercy and 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empathy </a:t>
            </a:r>
            <a:b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just like the Lord has loved us?</a:t>
            </a:r>
            <a:endParaRPr lang="zh-TW" altLang="zh-TW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087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至少他的影子能遮在一些人身上。還有許多人，從耶路撒冷四周城市，抬著病人，及被邪魔所纏擾的人，蜂擁而來；他們都得到了痊瘉。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BDD15B-87BF-48E8-BCA1-898029BF5414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2/2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95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zh-TW" altLang="zh-TW" sz="48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為什麼我們老是</a:t>
            </a:r>
            <a:r>
              <a:rPr lang="zh-TW" altLang="zh-TW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想著耶穌</a:t>
            </a: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8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而耶穌卻老是</a:t>
            </a:r>
            <a:r>
              <a:rPr lang="zh-TW" altLang="zh-TW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想著人</a:t>
            </a: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5000"/>
              </a:lnSpc>
              <a:spcAft>
                <a:spcPts val="1200"/>
              </a:spcAft>
            </a:pP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are we always </a:t>
            </a:r>
            <a:b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thinking about </a:t>
            </a:r>
            <a:r>
              <a:rPr lang="zh-TW" altLang="zh-TW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Jesus</a:t>
            </a: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endParaRPr lang="en-US" altLang="zh-TW" sz="4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5000"/>
              </a:lnSpc>
              <a:spcAft>
                <a:spcPts val="1200"/>
              </a:spcAft>
            </a:pP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 Jesus is always thinking </a:t>
            </a:r>
            <a:b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about </a:t>
            </a:r>
            <a:r>
              <a:rPr lang="en-US" altLang="zh-TW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</a:t>
            </a:r>
            <a: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b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about </a:t>
            </a:r>
            <a:r>
              <a:rPr lang="zh-TW" altLang="zh-TW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</a:t>
            </a: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zh-TW" altLang="zh-TW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humanity</a:t>
            </a:r>
            <a:r>
              <a:rPr lang="zh-TW" altLang="zh-TW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88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794"/>
            <a:ext cx="9144000" cy="6621574"/>
          </a:xfrm>
        </p:spPr>
        <p:txBody>
          <a:bodyPr/>
          <a:lstStyle/>
          <a:p>
            <a:pPr marL="0" indent="0" eaLnBrk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恭讀默示錄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1:9-11, 12-13,17-19</a:t>
            </a:r>
            <a:endParaRPr lang="en-US" altLang="zh-TW" sz="28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我、若望，你們的弟兄，並在耶穌內與你們共患難，同王權和同忍耐的，為了天主的話，並為給耶穌作證，曾到了一座名叫帕特摩的海島。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在一個主日，我在神魂超拔中，聽見在我背後有一個大聲音，好似號角的聲音，說：「將你所聽見的，寫在書上。」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我就轉過身來，要看看那同我說話的聲音。我一轉身，就看見了七盞金燈台；在燈台當中，有似人子的一位，身穿長衣，胸間佩有金帶。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我一看見他，就跌倒在他腳前，有如死人。他於是把右手按在我身上，說：「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不要害怕！我是元始，我是終末，我是生活的。我曾死過；可是，看！我現在卻活著，一直到萬世萬代。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5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我握有死亡和陰府的鑰匙，所以你應把你看見的事，現今的，以及在這些事以後，要發生的事，都寫下來。」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650162" y="6046613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3/3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8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20:19-31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一周的第一天晚上，門徒所在的地方，因為怕猶太人，門戶都關著，耶穌來了，站在中間，對他們說：「願你們平安！」 說了這話，便把手和肋膀指給他們看。門徒見了主，便喜歡起來。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耶穌又對他們說：「願你們平安！就如父派遣了我，我也同樣派遣你們。說了這話，就向他們噓了一口氣，說：</a:t>
            </a: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594928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1/4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「你們領受聖神吧！你們赦免誰的罪，誰的罪就得赦免；你們保留誰的罪，誰的罪就被保留。」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十二人中的一個，號稱狄狄摩的多默，當耶穌來時，卻沒有和他們在一起。其他門徒向他說：「我們看見了主。」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但多默對他們說：「除非我看見他手上的釘孔，用我的指頭，探入釘孔；用我的手，探入他的肋膀，我決不信。」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610262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2/4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八天以後，耶穌的門徒又在屋裡，多默也和他們在一起。門戶關著，耶穌來了，站在中間，說：「願你們平安！」然後對多默說：「把你的指頭伸到這裡來，看看我的手吧！並伸過你的手來，探入我的肋膀，不要做無信德的人，但要做個有信德的人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多默回答說：「我主！我天主！」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610262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3/4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954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11904</TotalTime>
  <Words>2488</Words>
  <Application>Microsoft Office PowerPoint</Application>
  <PresentationFormat>如螢幕大小 (4:3)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華康中黑體</vt:lpstr>
      <vt:lpstr>華康中黑體(P)</vt:lpstr>
      <vt:lpstr>華康正顏楷體W5</vt:lpstr>
      <vt:lpstr>華康正顏楷體W7</vt:lpstr>
      <vt:lpstr>華康粗黑體</vt:lpstr>
      <vt:lpstr>華康龍門石碑</vt:lpstr>
      <vt:lpstr>華康龍門石碑(P)</vt:lpstr>
      <vt:lpstr>華康儷中黑</vt:lpstr>
      <vt:lpstr>新細明體</vt:lpstr>
      <vt:lpstr>Arial</vt:lpstr>
      <vt:lpstr>Calibri</vt:lpstr>
      <vt:lpstr>Times New Roman</vt:lpstr>
      <vt:lpstr>Wingdings</vt:lpstr>
      <vt:lpstr>預設簡報設計</vt:lpstr>
      <vt:lpstr>14_預設簡報設計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793</cp:revision>
  <dcterms:created xsi:type="dcterms:W3CDTF">2006-09-26T01:05:23Z</dcterms:created>
  <dcterms:modified xsi:type="dcterms:W3CDTF">2022-04-22T03:44:43Z</dcterms:modified>
</cp:coreProperties>
</file>