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60" r:id="rId3"/>
  </p:sldMasterIdLst>
  <p:notesMasterIdLst>
    <p:notesMasterId r:id="rId33"/>
  </p:notesMasterIdLst>
  <p:handoutMasterIdLst>
    <p:handoutMasterId r:id="rId34"/>
  </p:handoutMasterIdLst>
  <p:sldIdLst>
    <p:sldId id="1974" r:id="rId4"/>
    <p:sldId id="1610" r:id="rId5"/>
    <p:sldId id="1370" r:id="rId6"/>
    <p:sldId id="2110" r:id="rId7"/>
    <p:sldId id="1612" r:id="rId8"/>
    <p:sldId id="2111" r:id="rId9"/>
    <p:sldId id="2112" r:id="rId10"/>
    <p:sldId id="2113" r:id="rId11"/>
    <p:sldId id="2132" r:id="rId12"/>
    <p:sldId id="2096" r:id="rId13"/>
    <p:sldId id="2114" r:id="rId14"/>
    <p:sldId id="2115" r:id="rId15"/>
    <p:sldId id="2116" r:id="rId16"/>
    <p:sldId id="2118" r:id="rId17"/>
    <p:sldId id="2119" r:id="rId18"/>
    <p:sldId id="2120" r:id="rId19"/>
    <p:sldId id="2121" r:id="rId20"/>
    <p:sldId id="2122" r:id="rId21"/>
    <p:sldId id="2123" r:id="rId22"/>
    <p:sldId id="2124" r:id="rId23"/>
    <p:sldId id="2125" r:id="rId24"/>
    <p:sldId id="2126" r:id="rId25"/>
    <p:sldId id="2127" r:id="rId26"/>
    <p:sldId id="2128" r:id="rId27"/>
    <p:sldId id="2129" r:id="rId28"/>
    <p:sldId id="2130" r:id="rId29"/>
    <p:sldId id="2134" r:id="rId30"/>
    <p:sldId id="2135" r:id="rId31"/>
    <p:sldId id="1892" r:id="rId32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9900CC"/>
    <a:srgbClr val="FF66FF"/>
    <a:srgbClr val="FF99FF"/>
    <a:srgbClr val="FF00FF"/>
    <a:srgbClr val="660066"/>
    <a:srgbClr val="00CC00"/>
    <a:srgbClr val="FFFF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058" autoAdjust="0"/>
    <p:restoredTop sz="93315" autoAdjust="0"/>
  </p:normalViewPr>
  <p:slideViewPr>
    <p:cSldViewPr>
      <p:cViewPr varScale="1">
        <p:scale>
          <a:sx n="59" d="100"/>
          <a:sy n="59" d="100"/>
        </p:scale>
        <p:origin x="137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73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commentAuthors" Target="commentAuthor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2024/3/26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45924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2024/3/26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67417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2024/3/26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15205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2024/3/26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62218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2024/3/26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805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2024/3/26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44504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2024/3/26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18054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2024/3/26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04121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2024/3/26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74737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2024/3/26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45652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5043-2EFE-4BA8-9E3D-276CC0900B49}" type="datetimeFigureOut">
              <a:rPr lang="zh-TW" altLang="en-US" smtClean="0"/>
              <a:t>2024/3/26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451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15043-2EFE-4BA8-9E3D-276CC0900B49}" type="datetimeFigureOut">
              <a:rPr lang="zh-TW" altLang="en-US" smtClean="0"/>
              <a:t>2024/3/26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39257-8DDD-46B4-9B53-01859B7F13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98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61" r:id="rId1"/>
    <p:sldLayoutId id="2147489962" r:id="rId2"/>
    <p:sldLayoutId id="2147489963" r:id="rId3"/>
    <p:sldLayoutId id="2147489964" r:id="rId4"/>
    <p:sldLayoutId id="2147489965" r:id="rId5"/>
    <p:sldLayoutId id="2147489966" r:id="rId6"/>
    <p:sldLayoutId id="2147489967" r:id="rId7"/>
    <p:sldLayoutId id="2147489968" r:id="rId8"/>
    <p:sldLayoutId id="2147489969" r:id="rId9"/>
    <p:sldLayoutId id="2147489970" r:id="rId10"/>
    <p:sldLayoutId id="21474899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691313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復活期第二主日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2024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年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4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月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7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日</a:t>
            </a:r>
            <a:r>
              <a:rPr lang="en-US" altLang="zh-TW" sz="2800" dirty="0">
                <a:solidFill>
                  <a:srgbClr val="FFFF00"/>
                </a:solidFill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solidFill>
                  <a:srgbClr val="FFFF00"/>
                </a:solidFill>
                <a:ea typeface="華康儷中黑" panose="020B0509000000000000" pitchFamily="49" charset="-120"/>
              </a:rPr>
              <a:t>救主慈悲主日</a:t>
            </a:r>
            <a:r>
              <a:rPr lang="en-US" altLang="zh-TW" sz="2800" dirty="0">
                <a:solidFill>
                  <a:srgbClr val="FFFF00"/>
                </a:solidFill>
                <a:ea typeface="華康儷中黑" panose="020B0509000000000000" pitchFamily="49" charset="-120"/>
              </a:rPr>
              <a:t>)</a:t>
            </a:r>
            <a:endParaRPr lang="zh-TW" altLang="en-US" sz="2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24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9600" dirty="0">
                <a:solidFill>
                  <a:srgbClr val="FFFF00"/>
                </a:solidFill>
                <a:ea typeface="華康粗黑體" panose="020B0709000000000000" pitchFamily="49" charset="-120"/>
              </a:rPr>
              <a:t>如何驗證天主</a:t>
            </a:r>
            <a:r>
              <a:rPr lang="en-US" altLang="zh-TW" sz="9600" dirty="0">
                <a:solidFill>
                  <a:srgbClr val="FFFF00"/>
                </a:solidFill>
                <a:ea typeface="華康粗黑體" panose="020B0709000000000000" pitchFamily="49" charset="-120"/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4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400" dirty="0">
                <a:solidFill>
                  <a:schemeClr val="bg1"/>
                </a:solidFill>
                <a:ea typeface="華康粗黑體" panose="020B0709000000000000" pitchFamily="49" charset="-120"/>
              </a:rPr>
              <a:t>不見而信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?</a:t>
            </a:r>
            <a:r>
              <a:rPr lang="en-US" altLang="zh-TW" sz="44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6050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marL="360000" indent="-457200">
              <a:spcBef>
                <a:spcPts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眾信徒都是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一心一意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凡各人所有的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沒有人說是自己的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都歸公用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 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照每人所需要的分配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>
              <a:spcBef>
                <a:spcPts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原來愛天主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就是遵行他的誡命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而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他的誡命並不沉重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>
              <a:spcBef>
                <a:spcPts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除非我看見他手上的釘孔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用我的指頭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探入釘孔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用我的手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探入他的肋膀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我決不信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因為你看見了我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才相信嗎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 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那些沒有看見而相信的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才是有福的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6287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marL="360000" indent="-457200">
              <a:spcBef>
                <a:spcPts val="0"/>
              </a:spcBef>
              <a:spcAft>
                <a:spcPts val="18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眾信徒都是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一心一意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凡各人所有的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沒有人說是自己的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都歸公用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 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照每人所需要的分配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一心一意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由修齊治平逆轉為</a:t>
            </a:r>
            <a:r>
              <a:rPr lang="zh-TW" altLang="en-US" sz="38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平治齊修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 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合一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共融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天下一家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天國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大同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是最高的理想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也應是</a:t>
            </a:r>
            <a:r>
              <a:rPr lang="zh-TW" altLang="en-US" sz="38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可行的理想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8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按需分配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也應以此為目標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不應再輕言是「烏托邦」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如果二千年來教會都像初期的教會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今天的世界會否已進大同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</a:p>
          <a:p>
            <a:pPr marL="3600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8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慈悲之大者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天下一家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highlight>
                  <a:srgbClr val="9900CC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不需慈悲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魚相忘乎江湖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聖人不治已病未病</a:t>
            </a:r>
            <a:r>
              <a:rPr lang="en-US" altLang="zh-TW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不治已亂治未亂</a:t>
            </a:r>
            <a:endParaRPr lang="en-US" altLang="zh-TW" sz="38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2932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marL="360000" indent="-457200">
              <a:spcBef>
                <a:spcPts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原來愛天主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就是遵行他的誡命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而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他的誡命並不沉重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他的誡命不沉重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因為是神律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自然律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生命律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使人成全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帶來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真快樂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為守法人本身的好處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愛天主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=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守他的誡命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帶來世界大同的誡命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  <a:sym typeface="Wingdings" panose="05000000000000000000" pitchFamily="2" charset="2"/>
            </a:endParaRPr>
          </a:p>
          <a:p>
            <a:pPr marL="3600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以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主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為基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(1,2,3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誡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),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以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人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為本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(4-10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誡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)</a:t>
            </a:r>
            <a:b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</a:b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管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行為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(4-8), 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管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內心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(9,10;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正心誠意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95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marL="3600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除非我看見他手上的釘孔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用我的指頭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探入釘孔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用我的手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探入他的肋膀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我決不信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因為你看見了我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才相信嗎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 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那些沒有看見而相信的</a:t>
            </a:r>
            <a:r>
              <a:rPr lang="en-US" altLang="zh-TW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才是有福的</a:t>
            </a:r>
            <a:r>
              <a:rPr lang="en-US" altLang="zh-TW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</a:p>
          <a:p>
            <a:pPr marL="3600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因為你看見我</a:t>
            </a:r>
            <a:r>
              <a:rPr lang="en-US" altLang="zh-TW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才信嗎</a:t>
            </a:r>
            <a:r>
              <a:rPr lang="en-US" altLang="zh-TW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看見也未必信</a:t>
            </a:r>
            <a: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b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納匝肋人和耶穌相處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30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沒有信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b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耶穌來自猶太人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猶太人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到今天仍未信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不見而信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失敗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失意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失業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失親朋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蠢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醜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誤會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努力無用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求而不得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孤獨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空虛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人生無意義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好心無好報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800" b="1" dirty="0">
                <a:solidFill>
                  <a:schemeClr val="bg1"/>
                </a:solidFill>
                <a:ea typeface="華康超明體" panose="02020C09000000000000" pitchFamily="49" charset="-120"/>
                <a:cs typeface="華康中黑體" panose="020B0509000000000000" pitchFamily="49" charset="-120"/>
              </a:rPr>
              <a:t>攰</a:t>
            </a:r>
            <a:r>
              <a:rPr lang="en-US" altLang="zh-TW" dirty="0">
                <a:solidFill>
                  <a:schemeClr val="bg1"/>
                </a:solidFill>
                <a:ea typeface="華康超明體" panose="02020C09000000000000" pitchFamily="49" charset="-120"/>
                <a:cs typeface="華康中黑體" panose="020B0509000000000000" pitchFamily="49" charset="-120"/>
              </a:rPr>
              <a:t>?</a:t>
            </a:r>
            <a:r>
              <a:rPr lang="en-US" altLang="zh-TW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仍然信</a:t>
            </a:r>
            <a:r>
              <a:rPr lang="en-US" altLang="zh-TW" b="1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?!</a:t>
            </a:r>
            <a:endParaRPr lang="en-US" altLang="zh-TW" b="1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3115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1F6FB31-E0A4-4519-AE93-A2494D6AD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如何驗證耶穌的復活</a:t>
            </a:r>
            <a:r>
              <a:rPr lang="en-US" altLang="zh-TW" sz="32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?</a:t>
            </a: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或證明天主的存在</a:t>
            </a:r>
            <a:r>
              <a:rPr lang="en-US" altLang="zh-TW" sz="2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?</a:t>
            </a: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這是多默宗徒的疑問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:</a:t>
            </a: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除非我親眼見到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親手觸摸到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否則不信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耶穌卻說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不見而信才是有福的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How to </a:t>
            </a:r>
            <a: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verify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the resurrection of Jesus</a:t>
            </a:r>
            <a:r>
              <a:rPr lang="en-US" altLang="zh-TW" sz="32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?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Or </a:t>
            </a:r>
            <a: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prove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that God exists</a:t>
            </a:r>
            <a:r>
              <a:rPr lang="en-US" altLang="zh-TW" sz="32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?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This is the dilemma faced by St Thomas: Unless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I see it with my own eyes, touch it with my own hands, I will not believe it.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But Jesus said: </a:t>
            </a:r>
            <a: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Blessed are those who have not seen and have believed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3480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1F6FB31-E0A4-4519-AE93-A2494D6AD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TW" altLang="en-US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古往今來</a:t>
            </a:r>
            <a:r>
              <a:rPr lang="en-US" altLang="zh-TW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 </a:t>
            </a:r>
            <a:r>
              <a:rPr lang="zh-TW" altLang="en-US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從來</a:t>
            </a:r>
            <a:endParaRPr lang="en-US" altLang="zh-TW" sz="4800" dirty="0"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TW" altLang="en-US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沒有人能證明神的</a:t>
            </a:r>
            <a:r>
              <a:rPr lang="zh-TW" altLang="en-US" sz="48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存在</a:t>
            </a:r>
            <a:r>
              <a:rPr lang="en-US" altLang="zh-TW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</a:p>
          <a:p>
            <a:pPr>
              <a:lnSpc>
                <a:spcPts val="6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也沒有人能證明神的</a:t>
            </a:r>
            <a:r>
              <a:rPr lang="zh-TW" altLang="en-US" sz="4800" dirty="0"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不存在</a:t>
            </a:r>
            <a:r>
              <a:rPr lang="en-US" altLang="zh-TW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Throughout history, no one has ever been able </a:t>
            </a:r>
            <a:r>
              <a:rPr lang="en-US" altLang="zh-TW" sz="48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to prove God’s existence</a:t>
            </a:r>
            <a:r>
              <a:rPr lang="en-US" altLang="zh-TW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 nor has anyone been able to prove</a:t>
            </a: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His “non-existence”.</a:t>
            </a:r>
          </a:p>
        </p:txBody>
      </p:sp>
    </p:spTree>
    <p:extLst>
      <p:ext uri="{BB962C8B-B14F-4D97-AF65-F5344CB8AC3E}">
        <p14:creationId xmlns:p14="http://schemas.microsoft.com/office/powerpoint/2010/main" val="3901842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1F6FB31-E0A4-4519-AE93-A2494D6AD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pPr>
              <a:lnSpc>
                <a:spcPts val="5500"/>
              </a:lnSpc>
              <a:spcBef>
                <a:spcPts val="0"/>
              </a:spcBef>
            </a:pPr>
            <a:r>
              <a:rPr lang="zh-TW" altLang="en-US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聖多瑪斯</a:t>
            </a:r>
            <a:r>
              <a:rPr lang="en-US" altLang="zh-TW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曾用五個論點</a:t>
            </a:r>
            <a:endParaRPr lang="en-US" altLang="zh-TW" sz="4400" dirty="0"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zh-TW" altLang="en-US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去證明天主的存在</a:t>
            </a:r>
            <a:r>
              <a:rPr lang="en-US" altLang="zh-TW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其中一個是</a:t>
            </a:r>
            <a:endParaRPr lang="en-US" altLang="zh-TW" sz="4400" dirty="0"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>
              <a:lnSpc>
                <a:spcPts val="55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「</a:t>
            </a:r>
            <a:r>
              <a:rPr lang="zh-TW" altLang="en-US" sz="44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從良心到神的存在</a:t>
            </a:r>
            <a:r>
              <a:rPr lang="zh-TW" altLang="en-US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」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St Thomas Aquinas, in his work, presented five “ways” to prove the existence of God, and one of them is known as the "Argument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from </a:t>
            </a:r>
            <a:r>
              <a:rPr lang="en-US" altLang="zh-TW" sz="44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Conscience to the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existence of God</a:t>
            </a:r>
            <a:r>
              <a:rPr lang="en-US" altLang="zh-TW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."</a:t>
            </a:r>
          </a:p>
        </p:txBody>
      </p:sp>
    </p:spTree>
    <p:extLst>
      <p:ext uri="{BB962C8B-B14F-4D97-AF65-F5344CB8AC3E}">
        <p14:creationId xmlns:p14="http://schemas.microsoft.com/office/powerpoint/2010/main" val="161109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1F6FB31-E0A4-4519-AE93-A2494D6AD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他認為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:</a:t>
            </a: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人不分善惡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都有良心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雖然我們對善惡的定義未必一致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但</a:t>
            </a:r>
            <a:r>
              <a:rPr lang="zh-TW" altLang="en-US" sz="4000" dirty="0"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行善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!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避惡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! </a:t>
            </a: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這原則或這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良心的聲音</a:t>
            </a:r>
            <a: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b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</a:br>
            <a:r>
              <a:rPr lang="zh-TW" altLang="en-US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卻是無人不遵守的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He believed that every person, regardless their goodness or evilness possesses a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conscience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 While our definitions of good and evil may vary, the principle of “</a:t>
            </a:r>
            <a:r>
              <a:rPr lang="en-US" altLang="zh-TW" sz="4000" dirty="0">
                <a:highlight>
                  <a:srgbClr val="FF00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do good! avoid evil! 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”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or </a:t>
            </a:r>
            <a: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the voice of conscience 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is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universally followed by all.</a:t>
            </a:r>
          </a:p>
        </p:txBody>
      </p:sp>
    </p:spTree>
    <p:extLst>
      <p:ext uri="{BB962C8B-B14F-4D97-AF65-F5344CB8AC3E}">
        <p14:creationId xmlns:p14="http://schemas.microsoft.com/office/powerpoint/2010/main" val="3619786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1F6FB31-E0A4-4519-AE93-A2494D6AD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我們做了</a:t>
            </a:r>
            <a:r>
              <a:rPr lang="zh-TW" altLang="en-US" sz="44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自認為是善</a:t>
            </a:r>
            <a:r>
              <a:rPr lang="zh-TW" altLang="en-US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的事</a:t>
            </a:r>
            <a:r>
              <a:rPr lang="en-US" altLang="zh-TW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良心就會</a:t>
            </a:r>
            <a:r>
              <a:rPr lang="zh-TW" altLang="en-US" sz="4400" dirty="0">
                <a:solidFill>
                  <a:srgbClr val="FFFF00"/>
                </a:solidFill>
                <a:highlight>
                  <a:srgbClr val="FF00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誇讚</a:t>
            </a:r>
            <a:r>
              <a:rPr lang="en-US" altLang="zh-TW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;</a:t>
            </a:r>
            <a:r>
              <a:rPr lang="zh-TW" altLang="en-US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做了自認為是惡的事</a:t>
            </a:r>
            <a:r>
              <a:rPr lang="en-US" altLang="zh-TW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良心就會</a:t>
            </a:r>
            <a:r>
              <a:rPr lang="zh-TW" altLang="en-US" sz="4400" dirty="0">
                <a:solidFill>
                  <a:srgbClr val="FFFF00"/>
                </a:solidFill>
                <a:highlight>
                  <a:srgbClr val="FF00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責備</a:t>
            </a:r>
            <a:r>
              <a:rPr lang="en-US" altLang="zh-TW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If we do what we considered as good, our conscience </a:t>
            </a:r>
            <a:r>
              <a:rPr lang="en-US" altLang="zh-TW" sz="44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applauses</a:t>
            </a:r>
            <a:r>
              <a:rPr lang="en-US" altLang="zh-TW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us, but if we do what ourselves considered as evil,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our conscience </a:t>
            </a:r>
            <a:r>
              <a:rPr lang="en-US" altLang="zh-TW" sz="44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reproaches</a:t>
            </a:r>
            <a:r>
              <a:rPr lang="en-US" altLang="zh-TW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us.</a:t>
            </a:r>
          </a:p>
        </p:txBody>
      </p:sp>
    </p:spTree>
    <p:extLst>
      <p:ext uri="{BB962C8B-B14F-4D97-AF65-F5344CB8AC3E}">
        <p14:creationId xmlns:p14="http://schemas.microsoft.com/office/powerpoint/2010/main" val="9066823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1F6FB31-E0A4-4519-AE93-A2494D6AD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TW" altLang="en-US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無人能夠真的「埋沒」這個良心</a:t>
            </a:r>
            <a:r>
              <a:rPr lang="en-US" altLang="zh-TW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  <a:r>
              <a:rPr lang="zh-TW" altLang="en-US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即使大奸大惡的人</a:t>
            </a:r>
            <a:r>
              <a:rPr lang="en-US" altLang="zh-TW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</a:p>
          <a:p>
            <a:pPr>
              <a:lnSpc>
                <a:spcPts val="6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也</a:t>
            </a:r>
            <a:r>
              <a:rPr lang="zh-TW" altLang="en-US" sz="48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無法完全壓制</a:t>
            </a:r>
            <a:r>
              <a:rPr lang="zh-TW" altLang="en-US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良心的抗議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No one can truly “bury” their conscience. Even individuals who commit </a:t>
            </a:r>
            <a:r>
              <a:rPr lang="en-US" altLang="zh-TW" sz="48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heinous</a:t>
            </a:r>
            <a:r>
              <a:rPr lang="zh-TW" altLang="en-US" sz="2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極邪惡</a:t>
            </a:r>
            <a:r>
              <a:rPr lang="en-US" altLang="zh-TW" sz="48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acts</a:t>
            </a:r>
            <a:r>
              <a:rPr lang="en-US" altLang="zh-TW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</a:t>
            </a:r>
            <a:r>
              <a:rPr lang="en-US" altLang="zh-TW" sz="4800" dirty="0"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cannot completely suppress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the protest of their conscience.</a:t>
            </a:r>
          </a:p>
        </p:txBody>
      </p:sp>
    </p:spTree>
    <p:extLst>
      <p:ext uri="{BB962C8B-B14F-4D97-AF65-F5344CB8AC3E}">
        <p14:creationId xmlns:p14="http://schemas.microsoft.com/office/powerpoint/2010/main" val="2028991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496" y="44624"/>
            <a:ext cx="9001000" cy="6741368"/>
          </a:xfrm>
        </p:spPr>
        <p:txBody>
          <a:bodyPr>
            <a:normAutofit/>
          </a:bodyPr>
          <a:lstStyle/>
          <a:p>
            <a:pPr marL="0" indent="0" algn="just" eaLnBrk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6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恭讀宗徒大事錄 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(4:32-35)</a:t>
            </a: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眾信徒都是一心一意，凡各人所有的，沒有人說是自己的，都歸公用。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眾宗徒以大德能，作證主耶穌的復活，在眾人前大受愛戴。在信徒當中，沒有一個貧乏的人，因為凡有田地和房屋的，賣了以後，把賣得的價錢帶來，放在眾宗徒跟前，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照每人所需要的分配。</a:t>
            </a:r>
            <a:endParaRPr lang="en-US" altLang="zh-TW" sz="4000" dirty="0">
              <a:solidFill>
                <a:srgbClr val="FF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  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lnSpc>
                <a:spcPts val="46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TW" altLang="en-US" sz="36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A11051D8-059B-4C3C-9E1F-4765502601BC}"/>
              </a:ext>
            </a:extLst>
          </p:cNvPr>
          <p:cNvSpPr txBox="1"/>
          <p:nvPr/>
        </p:nvSpPr>
        <p:spPr>
          <a:xfrm>
            <a:off x="8604448" y="6453336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chemeClr val="bg1"/>
                </a:solidFill>
              </a:rPr>
              <a:t>1/1</a:t>
            </a:r>
            <a:endParaRPr lang="zh-TW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6477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1F6FB31-E0A4-4519-AE93-A2494D6AD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Autofit/>
          </a:bodyPr>
          <a:lstStyle/>
          <a:p>
            <a:pPr>
              <a:lnSpc>
                <a:spcPts val="5000"/>
              </a:lnSpc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良心獨立於我們主觀的控制之外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每當</a:t>
            </a:r>
            <a:endParaRPr lang="en-US" altLang="zh-TW" sz="4000" dirty="0"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午夜夢廻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或在面臨死亡時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</a:p>
          <a:p>
            <a:pPr>
              <a:lnSpc>
                <a:spcPts val="5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就是最邪惡的人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也難逃良心的譴責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Conscience operates independently </a:t>
            </a:r>
            <a: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external of our subjective control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 </a:t>
            </a:r>
            <a:r>
              <a:rPr lang="en-US" altLang="zh-TW" sz="4000" spc="-1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Whenever one reflects upon his actions, such as in moments of introspection in the stillness of the night or when facing death, 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even the most wicked individuals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find it difficult to escape the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condemnation of their conscience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3554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1F6FB31-E0A4-4519-AE93-A2494D6AD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pPr>
              <a:lnSpc>
                <a:spcPts val="5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這個良心聲音的來源就是天主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梵二說：「</a:t>
            </a:r>
            <a:r>
              <a:rPr lang="zh-TW" altLang="en-US" sz="40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良心是人最秘密的核心和聖所</a:t>
            </a:r>
            <a:r>
              <a:rPr lang="en-US" altLang="zh-TW" sz="40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在這聖所內</a:t>
            </a:r>
            <a:r>
              <a:rPr lang="en-US" altLang="zh-TW" sz="40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人獨自與天主會晤</a:t>
            </a:r>
            <a:r>
              <a:rPr lang="en-US" altLang="zh-TW" sz="40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;</a:t>
            </a:r>
            <a:r>
              <a:rPr lang="zh-TW" altLang="en-US" sz="40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而天主的聲音</a:t>
            </a:r>
            <a:r>
              <a:rPr lang="en-US" altLang="zh-TW" sz="40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嚮徹於良心至秘密的角落</a:t>
            </a:r>
            <a:r>
              <a:rPr lang="en-US" altLang="zh-TW" sz="40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」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The voice of conscience originates from God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 As Vatican II pointed out: “Conscience is the most secret core and sanctuary of a man. There he is alone with God, </a:t>
            </a:r>
            <a: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Whose voice echoes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in his depths.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14142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1F6FB31-E0A4-4519-AE93-A2494D6AD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但中國的哲人</a:t>
            </a:r>
            <a:r>
              <a:rPr lang="en-US" altLang="zh-TW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好像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不必證明神存在</a:t>
            </a:r>
            <a:r>
              <a:rPr lang="en-US" altLang="zh-TW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而自覺到「舉頭三尺有神明」</a:t>
            </a:r>
            <a:r>
              <a:rPr lang="en-US" altLang="zh-TW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或「人在做</a:t>
            </a:r>
            <a:r>
              <a:rPr lang="en-US" altLang="zh-TW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天在看」</a:t>
            </a:r>
            <a:r>
              <a:rPr lang="en-US" altLang="zh-TW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TW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However, Chinese philosophers, it seems, </a:t>
            </a:r>
            <a:r>
              <a:rPr lang="en-US" altLang="zh-TW" sz="44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do not need to prove the existence of God </a:t>
            </a:r>
            <a:r>
              <a:rPr lang="en-US" altLang="zh-TW" sz="44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but rather have a self-awareness that “the divine is three feet above the head” or that </a:t>
            </a:r>
            <a:r>
              <a:rPr lang="en-US" altLang="zh-TW" sz="3600" spc="-12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“</a:t>
            </a:r>
            <a:r>
              <a:rPr lang="en-US" altLang="zh-TW" sz="4400" spc="-1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Heaven is watching while people act</a:t>
            </a:r>
            <a:r>
              <a:rPr lang="en-US" altLang="zh-TW" sz="3600" spc="-12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”</a:t>
            </a:r>
          </a:p>
          <a:p>
            <a:pPr>
              <a:spcBef>
                <a:spcPts val="0"/>
              </a:spcBef>
            </a:pPr>
            <a:r>
              <a:rPr lang="en-US" altLang="zh-TW" sz="2800" b="0" i="0" spc="-150" dirty="0">
                <a:solidFill>
                  <a:srgbClr val="1F1F1F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A song “From a distance”: </a:t>
            </a:r>
            <a:r>
              <a:rPr lang="en-US" altLang="zh-TW" sz="4000" i="1" spc="-12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God is watching us</a:t>
            </a:r>
          </a:p>
        </p:txBody>
      </p:sp>
    </p:spTree>
    <p:extLst>
      <p:ext uri="{BB962C8B-B14F-4D97-AF65-F5344CB8AC3E}">
        <p14:creationId xmlns:p14="http://schemas.microsoft.com/office/powerpoint/2010/main" val="4082508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1F6FB31-E0A4-4519-AE93-A2494D6AD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孔子說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:</a:t>
            </a: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天何言哉</a:t>
            </a:r>
            <a:r>
              <a:rPr lang="en-US" altLang="zh-TW" sz="36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?</a:t>
            </a:r>
            <a:r>
              <a:rPr lang="zh-TW" altLang="en-US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四時行焉</a:t>
            </a:r>
            <a: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百物生焉</a:t>
            </a:r>
            <a: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天何言哉</a:t>
            </a:r>
            <a:r>
              <a:rPr lang="en-US" altLang="zh-TW" sz="36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?</a:t>
            </a: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」意即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:</a:t>
            </a: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你看到四時的變化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那就是天在說話了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Confucius said: “What more does Heaven need to speak? It brings forth four seasons and gives life to all things. What more does Heaven need to say</a:t>
            </a:r>
            <a:r>
              <a:rPr lang="en-US" altLang="zh-TW" sz="32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?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" This means that when you observe the changes in the four seasons,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there you can see that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God is speaking through them</a:t>
            </a: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49786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1F6FB31-E0A4-4519-AE93-A2494D6AD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pPr>
              <a:lnSpc>
                <a:spcPts val="5000"/>
              </a:lnSpc>
              <a:spcBef>
                <a:spcPts val="0"/>
              </a:spcBef>
            </a:pPr>
            <a:r>
              <a:rPr lang="zh-TW" altLang="en-US" sz="4000" spc="3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張維屏直接承認</a:t>
            </a:r>
            <a:r>
              <a:rPr lang="en-US" altLang="zh-TW" sz="4000" spc="3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: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zh-TW" altLang="en-US" sz="4000" spc="3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造物無言卻有情</a:t>
            </a:r>
            <a:r>
              <a:rPr lang="en-US" altLang="zh-TW" sz="4000" spc="3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spc="3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每於寒盡覺春生</a:t>
            </a:r>
            <a:r>
              <a:rPr lang="en-US" altLang="zh-TW" sz="4000" spc="3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;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zh-TW" altLang="en-US" sz="4000" spc="3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千紅萬紫安排著</a:t>
            </a:r>
            <a:r>
              <a:rPr lang="en-US" altLang="zh-TW" sz="4000" spc="3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 spc="3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只待新雷第一聲</a:t>
            </a:r>
            <a:r>
              <a:rPr lang="en-US" altLang="zh-TW" sz="4000" spc="3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5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spc="3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第一聲春雷是天主在喚醒萬物</a:t>
            </a:r>
            <a:r>
              <a:rPr lang="en-US" altLang="zh-TW" sz="4000" spc="3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!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TW" sz="3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Zhang Wei Ping stated more plainly:</a:t>
            </a: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Creator though silent, wells with fond emotion,</a:t>
            </a:r>
          </a:p>
          <a:p>
            <a:pPr>
              <a:spcBef>
                <a:spcPts val="0"/>
              </a:spcBef>
            </a:pP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Winter fades, sets spring’s vibrancy in motion.</a:t>
            </a:r>
          </a:p>
          <a:p>
            <a:pPr>
              <a:spcBef>
                <a:spcPts val="0"/>
              </a:spcBef>
            </a:pPr>
            <a:r>
              <a:rPr lang="en-US" altLang="zh-TW" sz="3200" spc="-2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Kaleidoscope of red and purple hues in slumber trapped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TW" sz="3200" dirty="0">
                <a:solidFill>
                  <a:srgbClr val="0000FF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Awaits awakening by the first thunderclap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The first roar of spring's thunder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is </a:t>
            </a:r>
            <a:r>
              <a:rPr lang="en-US" altLang="zh-TW" sz="40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God’s call to awaken all creatures!</a:t>
            </a:r>
          </a:p>
        </p:txBody>
      </p:sp>
    </p:spTree>
    <p:extLst>
      <p:ext uri="{BB962C8B-B14F-4D97-AF65-F5344CB8AC3E}">
        <p14:creationId xmlns:p14="http://schemas.microsoft.com/office/powerpoint/2010/main" val="28485220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1F6FB31-E0A4-4519-AE93-A2494D6AD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TW" altLang="en-US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但天主教不是要用理論去</a:t>
            </a:r>
            <a:endParaRPr lang="en-US" altLang="zh-TW" sz="4800" dirty="0"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TW" altLang="en-US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「證明」神的存在</a:t>
            </a:r>
            <a:r>
              <a:rPr lang="en-US" altLang="zh-TW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而是要</a:t>
            </a:r>
            <a:endParaRPr lang="en-US" altLang="zh-TW" sz="4800" dirty="0"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  <a:p>
            <a:pPr>
              <a:lnSpc>
                <a:spcPts val="60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用行為去為神的存在作見證</a:t>
            </a:r>
            <a:r>
              <a:rPr lang="en-US" altLang="zh-TW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But Catholicism doesn’t use theory to prove God’s existence, instead it bears witness to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God’s existence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through men’s actions</a:t>
            </a:r>
            <a:r>
              <a:rPr lang="en-US" altLang="zh-TW" sz="48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68964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1F6FB31-E0A4-4519-AE93-A2494D6AD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神確是存在於我們的生命中</a:t>
            </a:r>
            <a:r>
              <a:rPr lang="en-US" altLang="zh-TW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</a:p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TW" altLang="en-US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我們遵照他的啟示</a:t>
            </a:r>
            <a:r>
              <a:rPr lang="en-US" altLang="zh-TW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</a:p>
          <a:p>
            <a:pPr>
              <a:lnSpc>
                <a:spcPts val="60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活一個積極</a:t>
            </a:r>
            <a:r>
              <a:rPr lang="en-US" altLang="zh-TW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快樂而有用的生命</a:t>
            </a:r>
            <a:r>
              <a:rPr lang="en-US" altLang="zh-TW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God indeed exists in our lives,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by following his revelations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we live a </a:t>
            </a:r>
          </a:p>
          <a:p>
            <a:pPr>
              <a:spcBef>
                <a:spcPts val="0"/>
              </a:spcBef>
            </a:pPr>
            <a:r>
              <a:rPr lang="en-US" altLang="zh-TW" sz="4800" spc="-50" dirty="0">
                <a:solidFill>
                  <a:srgbClr val="FF0000"/>
                </a:solidFill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positive, happy and useful life</a:t>
            </a:r>
            <a:r>
              <a:rPr lang="en-US" altLang="zh-TW" sz="4800" spc="-100" dirty="0">
                <a:latin typeface="Arial" panose="020B0604020202020204" pitchFamily="34" charset="0"/>
                <a:ea typeface="華康儷中黑" panose="020B0509000000000000" pitchFamily="49" charset="-12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32E8AE9-1ED7-46E2-A5C9-C55D5A9B089C}"/>
              </a:ext>
            </a:extLst>
          </p:cNvPr>
          <p:cNvSpPr txBox="1"/>
          <p:nvPr/>
        </p:nvSpPr>
        <p:spPr>
          <a:xfrm>
            <a:off x="5364088" y="5919663"/>
            <a:ext cx="3456384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zh-TW" altLang="en-US" sz="2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為福傳</a:t>
            </a:r>
            <a:r>
              <a:rPr lang="en-US" altLang="zh-TW" sz="2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請上網點讚</a:t>
            </a:r>
            <a:r>
              <a:rPr lang="en-US" altLang="zh-TW" sz="2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lang="en-US" altLang="zh-TW" sz="2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2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endParaRPr lang="en-US" altLang="zh-HK" sz="2000" dirty="0"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6712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1F6FB31-E0A4-4519-AE93-A2494D6AD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r>
              <a:rPr lang="zh-TW" altLang="en-US" sz="3300" dirty="0">
                <a:solidFill>
                  <a:srgbClr val="FF0000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遠觀慈悲的耶穌</a:t>
            </a:r>
            <a:endParaRPr lang="en-US" altLang="zh-TW" sz="3300" b="0" i="0" dirty="0">
              <a:solidFill>
                <a:srgbClr val="FF0000"/>
              </a:solidFill>
              <a:effectLst/>
              <a:latin typeface="華康魏碑體(P)" panose="03000700000000000000" pitchFamily="66" charset="-120"/>
              <a:ea typeface="華康魏碑體(P)" panose="03000700000000000000" pitchFamily="66" charset="-120"/>
            </a:endParaRPr>
          </a:p>
          <a:p>
            <a:pPr algn="l"/>
            <a:r>
              <a:rPr lang="en-US" altLang="zh-TW" sz="33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From a distance, the world looks blue and green.</a:t>
            </a:r>
          </a:p>
          <a:p>
            <a:pPr algn="l"/>
            <a:r>
              <a:rPr lang="en-US" altLang="zh-TW" sz="33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From a distance, there is </a:t>
            </a:r>
            <a:r>
              <a:rPr lang="en-US" altLang="zh-TW" sz="3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harmony</a:t>
            </a:r>
            <a:r>
              <a:rPr lang="en-US" altLang="zh-TW" sz="33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, It's the voice of hope, It's the voice of peace, It's the voice of every man.</a:t>
            </a:r>
          </a:p>
          <a:p>
            <a:pPr algn="l"/>
            <a:r>
              <a:rPr lang="en-US" altLang="zh-TW" sz="3300" b="0" i="0" spc="-5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From a distance, we all have enough, And no one is in need, And there are </a:t>
            </a:r>
            <a:r>
              <a:rPr lang="en-US" altLang="zh-TW" sz="3300" b="0" i="0" spc="-50" dirty="0">
                <a:solidFill>
                  <a:srgbClr val="1F1F1F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no guns, no bombs, and no disease. No hungry mouths to feed.</a:t>
            </a:r>
          </a:p>
          <a:p>
            <a:pPr algn="l">
              <a:spcAft>
                <a:spcPts val="1200"/>
              </a:spcAft>
            </a:pPr>
            <a:r>
              <a:rPr lang="en-US" altLang="zh-TW" sz="33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From a distance, you look like my friend. Even though we are at war. From a distance, I just cannot comprehend, </a:t>
            </a:r>
            <a:r>
              <a:rPr lang="en-US" altLang="zh-TW" sz="3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What all this fighting's for</a:t>
            </a:r>
          </a:p>
          <a:p>
            <a:pPr algn="l"/>
            <a:r>
              <a:rPr lang="en-US" altLang="zh-TW" sz="3300" i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And God is watching us,</a:t>
            </a:r>
            <a:r>
              <a:rPr lang="en-US" altLang="zh-TW" sz="3300" b="1" i="0" dirty="0">
                <a:solidFill>
                  <a:srgbClr val="FF0000"/>
                </a:solidFill>
                <a:effectLst/>
                <a:highlight>
                  <a:srgbClr val="FF0000"/>
                </a:highlight>
                <a:latin typeface="arial" panose="020B0604020202020204" pitchFamily="34" charset="0"/>
              </a:rPr>
              <a:t> </a:t>
            </a:r>
            <a:r>
              <a:rPr lang="en-US" altLang="zh-TW" sz="3300" b="1" i="0" dirty="0">
                <a:solidFill>
                  <a:srgbClr val="FFFF00"/>
                </a:solidFill>
                <a:effectLst/>
                <a:highlight>
                  <a:srgbClr val="FF0000"/>
                </a:highlight>
                <a:latin typeface="arial" panose="020B0604020202020204" pitchFamily="34" charset="0"/>
              </a:rPr>
              <a:t>God is watching us</a:t>
            </a:r>
            <a:r>
              <a:rPr lang="en-US" altLang="zh-TW" sz="3300" b="1" i="0" dirty="0">
                <a:solidFill>
                  <a:srgbClr val="FF0000"/>
                </a:solidFill>
                <a:effectLst/>
                <a:highlight>
                  <a:srgbClr val="FF0000"/>
                </a:highlight>
                <a:latin typeface="arial" panose="020B0604020202020204" pitchFamily="34" charset="0"/>
              </a:rPr>
              <a:t>.</a:t>
            </a:r>
            <a:r>
              <a:rPr lang="en-US" altLang="zh-TW" sz="3300" b="1" i="0" dirty="0">
                <a:solidFill>
                  <a:srgbClr val="FFFF00"/>
                </a:solidFill>
                <a:effectLst/>
                <a:highlight>
                  <a:srgbClr val="FF0000"/>
                </a:highlight>
                <a:latin typeface="arial" panose="020B0604020202020204" pitchFamily="34" charset="0"/>
              </a:rPr>
              <a:t>   </a:t>
            </a:r>
            <a:endParaRPr lang="zh-TW" altLang="en-US" sz="3300" b="1" dirty="0">
              <a:solidFill>
                <a:srgbClr val="FFFF00"/>
              </a:solidFill>
              <a:highlight>
                <a:srgbClr val="FF0000"/>
              </a:highlight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8826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1F6FB31-E0A4-4519-AE93-A2494D6AD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>
            <a:normAutofit/>
          </a:bodyPr>
          <a:lstStyle/>
          <a:p>
            <a:r>
              <a:rPr lang="zh-TW" altLang="en-US" sz="3300" dirty="0">
                <a:solidFill>
                  <a:srgbClr val="FF0000"/>
                </a:solidFill>
                <a:latin typeface="華康魏碑體(P)" panose="03000700000000000000" pitchFamily="66" charset="-120"/>
                <a:ea typeface="華康魏碑體(P)" panose="03000700000000000000" pitchFamily="66" charset="-120"/>
              </a:rPr>
              <a:t>遠觀慈悲的耶穌</a:t>
            </a:r>
            <a:endParaRPr lang="en-US" altLang="zh-TW" sz="3300" b="0" i="0" dirty="0">
              <a:solidFill>
                <a:srgbClr val="FF0000"/>
              </a:solidFill>
              <a:effectLst/>
              <a:latin typeface="華康魏碑體(P)" panose="03000700000000000000" pitchFamily="66" charset="-120"/>
              <a:ea typeface="華康魏碑體(P)" panose="03000700000000000000" pitchFamily="66" charset="-120"/>
            </a:endParaRPr>
          </a:p>
          <a:p>
            <a:pPr algn="l"/>
            <a:r>
              <a:rPr lang="en-US" altLang="zh-TW" sz="33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From a distance, the world looks blue and green.</a:t>
            </a:r>
          </a:p>
          <a:p>
            <a:pPr algn="l"/>
            <a:r>
              <a:rPr lang="en-US" altLang="zh-TW" sz="33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From a distance, there is </a:t>
            </a:r>
            <a:r>
              <a:rPr lang="en-US" altLang="zh-TW" sz="3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harmony</a:t>
            </a:r>
            <a:r>
              <a:rPr lang="en-US" altLang="zh-TW" sz="33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, It's the voice of hope, It's the voice of peace, It's the voice of every man.</a:t>
            </a:r>
          </a:p>
          <a:p>
            <a:pPr algn="l"/>
            <a:r>
              <a:rPr lang="en-US" altLang="zh-TW" sz="3300" b="0" i="0" spc="-5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From a distance, we all have enough, And no one is in need, And there are </a:t>
            </a:r>
            <a:r>
              <a:rPr lang="en-US" altLang="zh-TW" sz="3300" b="0" i="0" spc="-50" dirty="0">
                <a:solidFill>
                  <a:srgbClr val="1F1F1F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no guns, no bombs, and no disease. No hungry mouths to feed.</a:t>
            </a:r>
          </a:p>
          <a:p>
            <a:pPr algn="l">
              <a:spcAft>
                <a:spcPts val="1200"/>
              </a:spcAft>
            </a:pPr>
            <a:r>
              <a:rPr lang="en-US" altLang="zh-TW" sz="33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From a distance, you look like my friend. Even though we are at war. From a distance, I just cannot comprehend, </a:t>
            </a:r>
            <a:r>
              <a:rPr lang="en-US" altLang="zh-TW" sz="3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What all this fighting's for</a:t>
            </a:r>
          </a:p>
          <a:p>
            <a:pPr algn="l"/>
            <a:r>
              <a:rPr lang="en-US" altLang="zh-TW" sz="3300" i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And God is watching us,</a:t>
            </a:r>
            <a:r>
              <a:rPr lang="en-US" altLang="zh-TW" sz="3300" b="1" i="0" dirty="0">
                <a:solidFill>
                  <a:srgbClr val="FF0000"/>
                </a:solidFill>
                <a:effectLst/>
                <a:highlight>
                  <a:srgbClr val="FF0000"/>
                </a:highlight>
                <a:latin typeface="arial" panose="020B0604020202020204" pitchFamily="34" charset="0"/>
              </a:rPr>
              <a:t> </a:t>
            </a:r>
            <a:r>
              <a:rPr lang="en-US" altLang="zh-TW" sz="3300" b="1" i="0" dirty="0">
                <a:solidFill>
                  <a:srgbClr val="FFFF00"/>
                </a:solidFill>
                <a:effectLst/>
                <a:highlight>
                  <a:srgbClr val="FF0000"/>
                </a:highlight>
                <a:latin typeface="arial" panose="020B0604020202020204" pitchFamily="34" charset="0"/>
              </a:rPr>
              <a:t>God is watching us</a:t>
            </a:r>
            <a:r>
              <a:rPr lang="en-US" altLang="zh-TW" sz="3300" b="1" i="0" dirty="0">
                <a:solidFill>
                  <a:srgbClr val="FF0000"/>
                </a:solidFill>
                <a:effectLst/>
                <a:highlight>
                  <a:srgbClr val="FF0000"/>
                </a:highlight>
                <a:latin typeface="arial" panose="020B0604020202020204" pitchFamily="34" charset="0"/>
              </a:rPr>
              <a:t>.</a:t>
            </a:r>
            <a:r>
              <a:rPr lang="en-US" altLang="zh-TW" sz="3300" b="1" i="0" dirty="0">
                <a:solidFill>
                  <a:srgbClr val="FFFF00"/>
                </a:solidFill>
                <a:effectLst/>
                <a:highlight>
                  <a:srgbClr val="FF0000"/>
                </a:highlight>
                <a:latin typeface="arial" panose="020B0604020202020204" pitchFamily="34" charset="0"/>
              </a:rPr>
              <a:t>   </a:t>
            </a:r>
            <a:endParaRPr lang="zh-TW" altLang="en-US" sz="3300" b="1" dirty="0">
              <a:solidFill>
                <a:srgbClr val="FFFF00"/>
              </a:solidFill>
              <a:highlight>
                <a:srgbClr val="FF0000"/>
              </a:highlight>
              <a:latin typeface="Arial" panose="020B0604020202020204" pitchFamily="34" charset="0"/>
              <a:ea typeface="華康儷中黑" panose="020B0509000000000000" pitchFamily="49" charset="-120"/>
              <a:cs typeface="Arial" panose="020B0604020202020204" pitchFamily="34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5DD6EE8-B593-498B-9E41-89D8F6C43353}"/>
              </a:ext>
            </a:extLst>
          </p:cNvPr>
          <p:cNvSpPr txBox="1"/>
          <p:nvPr/>
        </p:nvSpPr>
        <p:spPr>
          <a:xfrm rot="21436926">
            <a:off x="329625" y="1213802"/>
            <a:ext cx="8507755" cy="4216539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n-US" altLang="zh-TW" sz="1200" dirty="0">
              <a:latin typeface="+mn-lt"/>
              <a:ea typeface="華康儷中宋" panose="02020509000000000000" pitchFamily="49" charset="-120"/>
            </a:endParaRPr>
          </a:p>
          <a:p>
            <a:pPr algn="just"/>
            <a:r>
              <a:rPr lang="zh-TW" altLang="en-US" sz="3600" dirty="0">
                <a:latin typeface="+mn-lt"/>
                <a:ea typeface="華康儷中宋" panose="02020509000000000000" pitchFamily="49" charset="-120"/>
              </a:rPr>
              <a:t>這是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  <a:ea typeface="華康儷中宋" panose="02020509000000000000" pitchFamily="49" charset="-120"/>
              </a:rPr>
              <a:t>1990</a:t>
            </a:r>
            <a:r>
              <a:rPr lang="zh-TW" altLang="en-US" sz="3600" dirty="0">
                <a:latin typeface="+mn-lt"/>
                <a:ea typeface="華康儷中宋" panose="02020509000000000000" pitchFamily="49" charset="-120"/>
              </a:rPr>
              <a:t>年代海灣戰爭時的</a:t>
            </a:r>
            <a:r>
              <a:rPr lang="zh-TW" altLang="en-US" sz="3600" dirty="0">
                <a:solidFill>
                  <a:srgbClr val="FF0000"/>
                </a:solidFill>
                <a:latin typeface="+mn-lt"/>
                <a:ea typeface="華康儷中宋" panose="02020509000000000000" pitchFamily="49" charset="-120"/>
              </a:rPr>
              <a:t>反戰歌</a:t>
            </a:r>
            <a:r>
              <a:rPr lang="en-US" altLang="zh-TW" sz="3600" dirty="0">
                <a:latin typeface="+mn-lt"/>
                <a:ea typeface="華康儷中宋" panose="02020509000000000000" pitchFamily="49" charset="-120"/>
              </a:rPr>
              <a:t>,</a:t>
            </a:r>
            <a:r>
              <a:rPr lang="zh-TW" altLang="en-US" sz="3600" dirty="0">
                <a:latin typeface="+mn-lt"/>
                <a:ea typeface="華康儷中宋" panose="02020509000000000000" pitchFamily="49" charset="-120"/>
              </a:rPr>
              <a:t>歌手是美國人</a:t>
            </a:r>
            <a:r>
              <a:rPr lang="en-US" altLang="zh-TW" sz="3600" dirty="0">
                <a:latin typeface="+mn-lt"/>
                <a:ea typeface="華康儷中宋" panose="02020509000000000000" pitchFamily="49" charset="-120"/>
              </a:rPr>
              <a:t>.</a:t>
            </a:r>
            <a:r>
              <a:rPr lang="zh-TW" altLang="en-US" sz="3600" dirty="0">
                <a:latin typeface="+mn-lt"/>
                <a:ea typeface="華康儷中宋" panose="02020509000000000000" pitchFamily="49" charset="-120"/>
              </a:rPr>
              <a:t>這首歌有很多版本</a:t>
            </a:r>
            <a:r>
              <a:rPr lang="en-US" altLang="zh-TW" sz="3600" dirty="0">
                <a:latin typeface="+mn-lt"/>
                <a:ea typeface="華康儷中宋" panose="02020509000000000000" pitchFamily="49" charset="-120"/>
              </a:rPr>
              <a:t>,</a:t>
            </a:r>
            <a:r>
              <a:rPr lang="zh-TW" altLang="en-US" sz="3600" dirty="0">
                <a:latin typeface="+mn-lt"/>
                <a:ea typeface="華康儷中宋" panose="02020509000000000000" pitchFamily="49" charset="-120"/>
              </a:rPr>
              <a:t>很多很多回應</a:t>
            </a:r>
            <a:r>
              <a:rPr lang="en-US" altLang="zh-TW" sz="3600" dirty="0">
                <a:latin typeface="+mn-lt"/>
                <a:ea typeface="華康儷中宋" panose="02020509000000000000" pitchFamily="49" charset="-120"/>
              </a:rPr>
              <a:t>,</a:t>
            </a:r>
            <a:r>
              <a:rPr lang="zh-TW" altLang="en-US" sz="3600" dirty="0">
                <a:latin typeface="+mn-lt"/>
                <a:ea typeface="華康儷中宋" panose="02020509000000000000" pitchFamily="49" charset="-120"/>
              </a:rPr>
              <a:t>很多很多讚好</a:t>
            </a:r>
            <a:r>
              <a:rPr lang="en-US" altLang="zh-TW" sz="3600" dirty="0">
                <a:latin typeface="+mn-lt"/>
                <a:ea typeface="華康儷中宋" panose="02020509000000000000" pitchFamily="49" charset="-120"/>
              </a:rPr>
              <a:t>,</a:t>
            </a:r>
            <a:r>
              <a:rPr lang="zh-TW" altLang="en-US" sz="3600" dirty="0">
                <a:latin typeface="+mn-lt"/>
                <a:ea typeface="華康儷中宋" panose="02020509000000000000" pitchFamily="49" charset="-120"/>
              </a:rPr>
              <a:t>聽過的人早已超過一千萬</a:t>
            </a:r>
            <a:r>
              <a:rPr lang="en-US" altLang="zh-TW" sz="3600" dirty="0">
                <a:latin typeface="+mn-lt"/>
                <a:ea typeface="華康儷中宋" panose="02020509000000000000" pitchFamily="49" charset="-120"/>
              </a:rPr>
              <a:t>,</a:t>
            </a:r>
            <a:r>
              <a:rPr lang="zh-TW" altLang="en-US" sz="3600" dirty="0">
                <a:latin typeface="+mn-lt"/>
                <a:ea typeface="華康儷中宋" panose="02020509000000000000" pitchFamily="49" charset="-120"/>
              </a:rPr>
              <a:t>今日仍有人收看或收聽</a:t>
            </a:r>
            <a:r>
              <a:rPr lang="en-US" altLang="zh-TW" sz="3600" dirty="0">
                <a:latin typeface="+mn-lt"/>
                <a:ea typeface="華康儷中宋" panose="02020509000000000000" pitchFamily="49" charset="-120"/>
              </a:rPr>
              <a:t>.</a:t>
            </a:r>
            <a:r>
              <a:rPr lang="zh-TW" altLang="en-US" sz="3600" dirty="0">
                <a:latin typeface="+mn-lt"/>
                <a:ea typeface="華康儷中宋" panose="02020509000000000000" pitchFamily="49" charset="-120"/>
              </a:rPr>
              <a:t>但</a:t>
            </a:r>
            <a:r>
              <a:rPr lang="en-US" altLang="zh-TW" sz="3600" b="1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  <a:ea typeface="華康儷中宋" panose="02020509000000000000" pitchFamily="49" charset="-120"/>
              </a:rPr>
              <a:t>34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  <a:ea typeface="華康儷中宋" panose="02020509000000000000" pitchFamily="49" charset="-120"/>
              </a:rPr>
              <a:t>年過去</a:t>
            </a:r>
            <a:r>
              <a:rPr lang="zh-TW" altLang="en-US" sz="3600" dirty="0">
                <a:latin typeface="+mn-lt"/>
                <a:ea typeface="華康儷中宋" panose="02020509000000000000" pitchFamily="49" charset="-120"/>
              </a:rPr>
              <a:t>了</a:t>
            </a:r>
            <a:r>
              <a:rPr lang="en-US" altLang="zh-TW" sz="3600" dirty="0">
                <a:latin typeface="+mn-lt"/>
                <a:ea typeface="華康儷中宋" panose="02020509000000000000" pitchFamily="49" charset="-120"/>
              </a:rPr>
              <a:t>,</a:t>
            </a:r>
            <a:r>
              <a:rPr lang="zh-TW" altLang="en-US" sz="3600" dirty="0">
                <a:latin typeface="+mn-lt"/>
                <a:ea typeface="華康儷中宋" panose="02020509000000000000" pitchFamily="49" charset="-120"/>
              </a:rPr>
              <a:t>戰爭不止</a:t>
            </a:r>
            <a:r>
              <a:rPr lang="en-US" altLang="zh-TW" sz="3600" dirty="0">
                <a:latin typeface="+mn-lt"/>
                <a:ea typeface="華康儷中宋" panose="02020509000000000000" pitchFamily="49" charset="-120"/>
              </a:rPr>
              <a:t>,</a:t>
            </a:r>
            <a:r>
              <a:rPr lang="zh-TW" altLang="en-US" sz="3600" dirty="0">
                <a:latin typeface="+mn-lt"/>
                <a:ea typeface="華康儷中宋" panose="02020509000000000000" pitchFamily="49" charset="-120"/>
              </a:rPr>
              <a:t>動亂不停</a:t>
            </a:r>
            <a:r>
              <a:rPr lang="en-US" altLang="zh-TW" sz="3600" dirty="0">
                <a:latin typeface="+mn-lt"/>
                <a:ea typeface="華康儷中宋" panose="02020509000000000000" pitchFamily="49" charset="-120"/>
              </a:rPr>
              <a:t>,</a:t>
            </a:r>
            <a:r>
              <a:rPr lang="zh-TW" altLang="en-US" sz="3600" dirty="0">
                <a:latin typeface="+mn-lt"/>
                <a:ea typeface="華康儷中宋" panose="02020509000000000000" pitchFamily="49" charset="-120"/>
              </a:rPr>
              <a:t>貧富懸殊不斷抗大</a:t>
            </a:r>
            <a:r>
              <a:rPr lang="en-US" altLang="zh-TW" sz="3600" dirty="0">
                <a:latin typeface="+mn-lt"/>
                <a:ea typeface="華康儷中宋" panose="02020509000000000000" pitchFamily="49" charset="-120"/>
              </a:rPr>
              <a:t>……</a:t>
            </a:r>
          </a:p>
          <a:p>
            <a:pPr algn="just"/>
            <a:r>
              <a:rPr lang="zh-TW" altLang="en-US" sz="32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為什麼</a:t>
            </a:r>
            <a:r>
              <a:rPr lang="en-US" altLang="zh-TW" sz="32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?</a:t>
            </a:r>
            <a:r>
              <a:rPr lang="zh-TW" altLang="en-US" sz="32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為什麼</a:t>
            </a:r>
            <a:r>
              <a:rPr lang="en-US" altLang="zh-TW" sz="32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?</a:t>
            </a:r>
            <a:r>
              <a:rPr lang="zh-TW" altLang="en-US" sz="28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為什麼</a:t>
            </a:r>
            <a:r>
              <a:rPr lang="en-US" altLang="zh-TW" sz="28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?</a:t>
            </a:r>
            <a:r>
              <a:rPr lang="zh-TW" altLang="en-US" sz="24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為什麼</a:t>
            </a:r>
            <a:r>
              <a:rPr lang="en-US" altLang="zh-TW" sz="24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?</a:t>
            </a:r>
            <a:r>
              <a:rPr lang="zh-TW" altLang="en-US" sz="20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為什麼</a:t>
            </a:r>
            <a:r>
              <a:rPr lang="en-US" altLang="zh-TW" sz="20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?</a:t>
            </a:r>
            <a:r>
              <a:rPr lang="zh-TW" altLang="en-US" sz="16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為什麼</a:t>
            </a:r>
            <a:r>
              <a:rPr lang="en-US" altLang="zh-TW" sz="16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?</a:t>
            </a:r>
            <a:r>
              <a:rPr lang="zh-TW" altLang="en-US" sz="14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為什麼</a:t>
            </a:r>
            <a:r>
              <a:rPr lang="en-US" altLang="zh-TW" sz="14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?</a:t>
            </a:r>
            <a:r>
              <a:rPr lang="zh-TW" altLang="en-US" sz="10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為什麼</a:t>
            </a:r>
            <a:r>
              <a:rPr lang="en-US" altLang="zh-TW" sz="10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?</a:t>
            </a:r>
            <a:r>
              <a:rPr lang="zh-TW" altLang="en-US" sz="10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為什麼</a:t>
            </a:r>
            <a:r>
              <a:rPr lang="en-US" altLang="zh-TW" sz="10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?</a:t>
            </a:r>
          </a:p>
          <a:p>
            <a:pPr algn="just"/>
            <a:r>
              <a:rPr lang="zh-TW" altLang="en-US" sz="14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教會要作什麼</a:t>
            </a:r>
            <a:r>
              <a:rPr lang="zh-TW" altLang="en-US" sz="20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教會要作什麼嗎</a:t>
            </a:r>
            <a:r>
              <a:rPr lang="en-US" altLang="zh-TW" sz="20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?</a:t>
            </a:r>
            <a:r>
              <a:rPr lang="zh-TW" altLang="en-US" sz="24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教會要作什麼嗎</a:t>
            </a:r>
            <a:r>
              <a:rPr lang="en-US" altLang="zh-TW" sz="24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?</a:t>
            </a:r>
            <a:r>
              <a:rPr lang="zh-TW" altLang="en-US" sz="32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教會要作什麼嗎</a:t>
            </a:r>
            <a:r>
              <a:rPr lang="en-US" altLang="zh-TW" sz="32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?</a:t>
            </a:r>
          </a:p>
          <a:p>
            <a:pPr algn="just"/>
            <a:endParaRPr lang="zh-TW" altLang="en-US" sz="1200" dirty="0">
              <a:solidFill>
                <a:srgbClr val="FF0000"/>
              </a:solidFill>
              <a:highlight>
                <a:srgbClr val="FFFF00"/>
              </a:highligh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54636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願復活的基督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幫助你戰勝疫情和一切困難</a:t>
            </a:r>
            <a:endParaRPr lang="en-US" altLang="zh-TW" sz="54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669360"/>
          </a:xfrm>
        </p:spPr>
        <p:txBody>
          <a:bodyPr>
            <a:normAutofit/>
          </a:bodyPr>
          <a:lstStyle/>
          <a:p>
            <a:pPr marL="0" indent="0" algn="just" eaLnBrk="1">
              <a:lnSpc>
                <a:spcPts val="48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恭讀聖若望一書　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(5:1-6)</a:t>
            </a:r>
          </a:p>
          <a:p>
            <a:pPr marL="0" indent="0" algn="just" eaLnBrk="1">
              <a:lnSpc>
                <a:spcPts val="5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親愛的諸位：凡信耶穌為默西亞的，是由天主所生的；凡愛生他之父的，也必愛那由他所生的。幾時我們愛天主，又遵行他的誡命，那就知道我們也愛天主的子女。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原來愛天主，就是遵行他的誡命，而他的誡命並不沉重，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02F268F-95CC-483C-84EF-EC4AE75A2CE1}"/>
              </a:ext>
            </a:extLst>
          </p:cNvPr>
          <p:cNvSpPr txBox="1"/>
          <p:nvPr/>
        </p:nvSpPr>
        <p:spPr>
          <a:xfrm>
            <a:off x="8604448" y="6453336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chemeClr val="bg1"/>
                </a:solidFill>
              </a:rPr>
              <a:t>1/2</a:t>
            </a:r>
            <a:endParaRPr lang="zh-TW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890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669360"/>
          </a:xfrm>
        </p:spPr>
        <p:txBody>
          <a:bodyPr>
            <a:normAutofit/>
          </a:bodyPr>
          <a:lstStyle/>
          <a:p>
            <a:pPr marL="0" indent="0" algn="just" eaLnBrk="1">
              <a:lnSpc>
                <a:spcPts val="5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因為凡由天主所生的，必得勝世界；得勝世界的武器，就是我們的信德。誰得勝世界呢？不是那信耶穌為天主子的人嗎？這位就是經過水及血而來的耶穌基督；他不但以水，而且也是以水及血而來的，並且有聖神作證，因為聖神是真理。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zh-TW" altLang="en-US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3EC99D2-E504-4D80-AC7B-B7938A6EADC4}"/>
              </a:ext>
            </a:extLst>
          </p:cNvPr>
          <p:cNvSpPr txBox="1"/>
          <p:nvPr/>
        </p:nvSpPr>
        <p:spPr>
          <a:xfrm>
            <a:off x="8604448" y="6453336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chemeClr val="bg1"/>
                </a:solidFill>
              </a:rPr>
              <a:t>2/2</a:t>
            </a:r>
            <a:endParaRPr lang="zh-TW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61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88640"/>
            <a:ext cx="9107488" cy="6597352"/>
          </a:xfrm>
        </p:spPr>
        <p:txBody>
          <a:bodyPr>
            <a:noAutofit/>
          </a:bodyPr>
          <a:lstStyle/>
          <a:p>
            <a:pPr marL="0" indent="0" algn="just" eaLnBrk="1">
              <a:lnSpc>
                <a:spcPts val="47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恭讀聖若望福音　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20:19-31</a:t>
            </a:r>
          </a:p>
          <a:p>
            <a:pPr marL="0" indent="0" algn="just" eaLnBrk="1">
              <a:lnSpc>
                <a:spcPts val="47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周的第一天晚上，門徒所在的地方，因為怕猶太人，門戶都關著，耶穌來了，站在中間，對他們說：「願你們平安！」說了這話，便把手和肋膀指給他們看。門徒見了主，便喜歡起來。耶穌又對他們說：「願你們平安！就如父派遣了我，我也同樣派遣你們。」說了這話，就向他們噓了一口氣，說：「你們領受聖神吧！你們赦免誰的罪，誰的罪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9E65EB8D-FAE8-48F2-8E9B-8F884FC1AC4A}"/>
              </a:ext>
            </a:extLst>
          </p:cNvPr>
          <p:cNvSpPr txBox="1"/>
          <p:nvPr/>
        </p:nvSpPr>
        <p:spPr>
          <a:xfrm>
            <a:off x="8604448" y="6453336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chemeClr val="bg1"/>
                </a:solidFill>
              </a:rPr>
              <a:t>1/4</a:t>
            </a:r>
            <a:endParaRPr lang="zh-TW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729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B3E1772-650E-48C8-A469-BF1B87F796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08504" cy="6480720"/>
          </a:xfrm>
        </p:spPr>
        <p:txBody>
          <a:bodyPr>
            <a:noAutofit/>
          </a:bodyPr>
          <a:lstStyle/>
          <a:p>
            <a:pPr marL="0" indent="0" algn="just" eaLnBrk="1">
              <a:lnSpc>
                <a:spcPts val="47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就得赦免；你們保留誰的罪，誰的罪就被保留。」十二人中的一個，號稱狄狄摩的多默，當耶穌來時，卻沒有和他們在一起。其他門徒向他說：「我們看見了主。」但多默對他們說：「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除非我看見他手上的釘孔，用我的指頭，探入釘孔；用我的手，探入他的肋膀，我決不信。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」八天以後，耶穌的門徒又在屋裡，多默也和他們在一起。門戶關著，耶穌來了，站在中間，說：</a:t>
            </a:r>
            <a:endParaRPr lang="zh-TW" altLang="en-US" sz="4000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F555F58-6F66-4192-98BB-5192988FAAE8}"/>
              </a:ext>
            </a:extLst>
          </p:cNvPr>
          <p:cNvSpPr txBox="1"/>
          <p:nvPr/>
        </p:nvSpPr>
        <p:spPr>
          <a:xfrm>
            <a:off x="8532440" y="6453336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chemeClr val="bg1"/>
                </a:solidFill>
              </a:rPr>
              <a:t>2/4</a:t>
            </a:r>
            <a:endParaRPr lang="zh-TW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105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D8B6CFE-2390-4B37-BD30-E15BE04AD8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60" y="116632"/>
            <a:ext cx="9036496" cy="6552728"/>
          </a:xfrm>
        </p:spPr>
        <p:txBody>
          <a:bodyPr/>
          <a:lstStyle/>
          <a:p>
            <a:pPr marL="0" indent="0" algn="just" eaLnBrk="1">
              <a:lnSpc>
                <a:spcPts val="47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「願你們平安！」然後對多默說：「把你的指頭伸到這裡來，看看我的手吧！並伸過你的手來，探入我的肋膀，不要做無信德的人，但要做個有信德的人。」多默回答說：「我主！我天主！」耶穌對多默說：「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因為你看見了我，才相信嗎？那些沒有看見而相信的，才是有福的！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3E01DF7-B817-40AC-8CD3-2EB90132EFC8}"/>
              </a:ext>
            </a:extLst>
          </p:cNvPr>
          <p:cNvSpPr txBox="1"/>
          <p:nvPr/>
        </p:nvSpPr>
        <p:spPr>
          <a:xfrm>
            <a:off x="8604448" y="6453336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chemeClr val="bg1"/>
                </a:solidFill>
              </a:rPr>
              <a:t>3/4</a:t>
            </a:r>
            <a:endParaRPr lang="zh-TW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298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02C6CDF-12F8-4CDA-9197-DCB8739DB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8" y="188640"/>
            <a:ext cx="8964488" cy="6480720"/>
          </a:xfrm>
        </p:spPr>
        <p:txBody>
          <a:bodyPr/>
          <a:lstStyle/>
          <a:p>
            <a:pPr marL="0" indent="0" algn="just" eaLnBrk="1">
              <a:lnSpc>
                <a:spcPts val="55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耶穌在門徒前，還行了許多其他神蹟，沒有記在這部書上。這些所記錄的，是為叫你們信耶穌是默西亞，天主子，並使你們信的人，賴他的名，獲得生命。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7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HK" sz="32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2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2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7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sz="32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2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基督，我們讚美你！</a:t>
            </a:r>
            <a:endParaRPr lang="en-US" altLang="zh-TW" sz="32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1439BA7-552D-4547-9A23-F5B4D237C34C}"/>
              </a:ext>
            </a:extLst>
          </p:cNvPr>
          <p:cNvSpPr txBox="1"/>
          <p:nvPr/>
        </p:nvSpPr>
        <p:spPr>
          <a:xfrm>
            <a:off x="8604448" y="6453336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solidFill>
                  <a:schemeClr val="bg1"/>
                </a:solidFill>
              </a:rPr>
              <a:t>4/4</a:t>
            </a:r>
            <a:endParaRPr lang="zh-TW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725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691313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復活期第二主日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2024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年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4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月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7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日</a:t>
            </a:r>
            <a:r>
              <a:rPr lang="en-US" altLang="zh-TW" sz="2800" dirty="0">
                <a:solidFill>
                  <a:srgbClr val="FFFF00"/>
                </a:solidFill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solidFill>
                  <a:srgbClr val="FFFF00"/>
                </a:solidFill>
                <a:ea typeface="華康儷中黑" panose="020B0509000000000000" pitchFamily="49" charset="-120"/>
              </a:rPr>
              <a:t>救主慈悲主日</a:t>
            </a:r>
            <a:r>
              <a:rPr lang="en-US" altLang="zh-TW" sz="2800" dirty="0">
                <a:solidFill>
                  <a:srgbClr val="FFFF00"/>
                </a:solidFill>
                <a:ea typeface="華康儷中黑" panose="020B0509000000000000" pitchFamily="49" charset="-120"/>
              </a:rPr>
              <a:t>)</a:t>
            </a:r>
            <a:endParaRPr lang="zh-TW" altLang="en-US" sz="2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24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9600" dirty="0">
                <a:solidFill>
                  <a:srgbClr val="FFFF00"/>
                </a:solidFill>
                <a:ea typeface="華康粗黑體" panose="020B0709000000000000" pitchFamily="49" charset="-120"/>
              </a:rPr>
              <a:t>如何驗證天主</a:t>
            </a:r>
            <a:r>
              <a:rPr lang="en-US" altLang="zh-TW" sz="9600" dirty="0">
                <a:solidFill>
                  <a:srgbClr val="FFFF00"/>
                </a:solidFill>
                <a:ea typeface="華康粗黑體" panose="020B0709000000000000" pitchFamily="49" charset="-120"/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4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400" dirty="0">
                <a:solidFill>
                  <a:schemeClr val="bg1"/>
                </a:solidFill>
                <a:ea typeface="華康粗黑體" panose="020B0709000000000000" pitchFamily="49" charset="-120"/>
              </a:rPr>
              <a:t>不見而信</a:t>
            </a:r>
            <a:r>
              <a:rPr lang="en-US" altLang="zh-TW" sz="4000" dirty="0">
                <a:solidFill>
                  <a:schemeClr val="bg1"/>
                </a:solidFill>
                <a:ea typeface="華康粗黑體" panose="020B0709000000000000" pitchFamily="49" charset="-120"/>
              </a:rPr>
              <a:t>?</a:t>
            </a:r>
            <a:r>
              <a:rPr lang="en-US" altLang="zh-TW" sz="44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48809798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31510</TotalTime>
  <Words>2602</Words>
  <Application>Microsoft Office PowerPoint</Application>
  <PresentationFormat>如螢幕大小 (4:3)</PresentationFormat>
  <Paragraphs>148</Paragraphs>
  <Slides>29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14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29</vt:i4>
      </vt:variant>
    </vt:vector>
  </HeadingPairs>
  <TitlesOfParts>
    <vt:vector size="46" baseType="lpstr">
      <vt:lpstr>華康中黑體</vt:lpstr>
      <vt:lpstr>華康中黑體(P)</vt:lpstr>
      <vt:lpstr>華康正顏楷體W7</vt:lpstr>
      <vt:lpstr>華康粗黑體</vt:lpstr>
      <vt:lpstr>華康超明體</vt:lpstr>
      <vt:lpstr>華康魏碑體(P)</vt:lpstr>
      <vt:lpstr>華康儷中宋</vt:lpstr>
      <vt:lpstr>華康儷中黑</vt:lpstr>
      <vt:lpstr>新細明體</vt:lpstr>
      <vt:lpstr>Arial</vt:lpstr>
      <vt:lpstr>Arial</vt:lpstr>
      <vt:lpstr>Calibri</vt:lpstr>
      <vt:lpstr>Calibri Light</vt:lpstr>
      <vt:lpstr>Wingdings</vt:lpstr>
      <vt:lpstr>預設簡報設計</vt:lpstr>
      <vt:lpstr>3_預設簡報設計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1713</cp:revision>
  <dcterms:created xsi:type="dcterms:W3CDTF">2006-09-26T01:05:23Z</dcterms:created>
  <dcterms:modified xsi:type="dcterms:W3CDTF">2024-03-26T10:09:36Z</dcterms:modified>
</cp:coreProperties>
</file>