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694" r:id="rId2"/>
    <p:sldMasterId id="2147489719" r:id="rId3"/>
  </p:sldMasterIdLst>
  <p:notesMasterIdLst>
    <p:notesMasterId r:id="rId29"/>
  </p:notesMasterIdLst>
  <p:handoutMasterIdLst>
    <p:handoutMasterId r:id="rId30"/>
  </p:handoutMasterIdLst>
  <p:sldIdLst>
    <p:sldId id="2404" r:id="rId4"/>
    <p:sldId id="1050" r:id="rId5"/>
    <p:sldId id="1489" r:id="rId6"/>
    <p:sldId id="1471" r:id="rId7"/>
    <p:sldId id="1370" r:id="rId8"/>
    <p:sldId id="1391" r:id="rId9"/>
    <p:sldId id="1519" r:id="rId10"/>
    <p:sldId id="1054" r:id="rId11"/>
    <p:sldId id="2407" r:id="rId12"/>
    <p:sldId id="1520" r:id="rId13"/>
    <p:sldId id="2408" r:id="rId14"/>
    <p:sldId id="1526" r:id="rId15"/>
    <p:sldId id="2406" r:id="rId16"/>
    <p:sldId id="1523" r:id="rId17"/>
    <p:sldId id="1534" r:id="rId18"/>
    <p:sldId id="257" r:id="rId19"/>
    <p:sldId id="1524" r:id="rId20"/>
    <p:sldId id="1527" r:id="rId21"/>
    <p:sldId id="1528" r:id="rId22"/>
    <p:sldId id="1529" r:id="rId23"/>
    <p:sldId id="1530" r:id="rId24"/>
    <p:sldId id="1531" r:id="rId25"/>
    <p:sldId id="1532" r:id="rId26"/>
    <p:sldId id="1533" r:id="rId27"/>
    <p:sldId id="1045" r:id="rId28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2C4CF32D-8E06-4092-916B-2D8500CD1C42}">
          <p14:sldIdLst>
            <p14:sldId id="2404"/>
            <p14:sldId id="1050"/>
            <p14:sldId id="1489"/>
            <p14:sldId id="1471"/>
            <p14:sldId id="1370"/>
            <p14:sldId id="1391"/>
            <p14:sldId id="1519"/>
            <p14:sldId id="1054"/>
            <p14:sldId id="2407"/>
            <p14:sldId id="1520"/>
            <p14:sldId id="2408"/>
            <p14:sldId id="1526"/>
            <p14:sldId id="2406"/>
          </p14:sldIdLst>
        </p14:section>
        <p14:section name="未命名的章節" id="{7B56C89B-E52F-4FBA-8F98-D80A8888E676}">
          <p14:sldIdLst>
            <p14:sldId id="1523"/>
            <p14:sldId id="1534"/>
            <p14:sldId id="257"/>
            <p14:sldId id="1524"/>
            <p14:sldId id="1527"/>
            <p14:sldId id="1528"/>
            <p14:sldId id="1529"/>
            <p14:sldId id="1530"/>
            <p14:sldId id="1531"/>
            <p14:sldId id="1532"/>
            <p14:sldId id="1533"/>
            <p14:sldId id="10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9900CC"/>
    <a:srgbClr val="FFCCFF"/>
    <a:srgbClr val="FF99FF"/>
    <a:srgbClr val="99CCFF"/>
    <a:srgbClr val="00CC00"/>
    <a:srgbClr val="99FF99"/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3041" autoAdjust="0"/>
    <p:restoredTop sz="90014" autoAdjust="0"/>
  </p:normalViewPr>
  <p:slideViewPr>
    <p:cSldViewPr>
      <p:cViewPr varScale="1">
        <p:scale>
          <a:sx n="73" d="100"/>
          <a:sy n="73" d="100"/>
        </p:scale>
        <p:origin x="132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1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4078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233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0E7F3-594E-431A-934E-DAED303BC61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41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CA772-E495-4BA9-ABC1-9BB5D5EDCA4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791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95542-F898-48F4-A21A-A80883BB252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75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A249-DD10-426B-9B14-6EACD1FF16C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20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37EE-1CE0-45D0-9087-5172E5E08F6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58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AB98-89D1-4293-8288-C0841480BAB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24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2F6D8-0604-4E53-B2F1-2A37DFAA1D1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7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E3E24-48B9-4D2C-ACC3-D70F17E10ED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75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7A85E-BB8E-4335-9EEC-1BCBD0CFB4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57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DB86-11B9-48DF-8BA9-F79E7D13D08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81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0BB5D-09E1-4D96-80A6-8E8A197FA4A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79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fld id="{D477CC02-DBB9-4AE4-B28C-339F9F6F7922}" type="slidenum">
              <a:rPr lang="en-US" altLang="zh-TW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4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695" r:id="rId1"/>
    <p:sldLayoutId id="2147489696" r:id="rId2"/>
    <p:sldLayoutId id="2147489697" r:id="rId3"/>
    <p:sldLayoutId id="2147489698" r:id="rId4"/>
    <p:sldLayoutId id="2147489699" r:id="rId5"/>
    <p:sldLayoutId id="2147489700" r:id="rId6"/>
    <p:sldLayoutId id="2147489701" r:id="rId7"/>
    <p:sldLayoutId id="2147489702" r:id="rId8"/>
    <p:sldLayoutId id="2147489703" r:id="rId9"/>
    <p:sldLayoutId id="2147489704" r:id="rId10"/>
    <p:sldLayoutId id="2147489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2656"/>
            <a:ext cx="9144000" cy="6525344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耶穌升天節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大眾傳播節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)</a:t>
            </a:r>
            <a:endParaRPr lang="zh-TW" altLang="en-US" sz="2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 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9600" spc="600" dirty="0">
                <a:solidFill>
                  <a:srgbClr val="00FF00"/>
                </a:solidFill>
                <a:ea typeface="華康粗黑體" pitchFamily="49" charset="-120"/>
              </a:rPr>
              <a:t>近鄉情怯</a:t>
            </a:r>
            <a:endParaRPr lang="en-US" altLang="zh-TW" sz="9600" spc="600" dirty="0">
              <a:solidFill>
                <a:srgbClr val="00FF00"/>
              </a:solidFill>
              <a:ea typeface="華康粗黑體" pitchFamily="49" charset="-120"/>
            </a:endParaRPr>
          </a:p>
          <a:p>
            <a:pPr marL="3240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20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5400" spc="-150" dirty="0">
                <a:solidFill>
                  <a:schemeClr val="bg1"/>
                </a:solidFill>
                <a:ea typeface="華康正顏楷體W7" panose="03000709000000000000" pitchFamily="65" charset="-120"/>
              </a:rPr>
              <a:t>福傳    互聯</a:t>
            </a:r>
            <a:r>
              <a:rPr kumimoji="1" lang="zh-TW" altLang="en-US" sz="54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" panose="03000709000000000000" pitchFamily="65" charset="-120"/>
                <a:cs typeface="+mn-cs"/>
              </a:rPr>
              <a:t>網</a:t>
            </a:r>
            <a:r>
              <a:rPr kumimoji="1" lang="en-US" altLang="zh-TW" sz="54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" panose="03000709000000000000" pitchFamily="65" charset="-120"/>
                <a:cs typeface="+mn-cs"/>
              </a:rPr>
              <a:t>+</a:t>
            </a:r>
            <a:r>
              <a:rPr kumimoji="1" lang="zh-TW" altLang="en-US" sz="54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" panose="03000709000000000000" pitchFamily="65" charset="-120"/>
                <a:cs typeface="+mn-cs"/>
              </a:rPr>
              <a:t>電腦</a:t>
            </a:r>
            <a:r>
              <a:rPr kumimoji="1" lang="en-US" altLang="zh-TW" sz="54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" panose="03000709000000000000" pitchFamily="65" charset="-120"/>
                <a:cs typeface="+mn-cs"/>
              </a:rPr>
              <a:t>+</a:t>
            </a:r>
            <a:r>
              <a:rPr kumimoji="1" lang="zh-TW" altLang="en-US" sz="54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" panose="03000709000000000000" pitchFamily="65" charset="-120"/>
                <a:cs typeface="+mn-cs"/>
              </a:rPr>
              <a:t>手機</a:t>
            </a:r>
            <a:r>
              <a:rPr kumimoji="1" lang="en-US" altLang="zh-TW" sz="54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" panose="03000709000000000000" pitchFamily="65" charset="-120"/>
                <a:cs typeface="+mn-cs"/>
              </a:rPr>
              <a:t>+AI</a:t>
            </a:r>
          </a:p>
        </p:txBody>
      </p:sp>
      <p:sp>
        <p:nvSpPr>
          <p:cNvPr id="2" name="不等於 1">
            <a:extLst>
              <a:ext uri="{FF2B5EF4-FFF2-40B4-BE49-F238E27FC236}">
                <a16:creationId xmlns:a16="http://schemas.microsoft.com/office/drawing/2014/main" id="{20A09283-AB71-446F-A70F-8D8F21F64A1C}"/>
              </a:ext>
            </a:extLst>
          </p:cNvPr>
          <p:cNvSpPr/>
          <p:nvPr/>
        </p:nvSpPr>
        <p:spPr>
          <a:xfrm>
            <a:off x="1607600" y="5106888"/>
            <a:ext cx="927156" cy="626368"/>
          </a:xfrm>
          <a:prstGeom prst="mathNotEqual">
            <a:avLst>
              <a:gd name="adj1" fmla="val 15334"/>
              <a:gd name="adj2" fmla="val 6600000"/>
              <a:gd name="adj3" fmla="val 117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043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81F321C-71A6-4EDD-995D-D811EE818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8" y="332656"/>
            <a:ext cx="9140552" cy="6336704"/>
          </a:xfrm>
        </p:spPr>
        <p:txBody>
          <a:bodyPr/>
          <a:lstStyle/>
          <a:p>
            <a:pPr marL="360000" indent="-457200" algn="l">
              <a:spcAft>
                <a:spcPts val="600"/>
              </a:spcAft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耶穌用了許多憑據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向他們顯明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自己還活著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你們將充滿聖神的德能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要在耶路撒冷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及全猶太和撒瑪黎雅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並直到地極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為我作證人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Aft>
                <a:spcPts val="600"/>
              </a:spcAft>
            </a:pPr>
            <a:r>
              <a:rPr lang="zh-TW" altLang="en-US" sz="4000" spc="1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這教會就是基督的身體</a:t>
            </a:r>
            <a:r>
              <a:rPr lang="en-US" altLang="zh-TW" sz="4000" spc="1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1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是基督在一切內</a:t>
            </a:r>
            <a:r>
              <a:rPr lang="en-US" altLang="zh-TW" sz="4000" spc="1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1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充滿一切的圓滿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從耶路撒冷開始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因他的名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向萬邦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宣講悔改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以得罪之赦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你們就是這些事的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見證人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0979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81F321C-71A6-4EDD-995D-D811EE818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8" y="332656"/>
            <a:ext cx="9140552" cy="6336704"/>
          </a:xfrm>
        </p:spPr>
        <p:txBody>
          <a:bodyPr/>
          <a:lstStyle/>
          <a:p>
            <a:pPr marL="360000" indent="-457200" algn="l">
              <a:spcAft>
                <a:spcPts val="600"/>
              </a:spcAft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耶穌用了許多憑據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向他們顯明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自己還活著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你們將充滿聖神的德能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要在耶路撒冷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及全猶太和撒瑪黎雅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並直到地極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為我作證人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Aft>
                <a:spcPts val="600"/>
              </a:spcAft>
            </a:pPr>
            <a:r>
              <a:rPr lang="zh-TW" altLang="en-US" sz="4000" spc="1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這教會就是基督的身體</a:t>
            </a:r>
            <a:r>
              <a:rPr lang="en-US" altLang="zh-TW" sz="4000" spc="1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1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是基督在一切內</a:t>
            </a:r>
            <a:r>
              <a:rPr lang="en-US" altLang="zh-TW" sz="4000" spc="1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1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充滿一切的圓滿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從耶路撒冷開始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因他的名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向萬邦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宣講悔改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以得罪之赦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你們就是這些事的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見證人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/>
            <a:endParaRPr lang="zh-TW" alt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5F1CF57-2BC7-468A-A379-41A44815A312}"/>
              </a:ext>
            </a:extLst>
          </p:cNvPr>
          <p:cNvSpPr txBox="1"/>
          <p:nvPr/>
        </p:nvSpPr>
        <p:spPr>
          <a:xfrm rot="21419505">
            <a:off x="318459" y="742965"/>
            <a:ext cx="8587376" cy="5529719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60000" indent="-457200"/>
            <a:endParaRPr lang="en-US" altLang="zh-TW" sz="800" dirty="0"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marL="360000" indent="-457200">
              <a:lnSpc>
                <a:spcPts val="4400"/>
              </a:lnSpc>
              <a:spcAft>
                <a:spcPts val="600"/>
              </a:spcAft>
            </a:pP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1.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傳一個</a:t>
            </a:r>
            <a:r>
              <a:rPr lang="zh-TW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活著的基督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不只一位已故的歷史人物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 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他活在今天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也活在我身上</a:t>
            </a:r>
            <a:endParaRPr lang="en-US" altLang="zh-TW" sz="3800" dirty="0"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marL="360000" indent="-457200">
              <a:lnSpc>
                <a:spcPts val="4400"/>
              </a:lnSpc>
              <a:spcAft>
                <a:spcPts val="600"/>
              </a:spcAft>
            </a:pP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2.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他</a:t>
            </a:r>
            <a:r>
              <a:rPr lang="zh-TW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有能力改變一切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包括個人</a:t>
            </a:r>
            <a:r>
              <a:rPr lang="en-US" altLang="zh-TW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</a:t>
            </a:r>
            <a:r>
              <a:rPr lang="en-US" altLang="zh-TW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團體</a:t>
            </a:r>
            <a:b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en-US" altLang="zh-TW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我家</a:t>
            </a:r>
            <a:r>
              <a:rPr lang="en-US" altLang="zh-TW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?)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教會</a:t>
            </a:r>
            <a:r>
              <a:rPr lang="en-US" altLang="zh-TW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我堂區</a:t>
            </a:r>
            <a:r>
              <a:rPr lang="en-US" altLang="zh-TW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?)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我國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普世教會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和整個世界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en-US" altLang="zh-TW" sz="3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80</a:t>
            </a:r>
            <a:r>
              <a:rPr lang="zh-TW" altLang="en-US" sz="3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億人</a:t>
            </a:r>
            <a:r>
              <a:rPr lang="en-US" altLang="zh-TW" sz="3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+</a:t>
            </a:r>
            <a:r>
              <a:rPr lang="zh-TW" altLang="en-US" sz="3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將近</a:t>
            </a:r>
            <a:r>
              <a:rPr lang="en-US" altLang="zh-TW" sz="3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200</a:t>
            </a:r>
            <a:r>
              <a:rPr lang="zh-TW" altLang="en-US" sz="3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國家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</a:t>
            </a:r>
          </a:p>
          <a:p>
            <a:pPr marL="360000" indent="-457200">
              <a:lnSpc>
                <a:spcPts val="4400"/>
              </a:lnSpc>
              <a:spcAft>
                <a:spcPts val="600"/>
              </a:spcAft>
            </a:pP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3.</a:t>
            </a:r>
            <a:r>
              <a:rPr lang="zh-TW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圓滿的改造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不是</a:t>
            </a:r>
            <a:r>
              <a:rPr lang="zh-TW" altLang="en-US" sz="3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局部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不只</a:t>
            </a:r>
            <a:r>
              <a:rPr lang="zh-TW" altLang="en-US" sz="3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靈性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是整個的人生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是天下太平的大同</a:t>
            </a:r>
            <a:r>
              <a:rPr lang="zh-TW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天國</a:t>
            </a:r>
            <a:endParaRPr lang="en-US" altLang="zh-TW" sz="38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marL="360000" indent="-457200">
              <a:lnSpc>
                <a:spcPts val="4400"/>
              </a:lnSpc>
              <a:spcAft>
                <a:spcPts val="600"/>
              </a:spcAft>
            </a:pP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4.</a:t>
            </a:r>
            <a:r>
              <a:rPr lang="zh-TW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見證人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說給人聽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作給人看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 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必須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知錯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悔改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人神合作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才能進行改造</a:t>
            </a:r>
            <a:endParaRPr lang="en-US" altLang="zh-TW" sz="3800" dirty="0"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317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81F321C-71A6-4EDD-995D-D811EE818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8" y="260648"/>
            <a:ext cx="9140552" cy="6408712"/>
          </a:xfrm>
        </p:spPr>
        <p:txBody>
          <a:bodyPr/>
          <a:lstStyle/>
          <a:p>
            <a:pPr marL="360000" indent="-457200" algn="l">
              <a:lnSpc>
                <a:spcPts val="3800"/>
              </a:lnSpc>
              <a:spcBef>
                <a:spcPts val="0"/>
              </a:spcBef>
            </a:pPr>
            <a:r>
              <a:rPr lang="zh-TW" altLang="en-US" sz="3800" spc="-150" dirty="0">
                <a:solidFill>
                  <a:schemeClr val="bg1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耶穌用了許多憑據</a:t>
            </a:r>
            <a:r>
              <a:rPr lang="en-US" altLang="zh-TW" sz="3800" spc="-150" dirty="0">
                <a:solidFill>
                  <a:schemeClr val="bg1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3800" spc="-150" dirty="0">
                <a:solidFill>
                  <a:schemeClr val="bg1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向他們顯明</a:t>
            </a:r>
            <a:r>
              <a:rPr lang="zh-TW" altLang="en-US" sz="3800" spc="-150" dirty="0">
                <a:solidFill>
                  <a:srgbClr val="00FF00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自己還活著</a:t>
            </a:r>
            <a:r>
              <a:rPr lang="en-US" altLang="zh-TW" sz="3800" spc="-150" dirty="0">
                <a:solidFill>
                  <a:schemeClr val="bg1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;</a:t>
            </a:r>
            <a:r>
              <a:rPr lang="zh-TW" altLang="en-US" sz="3800" spc="-150" dirty="0">
                <a:solidFill>
                  <a:schemeClr val="bg1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你們將充滿聖神的德能</a:t>
            </a:r>
            <a:r>
              <a:rPr lang="en-US" altLang="zh-TW" sz="3800" spc="-150" dirty="0">
                <a:solidFill>
                  <a:schemeClr val="bg1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3800" spc="-150" dirty="0">
                <a:solidFill>
                  <a:schemeClr val="bg1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要在耶路撒冷</a:t>
            </a:r>
            <a:r>
              <a:rPr lang="en-US" altLang="zh-TW" sz="3800" spc="-150" dirty="0">
                <a:solidFill>
                  <a:schemeClr val="bg1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3800" spc="-150" dirty="0">
                <a:solidFill>
                  <a:schemeClr val="bg1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及全猶太和撒瑪黎雅</a:t>
            </a:r>
            <a:r>
              <a:rPr lang="en-US" altLang="zh-TW" sz="3800" spc="-150" dirty="0">
                <a:solidFill>
                  <a:schemeClr val="bg1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3800" spc="-150" dirty="0">
                <a:solidFill>
                  <a:schemeClr val="bg1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並直到地極</a:t>
            </a:r>
            <a:r>
              <a:rPr lang="en-US" altLang="zh-TW" sz="3800" spc="-150" dirty="0">
                <a:solidFill>
                  <a:schemeClr val="bg1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,</a:t>
            </a:r>
            <a:r>
              <a:rPr lang="zh-TW" altLang="en-US" sz="3800" spc="-150" dirty="0">
                <a:solidFill>
                  <a:srgbClr val="00FF00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為我作證人</a:t>
            </a:r>
            <a:r>
              <a:rPr lang="en-US" altLang="zh-TW" sz="3600" spc="-150" dirty="0">
                <a:solidFill>
                  <a:schemeClr val="bg1"/>
                </a:solidFill>
                <a:ea typeface="華康龍門石碑" panose="03000709000000000000" pitchFamily="65" charset="-120"/>
                <a:cs typeface="華康中黑體" panose="020B0509000000000000" pitchFamily="49" charset="-120"/>
              </a:rPr>
              <a:t>.</a:t>
            </a:r>
          </a:p>
          <a:p>
            <a:pPr marL="360000" indent="-360000" algn="l">
              <a:lnSpc>
                <a:spcPts val="5200"/>
              </a:lnSpc>
              <a:spcBef>
                <a:spcPts val="0"/>
              </a:spcBef>
            </a:pPr>
            <a:r>
              <a:rPr lang="zh-TW" altLang="en-US" sz="4000" spc="-15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福傳</a:t>
            </a:r>
            <a:r>
              <a:rPr lang="en-US" altLang="zh-TW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不只講道</a:t>
            </a:r>
            <a:r>
              <a:rPr lang="en-US" altLang="zh-TW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而是傳一個</a:t>
            </a:r>
            <a:r>
              <a:rPr lang="zh-TW" altLang="en-US" sz="4000" spc="-15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活著的基督</a:t>
            </a:r>
            <a:r>
              <a:rPr lang="en-US" altLang="zh-TW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5200"/>
              </a:lnSpc>
              <a:spcBef>
                <a:spcPts val="0"/>
              </a:spcBef>
            </a:pPr>
            <a:r>
              <a:rPr lang="zh-TW" altLang="en-US" sz="4000" spc="-15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見證人</a:t>
            </a:r>
            <a:r>
              <a:rPr lang="en-US" altLang="zh-TW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基督仍活著</a:t>
            </a:r>
            <a:r>
              <a:rPr lang="en-US" altLang="zh-TW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自己在基督內也是一個快樂</a:t>
            </a:r>
            <a:r>
              <a:rPr lang="en-US" altLang="zh-TW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積極和充滿</a:t>
            </a:r>
            <a:r>
              <a:rPr lang="zh-TW" altLang="en-US" sz="4000" spc="-15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正能量</a:t>
            </a:r>
            <a:r>
              <a:rPr lang="zh-TW" altLang="en-US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</a:t>
            </a:r>
            <a:r>
              <a:rPr lang="zh-TW" altLang="en-US" sz="4000" spc="-15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屬靈人</a:t>
            </a:r>
            <a:r>
              <a:rPr lang="en-US" altLang="zh-TW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5200"/>
              </a:lnSpc>
              <a:spcBef>
                <a:spcPts val="0"/>
              </a:spcBef>
            </a:pP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個人見證</a:t>
            </a:r>
            <a:r>
              <a:rPr lang="en-US" altLang="zh-TW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+</a:t>
            </a: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集體見證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不斷</a:t>
            </a: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悔改</a:t>
            </a:r>
            <a:r>
              <a:rPr lang="zh-TW" altLang="en-US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和</a:t>
            </a: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更新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的</a:t>
            </a:r>
            <a:r>
              <a:rPr lang="zh-TW" altLang="en-US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個人</a:t>
            </a:r>
            <a:r>
              <a:rPr lang="en-US" altLang="zh-TW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團體</a:t>
            </a:r>
            <a:r>
              <a:rPr lang="en-US" altLang="zh-TW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教會</a:t>
            </a:r>
            <a:r>
              <a:rPr lang="en-US" altLang="zh-TW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國家</a:t>
            </a:r>
            <a:r>
              <a:rPr lang="en-US" altLang="zh-TW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.</a:t>
            </a:r>
            <a:r>
              <a:rPr lang="en-US" altLang="zh-TW" sz="4000" spc="-15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4000" spc="-15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悔改</a:t>
            </a:r>
            <a:r>
              <a:rPr lang="en-US" altLang="zh-TW" sz="4000" spc="-15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spc="-15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知錯</a:t>
            </a:r>
            <a:r>
              <a:rPr lang="en-US" altLang="zh-TW" sz="4000" spc="-15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</a:t>
            </a:r>
          </a:p>
          <a:p>
            <a:pPr marL="360000" indent="-457200" algn="l">
              <a:lnSpc>
                <a:spcPts val="5200"/>
              </a:lnSpc>
              <a:spcBef>
                <a:spcPts val="0"/>
              </a:spcBef>
            </a:pPr>
            <a:r>
              <a:rPr lang="zh-TW" altLang="en-US" sz="4000" spc="-15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範式轉移</a:t>
            </a:r>
            <a:r>
              <a:rPr lang="en-US" altLang="zh-TW" sz="36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en-US" altLang="zh-TW" sz="3600" spc="-15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Paradigm Shift</a:t>
            </a:r>
            <a:r>
              <a:rPr lang="en-US" altLang="zh-TW" sz="36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</a:t>
            </a:r>
            <a:r>
              <a:rPr lang="en-US" altLang="zh-TW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敢於走出歷史的錯誤道路</a:t>
            </a:r>
            <a:r>
              <a:rPr lang="en-US" altLang="zh-TW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聖教宗若望保祿的啟發</a:t>
            </a:r>
            <a:r>
              <a:rPr lang="en-US" altLang="zh-TW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</a:t>
            </a:r>
            <a:r>
              <a:rPr lang="en-US" altLang="zh-TW" sz="4000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.</a:t>
            </a:r>
            <a:endParaRPr lang="zh-TW" altLang="en-US" sz="4000" dirty="0">
              <a:solidFill>
                <a:schemeClr val="bg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488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81F321C-71A6-4EDD-995D-D811EE818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8" y="260648"/>
            <a:ext cx="9140552" cy="6408712"/>
          </a:xfrm>
        </p:spPr>
        <p:txBody>
          <a:bodyPr/>
          <a:lstStyle/>
          <a:p>
            <a:pPr marL="360000" lvl="0" indent="-457200" algn="l">
              <a:lnSpc>
                <a:spcPts val="5300"/>
              </a:lnSpc>
              <a:spcBef>
                <a:spcPts val="0"/>
              </a:spcBef>
            </a:pPr>
            <a:r>
              <a:rPr lang="zh-TW" altLang="en-US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範式轉移</a:t>
            </a:r>
            <a:r>
              <a:rPr lang="en-US" altLang="zh-TW" sz="36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(Paradigm Shift)</a:t>
            </a:r>
            <a:r>
              <a:rPr lang="en-US" altLang="zh-TW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敢於走出歷史的錯誤道路</a:t>
            </a:r>
            <a:r>
              <a:rPr lang="en-US" altLang="zh-TW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聖教宗若望保祿的啟發</a:t>
            </a:r>
            <a:r>
              <a:rPr lang="en-US" altLang="zh-TW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</a:t>
            </a:r>
            <a:r>
              <a:rPr lang="en-US" altLang="zh-TW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.</a:t>
            </a:r>
          </a:p>
          <a:p>
            <a:pPr marL="360000" lvl="0" indent="-457200" algn="l">
              <a:lnSpc>
                <a:spcPts val="4800"/>
              </a:lnSpc>
              <a:spcBef>
                <a:spcPts val="0"/>
              </a:spcBef>
            </a:pPr>
            <a:r>
              <a:rPr lang="zh-TW" altLang="en-US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由修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齊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治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平</a:t>
            </a:r>
            <a:r>
              <a:rPr lang="en-US" altLang="zh-TW" sz="28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28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修身</a:t>
            </a:r>
            <a:r>
              <a:rPr lang="en-US" altLang="zh-TW" sz="28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28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齊家</a:t>
            </a:r>
            <a:r>
              <a:rPr lang="en-US" altLang="zh-TW" sz="28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28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治國</a:t>
            </a:r>
            <a:r>
              <a:rPr lang="en-US" altLang="zh-TW" sz="28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28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平天下</a:t>
            </a:r>
            <a:r>
              <a:rPr lang="en-US" altLang="zh-TW" sz="28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</a:t>
            </a:r>
            <a:r>
              <a:rPr lang="zh-TW" altLang="en-US" sz="2800" spc="-150" dirty="0">
                <a:solidFill>
                  <a:srgbClr val="0000FF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到</a:t>
            </a:r>
            <a:r>
              <a:rPr lang="zh-TW" altLang="en-US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平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治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齊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修</a:t>
            </a:r>
            <a:br>
              <a:rPr lang="en-US" altLang="zh-TW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</a:br>
            <a:r>
              <a:rPr lang="en-US" altLang="zh-TW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平天下</a:t>
            </a:r>
            <a:r>
              <a:rPr lang="en-US" altLang="zh-TW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治國</a:t>
            </a:r>
            <a:r>
              <a:rPr lang="en-US" altLang="zh-TW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齊家</a:t>
            </a:r>
            <a:r>
              <a:rPr lang="en-US" altLang="zh-TW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修身</a:t>
            </a:r>
            <a:r>
              <a:rPr lang="en-US" altLang="zh-TW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): </a:t>
            </a:r>
            <a:r>
              <a:rPr lang="zh-TW" altLang="en-US" sz="4000" spc="3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徹底擺脫</a:t>
            </a:r>
            <a:br>
              <a:rPr lang="en-US" altLang="zh-TW" sz="40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</a:br>
            <a:r>
              <a:rPr lang="zh-TW" altLang="en-US" sz="3600" dirty="0">
                <a:solidFill>
                  <a:srgbClr val="0000FF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個人自我中心</a:t>
            </a:r>
            <a:r>
              <a:rPr lang="zh-TW" altLang="en-US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和</a:t>
            </a:r>
            <a:r>
              <a:rPr lang="zh-TW" altLang="en-US" sz="3600" dirty="0">
                <a:solidFill>
                  <a:srgbClr val="0000FF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集體自我中</a:t>
            </a:r>
            <a:br>
              <a:rPr lang="en-US" altLang="zh-TW" sz="3600" dirty="0">
                <a:solidFill>
                  <a:srgbClr val="0000FF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</a:br>
            <a:r>
              <a:rPr lang="zh-TW" altLang="en-US" sz="3600" spc="-150" dirty="0">
                <a:solidFill>
                  <a:srgbClr val="0000FF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心</a:t>
            </a:r>
            <a:r>
              <a:rPr lang="zh-TW" altLang="en-US" sz="36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的陷阱和誘惑</a:t>
            </a:r>
            <a:r>
              <a:rPr lang="en-US" altLang="zh-TW" sz="36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 </a:t>
            </a:r>
            <a:r>
              <a:rPr lang="zh-TW" altLang="en-US" sz="36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達到真正的</a:t>
            </a:r>
            <a:br>
              <a:rPr lang="en-US" altLang="zh-TW" sz="3600" spc="-15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</a:br>
            <a:r>
              <a:rPr lang="zh-TW" altLang="en-US" sz="36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世界大同</a:t>
            </a:r>
            <a:r>
              <a:rPr lang="en-US" altLang="zh-TW" sz="3600" spc="-15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. </a:t>
            </a:r>
            <a:r>
              <a:rPr lang="zh-TW" altLang="en-US" sz="3600" dirty="0">
                <a:ea typeface="華康儷中黑" panose="020B0509000000000000" pitchFamily="49" charset="-120"/>
              </a:rPr>
              <a:t>順序是</a:t>
            </a:r>
            <a:r>
              <a:rPr lang="zh-TW" altLang="en-US" sz="3600" dirty="0">
                <a:solidFill>
                  <a:srgbClr val="9900CC"/>
                </a:solidFill>
                <a:ea typeface="華康儷中黑" panose="020B0509000000000000" pitchFamily="49" charset="-120"/>
              </a:rPr>
              <a:t>先談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多談</a:t>
            </a:r>
            <a:br>
              <a:rPr lang="en-US" altLang="zh-TW" sz="3600" dirty="0">
                <a:ea typeface="華康儷中黑" panose="020B0509000000000000" pitchFamily="49" charset="-120"/>
              </a:rPr>
            </a:b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三同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然後是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二同</a:t>
            </a:r>
            <a:r>
              <a:rPr lang="en-US" altLang="zh-TW" sz="3600" dirty="0">
                <a:ea typeface="華康儷中黑" panose="020B0509000000000000" pitchFamily="49" charset="-120"/>
              </a:rPr>
              <a:t>,(</a:t>
            </a:r>
            <a:r>
              <a:rPr lang="zh-TW" altLang="en-US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二同已</a:t>
            </a:r>
            <a:br>
              <a:rPr lang="en-US" altLang="zh-TW" sz="3600" dirty="0">
                <a:solidFill>
                  <a:srgbClr val="0000FF"/>
                </a:solidFill>
                <a:ea typeface="華康儷中黑" panose="020B0509000000000000" pitchFamily="49" charset="-120"/>
              </a:rPr>
            </a:br>
            <a:r>
              <a:rPr lang="zh-TW" altLang="en-US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經有排斥異己的傾向</a:t>
            </a:r>
            <a:r>
              <a:rPr lang="en-US" altLang="zh-TW" sz="3600" dirty="0">
                <a:ea typeface="華康儷中黑" panose="020B0509000000000000" pitchFamily="49" charset="-120"/>
              </a:rPr>
              <a:t>).</a:t>
            </a:r>
            <a:br>
              <a:rPr lang="en-US" altLang="zh-TW" sz="3600" dirty="0">
                <a:ea typeface="華康儷中黑" panose="020B0509000000000000" pitchFamily="49" charset="-120"/>
              </a:rPr>
            </a:br>
            <a:r>
              <a:rPr lang="zh-TW" altLang="en-US" sz="3600" dirty="0">
                <a:ea typeface="華康儷中黑" panose="020B0509000000000000" pitchFamily="49" charset="-120"/>
              </a:rPr>
              <a:t>與外人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少談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獨特</a:t>
            </a:r>
            <a:r>
              <a:rPr lang="en-US" altLang="zh-TW" sz="3600" dirty="0">
                <a:ea typeface="華康儷中黑" panose="020B0509000000000000" pitchFamily="49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其實談大同正是談自己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!</a:t>
            </a:r>
            <a:r>
              <a:rPr lang="en-US" altLang="zh-TW" sz="3600" dirty="0">
                <a:ea typeface="華康儷中黑" panose="020B0509000000000000" pitchFamily="49" charset="-120"/>
              </a:rPr>
              <a:t>)</a:t>
            </a:r>
            <a:endParaRPr lang="zh-TW" altLang="en-US" sz="3600" dirty="0">
              <a:ea typeface="華康儷中黑" panose="020B0509000000000000" pitchFamily="49" charset="-120"/>
            </a:endParaRPr>
          </a:p>
        </p:txBody>
      </p:sp>
      <p:pic>
        <p:nvPicPr>
          <p:cNvPr id="28" name="圖片 27">
            <a:extLst>
              <a:ext uri="{FF2B5EF4-FFF2-40B4-BE49-F238E27FC236}">
                <a16:creationId xmlns:a16="http://schemas.microsoft.com/office/drawing/2014/main" id="{FCB3CBD7-A500-4E60-A798-1CF2B36BA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014849"/>
            <a:ext cx="2880320" cy="2700788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9313A746-DEF4-4C73-8F70-B39564F59DDA}"/>
              </a:ext>
            </a:extLst>
          </p:cNvPr>
          <p:cNvSpPr txBox="1"/>
          <p:nvPr/>
        </p:nvSpPr>
        <p:spPr>
          <a:xfrm>
            <a:off x="7132758" y="369757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三同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ED7FAF1-FC9C-48FF-8935-7DAEB899C91D}"/>
              </a:ext>
            </a:extLst>
          </p:cNvPr>
          <p:cNvSpPr txBox="1"/>
          <p:nvPr/>
        </p:nvSpPr>
        <p:spPr>
          <a:xfrm>
            <a:off x="7789778" y="3583526"/>
            <a:ext cx="607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二同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6896087-5DB0-4D8D-BE58-F36901A88F3A}"/>
              </a:ext>
            </a:extLst>
          </p:cNvPr>
          <p:cNvSpPr txBox="1"/>
          <p:nvPr/>
        </p:nvSpPr>
        <p:spPr>
          <a:xfrm>
            <a:off x="6556694" y="359403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二同</a:t>
            </a:r>
          </a:p>
        </p:txBody>
      </p:sp>
    </p:spTree>
    <p:extLst>
      <p:ext uri="{BB962C8B-B14F-4D97-AF65-F5344CB8AC3E}">
        <p14:creationId xmlns:p14="http://schemas.microsoft.com/office/powerpoint/2010/main" val="8381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C4C8BB4-2A4E-4FE4-92B5-782B6B4D7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31972" y="44624"/>
            <a:ext cx="9144000" cy="6813376"/>
          </a:xfrm>
        </p:spPr>
        <p:txBody>
          <a:bodyPr/>
          <a:lstStyle/>
          <a:p>
            <a:r>
              <a:rPr lang="zh-TW" altLang="en-US" sz="3800" dirty="0">
                <a:ea typeface="華康儷中黑" panose="020B0509000000000000" pitchFamily="49" charset="-120"/>
              </a:rPr>
              <a:t>傳播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=</a:t>
            </a:r>
            <a:r>
              <a:rPr lang="zh-TW" altLang="en-US" sz="3800" dirty="0">
                <a:ea typeface="華康儷中黑" panose="020B0509000000000000" pitchFamily="49" charset="-120"/>
              </a:rPr>
              <a:t>福傳</a:t>
            </a:r>
            <a:r>
              <a:rPr lang="en-US" altLang="zh-TW" sz="3800" dirty="0">
                <a:ea typeface="華康儷中黑" panose="020B0509000000000000" pitchFamily="49" charset="-120"/>
              </a:rPr>
              <a:t>:</a:t>
            </a:r>
            <a:r>
              <a:rPr lang="zh-TW" altLang="en-US" sz="3800" dirty="0">
                <a:ea typeface="華康儷中黑" panose="020B0509000000000000" pitchFamily="49" charset="-120"/>
              </a:rPr>
              <a:t>以言以行</a:t>
            </a:r>
            <a:r>
              <a:rPr lang="en-US" altLang="zh-TW" sz="3800" dirty="0"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ea typeface="華康儷中黑" panose="020B0509000000000000" pitchFamily="49" charset="-120"/>
              </a:rPr>
              <a:t>產生生命</a:t>
            </a:r>
            <a:r>
              <a:rPr lang="en-US" altLang="zh-TW" sz="3800" dirty="0"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ea typeface="華康儷中黑" panose="020B0509000000000000" pitchFamily="49" charset="-120"/>
              </a:rPr>
              <a:t>喚起理想</a:t>
            </a:r>
            <a:endParaRPr lang="en-US" altLang="zh-TW" sz="3800" dirty="0">
              <a:ea typeface="華康儷中黑" panose="020B0509000000000000" pitchFamily="49" charset="-120"/>
            </a:endParaRPr>
          </a:p>
          <a:p>
            <a:endParaRPr lang="en-US" altLang="zh-TW" sz="4000" dirty="0">
              <a:ea typeface="華康儷中黑" panose="020B0509000000000000" pitchFamily="49" charset="-120"/>
            </a:endParaRPr>
          </a:p>
          <a:p>
            <a:endParaRPr lang="en-US" altLang="zh-TW" sz="4000" dirty="0">
              <a:ea typeface="華康儷中黑" panose="020B0509000000000000" pitchFamily="49" charset="-120"/>
            </a:endParaRPr>
          </a:p>
          <a:p>
            <a:endParaRPr lang="en-US" altLang="zh-TW" sz="4000" dirty="0">
              <a:ea typeface="華康儷中黑" panose="020B0509000000000000" pitchFamily="49" charset="-120"/>
            </a:endParaRPr>
          </a:p>
          <a:p>
            <a:endParaRPr lang="en-US" altLang="zh-TW" sz="4000" dirty="0">
              <a:ea typeface="華康儷中黑" panose="020B0509000000000000" pitchFamily="49" charset="-120"/>
            </a:endParaRPr>
          </a:p>
          <a:p>
            <a:endParaRPr lang="en-US" altLang="zh-TW" sz="2000" dirty="0">
              <a:ea typeface="華康魏碑體" panose="03000709000000000000" pitchFamily="65" charset="-120"/>
            </a:endParaRPr>
          </a:p>
          <a:p>
            <a:pPr>
              <a:spcAft>
                <a:spcPts val="0"/>
              </a:spcAft>
            </a:pPr>
            <a:r>
              <a:rPr lang="zh-TW" altLang="en-US" sz="4000" spc="-300" dirty="0">
                <a:ea typeface="華康魏碑體" panose="03000709000000000000" pitchFamily="65" charset="-120"/>
              </a:rPr>
              <a:t>三者兼備</a:t>
            </a:r>
            <a:r>
              <a:rPr lang="en-US" altLang="zh-TW" sz="4000" spc="-300" dirty="0">
                <a:ea typeface="華康魏碑體" panose="03000709000000000000" pitchFamily="65" charset="-120"/>
              </a:rPr>
              <a:t>;</a:t>
            </a:r>
            <a:r>
              <a:rPr lang="zh-TW" altLang="en-US" sz="4000" spc="-300" dirty="0">
                <a:ea typeface="華康魏碑體" panose="03000709000000000000" pitchFamily="65" charset="-120"/>
              </a:rPr>
              <a:t>或只重技能</a:t>
            </a:r>
            <a:r>
              <a:rPr lang="en-US" altLang="zh-TW" sz="4000" spc="-300" dirty="0">
                <a:ea typeface="華康魏碑體" panose="03000709000000000000" pitchFamily="65" charset="-120"/>
              </a:rPr>
              <a:t>:</a:t>
            </a:r>
            <a:r>
              <a:rPr lang="zh-TW" altLang="en-US" sz="4000" spc="-300" dirty="0">
                <a:ea typeface="華康魏碑體" panose="03000709000000000000" pitchFamily="65" charset="-120"/>
              </a:rPr>
              <a:t>電腦</a:t>
            </a:r>
            <a:r>
              <a:rPr lang="en-US" altLang="zh-TW" sz="4000" spc="-300" dirty="0">
                <a:ea typeface="華康魏碑體" panose="03000709000000000000" pitchFamily="65" charset="-120"/>
              </a:rPr>
              <a:t>/</a:t>
            </a:r>
            <a:r>
              <a:rPr lang="zh-TW" altLang="en-US" sz="4000" spc="-300" dirty="0">
                <a:ea typeface="華康魏碑體" panose="03000709000000000000" pitchFamily="65" charset="-120"/>
              </a:rPr>
              <a:t>手機</a:t>
            </a:r>
            <a:r>
              <a:rPr lang="en-US" altLang="zh-TW" sz="4000" spc="-300" dirty="0">
                <a:ea typeface="華康魏碑體" panose="03000709000000000000" pitchFamily="65" charset="-120"/>
              </a:rPr>
              <a:t>/</a:t>
            </a:r>
            <a:r>
              <a:rPr lang="zh-TW" altLang="en-US" sz="4000" spc="-300" dirty="0">
                <a:ea typeface="華康魏碑體" panose="03000709000000000000" pitchFamily="65" charset="-120"/>
              </a:rPr>
              <a:t>互聯網</a:t>
            </a:r>
            <a:r>
              <a:rPr lang="en-US" altLang="zh-TW" sz="4000" spc="-300" dirty="0">
                <a:ea typeface="華康魏碑體" panose="03000709000000000000" pitchFamily="65" charset="-120"/>
              </a:rPr>
              <a:t>?</a:t>
            </a:r>
          </a:p>
          <a:p>
            <a:pPr marL="360000" indent="-457200" algn="l">
              <a:spcBef>
                <a:spcPts val="600"/>
              </a:spcBef>
              <a:spcAft>
                <a:spcPts val="1200"/>
              </a:spcAft>
            </a:pPr>
            <a:r>
              <a:rPr lang="zh-TW" altLang="en-US" sz="3800" dirty="0">
                <a:solidFill>
                  <a:srgbClr val="9900CC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死是回歸父家</a:t>
            </a:r>
            <a:r>
              <a:rPr lang="en-US" altLang="zh-TW" sz="3800" dirty="0">
                <a:solidFill>
                  <a:srgbClr val="9900CC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為何怕死</a:t>
            </a:r>
            <a:r>
              <a:rPr lang="en-US" altLang="zh-TW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真有天堂</a:t>
            </a:r>
            <a:r>
              <a:rPr lang="en-US" altLang="zh-TW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)? 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有利福傳</a:t>
            </a:r>
            <a:r>
              <a:rPr lang="en-US" altLang="zh-TW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為何害怕</a:t>
            </a:r>
            <a:r>
              <a:rPr lang="zh-TW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流言蜚語</a:t>
            </a:r>
            <a:r>
              <a:rPr lang="en-US" altLang="zh-TW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真會成功</a:t>
            </a:r>
            <a:r>
              <a:rPr lang="en-US" altLang="zh-TW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  <a:r>
              <a:rPr lang="zh-TW" altLang="en-US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值得嗎</a:t>
            </a:r>
            <a:r>
              <a:rPr lang="en-US" altLang="zh-TW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)? </a:t>
            </a:r>
            <a:br>
              <a:rPr lang="en-US" altLang="zh-TW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en-US" sz="3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是否都是一種</a:t>
            </a:r>
            <a:r>
              <a:rPr lang="zh-TW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近鄉情怯</a:t>
            </a:r>
            <a:r>
              <a:rPr lang="en-US" altLang="zh-TW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父母親朋還在嗎</a:t>
            </a:r>
            <a:r>
              <a:rPr lang="en-US" altLang="zh-TW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)?</a:t>
            </a:r>
          </a:p>
        </p:txBody>
      </p:sp>
      <p:sp>
        <p:nvSpPr>
          <p:cNvPr id="2" name="等腰三角形 1">
            <a:extLst>
              <a:ext uri="{FF2B5EF4-FFF2-40B4-BE49-F238E27FC236}">
                <a16:creationId xmlns:a16="http://schemas.microsoft.com/office/drawing/2014/main" id="{F9F000E1-6D74-48F7-BD09-770DD3401C9B}"/>
              </a:ext>
            </a:extLst>
          </p:cNvPr>
          <p:cNvSpPr/>
          <p:nvPr/>
        </p:nvSpPr>
        <p:spPr>
          <a:xfrm>
            <a:off x="3059832" y="1916832"/>
            <a:ext cx="2520280" cy="1127805"/>
          </a:xfrm>
          <a:prstGeom prst="triangle">
            <a:avLst/>
          </a:prstGeom>
          <a:solidFill>
            <a:schemeClr val="bg1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CF70CAE-2590-434E-B325-96FF67FBD8EF}"/>
              </a:ext>
            </a:extLst>
          </p:cNvPr>
          <p:cNvSpPr txBox="1"/>
          <p:nvPr/>
        </p:nvSpPr>
        <p:spPr>
          <a:xfrm>
            <a:off x="1958692" y="836712"/>
            <a:ext cx="4752528" cy="1066959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zh-TW" altLang="en-US" sz="3600" spc="-300" dirty="0">
                <a:highlight>
                  <a:srgbClr val="FFFF00"/>
                </a:highlight>
                <a:latin typeface="華康龍門石碑" panose="03000709000000000000" pitchFamily="65" charset="-120"/>
                <a:ea typeface="華康龍門石碑" panose="03000709000000000000" pitchFamily="65" charset="-120"/>
              </a:rPr>
              <a:t>知識</a:t>
            </a:r>
            <a:r>
              <a:rPr lang="en-US" altLang="zh-TW" sz="3600" spc="-3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:</a:t>
            </a:r>
            <a:r>
              <a:rPr lang="zh-TW" altLang="en-US" sz="3600" spc="-300" dirty="0">
                <a:solidFill>
                  <a:srgbClr val="FF0000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以言</a:t>
            </a:r>
            <a:endParaRPr lang="en-US" altLang="zh-TW" sz="3600" spc="-300" dirty="0">
              <a:solidFill>
                <a:srgbClr val="FF0000"/>
              </a:solidFill>
              <a:latin typeface="華康龍門石碑" panose="03000709000000000000" pitchFamily="65" charset="-120"/>
              <a:ea typeface="華康龍門石碑" panose="03000709000000000000" pitchFamily="65" charset="-120"/>
            </a:endParaRPr>
          </a:p>
          <a:p>
            <a:pPr algn="ctr">
              <a:lnSpc>
                <a:spcPts val="3800"/>
              </a:lnSpc>
            </a:pPr>
            <a:r>
              <a:rPr lang="zh-TW" altLang="en-US" sz="3600" spc="-3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內容是天國</a:t>
            </a:r>
            <a:r>
              <a:rPr lang="en-US" altLang="zh-TW" sz="3600" spc="-3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r>
              <a:rPr lang="zh-TW" altLang="en-US" sz="3600" spc="-300" dirty="0">
                <a:solidFill>
                  <a:srgbClr val="FF0000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講給人聽</a:t>
            </a:r>
            <a:endParaRPr lang="zh-TW" altLang="en-US" sz="3600" spc="-300" dirty="0">
              <a:latin typeface="華康龍門石碑" panose="03000709000000000000" pitchFamily="65" charset="-120"/>
              <a:ea typeface="華康龍門石碑" panose="030007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DF9091C-9280-4AC9-A2FF-8AD5854A0FAA}"/>
              </a:ext>
            </a:extLst>
          </p:cNvPr>
          <p:cNvSpPr txBox="1"/>
          <p:nvPr/>
        </p:nvSpPr>
        <p:spPr>
          <a:xfrm>
            <a:off x="5569602" y="3068960"/>
            <a:ext cx="3301858" cy="1066959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zh-TW" altLang="en-US" sz="3600" spc="-300" dirty="0">
                <a:highlight>
                  <a:srgbClr val="FFFF00"/>
                </a:highlight>
                <a:latin typeface="華康龍門石碑" panose="03000709000000000000" pitchFamily="65" charset="-120"/>
                <a:ea typeface="華康龍門石碑" panose="03000709000000000000" pitchFamily="65" charset="-120"/>
              </a:rPr>
              <a:t>技能</a:t>
            </a:r>
            <a:endParaRPr lang="en-US" altLang="zh-TW" sz="3600" spc="-300" dirty="0">
              <a:latin typeface="華康龍門石碑" panose="03000709000000000000" pitchFamily="65" charset="-120"/>
              <a:ea typeface="華康龍門石碑" panose="03000709000000000000" pitchFamily="65" charset="-120"/>
            </a:endParaRPr>
          </a:p>
          <a:p>
            <a:pPr algn="ctr">
              <a:lnSpc>
                <a:spcPts val="3800"/>
              </a:lnSpc>
            </a:pPr>
            <a:r>
              <a:rPr lang="zh-TW" altLang="en-US" sz="3600" spc="-3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新方法</a:t>
            </a:r>
            <a:r>
              <a:rPr lang="en-US" altLang="zh-TW" sz="3600" spc="-3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r>
              <a:rPr lang="zh-TW" altLang="en-US" sz="3600" spc="-3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新科技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A314CD8-11FE-40DE-88C5-F9BFF39D47AE}"/>
              </a:ext>
            </a:extLst>
          </p:cNvPr>
          <p:cNvSpPr txBox="1"/>
          <p:nvPr/>
        </p:nvSpPr>
        <p:spPr>
          <a:xfrm>
            <a:off x="344548" y="3068960"/>
            <a:ext cx="2725794" cy="1066959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zh-TW" altLang="en-US" sz="3600" spc="-300" dirty="0">
                <a:highlight>
                  <a:srgbClr val="FFFF00"/>
                </a:highlight>
                <a:latin typeface="華康龍門石碑" panose="03000709000000000000" pitchFamily="65" charset="-120"/>
                <a:ea typeface="華康龍門石碑" panose="03000709000000000000" pitchFamily="65" charset="-120"/>
              </a:rPr>
              <a:t>態度</a:t>
            </a:r>
            <a:r>
              <a:rPr lang="en-US" altLang="zh-TW" sz="3600" spc="-3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:</a:t>
            </a:r>
            <a:r>
              <a:rPr lang="zh-TW" altLang="en-US" sz="3600" spc="-300" dirty="0">
                <a:solidFill>
                  <a:srgbClr val="FF0000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以行</a:t>
            </a:r>
            <a:endParaRPr lang="en-US" altLang="zh-TW" sz="3600" spc="-300" dirty="0">
              <a:solidFill>
                <a:srgbClr val="FF0000"/>
              </a:solidFill>
              <a:latin typeface="華康龍門石碑" panose="03000709000000000000" pitchFamily="65" charset="-120"/>
              <a:ea typeface="華康龍門石碑" panose="03000709000000000000" pitchFamily="65" charset="-120"/>
            </a:endParaRPr>
          </a:p>
          <a:p>
            <a:pPr algn="ctr">
              <a:lnSpc>
                <a:spcPts val="3800"/>
              </a:lnSpc>
            </a:pPr>
            <a:r>
              <a:rPr lang="zh-TW" altLang="en-US" sz="3600" spc="-300" dirty="0">
                <a:solidFill>
                  <a:srgbClr val="FF0000"/>
                </a:solidFill>
                <a:latin typeface="華康龍門石碑" panose="03000709000000000000" pitchFamily="65" charset="-120"/>
                <a:ea typeface="華康龍門石碑" panose="03000709000000000000" pitchFamily="65" charset="-120"/>
              </a:rPr>
              <a:t>作給人看</a:t>
            </a:r>
            <a:endParaRPr lang="zh-TW" altLang="en-US" sz="3600" spc="-300" dirty="0">
              <a:latin typeface="華康龍門石碑" panose="03000709000000000000" pitchFamily="65" charset="-120"/>
              <a:ea typeface="華康龍門石碑" panose="03000709000000000000" pitchFamily="65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F814DEA-2396-48F1-9682-EC8DE4C9FCFD}"/>
              </a:ext>
            </a:extLst>
          </p:cNvPr>
          <p:cNvSpPr txBox="1"/>
          <p:nvPr/>
        </p:nvSpPr>
        <p:spPr>
          <a:xfrm>
            <a:off x="3523410" y="239830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福傳人</a:t>
            </a:r>
          </a:p>
        </p:txBody>
      </p:sp>
    </p:spTree>
    <p:extLst>
      <p:ext uri="{BB962C8B-B14F-4D97-AF65-F5344CB8AC3E}">
        <p14:creationId xmlns:p14="http://schemas.microsoft.com/office/powerpoint/2010/main" val="277700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C4C8BB4-2A4E-4FE4-92B5-782B6B4D7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360000" indent="-457200" algn="l"/>
            <a:r>
              <a:rPr lang="zh-TW" altLang="en-US" sz="4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阻擋福傳者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的方法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利用傳媒</a:t>
            </a:r>
            <a:r>
              <a:rPr lang="zh-TW" altLang="en-US" sz="4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謀殺福傳者的人格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和抹黑他的工作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教宗方濟各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與中國建立良好關係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本有利中國福傳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卻被視為受親中者蒙騙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與魔鬼交易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甚至說方濟各不是真教宗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我本人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與中國建立良好關係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以利中國福傳</a:t>
            </a:r>
            <a:r>
              <a:rPr lang="en-US" altLang="zh-TW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七百萬</a:t>
            </a:r>
            <a:r>
              <a:rPr lang="en-US" altLang="zh-TW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)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卻被視為親共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擁共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媚共甚至說我反對胡樞機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分裂教會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講道太政治化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思想狹隘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只知有中國沒有其它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誰為福傳者洗脫罪名</a:t>
            </a:r>
            <a:r>
              <a:rPr lang="en-US" altLang="zh-TW" sz="4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其實也有助福傳</a:t>
            </a:r>
            <a:r>
              <a:rPr lang="en-US" altLang="zh-TW" sz="4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0481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464EA48-78CD-4142-9AB5-934CBCF56D65}"/>
              </a:ext>
            </a:extLst>
          </p:cNvPr>
          <p:cNvSpPr/>
          <p:nvPr/>
        </p:nvSpPr>
        <p:spPr>
          <a:xfrm>
            <a:off x="19405" y="260648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HK" sz="3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公教教研中心</a:t>
            </a:r>
            <a:r>
              <a:rPr kumimoji="1" lang="zh-TW" altLang="zh-HK" sz="3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1" lang="zh-TW" altLang="zh-HK" sz="4000" b="0" i="0" u="none" strike="noStrike" kern="100" cap="none" spc="5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華康彩帶體" panose="040B0709000000000000" pitchFamily="81" charset="-120"/>
                <a:cs typeface="Calibri" panose="020F0502020204030204" pitchFamily="34" charset="0"/>
              </a:rPr>
              <a:t>慕道班</a:t>
            </a:r>
            <a:r>
              <a:rPr kumimoji="1" lang="zh-TW" altLang="zh-HK" sz="3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（</a:t>
            </a:r>
            <a:r>
              <a:rPr kumimoji="1" lang="en-US" altLang="zh-HK" sz="3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2025-2026</a:t>
            </a:r>
            <a:r>
              <a:rPr kumimoji="1" lang="zh-TW" altLang="zh-HK" sz="3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年度）</a:t>
            </a:r>
            <a:endParaRPr kumimoji="1" lang="zh-TW" altLang="zh-HK" sz="32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0" marR="1397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華康中特圓體(P)" panose="020F0800000000000000" pitchFamily="34" charset="-120"/>
                <a:cs typeface="Calibri" panose="020F0502020204030204" pitchFamily="34" charset="0"/>
              </a:rPr>
              <a:t>現正</a:t>
            </a:r>
            <a:r>
              <a:rPr kumimoji="1" lang="zh-HK" altLang="zh-HK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華康中特圓體(P)" panose="020F0800000000000000" pitchFamily="34" charset="-120"/>
                <a:cs typeface="Calibri" panose="020F0502020204030204" pitchFamily="34" charset="0"/>
              </a:rPr>
              <a:t>接受</a:t>
            </a:r>
            <a:r>
              <a:rPr kumimoji="1" lang="zh-TW" altLang="zh-HK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華康中特圓體(P)" panose="020F0800000000000000" pitchFamily="34" charset="-120"/>
                <a:cs typeface="Calibri" panose="020F0502020204030204" pitchFamily="34" charset="0"/>
              </a:rPr>
              <a:t>報名 </a:t>
            </a:r>
            <a:r>
              <a:rPr kumimoji="1" lang="en-US" altLang="zh-HK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華康中特圓體(P)" panose="020F0800000000000000" pitchFamily="34" charset="-120"/>
                <a:cs typeface="Calibri" panose="020F0502020204030204" pitchFamily="34" charset="0"/>
              </a:rPr>
              <a:t>(</a:t>
            </a:r>
            <a:r>
              <a:rPr kumimoji="1" lang="en-US" altLang="zh-HK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中特圓體(P)" panose="020F0800000000000000" pitchFamily="34" charset="-120"/>
                <a:cs typeface="+mn-cs"/>
              </a:rPr>
              <a:t>7</a:t>
            </a:r>
            <a:r>
              <a:rPr kumimoji="1" lang="zh-TW" altLang="zh-HK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中特圓體(P)" panose="020F0800000000000000" pitchFamily="34" charset="-120"/>
                <a:cs typeface="Arial" panose="020B0604020202020204" pitchFamily="34" charset="0"/>
              </a:rPr>
              <a:t>月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中特圓體(P)" panose="020F0800000000000000" pitchFamily="34" charset="-120"/>
                <a:cs typeface="+mn-cs"/>
              </a:rPr>
              <a:t>6</a:t>
            </a:r>
            <a:r>
              <a:rPr kumimoji="1" lang="zh-TW" altLang="zh-HK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中特圓體(P)" panose="020F0800000000000000" pitchFamily="34" charset="-120"/>
                <a:cs typeface="Arial" panose="020B0604020202020204" pitchFamily="34" charset="0"/>
              </a:rPr>
              <a:t>日</a:t>
            </a:r>
            <a:r>
              <a:rPr kumimoji="1" lang="zh-TW" altLang="zh-HK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華康中特圓體(P)" panose="020F0800000000000000" pitchFamily="34" charset="-120"/>
                <a:cs typeface="Calibri" panose="020F0502020204030204" pitchFamily="34" charset="0"/>
              </a:rPr>
              <a:t>開課</a:t>
            </a:r>
            <a:r>
              <a:rPr kumimoji="1" lang="en-US" altLang="zh-HK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華康中特圓體(P)" panose="020F0800000000000000" pitchFamily="34" charset="-120"/>
                <a:cs typeface="Calibri" panose="020F0502020204030204" pitchFamily="34" charset="0"/>
              </a:rPr>
              <a:t>)</a:t>
            </a:r>
            <a:endParaRPr kumimoji="1" lang="zh-TW" altLang="zh-HK" sz="24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277495" marR="168910" lvl="0" indent="-4572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HK" sz="3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導師：</a:t>
            </a:r>
            <a:r>
              <a:rPr kumimoji="1" lang="zh-TW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徐錦堯神父及數位</a:t>
            </a:r>
            <a:r>
              <a:rPr kumimoji="1" lang="zh-HK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資深</a:t>
            </a:r>
            <a:r>
              <a:rPr kumimoji="1" lang="zh-TW" altLang="en-US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天主教</a:t>
            </a:r>
            <a:r>
              <a:rPr kumimoji="1" lang="zh-TW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教友。</a:t>
            </a:r>
            <a:endParaRPr kumimoji="1" lang="zh-TW" altLang="zh-HK" sz="30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中圓體" panose="020F0509000000000000" pitchFamily="49" charset="-120"/>
              <a:ea typeface="華康中圓體" panose="020F0509000000000000" pitchFamily="49" charset="-120"/>
              <a:cs typeface="+mn-cs"/>
            </a:endParaRPr>
          </a:p>
          <a:p>
            <a:pPr marL="277495" marR="0" lvl="0" indent="-4572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HK" sz="3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時間：</a:t>
            </a:r>
            <a:r>
              <a:rPr kumimoji="1" lang="en-US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2025</a:t>
            </a:r>
            <a:r>
              <a:rPr kumimoji="1" lang="zh-TW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年</a:t>
            </a:r>
            <a:r>
              <a:rPr kumimoji="1" lang="en-US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7</a:t>
            </a:r>
            <a:r>
              <a:rPr kumimoji="1" lang="zh-TW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月</a:t>
            </a:r>
            <a:r>
              <a:rPr kumimoji="1" lang="en-US" altLang="zh-TW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6</a:t>
            </a:r>
            <a:r>
              <a:rPr kumimoji="1" lang="zh-TW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日（</a:t>
            </a:r>
            <a:r>
              <a:rPr kumimoji="1" lang="zh-HK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星期</a:t>
            </a:r>
            <a:r>
              <a:rPr kumimoji="1" lang="zh-TW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日）</a:t>
            </a:r>
            <a:r>
              <a:rPr kumimoji="1" lang="zh-TW" altLang="en-US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開始</a:t>
            </a:r>
            <a:r>
              <a:rPr kumimoji="1" lang="zh-HK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，</a:t>
            </a:r>
            <a:endParaRPr kumimoji="1" lang="en-US" altLang="zh-HK" sz="30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中圓體" panose="020F0509000000000000" pitchFamily="49" charset="-120"/>
              <a:ea typeface="華康中圓體" panose="020F0509000000000000" pitchFamily="49" charset="-120"/>
              <a:cs typeface="Calibri" panose="020F0502020204030204" pitchFamily="34" charset="0"/>
            </a:endParaRPr>
          </a:p>
          <a:p>
            <a:pPr marL="180975" marR="0" lvl="0" indent="896938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每</a:t>
            </a:r>
            <a:r>
              <a:rPr kumimoji="1" lang="zh-TW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主日上午</a:t>
            </a:r>
            <a:r>
              <a:rPr kumimoji="1" lang="en-US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8:15</a:t>
            </a:r>
            <a:r>
              <a:rPr kumimoji="1" lang="zh-TW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至上午</a:t>
            </a:r>
            <a:r>
              <a:rPr kumimoji="1" lang="en-US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11:30 (</a:t>
            </a:r>
            <a:r>
              <a:rPr kumimoji="1" lang="zh-TW" altLang="en-US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包含</a:t>
            </a:r>
            <a:r>
              <a:rPr kumimoji="1" lang="zh-TW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主日彌撒</a:t>
            </a:r>
            <a:r>
              <a:rPr kumimoji="1" lang="en-US" altLang="zh-TW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)</a:t>
            </a:r>
            <a:endParaRPr kumimoji="1" lang="zh-TW" altLang="zh-HK" sz="30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中圓體" panose="020F0509000000000000" pitchFamily="49" charset="-120"/>
              <a:ea typeface="華康中圓體" panose="020F0509000000000000" pitchFamily="49" charset="-120"/>
              <a:cs typeface="+mn-cs"/>
            </a:endParaRPr>
          </a:p>
          <a:p>
            <a:pPr marL="277495" marR="0" lvl="0" indent="-4572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HK" sz="3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地點：</a:t>
            </a:r>
            <a:r>
              <a:rPr kumimoji="1" lang="zh-TW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德貞女子中學二樓禮堂 </a:t>
            </a:r>
            <a:endParaRPr kumimoji="1" lang="en-US" altLang="zh-TW" sz="30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中圓體" panose="020F0509000000000000" pitchFamily="49" charset="-120"/>
              <a:ea typeface="華康中圓體" panose="020F0509000000000000" pitchFamily="49" charset="-120"/>
              <a:cs typeface="Calibri" panose="020F0502020204030204" pitchFamily="34" charset="0"/>
            </a:endParaRPr>
          </a:p>
          <a:p>
            <a:pPr marL="276225" marR="0" lvl="0" indent="8890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(</a:t>
            </a:r>
            <a:r>
              <a:rPr kumimoji="1" lang="zh-TW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九龍深水埗興華街西</a:t>
            </a:r>
            <a:r>
              <a:rPr kumimoji="1" lang="zh-TW" altLang="en-US" sz="3000" b="0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９</a:t>
            </a:r>
            <a:r>
              <a:rPr kumimoji="1" lang="zh-HK" altLang="zh-HK" sz="3000" b="0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號</a:t>
            </a:r>
            <a:r>
              <a:rPr kumimoji="1" lang="en-US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) </a:t>
            </a:r>
          </a:p>
          <a:p>
            <a:pPr marL="276225" marR="0" lvl="0" indent="-276225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報名：</a:t>
            </a:r>
            <a:r>
              <a:rPr kumimoji="1" lang="zh-TW" altLang="en-US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請掃描</a:t>
            </a:r>
            <a:r>
              <a:rPr kumimoji="1" lang="en-US" altLang="zh-TW" sz="3000" b="0" i="0" u="none" strike="noStrike" kern="1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Qr</a:t>
            </a:r>
            <a:r>
              <a:rPr kumimoji="1" lang="en-US" altLang="zh-TW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-code</a:t>
            </a:r>
            <a:r>
              <a:rPr kumimoji="1" lang="zh-TW" altLang="en-US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填寫電子報名表</a:t>
            </a:r>
            <a:r>
              <a:rPr kumimoji="1" lang="en-US" altLang="zh-TW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,</a:t>
            </a:r>
          </a:p>
          <a:p>
            <a:pPr marL="276225" marR="0" lvl="0" indent="-276225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		 (</a:t>
            </a:r>
            <a:r>
              <a:rPr kumimoji="1" lang="zh-TW" altLang="en-US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或在教研網站下載報名表格</a:t>
            </a:r>
            <a:r>
              <a:rPr kumimoji="1" lang="en-US" altLang="zh-TW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)</a:t>
            </a:r>
            <a:r>
              <a:rPr kumimoji="1" lang="en-US" altLang="zh-HK" sz="3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    </a:t>
            </a:r>
            <a:endParaRPr kumimoji="1" lang="zh-TW" altLang="zh-HK" sz="30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中圓體" panose="020F0509000000000000" pitchFamily="49" charset="-120"/>
              <a:ea typeface="華康中圓體" panose="020F0509000000000000" pitchFamily="49" charset="-120"/>
              <a:cs typeface="+mn-cs"/>
            </a:endParaRPr>
          </a:p>
          <a:p>
            <a:pPr marL="277495" marR="0" lvl="0" indent="-4572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報名後請依時到</a:t>
            </a:r>
            <a:r>
              <a:rPr kumimoji="1" lang="zh-TW" altLang="zh-HK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德貞女子中學二樓禮堂</a:t>
            </a:r>
            <a:r>
              <a:rPr kumimoji="1" lang="zh-TW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上課，</a:t>
            </a:r>
            <a:endParaRPr kumimoji="1" lang="en-US" altLang="zh-TW" sz="24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中圓體" panose="020F0509000000000000" pitchFamily="49" charset="-120"/>
              <a:ea typeface="華康中圓體" panose="020F0509000000000000" pitchFamily="49" charset="-120"/>
              <a:cs typeface="Calibri" panose="020F0502020204030204" pitchFamily="34" charset="0"/>
            </a:endParaRPr>
          </a:p>
          <a:p>
            <a:pPr marL="277495" marR="0" lvl="0" indent="-4572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將不再另行通知</a:t>
            </a:r>
            <a:r>
              <a:rPr kumimoji="1" lang="en-US" altLang="zh-TW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.</a:t>
            </a:r>
          </a:p>
          <a:p>
            <a:pPr marL="277495" marR="0" lvl="0" indent="-4572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如有</a:t>
            </a:r>
            <a:r>
              <a:rPr kumimoji="1" lang="zh-TW" altLang="zh-HK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查詢請電：</a:t>
            </a:r>
            <a:r>
              <a:rPr kumimoji="1" lang="en-US" altLang="zh-HK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2336-1205 </a:t>
            </a:r>
            <a:r>
              <a:rPr kumimoji="1" lang="zh-TW" altLang="zh-HK" sz="24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Calibri" panose="020F0502020204030204" pitchFamily="34" charset="0"/>
              </a:rPr>
              <a:t>公教教研中心</a:t>
            </a:r>
            <a:endParaRPr kumimoji="1" lang="zh-TW" altLang="zh-HK" sz="24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中圓體" panose="020F0509000000000000" pitchFamily="49" charset="-120"/>
              <a:ea typeface="華康中圓體" panose="020F0509000000000000" pitchFamily="49" charset="-120"/>
              <a:cs typeface="+mn-cs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8F4C2BC9-258E-4AEF-8A98-63C869649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645024"/>
            <a:ext cx="2232248" cy="213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492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C4C8BB4-2A4E-4FE4-92B5-782B6B4D7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zh-TW" sz="4000" dirty="0">
                <a:ea typeface="華康儷中黑" panose="020B0509000000000000" pitchFamily="49" charset="-120"/>
              </a:rPr>
              <a:t>1967</a:t>
            </a:r>
            <a:r>
              <a:rPr lang="zh-TW" altLang="en-US" sz="4000" dirty="0">
                <a:ea typeface="華康儷中黑" panose="020B0509000000000000" pitchFamily="49" charset="-120"/>
              </a:rPr>
              <a:t>年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聖教宗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保祿六世</a:t>
            </a:r>
            <a:r>
              <a:rPr lang="zh-TW" altLang="en-US" sz="4000" dirty="0">
                <a:ea typeface="華康儷中黑" panose="020B0509000000000000" pitchFamily="49" charset="-120"/>
              </a:rPr>
              <a:t>宣布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每年的耶穌升天節同時也是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世界傳播日</a:t>
            </a:r>
            <a:r>
              <a:rPr lang="en-US" altLang="zh-TW" sz="4000" dirty="0">
                <a:ea typeface="華康儷中黑" panose="020B0509000000000000" pitchFamily="49" charset="-120"/>
              </a:rPr>
              <a:t>;2007</a:t>
            </a:r>
            <a:r>
              <a:rPr lang="zh-TW" altLang="en-US" sz="4000" dirty="0">
                <a:ea typeface="華康儷中黑" panose="020B0509000000000000" pitchFamily="49" charset="-120"/>
              </a:rPr>
              <a:t>年教宗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本篤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16</a:t>
            </a:r>
            <a:r>
              <a:rPr lang="zh-TW" altLang="en-US" sz="4000" dirty="0">
                <a:ea typeface="華康儷中黑" panose="020B0509000000000000" pitchFamily="49" charset="-120"/>
              </a:rPr>
              <a:t>的「世界傳播日」文告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主題是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兒童與傳播媒體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: 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教育的一大挑戰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spc="-100" dirty="0">
                <a:ea typeface="華康儷中黑" panose="020B0509000000000000" pitchFamily="49" charset="-120"/>
              </a:rPr>
              <a:t>In 1967, Pope St. Paul VI designated the Feast of the Ascension as </a:t>
            </a:r>
            <a:r>
              <a:rPr lang="en-US" altLang="zh-TW" sz="40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World Communications Day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. In 2007, Pope Benedict XVI’s message for the occasion, titled “</a:t>
            </a:r>
            <a:r>
              <a:rPr lang="en-US" altLang="zh-TW" sz="40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Children and the Media: 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A Challenge for Education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264775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C4C8BB4-2A4E-4FE4-92B5-782B6B4D7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r>
              <a:rPr lang="zh-TW" altLang="en-US" sz="4000" dirty="0">
                <a:ea typeface="華康儷中黑" panose="020B0509000000000000" pitchFamily="49" charset="-120"/>
              </a:rPr>
              <a:t>他特別提到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今日傳媒所傳遞的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暴力</a:t>
            </a:r>
            <a:r>
              <a:rPr lang="zh-TW" altLang="en-US" sz="4000" dirty="0">
                <a:ea typeface="華康儷中黑" panose="020B0509000000000000" pitchFamily="49" charset="-120"/>
              </a:rPr>
              <a:t>和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色情</a:t>
            </a:r>
            <a:r>
              <a:rPr lang="zh-TW" altLang="en-US" sz="4000" dirty="0">
                <a:ea typeface="華康儷中黑" panose="020B0509000000000000" pitchFamily="49" charset="-120"/>
              </a:rPr>
              <a:t>訊息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嚴重扭曲人對自我及家庭的價值觀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對兒童的負面影響尤其嚴重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教宗憂心衷衷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又能奈傳媒何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?</a:t>
            </a:r>
          </a:p>
          <a:p>
            <a:pPr>
              <a:lnSpc>
                <a:spcPts val="4300"/>
              </a:lnSpc>
            </a:pPr>
            <a:r>
              <a:rPr lang="en-US" altLang="zh-TW" sz="40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The Pope particularly highlighted how the violence and sexual content conveyed by today's media severely distort people's self-perception and family values, with especially </a:t>
            </a:r>
            <a:r>
              <a:rPr lang="en-US" altLang="zh-TW" sz="400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damaging effects on children</a:t>
            </a:r>
            <a:r>
              <a:rPr lang="en-US" altLang="zh-TW" sz="40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. Deeply troubled by this, what can the Pope do to counter the media's influence?</a:t>
            </a:r>
          </a:p>
        </p:txBody>
      </p:sp>
    </p:spTree>
    <p:extLst>
      <p:ext uri="{BB962C8B-B14F-4D97-AF65-F5344CB8AC3E}">
        <p14:creationId xmlns:p14="http://schemas.microsoft.com/office/powerpoint/2010/main" val="37350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C4C8BB4-2A4E-4FE4-92B5-782B6B4D7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r>
              <a:rPr lang="zh-TW" altLang="en-US" sz="4000" dirty="0">
                <a:ea typeface="華康儷中黑" panose="020B0509000000000000" pitchFamily="49" charset="-120"/>
              </a:rPr>
              <a:t>教宗年復一年的「嚴正呼籲」要善用傳媒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真能影響世界大勢嗎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你相不相信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真實的情況是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誰掌握話語權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b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誰控制傳媒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誰定天下之大局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?</a:t>
            </a:r>
          </a:p>
          <a:p>
            <a:pPr>
              <a:lnSpc>
                <a:spcPts val="4200"/>
              </a:lnSpc>
            </a:pPr>
            <a:r>
              <a:rPr lang="en-US" altLang="zh-TW" sz="4000" spc="-100" dirty="0">
                <a:ea typeface="華康儷中黑" panose="020B0509000000000000" pitchFamily="49" charset="-120"/>
              </a:rPr>
              <a:t>Year after year, the Pope solemnly calls for ethical media practices—but do such appeals truly shape global affairs? Or does reality confirm the age-old truth: </a:t>
            </a:r>
            <a:br>
              <a:rPr lang="en-US" altLang="zh-TW" sz="4000" spc="-100" dirty="0">
                <a:ea typeface="華康儷中黑" panose="020B0509000000000000" pitchFamily="49" charset="-120"/>
              </a:rPr>
            </a:br>
            <a:r>
              <a:rPr lang="en-US" altLang="zh-TW" sz="4000" spc="-100" dirty="0">
                <a:ea typeface="華康儷中黑" panose="020B0509000000000000" pitchFamily="49" charset="-120"/>
              </a:rPr>
              <a:t>"</a:t>
            </a:r>
            <a:r>
              <a:rPr lang="en-US" altLang="zh-TW" sz="40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He who holds the narrative, holds the power—and he who controls the media, controls the world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"?</a:t>
            </a:r>
          </a:p>
        </p:txBody>
      </p:sp>
    </p:spTree>
    <p:extLst>
      <p:ext uri="{BB962C8B-B14F-4D97-AF65-F5344CB8AC3E}">
        <p14:creationId xmlns:p14="http://schemas.microsoft.com/office/powerpoint/2010/main" val="50815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恭讀宗徒大事錄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1:1-11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德敖斐羅，我在第一部書中，已論及耶穌所行所教的一切，直到他藉聖神，囑咐了所選的宗徒之後，被接去的那一天為止。他受難以後，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用了許多憑據，向他們顯明自己還活著，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四十天之久，顯現給他們，講論天主國的事。耶穌與他們一起進食時，吩咐他們不要離開耶路撒冷，但要等候父的恩許，說：「你們聽我所說過的，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937897" y="6330523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1/3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C4C8BB4-2A4E-4FE4-92B5-782B6B4D7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r>
              <a:rPr lang="zh-TW" altLang="en-US" sz="4000" dirty="0">
                <a:ea typeface="華康儷中黑" panose="020B0509000000000000" pitchFamily="49" charset="-120"/>
              </a:rPr>
              <a:t>今天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是誰掌控傳媒和話語權呢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誰能告訴我們客觀的真相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我們相信言論自由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但真的有言論</a:t>
            </a:r>
            <a:r>
              <a:rPr lang="en-US" altLang="zh-TW" sz="4000" dirty="0">
                <a:ea typeface="華康儷中黑" panose="020B0509000000000000" pitchFamily="49" charset="-120"/>
              </a:rPr>
              <a:t>『</a:t>
            </a:r>
            <a:r>
              <a:rPr lang="zh-TW" altLang="en-US" sz="4000" dirty="0">
                <a:ea typeface="華康儷中黑" panose="020B0509000000000000" pitchFamily="49" charset="-120"/>
              </a:rPr>
              <a:t>自由</a:t>
            </a:r>
            <a:r>
              <a:rPr lang="en-US" altLang="zh-TW" sz="4000" dirty="0">
                <a:ea typeface="華康儷中黑" panose="020B0509000000000000" pitchFamily="49" charset="-120"/>
              </a:rPr>
              <a:t>』</a:t>
            </a:r>
            <a:r>
              <a:rPr lang="zh-TW" altLang="en-US" sz="4000" dirty="0">
                <a:ea typeface="華康儷中黑" panose="020B0509000000000000" pitchFamily="49" charset="-120"/>
              </a:rPr>
              <a:t>嗎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傳媒在最關鍵的時刻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不都是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為政權或為金錢服務</a:t>
            </a:r>
            <a:r>
              <a:rPr lang="zh-TW" altLang="en-US" sz="4000" dirty="0">
                <a:ea typeface="華康儷中黑" panose="020B0509000000000000" pitchFamily="49" charset="-120"/>
              </a:rPr>
              <a:t>嗎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</a:p>
          <a:p>
            <a:pPr>
              <a:lnSpc>
                <a:spcPts val="4200"/>
              </a:lnSpc>
            </a:pPr>
            <a:r>
              <a:rPr lang="en-US" altLang="zh-TW" sz="40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Who, then, holds that power today? 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 Who can tell us the factual truth?</a:t>
            </a:r>
            <a:r>
              <a:rPr lang="en-US" altLang="zh-TW" sz="4000" dirty="0">
                <a:ea typeface="華康儷中黑" panose="020B0509000000000000" pitchFamily="49" charset="-120"/>
              </a:rPr>
              <a:t> 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We profess belief in free speech—but does </a:t>
            </a:r>
            <a:r>
              <a:rPr lang="en-US" altLang="zh-TW" sz="4000" i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genuine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 freedom of speech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 exist? At critical moments, doesn’t the media invariably bend to </a:t>
            </a:r>
            <a:r>
              <a:rPr lang="en-US" altLang="zh-TW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serve power and profit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?</a:t>
            </a:r>
            <a:endParaRPr lang="en-US" altLang="zh-TW" sz="4000" spc="-40" dirty="0">
              <a:solidFill>
                <a:srgbClr val="FF00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819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C4C8BB4-2A4E-4FE4-92B5-782B6B4D7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800"/>
              </a:lnSpc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當</a:t>
            </a:r>
            <a:r>
              <a:rPr lang="en-US" altLang="zh-TW" sz="4000" dirty="0">
                <a:ea typeface="華康儷中黑" panose="020B0509000000000000" pitchFamily="49" charset="-120"/>
              </a:rPr>
              <a:t>Nancy Pelosi </a:t>
            </a:r>
            <a:r>
              <a:rPr lang="zh-TW" altLang="en-US" sz="4000" dirty="0">
                <a:ea typeface="華康儷中黑" panose="020B0509000000000000" pitchFamily="49" charset="-120"/>
              </a:rPr>
              <a:t>女士說香港的</a:t>
            </a:r>
            <a:r>
              <a:rPr lang="en-US" altLang="zh-TW" sz="4000" dirty="0">
                <a:ea typeface="華康儷中黑" panose="020B0509000000000000" pitchFamily="49" charset="-120"/>
              </a:rPr>
              <a:t>2019</a:t>
            </a:r>
            <a:r>
              <a:rPr lang="zh-TW" altLang="en-US" sz="4000" dirty="0">
                <a:ea typeface="華康儷中黑" panose="020B0509000000000000" pitchFamily="49" charset="-120"/>
              </a:rPr>
              <a:t>動亂是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美麗的風景線</a:t>
            </a:r>
            <a:r>
              <a:rPr lang="en-US" altLang="zh-TW" sz="4000" dirty="0">
                <a:ea typeface="華康儷中黑" panose="020B0509000000000000" pitchFamily="49" charset="-120"/>
              </a:rPr>
              <a:t>, </a:t>
            </a:r>
            <a:r>
              <a:rPr lang="zh-TW" altLang="en-US" sz="4000" dirty="0">
                <a:ea typeface="華康儷中黑" panose="020B0509000000000000" pitchFamily="49" charset="-120"/>
              </a:rPr>
              <a:t>或當許多未到過新疆的人士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都說中國政府在新疆犯下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種族滅絕</a:t>
            </a:r>
            <a:r>
              <a:rPr lang="zh-TW" altLang="en-US" sz="4000" dirty="0">
                <a:ea typeface="華康儷中黑" panose="020B0509000000000000" pitchFamily="49" charset="-120"/>
              </a:rPr>
              <a:t>的罪行時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9900CC"/>
                </a:solidFill>
                <a:ea typeface="華康儷中黑" panose="020B0509000000000000" pitchFamily="49" charset="-120"/>
              </a:rPr>
              <a:t>誰會相信中國的辯解</a:t>
            </a:r>
            <a:r>
              <a:rPr lang="en-US" altLang="zh-TW" sz="4000" dirty="0">
                <a:solidFill>
                  <a:srgbClr val="9900CC"/>
                </a:solidFill>
                <a:ea typeface="華康儷中黑" panose="020B0509000000000000" pitchFamily="49" charset="-120"/>
              </a:rPr>
              <a:t>?</a:t>
            </a:r>
          </a:p>
          <a:p>
            <a:pPr>
              <a:lnSpc>
                <a:spcPts val="4400"/>
              </a:lnSpc>
            </a:pPr>
            <a:r>
              <a:rPr lang="en-US" altLang="zh-TW" sz="40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When Nancy Pelosi hailed Hong Kong’s 2019 Unrest as </a:t>
            </a:r>
            <a:r>
              <a:rPr lang="en-US" altLang="zh-TW" sz="4000" i="1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“a beautiful sight to behold”</a:t>
            </a:r>
            <a:r>
              <a:rPr lang="en-US" altLang="zh-TW" sz="40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—or when voices who’ve never set foot in Xinjiang decry </a:t>
            </a:r>
            <a:r>
              <a:rPr lang="en-US" altLang="zh-TW" sz="4000" i="1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“genocide”</a:t>
            </a:r>
            <a:r>
              <a:rPr lang="en-US" altLang="zh-TW" sz="40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 by China—</a:t>
            </a:r>
            <a:br>
              <a:rPr lang="en-US" altLang="zh-TW" sz="40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0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who lends ear to Beijing’s rebuttals?</a:t>
            </a:r>
            <a:endParaRPr lang="en-US" altLang="zh-TW" sz="4000" dirty="0">
              <a:solidFill>
                <a:srgbClr val="FF00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852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C4C8BB4-2A4E-4FE4-92B5-782B6B4D7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900"/>
              </a:lnSpc>
            </a:pPr>
            <a:r>
              <a:rPr lang="zh-TW" altLang="en-US" sz="4000" dirty="0">
                <a:ea typeface="華康儷中黑" panose="020B0509000000000000" pitchFamily="49" charset="-120"/>
              </a:rPr>
              <a:t>當人人都相信國內教堂的十字架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全部被拆</a:t>
            </a:r>
            <a:r>
              <a:rPr lang="zh-TW" altLang="en-US" sz="4000" dirty="0">
                <a:ea typeface="華康儷中黑" panose="020B0509000000000000" pitchFamily="49" charset="-120"/>
              </a:rPr>
              <a:t>下來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而我到過的</a:t>
            </a:r>
            <a:r>
              <a:rPr lang="en-US" altLang="zh-TW" sz="4000" dirty="0">
                <a:ea typeface="華康儷中黑" panose="020B0509000000000000" pitchFamily="49" charset="-120"/>
              </a:rPr>
              <a:t>75</a:t>
            </a:r>
            <a:r>
              <a:rPr lang="zh-TW" altLang="en-US" sz="4000" dirty="0">
                <a:ea typeface="華康儷中黑" panose="020B0509000000000000" pitchFamily="49" charset="-120"/>
              </a:rPr>
              <a:t>個省市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連一個這樣的個案都看不到時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誰會相信我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可能有個別例子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但一定不是全部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lnSpc>
                <a:spcPts val="4200"/>
              </a:lnSpc>
            </a:pPr>
            <a:r>
              <a:rPr lang="en-US" altLang="zh-TW" sz="40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When claims swirl that </a:t>
            </a:r>
            <a:r>
              <a:rPr lang="en-US" altLang="zh-TW" sz="4000" i="1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“every cross has been torn from churches in China”</a:t>
            </a:r>
            <a:r>
              <a:rPr lang="en-US" altLang="zh-TW" sz="40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—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who would believe me </a:t>
            </a:r>
            <a:r>
              <a:rPr lang="en-US" altLang="zh-TW" sz="4000" dirty="0">
                <a:ea typeface="華康儷中黑" panose="020B0509000000000000" pitchFamily="49" charset="-120"/>
              </a:rPr>
              <a:t>when I said 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en-US" altLang="zh-TW" sz="4000" b="1" dirty="0">
                <a:solidFill>
                  <a:srgbClr val="0000FF"/>
                </a:solidFill>
                <a:ea typeface="華康儷中黑" panose="020B0509000000000000" pitchFamily="49" charset="-120"/>
              </a:rPr>
              <a:t>I myself </a:t>
            </a:r>
            <a:r>
              <a:rPr lang="en-US" altLang="zh-TW" sz="4000" dirty="0">
                <a:ea typeface="華康儷中黑" panose="020B0509000000000000" pitchFamily="49" charset="-120"/>
              </a:rPr>
              <a:t>had not seen a single case in all the 75 provinces and cities I visited?</a:t>
            </a:r>
            <a:r>
              <a:rPr lang="en-US" altLang="zh-TW" sz="4000" dirty="0"/>
              <a:t> There may be individual cases, </a:t>
            </a:r>
            <a:br>
              <a:rPr lang="en-US" altLang="zh-TW" sz="4000" dirty="0"/>
            </a:br>
            <a:r>
              <a:rPr lang="en-US" altLang="zh-TW" sz="4000" dirty="0"/>
              <a:t>but certainly not all.</a:t>
            </a:r>
            <a:endParaRPr lang="en-US" altLang="zh-TW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128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C4C8BB4-2A4E-4FE4-92B5-782B6B4D7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r>
              <a:rPr lang="zh-TW" altLang="en-US" sz="4000" dirty="0">
                <a:ea typeface="華康儷中黑" panose="020B0509000000000000" pitchFamily="49" charset="-120"/>
              </a:rPr>
              <a:t>相反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當任何一個超強的政權受到威脅時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他會不會運用他無遠弗屆的影響力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去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控制傳媒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甚至製造假資訊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而該強國內的傳媒也會自動配合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</a:p>
          <a:p>
            <a:r>
              <a:rPr lang="en-US" altLang="zh-TW" sz="4000" spc="-100" dirty="0">
                <a:ea typeface="華康儷中黑" panose="020B0509000000000000" pitchFamily="49" charset="-120"/>
              </a:rPr>
              <a:t>Conversely, when a superpower’s dominance is threatened, would it hesitate to wield its far-reaching influence—controlling media, even </a:t>
            </a:r>
            <a:r>
              <a:rPr lang="en-US" altLang="zh-TW" sz="40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spreading fake news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—while its domestic press falls </a:t>
            </a:r>
            <a:r>
              <a:rPr lang="en-US" altLang="zh-TW" sz="4000" spc="-1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obediently in line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?"</a:t>
            </a:r>
          </a:p>
        </p:txBody>
      </p:sp>
    </p:spTree>
    <p:extLst>
      <p:ext uri="{BB962C8B-B14F-4D97-AF65-F5344CB8AC3E}">
        <p14:creationId xmlns:p14="http://schemas.microsoft.com/office/powerpoint/2010/main" val="375432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C4C8BB4-2A4E-4FE4-92B5-782B6B4D7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r>
              <a:rPr lang="zh-TW" altLang="en-US" sz="4000" dirty="0">
                <a:ea typeface="華康儷中黑" panose="020B0509000000000000" pitchFamily="49" charset="-120"/>
              </a:rPr>
              <a:t>有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良知</a:t>
            </a:r>
            <a:r>
              <a:rPr lang="zh-TW" altLang="en-US" sz="4000" dirty="0">
                <a:ea typeface="華康儷中黑" panose="020B0509000000000000" pitchFamily="49" charset="-120"/>
              </a:rPr>
              <a:t>的傳媒人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多不多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不譁眾取寵的傳媒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受歡迎嗎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你真的相信有言論自由嗎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或者是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有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政權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金權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軍權</a:t>
            </a:r>
            <a:r>
              <a:rPr lang="zh-TW" altLang="en-US" sz="4000" dirty="0">
                <a:ea typeface="華康儷中黑" panose="020B0509000000000000" pitchFamily="49" charset="-120"/>
              </a:rPr>
              <a:t>者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才有更多的言論自由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</a:p>
          <a:p>
            <a:pPr>
              <a:lnSpc>
                <a:spcPts val="4100"/>
              </a:lnSpc>
            </a:pPr>
            <a:r>
              <a:rPr lang="en-US" altLang="zh-TW" sz="4000" spc="-15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How many journalists in the media </a:t>
            </a:r>
            <a:r>
              <a:rPr lang="en-US" altLang="zh-TW" sz="40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still uphold a strong moral conscience? Can media that refuse to sensationalize news truly gain public support? Do you genuinely believe in freedom of speech? </a:t>
            </a:r>
            <a:r>
              <a:rPr lang="en-US" altLang="zh-TW" sz="400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Or is it </a:t>
            </a:r>
            <a:r>
              <a:rPr lang="en-US" altLang="zh-TW" sz="400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reserved for those wielding political, financial, or military might?</a:t>
            </a:r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lang="zh-TW" altLang="en-US" sz="2000" spc="-100" dirty="0">
                <a:ea typeface="新細明體" panose="02020500000000000000" pitchFamily="18" charset="-120"/>
              </a:rPr>
              <a:t>                                                                                                                    </a:t>
            </a:r>
            <a:r>
              <a:rPr lang="zh-TW" altLang="en-US" sz="1800" spc="-1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請留言</a:t>
            </a:r>
            <a:r>
              <a:rPr lang="en-US" altLang="zh-TW" sz="1800" spc="-1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1800" spc="-1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點讚</a:t>
            </a:r>
            <a:r>
              <a:rPr lang="en-US" altLang="zh-TW" sz="1800" spc="-1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1800" spc="-1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廣傳</a:t>
            </a:r>
            <a:endParaRPr lang="en-US" altLang="zh-TW" sz="1800" spc="-100" dirty="0">
              <a:solidFill>
                <a:srgbClr val="0000FF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361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spc="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願復活的基督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幫助你戰勝疫情和一切困難</a:t>
            </a:r>
            <a:endParaRPr lang="en-US" altLang="zh-TW" sz="54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0505" y="188640"/>
            <a:ext cx="9144000" cy="6336704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若翰固然以水施了洗，但不多幾天以後，你們要因聖神受洗。」</a:t>
            </a:r>
            <a:endParaRPr lang="en-US" altLang="zh-TW" sz="4000" spc="3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他們聚集的時候，就問耶穌說：「主，現在就要給以色列復國嗎？」耶穌回答說：「父以自己的權柄，所定的時間和日期，不是你們應當知道的；但當聖神降臨於你們身上時，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你們將充滿聖神的德能，要在耶路撒冷，及全猶太和撒瑪黎雅，並直到地極，為我作證人。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5670" y="6598081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677023" y="612523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2/3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758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76947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耶穌說完這些話，就在他們觀望中，被舉上升；有一朵雲彩接了他去，離開他們的眼界。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他們向天注視著他上升的時候，忽然，有兩個穿白衣的人，站在他們面前，向他們說：「加里肋亞人！你們為什麼站著望天呢？這位離開你們，被接到天上去的耶穌，你們看見他怎樣升了天，也要怎樣降來。」</a:t>
            </a:r>
            <a:endParaRPr lang="en-US" altLang="zh-TW" sz="4000" spc="3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None/>
            </a:pP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8496176" y="6269970"/>
            <a:ext cx="68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3/3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9267C4D-A719-4454-B3AC-3D97BEB4E8C6}"/>
              </a:ext>
            </a:extLst>
          </p:cNvPr>
          <p:cNvSpPr txBox="1"/>
          <p:nvPr/>
        </p:nvSpPr>
        <p:spPr>
          <a:xfrm>
            <a:off x="2952080" y="5733256"/>
            <a:ext cx="5508352" cy="584775"/>
          </a:xfrm>
          <a:prstGeom prst="rect">
            <a:avLst/>
          </a:prstGeom>
          <a:noFill/>
          <a:ln w="95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</a:rPr>
              <a:t>請靜默片刻 默想上主</a:t>
            </a:r>
            <a:r>
              <a:rPr lang="zh-TW" altLang="en-US" sz="2800" b="1" dirty="0">
                <a:solidFill>
                  <a:srgbClr val="FFFF00"/>
                </a:solidFill>
              </a:rPr>
              <a:t>今天</a:t>
            </a:r>
            <a:r>
              <a:rPr lang="zh-TW" altLang="en-US" sz="2400" dirty="0">
                <a:solidFill>
                  <a:schemeClr val="bg1"/>
                </a:solidFill>
              </a:rPr>
              <a:t>向</a:t>
            </a:r>
            <a:r>
              <a:rPr lang="zh-TW" altLang="en-US" sz="3200" b="1" dirty="0">
                <a:solidFill>
                  <a:srgbClr val="FFFF00"/>
                </a:solidFill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365469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1802"/>
            <a:ext cx="9144000" cy="6621574"/>
          </a:xfrm>
        </p:spPr>
        <p:txBody>
          <a:bodyPr/>
          <a:lstStyle/>
          <a:p>
            <a:pPr marL="0" indent="0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恭讀聖保祿宗徒致厄弗所人書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1:17-23</a:t>
            </a:r>
            <a:endParaRPr lang="en-US" altLang="zh-TW" sz="28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願我們的主耶穌基督的天主，即那光榮的父，把智慧和啟示的神恩，賜與你們，好使你們認識他。並願他光照你們心靈的眼目，為叫你們認清：他的寵召，有什麼希望；在聖徒中，他嗣業的光榮，是怎樣豐厚；他對我們相信的人，所施展強而有效的德能，是怎樣偉大。正如他已將這德能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施展在基督身上，使他從死者中復活，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028384" y="62661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089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480720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叫他在天上，坐在自己右邊，超乎一切率領者、掌權者、異能者、宰制者，以及一切現世及來世，可稱呼的名號以上。天主又將萬有置於他腳下，使他在教會內做至高的元首；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這教會就是基督的身體，是基督在一切內，充滿一切的圓滿。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650162" y="6046613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2599001-E821-41CC-A624-AA8B87AB2F8F}"/>
              </a:ext>
            </a:extLst>
          </p:cNvPr>
          <p:cNvSpPr txBox="1"/>
          <p:nvPr/>
        </p:nvSpPr>
        <p:spPr>
          <a:xfrm>
            <a:off x="2699792" y="5148481"/>
            <a:ext cx="5508352" cy="584775"/>
          </a:xfrm>
          <a:prstGeom prst="rect">
            <a:avLst/>
          </a:prstGeom>
          <a:noFill/>
          <a:ln w="95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</a:rPr>
              <a:t>請靜默片刻 默想上主</a:t>
            </a:r>
            <a:r>
              <a:rPr lang="zh-TW" altLang="en-US" sz="2800" b="1" dirty="0">
                <a:solidFill>
                  <a:srgbClr val="00FF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今天</a:t>
            </a:r>
            <a:r>
              <a:rPr lang="zh-TW" altLang="en-US" sz="2400" dirty="0">
                <a:solidFill>
                  <a:schemeClr val="bg1"/>
                </a:solidFill>
              </a:rPr>
              <a:t>向</a:t>
            </a:r>
            <a:r>
              <a:rPr lang="zh-TW" altLang="en-US" sz="3200" b="1" dirty="0">
                <a:solidFill>
                  <a:srgbClr val="00FF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66885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indent="0" algn="just" eaLnBrk="1">
              <a:lnSpc>
                <a:spcPts val="52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24:46-53</a:t>
            </a:r>
          </a:p>
          <a:p>
            <a:pPr marL="0" indent="0" algn="just" eaLnBrk="1">
              <a:lnSpc>
                <a:spcPts val="52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那時候，耶穌對門徒說：「經上曾這樣記載：默西亞必須受苦，第三天要從死者中復活；並且必須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從耶路撒冷開始，因他的名，向萬邦宣講悔改，以得罪之赦。你們就是這些事的見證人。</a:t>
            </a:r>
          </a:p>
          <a:p>
            <a:pPr marL="0" indent="0" algn="just" eaLnBrk="1">
              <a:lnSpc>
                <a:spcPts val="52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「看，我要把我父所恩許的，遣發到你們身上。至於你們，你們應當留在這城中，直到佩戴上自高天而來的能力。」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2825" y="6269310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937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2656"/>
            <a:ext cx="9144000" cy="6336704"/>
          </a:xfrm>
        </p:spPr>
        <p:txBody>
          <a:bodyPr/>
          <a:lstStyle/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耶穌領他們出去，直到伯達尼附近，就舉手降福了他們。正降福他們的時候，就離開他們，被提升天去了。他們叩拜了耶穌，皆大喜歡，返回耶路撒冷，常在聖殿裡稱謝天主。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2825" y="6269310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2/2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DFB873A-3BFC-4DF3-91E1-B4767C8ADB23}"/>
              </a:ext>
            </a:extLst>
          </p:cNvPr>
          <p:cNvSpPr txBox="1"/>
          <p:nvPr/>
        </p:nvSpPr>
        <p:spPr>
          <a:xfrm>
            <a:off x="1259632" y="5292497"/>
            <a:ext cx="6444456" cy="584775"/>
          </a:xfrm>
          <a:prstGeom prst="rect">
            <a:avLst/>
          </a:prstGeom>
          <a:noFill/>
          <a:ln w="95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</a:rPr>
              <a:t>請靜默片刻 默想上主</a:t>
            </a:r>
            <a:r>
              <a:rPr lang="zh-TW" altLang="en-US" sz="2800" b="1" dirty="0">
                <a:solidFill>
                  <a:srgbClr val="00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此時此地</a:t>
            </a:r>
            <a:r>
              <a:rPr lang="zh-TW" altLang="en-US" sz="2400" dirty="0">
                <a:solidFill>
                  <a:schemeClr val="bg1"/>
                </a:solidFill>
              </a:rPr>
              <a:t>向</a:t>
            </a:r>
            <a:r>
              <a:rPr lang="zh-TW" altLang="en-US" sz="3200" b="1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</a:rPr>
              <a:t>說的話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2656"/>
            <a:ext cx="9144000" cy="6525344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耶穌升天節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大眾傳播節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)</a:t>
            </a:r>
            <a:endParaRPr lang="zh-TW" altLang="en-US" sz="2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 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9600" spc="600" dirty="0">
                <a:solidFill>
                  <a:srgbClr val="00FF00"/>
                </a:solidFill>
                <a:ea typeface="華康粗黑體" pitchFamily="49" charset="-120"/>
              </a:rPr>
              <a:t>近鄉情怯</a:t>
            </a:r>
            <a:endParaRPr lang="en-US" altLang="zh-TW" sz="9600" spc="600" dirty="0">
              <a:solidFill>
                <a:srgbClr val="00FF00"/>
              </a:solidFill>
              <a:ea typeface="華康粗黑體" pitchFamily="49" charset="-120"/>
            </a:endParaRPr>
          </a:p>
          <a:p>
            <a:pPr marL="3240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20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5400" spc="-150" dirty="0">
                <a:solidFill>
                  <a:schemeClr val="bg1"/>
                </a:solidFill>
                <a:ea typeface="華康正顏楷體W7" panose="03000709000000000000" pitchFamily="65" charset="-120"/>
              </a:rPr>
              <a:t>福傳    互聯</a:t>
            </a:r>
            <a:r>
              <a:rPr kumimoji="1" lang="zh-TW" altLang="en-US" sz="54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" panose="03000709000000000000" pitchFamily="65" charset="-120"/>
                <a:cs typeface="+mn-cs"/>
              </a:rPr>
              <a:t>網</a:t>
            </a:r>
            <a:r>
              <a:rPr kumimoji="1" lang="en-US" altLang="zh-TW" sz="54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" panose="03000709000000000000" pitchFamily="65" charset="-120"/>
                <a:cs typeface="+mn-cs"/>
              </a:rPr>
              <a:t>+</a:t>
            </a:r>
            <a:r>
              <a:rPr kumimoji="1" lang="zh-TW" altLang="en-US" sz="54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" panose="03000709000000000000" pitchFamily="65" charset="-120"/>
                <a:cs typeface="+mn-cs"/>
              </a:rPr>
              <a:t>電腦</a:t>
            </a:r>
            <a:r>
              <a:rPr kumimoji="1" lang="en-US" altLang="zh-TW" sz="54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" panose="03000709000000000000" pitchFamily="65" charset="-120"/>
                <a:cs typeface="+mn-cs"/>
              </a:rPr>
              <a:t>+</a:t>
            </a:r>
            <a:r>
              <a:rPr kumimoji="1" lang="zh-TW" altLang="en-US" sz="54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" panose="03000709000000000000" pitchFamily="65" charset="-120"/>
                <a:cs typeface="+mn-cs"/>
              </a:rPr>
              <a:t>手機</a:t>
            </a:r>
            <a:r>
              <a:rPr kumimoji="1" lang="en-US" altLang="zh-TW" sz="54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" panose="03000709000000000000" pitchFamily="65" charset="-120"/>
                <a:cs typeface="+mn-cs"/>
              </a:rPr>
              <a:t>+AI</a:t>
            </a:r>
          </a:p>
        </p:txBody>
      </p:sp>
      <p:sp>
        <p:nvSpPr>
          <p:cNvPr id="2" name="不等於 1">
            <a:extLst>
              <a:ext uri="{FF2B5EF4-FFF2-40B4-BE49-F238E27FC236}">
                <a16:creationId xmlns:a16="http://schemas.microsoft.com/office/drawing/2014/main" id="{20A09283-AB71-446F-A70F-8D8F21F64A1C}"/>
              </a:ext>
            </a:extLst>
          </p:cNvPr>
          <p:cNvSpPr/>
          <p:nvPr/>
        </p:nvSpPr>
        <p:spPr>
          <a:xfrm>
            <a:off x="1607600" y="5106888"/>
            <a:ext cx="927156" cy="626368"/>
          </a:xfrm>
          <a:prstGeom prst="mathNotEqual">
            <a:avLst>
              <a:gd name="adj1" fmla="val 15334"/>
              <a:gd name="adj2" fmla="val 6600000"/>
              <a:gd name="adj3" fmla="val 117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4518897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18541</TotalTime>
  <Words>2525</Words>
  <Application>Microsoft Office PowerPoint</Application>
  <PresentationFormat>如螢幕大小 (4:3)</PresentationFormat>
  <Paragraphs>120</Paragraphs>
  <Slides>25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20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25</vt:i4>
      </vt:variant>
    </vt:vector>
  </HeadingPairs>
  <TitlesOfParts>
    <vt:vector size="48" baseType="lpstr">
      <vt:lpstr>華康中特圓體(P)</vt:lpstr>
      <vt:lpstr>華康中黑體</vt:lpstr>
      <vt:lpstr>華康中黑體(P)</vt:lpstr>
      <vt:lpstr>華康中圓體</vt:lpstr>
      <vt:lpstr>華康正顏楷體W7</vt:lpstr>
      <vt:lpstr>華康彩帶體</vt:lpstr>
      <vt:lpstr>華康粗黑體</vt:lpstr>
      <vt:lpstr>華康龍門石碑</vt:lpstr>
      <vt:lpstr>華康龍門石碑(P)</vt:lpstr>
      <vt:lpstr>華康魏碑體</vt:lpstr>
      <vt:lpstr>華康儷中黑</vt:lpstr>
      <vt:lpstr>華康儷中黑(P)</vt:lpstr>
      <vt:lpstr>華康儷粗圓</vt:lpstr>
      <vt:lpstr>新細明體</vt:lpstr>
      <vt:lpstr>標楷體</vt:lpstr>
      <vt:lpstr>Arial</vt:lpstr>
      <vt:lpstr>Calibri</vt:lpstr>
      <vt:lpstr>Segoe UI</vt:lpstr>
      <vt:lpstr>Times New Roman</vt:lpstr>
      <vt:lpstr>Wingdings</vt:lpstr>
      <vt:lpstr>預設簡報設計</vt:lpstr>
      <vt:lpstr>14_預設簡報設計</vt:lpstr>
      <vt:lpstr>3_預設簡報設計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907</cp:revision>
  <dcterms:created xsi:type="dcterms:W3CDTF">2006-09-26T01:05:23Z</dcterms:created>
  <dcterms:modified xsi:type="dcterms:W3CDTF">2025-05-26T06:52:28Z</dcterms:modified>
</cp:coreProperties>
</file>