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9694" r:id="rId2"/>
    <p:sldMasterId id="2147489719" r:id="rId3"/>
  </p:sldMasterIdLst>
  <p:notesMasterIdLst>
    <p:notesMasterId r:id="rId29"/>
  </p:notesMasterIdLst>
  <p:handoutMasterIdLst>
    <p:handoutMasterId r:id="rId30"/>
  </p:handoutMasterIdLst>
  <p:sldIdLst>
    <p:sldId id="914" r:id="rId4"/>
    <p:sldId id="1050" r:id="rId5"/>
    <p:sldId id="1489" r:id="rId6"/>
    <p:sldId id="1471" r:id="rId7"/>
    <p:sldId id="1370" r:id="rId8"/>
    <p:sldId id="1391" r:id="rId9"/>
    <p:sldId id="1519" r:id="rId10"/>
    <p:sldId id="1054" r:id="rId11"/>
    <p:sldId id="930" r:id="rId12"/>
    <p:sldId id="1520" r:id="rId13"/>
    <p:sldId id="1526" r:id="rId14"/>
    <p:sldId id="1521" r:id="rId15"/>
    <p:sldId id="1523" r:id="rId16"/>
    <p:sldId id="1534" r:id="rId17"/>
    <p:sldId id="1535" r:id="rId18"/>
    <p:sldId id="1536" r:id="rId19"/>
    <p:sldId id="1524" r:id="rId20"/>
    <p:sldId id="1527" r:id="rId21"/>
    <p:sldId id="1528" r:id="rId22"/>
    <p:sldId id="1529" r:id="rId23"/>
    <p:sldId id="1530" r:id="rId24"/>
    <p:sldId id="1531" r:id="rId25"/>
    <p:sldId id="1532" r:id="rId26"/>
    <p:sldId id="1533" r:id="rId27"/>
    <p:sldId id="1045" r:id="rId28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2C4CF32D-8E06-4092-916B-2D8500CD1C42}">
          <p14:sldIdLst>
            <p14:sldId id="914"/>
            <p14:sldId id="1050"/>
            <p14:sldId id="1489"/>
            <p14:sldId id="1471"/>
            <p14:sldId id="1370"/>
            <p14:sldId id="1391"/>
            <p14:sldId id="1519"/>
            <p14:sldId id="1054"/>
            <p14:sldId id="930"/>
            <p14:sldId id="1520"/>
            <p14:sldId id="1526"/>
          </p14:sldIdLst>
        </p14:section>
        <p14:section name="未命名的章節" id="{7B56C89B-E52F-4FBA-8F98-D80A8888E676}">
          <p14:sldIdLst>
            <p14:sldId id="1521"/>
            <p14:sldId id="1523"/>
            <p14:sldId id="1534"/>
            <p14:sldId id="1535"/>
            <p14:sldId id="1536"/>
            <p14:sldId id="1524"/>
            <p14:sldId id="1527"/>
            <p14:sldId id="1528"/>
            <p14:sldId id="1529"/>
            <p14:sldId id="1530"/>
            <p14:sldId id="1531"/>
            <p14:sldId id="1532"/>
            <p14:sldId id="1533"/>
            <p14:sldId id="10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CC"/>
    <a:srgbClr val="00FF00"/>
    <a:srgbClr val="FFCCFF"/>
    <a:srgbClr val="FF99FF"/>
    <a:srgbClr val="99CCFF"/>
    <a:srgbClr val="00CC00"/>
    <a:srgbClr val="99FF99"/>
    <a:srgbClr val="33CC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3041" autoAdjust="0"/>
    <p:restoredTop sz="90014" autoAdjust="0"/>
  </p:normalViewPr>
  <p:slideViewPr>
    <p:cSldViewPr>
      <p:cViewPr varScale="1">
        <p:scale>
          <a:sx n="57" d="100"/>
          <a:sy n="57" d="100"/>
        </p:scale>
        <p:origin x="1184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>
            <a:extLst>
              <a:ext uri="{FF2B5EF4-FFF2-40B4-BE49-F238E27FC236}">
                <a16:creationId xmlns:a16="http://schemas.microsoft.com/office/drawing/2014/main" id="{3FFC0476-8166-439A-8EF9-D64A12A374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76F4FBBB-5A4B-48FE-A3BB-ADDECD35A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>
            <a:extLst>
              <a:ext uri="{FF2B5EF4-FFF2-40B4-BE49-F238E27FC236}">
                <a16:creationId xmlns:a16="http://schemas.microsoft.com/office/drawing/2014/main" id="{207F6BB9-765B-49E5-9CC8-53ADF49392A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>
            <a:extLst>
              <a:ext uri="{FF2B5EF4-FFF2-40B4-BE49-F238E27FC236}">
                <a16:creationId xmlns:a16="http://schemas.microsoft.com/office/drawing/2014/main" id="{F0E672FE-A1AF-4D9F-BB46-E1FC2414C8E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85D1A6-9C3F-452C-9D0F-C9E74897528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>
            <a:extLst>
              <a:ext uri="{FF2B5EF4-FFF2-40B4-BE49-F238E27FC236}">
                <a16:creationId xmlns:a16="http://schemas.microsoft.com/office/drawing/2014/main" id="{C5918788-DB56-4D35-9655-2F39F2A5CEF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>
            <a:extLst>
              <a:ext uri="{FF2B5EF4-FFF2-40B4-BE49-F238E27FC236}">
                <a16:creationId xmlns:a16="http://schemas.microsoft.com/office/drawing/2014/main" id="{B66602A1-486D-466C-9B6C-6B32F2BCAB6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3372" y="0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390F7CF1-E4D4-49ED-8108-AC876600419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4053" name="Rectangle 5">
            <a:extLst>
              <a:ext uri="{FF2B5EF4-FFF2-40B4-BE49-F238E27FC236}">
                <a16:creationId xmlns:a16="http://schemas.microsoft.com/office/drawing/2014/main" id="{2A0DFE17-75EB-4C1C-874D-97744AE3FF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>
            <a:extLst>
              <a:ext uri="{FF2B5EF4-FFF2-40B4-BE49-F238E27FC236}">
                <a16:creationId xmlns:a16="http://schemas.microsoft.com/office/drawing/2014/main" id="{579692E3-514D-41AD-9EA6-A1FBBF73CFF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>
            <a:extLst>
              <a:ext uri="{FF2B5EF4-FFF2-40B4-BE49-F238E27FC236}">
                <a16:creationId xmlns:a16="http://schemas.microsoft.com/office/drawing/2014/main" id="{9156C933-88AA-4872-BB0F-1730B21C9F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372" y="6456218"/>
            <a:ext cx="4301543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BD419D-64CE-4550-BAA2-0242050FC7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338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BD419D-64CE-4550-BAA2-0242050FC719}" type="slidenum">
              <a:rPr lang="en-US" altLang="zh-TW" smtClean="0"/>
              <a:pPr/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24078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BD419D-64CE-4550-BAA2-0242050FC719}" type="slidenum">
              <a:rPr lang="en-US" altLang="zh-TW" smtClean="0"/>
              <a:pPr/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233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CB4F53-88CB-4C33-AB79-DD0F3B09A9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448C0C-11EC-4F14-87EE-6E1BFC0905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85212E5-D105-40CA-98B0-0FE6ED1254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B1DE2-F14C-4215-862D-7892FFAF1AA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1272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40FA1-01BC-48A7-B4B5-CB6D00B8F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BC251F2-60E3-4296-BFCE-EB8C0E3FF1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BFBC5B-5423-4FD1-BCE6-8FC7BF67AE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14375D-8CD9-46AF-8C41-09E335183E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10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62272B-A9A6-478C-B476-EF425841A8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5A9ED6-29CA-4D33-9F13-90A2E5A123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AAE814-BD3E-41DF-B881-23B6928BED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957E7-43B0-4056-AFF1-BC1FCBEFCE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5269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BD0CB7-2083-43C6-A1FE-F6AFE1FBBA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D21FA05-F693-4AEA-99C4-CB234BDDE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90880E-4D09-411D-A86E-FF877E9723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3EAD3B-D202-412A-96D1-6259709983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95839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0E7F3-594E-431A-934E-DAED303BC61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741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CA772-E495-4BA9-ABC1-9BB5D5EDCA4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7916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95542-F898-48F4-A21A-A80883BB252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6757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7A249-DD10-426B-9B14-6EACD1FF16C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620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237EE-1CE0-45D0-9087-5172E5E08F6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3586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AB98-89D1-4293-8288-C0841480BAB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3249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2F6D8-0604-4E53-B2F1-2A37DFAA1D1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27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E7A2BA-EB09-413F-8D13-A2CABB0848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1E3401-E0DA-4C7C-A41A-CEAB4B05D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E8BF680-25AB-43B7-A87A-AAF2426CEA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909520-5D08-4EEA-B917-6A59948C37B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9469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6E3E24-48B9-4D2C-ACC3-D70F17E10ED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2759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7A85E-BB8E-4335-9EEC-1BCBD0CFB41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7576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2DB86-11B9-48DF-8BA9-F79E7D13D08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5816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0BB5D-09E1-4D96-80A6-8E8A197FA4A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079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1BA1B9-80A5-47BB-AE94-5886B4D1DD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DDF2D-A4D0-4E59-A260-C7CC2C4F63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C56D1E-4A62-4589-AE93-3790E80644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7E1B0-9EC0-4677-833D-06C393E8CBD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431377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9D06C7-3459-43EE-BDBF-4A89924E2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BF6B9E-0B4B-45FB-A864-4197464B7F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E811F5-4019-4B4D-B706-8E4410C0B1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B0E81-DFB2-4306-AE9C-4AA3B3243F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33904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9177A2-C34A-44E1-8648-881D74EB1A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FB4D50-31FE-48AC-B9FD-C991E35CF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6A76EF-E0B2-452E-8251-600643A077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1D597-6984-4660-AF26-EA33E11F223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0458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49B45A-79A7-423D-BABD-E54649D3D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2119C8-36DF-42FA-B727-5DF24DC69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0C2522-B0B4-4E4B-B3AF-A0D1C692C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1AEA-4D6F-4016-9F83-E47284FC26B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78523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6C2190-B7D8-47A4-AA3C-03D15275F7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8175838-B24A-4816-A95E-A1DF8C40B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5F39CCB-44A5-42AA-8734-702871C4AC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9834D-F101-4939-A509-4E033B6A97B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45185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E97AAC2-84E6-484B-BBC1-87E11624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3DA3B7-334A-4D43-9C72-595E810187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0D54346-06DF-423C-ADAA-2612E32C8B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1CC6C-A0CA-4027-990A-46672CBEF58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5630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409627-6BD5-4314-9E1E-D18584C2BA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D1EF38-E3B7-46A4-B80C-2F1222D14F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9F67AB-5564-442C-A050-1915E1C721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73C09F-C630-4253-95B7-64CE41D1C28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72844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8C324BE-76BA-486B-980E-81AB4E36E4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89123F3-9D6B-4447-9C28-A0AAE956E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ACFF776-9683-47EB-966F-B3733C8681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9C79-ACD3-4E88-9933-C98A0DFFF5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1887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0E53CD-C280-4967-84A6-B110BEE9E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4CDF21-E72A-45C2-A164-7EAFCF8513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316F7A-3189-4CE2-8E7B-C35F4AA91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D4B45-79D1-4A7D-BDB6-BF1062B4DA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53460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3388CA-0573-45D1-A517-B20DFCB2B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9F143-C875-4288-988B-542E28453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C82513-1482-442C-BBD3-5B0B7D817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947DF-BC88-40C0-9353-24BDAEA45D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045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ACC6-807A-49E8-9ECF-13CBA1ACB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BBF968-5610-4FA2-B40B-EB7AB4ECFC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7973E8-C92D-48E3-821D-4C92728F0D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75DF-0258-4B1E-AE58-D16AB59FAA1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2469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B7CE2C-C4D3-4296-86BD-3CEC53810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2A1A18-24EE-4687-84FE-BE52AC3A4A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1EB7C7-8865-4B33-B590-1AD14BA0FD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70BC3-87AB-427B-8EB5-B328C341088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572411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21496E-CFB8-41B2-99FF-209219A0CF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AF5126-36A8-4015-8F44-4312344D5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636E4B-755D-4F63-AACA-D6D303B1E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76579-D0D8-41F4-9A27-2FEDCB4867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49663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43C6E-646C-4A56-A568-DCEF1898FF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097579-A445-404A-9C2E-D3F5667ADF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7836CB-2679-4F3B-A10E-B0A7D34EE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97C0-9900-4766-844D-99AF0F7A59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128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3DEFBF4-078F-4966-BE1D-265E1F15D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014BE9B-110F-4633-935E-56B8EC345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020874-BFA7-4F79-9EEA-71D17C142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F69A0-4600-4BEB-83B2-301BEF62461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0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D9B7BFF-007E-484A-BBCA-CF9102304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F2C31F-F6D7-452E-AF76-6441258C45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A9315B6-8018-4AC2-9084-FEAB60990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60FEF-D8F4-425E-809D-72E9AD6BBD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98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D4EAB4A-C4DB-45B9-A12C-4E783868C6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17D0FD3-4A4E-40DE-BADF-521FE3767B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2C76135-7344-43D1-A5F5-349344A7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E05D-CA04-496B-A340-054554C63C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368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1EDF9E-D669-4425-ADD5-6E3BD3A63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6950CD-26F8-41D5-A899-E222F7A6EA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77EA79-5160-426B-8863-A1B97CF632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E31DD-301C-4C39-B2D6-AF24263E474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018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1485E0-93B6-49F3-A808-098C7D4D57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A962A8-7460-4961-8096-D5E371A7F6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9021C9-4693-4AE8-8C57-CDC7040405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0BA19C-AFAE-4D59-8A63-A0B75D14633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126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937D063-4201-4DDD-8C98-721122B13A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BAA56B9-EA47-4D66-A68C-8FD5ED558B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FCB0533-E29F-4BFF-B4A9-638CB21BEBF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4BBB641-C9C2-44E6-943C-13EBBEF637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74B1C0B-7A95-411D-B128-E9F2DC7CC51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10F248A-87A1-427F-B78A-0DC1C167CF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610" r:id="rId1"/>
    <p:sldLayoutId id="2147489611" r:id="rId2"/>
    <p:sldLayoutId id="2147489612" r:id="rId3"/>
    <p:sldLayoutId id="2147489613" r:id="rId4"/>
    <p:sldLayoutId id="2147489614" r:id="rId5"/>
    <p:sldLayoutId id="2147489615" r:id="rId6"/>
    <p:sldLayoutId id="2147489616" r:id="rId7"/>
    <p:sldLayoutId id="2147489617" r:id="rId8"/>
    <p:sldLayoutId id="2147489618" r:id="rId9"/>
    <p:sldLayoutId id="2147489619" r:id="rId10"/>
    <p:sldLayoutId id="2147489620" r:id="rId11"/>
    <p:sldLayoutId id="21474896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51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endParaRPr lang="en-US" altLang="zh-TW" dirty="0">
              <a:solidFill>
                <a:srgbClr val="000000"/>
              </a:solidFill>
            </a:endParaRPr>
          </a:p>
        </p:txBody>
      </p:sp>
      <p:sp>
        <p:nvSpPr>
          <p:cNvPr id="751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charset="-120"/>
              </a:defRPr>
            </a:lvl1pPr>
          </a:lstStyle>
          <a:p>
            <a:pPr eaLnBrk="1" hangingPunct="1">
              <a:defRPr/>
            </a:pPr>
            <a:fld id="{D477CC02-DBB9-4AE4-B28C-339F9F6F7922}" type="slidenum">
              <a:rPr lang="en-US" altLang="zh-TW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altLang="zh-TW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04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695" r:id="rId1"/>
    <p:sldLayoutId id="2147489696" r:id="rId2"/>
    <p:sldLayoutId id="2147489697" r:id="rId3"/>
    <p:sldLayoutId id="2147489698" r:id="rId4"/>
    <p:sldLayoutId id="2147489699" r:id="rId5"/>
    <p:sldLayoutId id="2147489700" r:id="rId6"/>
    <p:sldLayoutId id="2147489701" r:id="rId7"/>
    <p:sldLayoutId id="2147489702" r:id="rId8"/>
    <p:sldLayoutId id="2147489703" r:id="rId9"/>
    <p:sldLayoutId id="2147489704" r:id="rId10"/>
    <p:sldLayoutId id="214748970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BB812B-2E24-41A0-9A27-78890B390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9C79FC5-EE04-4592-BB61-B22F2769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07F321D-9606-4D70-9405-0033F23F511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6A29E0-4F27-4F67-9CB5-8C3ED457E03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48FAB4-BBDB-45FC-B3DF-03850022C3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FF2185A-AFE7-44E6-A3AC-0E118F024A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8286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720" r:id="rId1"/>
    <p:sldLayoutId id="2147489721" r:id="rId2"/>
    <p:sldLayoutId id="2147489722" r:id="rId3"/>
    <p:sldLayoutId id="2147489723" r:id="rId4"/>
    <p:sldLayoutId id="2147489724" r:id="rId5"/>
    <p:sldLayoutId id="2147489725" r:id="rId6"/>
    <p:sldLayoutId id="2147489726" r:id="rId7"/>
    <p:sldLayoutId id="2147489727" r:id="rId8"/>
    <p:sldLayoutId id="2147489728" r:id="rId9"/>
    <p:sldLayoutId id="2147489729" r:id="rId10"/>
    <p:sldLayoutId id="2147489730" r:id="rId11"/>
    <p:sldLayoutId id="214748973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486A049-F482-4C82-A6EA-C4B1E1A45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32656"/>
            <a:ext cx="9144000" cy="6525344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rgbClr val="FFFF00"/>
                </a:solidFill>
                <a:ea typeface="華康儷中黑" panose="020B0509000000000000" pitchFamily="49" charset="-120"/>
              </a:rPr>
              <a:t>耶穌升天節</a:t>
            </a:r>
            <a:r>
              <a:rPr lang="en-US" altLang="zh-TW" sz="2800" dirty="0">
                <a:solidFill>
                  <a:srgbClr val="FFFF00"/>
                </a:solidFill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solidFill>
                  <a:srgbClr val="FFFF00"/>
                </a:solidFill>
                <a:ea typeface="華康儷中黑" panose="020B0509000000000000" pitchFamily="49" charset="-120"/>
              </a:rPr>
              <a:t>大眾傳播節</a:t>
            </a:r>
            <a:r>
              <a:rPr lang="en-US" altLang="zh-TW" sz="2800" dirty="0">
                <a:solidFill>
                  <a:srgbClr val="FFFF00"/>
                </a:solidFill>
                <a:ea typeface="華康儷中黑" panose="020B0509000000000000" pitchFamily="49" charset="-120"/>
              </a:rPr>
              <a:t>)</a:t>
            </a:r>
            <a:endParaRPr lang="zh-TW" altLang="en-US" sz="2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2022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5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29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10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5400" dirty="0">
                <a:solidFill>
                  <a:srgbClr val="FFFF00"/>
                </a:solidFill>
                <a:ea typeface="華康正顏楷體W7" panose="03000709000000000000" pitchFamily="65" charset="-120"/>
              </a:rPr>
              <a:t>感 恩 祭 宴</a:t>
            </a:r>
          </a:p>
          <a:p>
            <a:pPr algn="ctr" eaLnBrk="1" hangingPunct="1">
              <a:buFontTx/>
              <a:buNone/>
            </a:pPr>
            <a:endParaRPr lang="zh-TW" altLang="en-US" sz="1800" dirty="0">
              <a:solidFill>
                <a:schemeClr val="bg1"/>
              </a:solidFill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ea typeface="華康儷中黑" panose="020B0509000000000000" pitchFamily="49" charset="-120"/>
              </a:rPr>
              <a:t>主 題</a:t>
            </a:r>
          </a:p>
          <a:p>
            <a:pPr algn="ctr" eaLnBrk="1" hangingPunct="1">
              <a:spcBef>
                <a:spcPts val="180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6000" dirty="0">
                <a:solidFill>
                  <a:srgbClr val="00FF00"/>
                </a:solidFill>
                <a:ea typeface="華康粗黑體" pitchFamily="49" charset="-120"/>
              </a:rPr>
              <a:t>說給人聽 作給人看</a:t>
            </a:r>
            <a:endParaRPr lang="en-US" altLang="zh-TW" sz="6000" dirty="0">
              <a:solidFill>
                <a:srgbClr val="00FF00"/>
              </a:solidFill>
              <a:ea typeface="華康粗黑體" pitchFamily="49" charset="-120"/>
            </a:endParaRPr>
          </a:p>
          <a:p>
            <a:pPr marL="3240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20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600" b="0" i="0" u="none" strike="noStrike" kern="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00FFFF"/>
                </a:highlight>
                <a:uLnTx/>
                <a:uFillTx/>
                <a:latin typeface="Arial"/>
                <a:ea typeface="華康正顏楷體W7" panose="03000709000000000000" pitchFamily="65" charset="-120"/>
                <a:cs typeface="+mn-cs"/>
              </a:rPr>
              <a:t>絕不等於傳播的新科技</a:t>
            </a:r>
            <a:r>
              <a:rPr kumimoji="1" lang="en-US" altLang="zh-TW" sz="3600" b="0" i="0" u="none" strike="noStrike" kern="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00FFFF"/>
                </a:highlight>
                <a:uLnTx/>
                <a:uFillTx/>
                <a:latin typeface="Arial"/>
                <a:ea typeface="華康正顏楷體W7" panose="03000709000000000000" pitchFamily="65" charset="-120"/>
                <a:cs typeface="+mn-cs"/>
              </a:rPr>
              <a:t>:</a:t>
            </a:r>
            <a:r>
              <a:rPr kumimoji="1" lang="zh-TW" altLang="en-US" sz="3600" b="0" i="0" u="none" strike="noStrike" kern="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00FFFF"/>
                </a:highlight>
                <a:uLnTx/>
                <a:uFillTx/>
                <a:latin typeface="Arial"/>
                <a:ea typeface="華康正顏楷體W7" panose="03000709000000000000" pitchFamily="65" charset="-120"/>
                <a:cs typeface="+mn-cs"/>
              </a:rPr>
              <a:t>網上</a:t>
            </a:r>
            <a:r>
              <a:rPr kumimoji="1" lang="en-US" altLang="zh-TW" sz="3600" b="0" i="0" u="none" strike="noStrike" kern="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00FFFF"/>
                </a:highlight>
                <a:uLnTx/>
                <a:uFillTx/>
                <a:latin typeface="Arial"/>
                <a:ea typeface="華康正顏楷體W7" panose="03000709000000000000" pitchFamily="65" charset="-120"/>
                <a:cs typeface="+mn-cs"/>
              </a:rPr>
              <a:t>,</a:t>
            </a:r>
            <a:r>
              <a:rPr kumimoji="1" lang="zh-TW" altLang="en-US" sz="3600" b="0" i="0" u="none" strike="noStrike" kern="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00FFFF"/>
                </a:highlight>
                <a:uLnTx/>
                <a:uFillTx/>
                <a:latin typeface="Arial"/>
                <a:ea typeface="華康正顏楷體W7" panose="03000709000000000000" pitchFamily="65" charset="-120"/>
                <a:cs typeface="+mn-cs"/>
              </a:rPr>
              <a:t>電腦</a:t>
            </a:r>
            <a:r>
              <a:rPr kumimoji="1" lang="en-US" altLang="zh-TW" sz="3600" b="0" i="0" u="none" strike="noStrike" kern="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00FFFF"/>
                </a:highlight>
                <a:uLnTx/>
                <a:uFillTx/>
                <a:latin typeface="Arial"/>
                <a:ea typeface="華康正顏楷體W7" panose="03000709000000000000" pitchFamily="65" charset="-120"/>
                <a:cs typeface="+mn-cs"/>
              </a:rPr>
              <a:t>,</a:t>
            </a:r>
            <a:r>
              <a:rPr kumimoji="1" lang="zh-TW" altLang="en-US" sz="3600" b="0" i="0" u="none" strike="noStrike" kern="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00FFFF"/>
                </a:highlight>
                <a:uLnTx/>
                <a:uFillTx/>
                <a:latin typeface="Arial"/>
                <a:ea typeface="華康正顏楷體W7" panose="03000709000000000000" pitchFamily="65" charset="-120"/>
                <a:cs typeface="+mn-cs"/>
              </a:rPr>
              <a:t>手機等</a:t>
            </a:r>
            <a:endParaRPr kumimoji="1" lang="en-US" altLang="zh-TW" sz="3600" b="0" i="0" u="none" strike="noStrike" kern="0" cap="none" spc="300" normalizeH="0" baseline="0" noProof="0" dirty="0">
              <a:ln>
                <a:noFill/>
              </a:ln>
              <a:solidFill>
                <a:srgbClr val="FF0000"/>
              </a:solidFill>
              <a:effectLst/>
              <a:highlight>
                <a:srgbClr val="00FFFF"/>
              </a:highlight>
              <a:uLnTx/>
              <a:uFillTx/>
              <a:latin typeface="Arial"/>
              <a:ea typeface="華康正顏楷體W7" panose="03000709000000000000" pitchFamily="65" charset="-120"/>
              <a:cs typeface="+mn-cs"/>
            </a:endParaRPr>
          </a:p>
          <a:p>
            <a:pPr algn="ctr" eaLnBrk="1" hangingPunct="1">
              <a:spcBef>
                <a:spcPts val="1800"/>
              </a:spcBef>
              <a:buFontTx/>
              <a:buNone/>
            </a:pPr>
            <a:r>
              <a:rPr lang="zh-TW" altLang="en-US" sz="4400" dirty="0">
                <a:solidFill>
                  <a:srgbClr val="00FF00"/>
                </a:solidFill>
                <a:ea typeface="華康粗黑體" panose="020B0709000000000000" pitchFamily="49" charset="-120"/>
              </a:rPr>
              <a:t>感恩</a:t>
            </a:r>
            <a:r>
              <a:rPr lang="zh-TW" altLang="en-US" dirty="0">
                <a:solidFill>
                  <a:srgbClr val="FFFFFF"/>
                </a:solidFill>
                <a:ea typeface="華康粗黑體" panose="020B0709000000000000" pitchFamily="49" charset="-120"/>
              </a:rPr>
              <a:t>是基督徒生命的</a:t>
            </a:r>
            <a:r>
              <a:rPr lang="zh-TW" altLang="en-US" sz="3600" dirty="0">
                <a:solidFill>
                  <a:schemeClr val="bg1"/>
                </a:solidFill>
                <a:ea typeface="華康粗黑體" panose="020B0709000000000000" pitchFamily="49" charset="-120"/>
              </a:rPr>
              <a:t>基本心態</a:t>
            </a:r>
            <a:r>
              <a:rPr lang="en-US" altLang="zh-TW" sz="3600" dirty="0">
                <a:solidFill>
                  <a:srgbClr val="FFFF00"/>
                </a:solidFill>
                <a:ea typeface="華康粗黑體" panose="020B0709000000000000" pitchFamily="49" charset="-120"/>
              </a:rPr>
              <a:t>:</a:t>
            </a:r>
            <a:r>
              <a:rPr lang="zh-TW" altLang="en-US" sz="4000" dirty="0">
                <a:solidFill>
                  <a:srgbClr val="FFFF00"/>
                </a:solidFill>
                <a:ea typeface="華康粗黑體" panose="020B0709000000000000" pitchFamily="49" charset="-120"/>
              </a:rPr>
              <a:t>事事感恩</a:t>
            </a:r>
            <a:endParaRPr lang="zh-TW" altLang="en-US" sz="4000" dirty="0">
              <a:solidFill>
                <a:srgbClr val="FFFFFF"/>
              </a:solidFill>
              <a:ea typeface="華康粗黑體" panose="020B0709000000000000" pitchFamily="49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81F321C-71A6-4EDD-995D-D811EE818C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48" y="332656"/>
            <a:ext cx="9140552" cy="6336704"/>
          </a:xfrm>
        </p:spPr>
        <p:txBody>
          <a:bodyPr/>
          <a:lstStyle/>
          <a:p>
            <a:pPr marL="360000" indent="-457200" algn="l">
              <a:spcAft>
                <a:spcPts val="600"/>
              </a:spcAft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耶穌用了許多憑據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向他們顯明</a:t>
            </a:r>
            <a:r>
              <a:rPr lang="zh-TW" altLang="en-US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自己還活著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你們將充滿聖神的德能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要在耶路撒冷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及全猶太和撒瑪黎雅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並直到地極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為我作證人</a:t>
            </a:r>
            <a:r>
              <a:rPr lang="en-US" altLang="zh-TW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spcAft>
                <a:spcPts val="600"/>
              </a:spcAft>
            </a:pPr>
            <a:r>
              <a:rPr lang="zh-TW" altLang="en-US" sz="40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這教會就是基督的身體</a:t>
            </a:r>
            <a:r>
              <a:rPr lang="en-US" altLang="zh-TW" sz="40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是基督在一切內</a:t>
            </a:r>
            <a:r>
              <a:rPr lang="en-US" altLang="zh-TW" sz="4000" spc="1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spc="1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充滿一切的圓滿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/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從耶路撒冷開始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因他的名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向萬邦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宣講悔改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以得罪之赦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你們就是這些事的見證人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.</a:t>
            </a:r>
            <a:endParaRPr lang="zh-TW" altLang="en-US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30979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B81F321C-71A6-4EDD-995D-D811EE818C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48" y="260648"/>
            <a:ext cx="9140552" cy="6408712"/>
          </a:xfrm>
        </p:spPr>
        <p:txBody>
          <a:bodyPr/>
          <a:lstStyle/>
          <a:p>
            <a:pPr marL="360000" indent="-457200" algn="l">
              <a:lnSpc>
                <a:spcPts val="3800"/>
              </a:lnSpc>
              <a:spcBef>
                <a:spcPts val="0"/>
              </a:spcBef>
            </a:pPr>
            <a:r>
              <a:rPr lang="zh-TW" altLang="en-US" sz="3600" spc="-150" dirty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  <a:cs typeface="華康中黑體" panose="020B0509000000000000" pitchFamily="49" charset="-120"/>
              </a:rPr>
              <a:t>耶穌用了許多憑據</a:t>
            </a:r>
            <a:r>
              <a:rPr lang="en-US" altLang="zh-TW" sz="3600" spc="-150" dirty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3600" spc="-150" dirty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  <a:cs typeface="華康中黑體" panose="020B0509000000000000" pitchFamily="49" charset="-120"/>
              </a:rPr>
              <a:t>向他們顯明</a:t>
            </a:r>
            <a:r>
              <a:rPr lang="zh-TW" altLang="en-US" sz="3600" spc="-150" dirty="0">
                <a:solidFill>
                  <a:srgbClr val="00FF00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  <a:cs typeface="華康中黑體" panose="020B0509000000000000" pitchFamily="49" charset="-120"/>
              </a:rPr>
              <a:t>自己還活著</a:t>
            </a:r>
            <a:r>
              <a:rPr lang="en-US" altLang="zh-TW" sz="3600" spc="-150" dirty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  <a:cs typeface="華康中黑體" panose="020B0509000000000000" pitchFamily="49" charset="-120"/>
              </a:rPr>
              <a:t>;</a:t>
            </a:r>
            <a:r>
              <a:rPr lang="zh-TW" altLang="en-US" sz="3600" spc="-150" dirty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  <a:cs typeface="華康中黑體" panose="020B0509000000000000" pitchFamily="49" charset="-120"/>
              </a:rPr>
              <a:t>你們將充滿聖神的德能</a:t>
            </a:r>
            <a:r>
              <a:rPr lang="en-US" altLang="zh-TW" sz="3600" spc="-150" dirty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3600" spc="-150" dirty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  <a:cs typeface="華康中黑體" panose="020B0509000000000000" pitchFamily="49" charset="-120"/>
              </a:rPr>
              <a:t>要在耶路撒冷</a:t>
            </a:r>
            <a:r>
              <a:rPr lang="en-US" altLang="zh-TW" sz="3600" spc="-150" dirty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3600" spc="-150" dirty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  <a:cs typeface="華康中黑體" panose="020B0509000000000000" pitchFamily="49" charset="-120"/>
              </a:rPr>
              <a:t>及全猶太和撒瑪黎雅</a:t>
            </a:r>
            <a:r>
              <a:rPr lang="en-US" altLang="zh-TW" sz="3600" spc="-150" dirty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3600" spc="-150" dirty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  <a:cs typeface="華康中黑體" panose="020B0509000000000000" pitchFamily="49" charset="-120"/>
              </a:rPr>
              <a:t>並直到地極</a:t>
            </a:r>
            <a:r>
              <a:rPr lang="en-US" altLang="zh-TW" sz="3600" spc="-150" dirty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3600" spc="-150" dirty="0">
                <a:solidFill>
                  <a:srgbClr val="00FF00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  <a:cs typeface="華康中黑體" panose="020B0509000000000000" pitchFamily="49" charset="-120"/>
              </a:rPr>
              <a:t>為我作證人</a:t>
            </a:r>
            <a:r>
              <a:rPr lang="en-US" altLang="zh-TW" sz="3600" spc="-150" dirty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  <a:cs typeface="華康中黑體" panose="020B0509000000000000" pitchFamily="49" charset="-120"/>
              </a:rPr>
              <a:t>.</a:t>
            </a:r>
          </a:p>
          <a:p>
            <a:pPr marL="360000" indent="-360000" algn="l">
              <a:lnSpc>
                <a:spcPts val="4300"/>
              </a:lnSpc>
              <a:spcBef>
                <a:spcPts val="0"/>
              </a:spcBef>
            </a:pPr>
            <a:r>
              <a:rPr lang="zh-TW" altLang="en-US" sz="3600" spc="-15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不只講道</a:t>
            </a:r>
            <a:r>
              <a:rPr lang="en-US" altLang="zh-TW" sz="3600" spc="-15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spc="-15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而是傳一個</a:t>
            </a:r>
            <a:r>
              <a:rPr lang="zh-TW" altLang="en-US" sz="3600" spc="-15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活著的基督</a:t>
            </a:r>
            <a:r>
              <a:rPr lang="en-US" altLang="zh-TW" sz="3600" spc="-15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z="3600" spc="-15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自己在基督內也是一個快樂</a:t>
            </a:r>
            <a:r>
              <a:rPr lang="en-US" altLang="zh-TW" sz="3600" spc="-15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spc="-15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積極</a:t>
            </a:r>
            <a:r>
              <a:rPr lang="en-US" altLang="zh-TW" sz="3600" spc="-15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3600" spc="-15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充滿正能量的屬靈人</a:t>
            </a:r>
            <a:endParaRPr lang="en-US" altLang="zh-TW" sz="3600" spc="-150" dirty="0">
              <a:solidFill>
                <a:schemeClr val="bg1"/>
              </a:solidFill>
              <a:highlight>
                <a:srgbClr val="FF0000"/>
              </a:highlight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lnSpc>
                <a:spcPts val="3800"/>
              </a:lnSpc>
              <a:spcBef>
                <a:spcPts val="1200"/>
              </a:spcBef>
            </a:pPr>
            <a:r>
              <a:rPr lang="zh-TW" altLang="en-US" sz="3600" spc="-150" dirty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  <a:cs typeface="華康中黑體" panose="020B0509000000000000" pitchFamily="49" charset="-120"/>
              </a:rPr>
              <a:t>這教會就是基督的身體</a:t>
            </a:r>
            <a:r>
              <a:rPr lang="en-US" altLang="zh-TW" sz="3600" spc="-150" dirty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3600" spc="-150" dirty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  <a:cs typeface="華康中黑體" panose="020B0509000000000000" pitchFamily="49" charset="-120"/>
              </a:rPr>
              <a:t>是基督在一切內</a:t>
            </a:r>
            <a:r>
              <a:rPr lang="en-US" altLang="zh-TW" sz="3600" spc="-150" dirty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3600" spc="-150" dirty="0">
                <a:solidFill>
                  <a:srgbClr val="00FF00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  <a:cs typeface="華康中黑體" panose="020B0509000000000000" pitchFamily="49" charset="-120"/>
              </a:rPr>
              <a:t>充滿一切的圓滿</a:t>
            </a:r>
            <a:r>
              <a:rPr lang="en-US" altLang="zh-TW" sz="3600" spc="-150" dirty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  <a:cs typeface="華康中黑體" panose="020B0509000000000000" pitchFamily="49" charset="-120"/>
              </a:rPr>
              <a:t>. </a:t>
            </a:r>
            <a:r>
              <a:rPr lang="en-US" altLang="zh-TW" sz="3600" spc="-150" dirty="0">
                <a:solidFill>
                  <a:srgbClr val="FF0000"/>
                </a:solidFill>
                <a:highlight>
                  <a:srgbClr val="FFFF00"/>
                </a:highlight>
                <a:latin typeface="華康龍門石碑" panose="03000709000000000000" pitchFamily="65" charset="-120"/>
                <a:ea typeface="華康龍門石碑" panose="03000709000000000000" pitchFamily="65" charset="-120"/>
                <a:cs typeface="華康中黑體" panose="020B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3600" spc="-150" dirty="0">
                <a:solidFill>
                  <a:srgbClr val="FF0000"/>
                </a:solidFill>
                <a:highlight>
                  <a:srgbClr val="FFFF00"/>
                </a:highlight>
                <a:latin typeface="華康龍門石碑" panose="03000709000000000000" pitchFamily="65" charset="-120"/>
                <a:ea typeface="華康龍門石碑" panose="03000709000000000000" pitchFamily="65" charset="-120"/>
                <a:cs typeface="華康中黑體" panose="020B0509000000000000" pitchFamily="49" charset="-120"/>
                <a:sym typeface="Wingdings" panose="05000000000000000000" pitchFamily="2" charset="2"/>
              </a:rPr>
              <a:t>互相豐富</a:t>
            </a:r>
            <a:endParaRPr lang="en-US" altLang="zh-TW" sz="3600" spc="-150" dirty="0">
              <a:solidFill>
                <a:srgbClr val="FF0000"/>
              </a:solidFill>
              <a:highlight>
                <a:srgbClr val="FFFF00"/>
              </a:highlight>
              <a:latin typeface="華康龍門石碑" panose="03000709000000000000" pitchFamily="65" charset="-120"/>
              <a:ea typeface="華康龍門石碑" panose="03000709000000000000" pitchFamily="65" charset="-120"/>
              <a:cs typeface="華康中黑體" panose="020B0509000000000000" pitchFamily="49" charset="-120"/>
            </a:endParaRPr>
          </a:p>
          <a:p>
            <a:pPr marL="360000" indent="-457200" algn="l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3600" spc="-15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個人</a:t>
            </a:r>
            <a:r>
              <a:rPr lang="en-US" altLang="zh-TW" sz="3600" spc="-15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/</a:t>
            </a:r>
            <a:r>
              <a:rPr lang="zh-TW" altLang="en-US" sz="3600" spc="-15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團體</a:t>
            </a:r>
            <a:r>
              <a:rPr lang="en-US" altLang="zh-TW" sz="3600" spc="-15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/</a:t>
            </a:r>
            <a:r>
              <a:rPr lang="zh-TW" altLang="en-US" sz="3600" spc="-15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教會</a:t>
            </a:r>
            <a:r>
              <a:rPr lang="en-US" altLang="zh-TW" sz="3600" spc="-15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/</a:t>
            </a:r>
            <a:r>
              <a:rPr lang="zh-TW" altLang="en-US" sz="3600" spc="-15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國家</a:t>
            </a:r>
            <a:r>
              <a:rPr lang="en-US" altLang="zh-TW" sz="3600" spc="-15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,</a:t>
            </a:r>
            <a:r>
              <a:rPr lang="zh-TW" altLang="en-US" sz="3600" spc="-15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也是</a:t>
            </a:r>
            <a:r>
              <a:rPr lang="zh-TW" altLang="en-US" sz="3600" spc="-15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充滿一切的圓滿</a:t>
            </a:r>
            <a:endParaRPr lang="en-US" altLang="zh-TW" sz="3600" spc="-150" dirty="0">
              <a:solidFill>
                <a:srgbClr val="FFFF00"/>
              </a:solidFill>
              <a:highlight>
                <a:srgbClr val="FF0000"/>
              </a:highlight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l">
              <a:lnSpc>
                <a:spcPts val="3800"/>
              </a:lnSpc>
              <a:spcBef>
                <a:spcPts val="600"/>
              </a:spcBef>
            </a:pPr>
            <a:r>
              <a:rPr lang="zh-TW" altLang="en-US" sz="3600" spc="-150" dirty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  <a:cs typeface="華康中黑體" panose="020B0509000000000000" pitchFamily="49" charset="-120"/>
              </a:rPr>
              <a:t>從耶路撒冷開始</a:t>
            </a:r>
            <a:r>
              <a:rPr lang="en-US" altLang="zh-TW" sz="3600" spc="-150" dirty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3600" spc="-150" dirty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  <a:cs typeface="華康中黑體" panose="020B0509000000000000" pitchFamily="49" charset="-120"/>
              </a:rPr>
              <a:t>因他的名</a:t>
            </a:r>
            <a:r>
              <a:rPr lang="en-US" altLang="zh-TW" sz="3600" spc="-150" dirty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3600" spc="-150" dirty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  <a:cs typeface="華康中黑體" panose="020B0509000000000000" pitchFamily="49" charset="-120"/>
              </a:rPr>
              <a:t>向萬邦</a:t>
            </a:r>
            <a:r>
              <a:rPr lang="zh-TW" altLang="en-US" sz="3600" spc="-150" dirty="0">
                <a:solidFill>
                  <a:srgbClr val="00FF00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  <a:cs typeface="華康中黑體" panose="020B0509000000000000" pitchFamily="49" charset="-120"/>
              </a:rPr>
              <a:t>宣講悔改</a:t>
            </a:r>
            <a:r>
              <a:rPr lang="en-US" altLang="zh-TW" sz="3600" spc="-150" dirty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  <a:cs typeface="華康中黑體" panose="020B0509000000000000" pitchFamily="49" charset="-120"/>
              </a:rPr>
              <a:t>,</a:t>
            </a:r>
            <a:r>
              <a:rPr lang="zh-TW" altLang="en-US" sz="3600" spc="-150" dirty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  <a:cs typeface="華康中黑體" panose="020B0509000000000000" pitchFamily="49" charset="-120"/>
              </a:rPr>
              <a:t>以得罪之赦</a:t>
            </a:r>
            <a:r>
              <a:rPr lang="en-US" altLang="zh-TW" sz="3600" spc="-150" dirty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  <a:cs typeface="華康中黑體" panose="020B0509000000000000" pitchFamily="49" charset="-120"/>
              </a:rPr>
              <a:t>;</a:t>
            </a:r>
            <a:r>
              <a:rPr lang="zh-TW" altLang="en-US" sz="3600" spc="-150" dirty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  <a:cs typeface="華康中黑體" panose="020B0509000000000000" pitchFamily="49" charset="-120"/>
              </a:rPr>
              <a:t>你們就是這些事的見證人</a:t>
            </a:r>
            <a:r>
              <a:rPr lang="en-US" altLang="zh-TW" sz="3600" spc="-150" dirty="0">
                <a:solidFill>
                  <a:schemeClr val="bg1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  <a:cs typeface="華康中黑體" panose="020B0509000000000000" pitchFamily="49" charset="-120"/>
              </a:rPr>
              <a:t>.</a:t>
            </a:r>
          </a:p>
          <a:p>
            <a:pPr marL="360000" indent="-457200" algn="l">
              <a:lnSpc>
                <a:spcPts val="3800"/>
              </a:lnSpc>
              <a:spcBef>
                <a:spcPts val="600"/>
              </a:spcBef>
            </a:pPr>
            <a:r>
              <a:rPr lang="zh-TW" altLang="en-US" sz="3600" spc="-15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見證人</a:t>
            </a:r>
            <a:r>
              <a:rPr lang="en-US" altLang="zh-TW" sz="3600" spc="-15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:</a:t>
            </a:r>
            <a:r>
              <a:rPr lang="zh-TW" altLang="en-US" sz="2400" spc="-15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不斷</a:t>
            </a:r>
            <a:r>
              <a:rPr lang="zh-TW" altLang="en-US" sz="3600" spc="-150" dirty="0">
                <a:solidFill>
                  <a:srgbClr val="FFFF00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悔改更新</a:t>
            </a:r>
            <a:r>
              <a:rPr lang="zh-TW" altLang="en-US" sz="2400" spc="-15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的</a:t>
            </a:r>
            <a:r>
              <a:rPr lang="zh-TW" altLang="en-US" sz="3600" spc="-15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個人</a:t>
            </a:r>
            <a:r>
              <a:rPr lang="en-US" altLang="zh-TW" sz="3600" spc="-15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/</a:t>
            </a:r>
            <a:r>
              <a:rPr lang="zh-TW" altLang="en-US" sz="3600" spc="-15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團體</a:t>
            </a:r>
            <a:r>
              <a:rPr lang="en-US" altLang="zh-TW" sz="3600" spc="-15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/</a:t>
            </a:r>
            <a:r>
              <a:rPr lang="zh-TW" altLang="en-US" sz="3600" spc="-15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國家</a:t>
            </a:r>
            <a:r>
              <a:rPr lang="en-US" altLang="zh-TW" sz="2000" spc="-15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(</a:t>
            </a:r>
            <a:r>
              <a:rPr lang="zh-TW" altLang="en-US" sz="2000" spc="-15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走出歷史錯誤</a:t>
            </a:r>
            <a:r>
              <a:rPr lang="en-US" altLang="zh-TW" sz="2000" spc="-150" dirty="0">
                <a:solidFill>
                  <a:schemeClr val="bg1"/>
                </a:solidFill>
                <a:highlight>
                  <a:srgbClr val="FF00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  <a:sym typeface="Wingdings" panose="05000000000000000000" pitchFamily="2" charset="2"/>
              </a:rPr>
              <a:t>)</a:t>
            </a:r>
            <a:endParaRPr lang="zh-TW" altLang="en-US" sz="2000" dirty="0">
              <a:solidFill>
                <a:schemeClr val="bg1"/>
              </a:solidFill>
              <a:highlight>
                <a:srgbClr val="FF0000"/>
              </a:highligh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5488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C4C8BB4-2A4E-4FE4-92B5-782B6B4D79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9144000" cy="6624736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en-US" altLang="zh-TW" sz="3600" b="0" i="0" dirty="0">
                <a:solidFill>
                  <a:srgbClr val="000000"/>
                </a:solidFill>
                <a:effectLst/>
                <a:ea typeface="華康儷中黑" panose="020B0509000000000000" pitchFamily="49" charset="-120"/>
              </a:rPr>
              <a:t>1967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ea typeface="華康儷中黑" panose="020B0509000000000000" pitchFamily="49" charset="-120"/>
              </a:rPr>
              <a:t>年</a:t>
            </a:r>
            <a:r>
              <a:rPr lang="en-US" altLang="zh-TW" sz="3600" b="0" i="0" dirty="0">
                <a:solidFill>
                  <a:srgbClr val="000000"/>
                </a:solidFill>
                <a:effectLst/>
                <a:ea typeface="華康儷中黑" panose="020B0509000000000000" pitchFamily="49" charset="-120"/>
              </a:rPr>
              <a:t>,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ea typeface="華康儷中黑" panose="020B0509000000000000" pitchFamily="49" charset="-120"/>
              </a:rPr>
              <a:t>教宗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ea typeface="華康儷中黑" panose="020B0509000000000000" pitchFamily="49" charset="-120"/>
              </a:rPr>
              <a:t>聖保祿六世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ea typeface="華康儷中黑" panose="020B0509000000000000" pitchFamily="49" charset="-120"/>
              </a:rPr>
              <a:t>宣布</a:t>
            </a:r>
            <a:r>
              <a:rPr lang="en-US" altLang="zh-TW" sz="3600" b="0" i="0" dirty="0">
                <a:solidFill>
                  <a:srgbClr val="000000"/>
                </a:solidFill>
                <a:effectLst/>
                <a:ea typeface="華康儷中黑" panose="020B0509000000000000" pitchFamily="49" charset="-120"/>
              </a:rPr>
              <a:t>,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ea typeface="華康儷中黑" panose="020B0509000000000000" pitchFamily="49" charset="-120"/>
              </a:rPr>
              <a:t>每年的耶穌升天節同時也為「世界大眾傳播日」</a:t>
            </a:r>
            <a:r>
              <a:rPr lang="en-US" altLang="zh-TW" sz="3600" b="0" i="0" dirty="0">
                <a:solidFill>
                  <a:srgbClr val="000000"/>
                </a:solidFill>
                <a:effectLst/>
                <a:ea typeface="華康儷中黑" panose="020B0509000000000000" pitchFamily="49" charset="-120"/>
              </a:rPr>
              <a:t>.</a:t>
            </a:r>
            <a:endParaRPr lang="zh-TW" altLang="en-US" sz="3600" b="0" i="0" dirty="0">
              <a:solidFill>
                <a:srgbClr val="000000"/>
              </a:solidFill>
              <a:effectLst/>
              <a:ea typeface="華康儷中黑" panose="020B0509000000000000" pitchFamily="49" charset="-120"/>
            </a:endParaRPr>
          </a:p>
          <a:p>
            <a:r>
              <a:rPr lang="en-US" altLang="zh-TW" sz="3600" dirty="0">
                <a:ea typeface="華康儷中黑" panose="020B0509000000000000" pitchFamily="49" charset="-120"/>
              </a:rPr>
              <a:t>2007</a:t>
            </a:r>
            <a:r>
              <a:rPr lang="zh-TW" altLang="en-US" sz="3600" dirty="0">
                <a:ea typeface="華康儷中黑" panose="020B0509000000000000" pitchFamily="49" charset="-120"/>
              </a:rPr>
              <a:t>年</a:t>
            </a:r>
            <a:r>
              <a:rPr lang="en-US" altLang="zh-TW" sz="3600" dirty="0">
                <a:ea typeface="華康儷中黑" panose="020B0509000000000000" pitchFamily="49" charset="-120"/>
              </a:rPr>
              <a:t>1</a:t>
            </a:r>
            <a:r>
              <a:rPr lang="zh-TW" altLang="en-US" sz="3600" dirty="0">
                <a:ea typeface="華康儷中黑" panose="020B0509000000000000" pitchFamily="49" charset="-120"/>
              </a:rPr>
              <a:t>月</a:t>
            </a:r>
            <a:r>
              <a:rPr lang="en-US" altLang="zh-TW" sz="3600" dirty="0">
                <a:ea typeface="華康儷中黑" panose="020B0509000000000000" pitchFamily="49" charset="-120"/>
              </a:rPr>
              <a:t>24</a:t>
            </a:r>
            <a:r>
              <a:rPr lang="zh-TW" altLang="en-US" sz="3600" dirty="0">
                <a:ea typeface="華康儷中黑" panose="020B0509000000000000" pitchFamily="49" charset="-120"/>
              </a:rPr>
              <a:t>日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 教宗本篤</a:t>
            </a:r>
            <a:r>
              <a:rPr lang="en-US" altLang="zh-TW" sz="3600" dirty="0">
                <a:ea typeface="華康儷中黑" panose="020B0509000000000000" pitchFamily="49" charset="-120"/>
              </a:rPr>
              <a:t>16</a:t>
            </a:r>
            <a:r>
              <a:rPr lang="zh-TW" altLang="en-US" sz="3600" dirty="0">
                <a:ea typeface="華康儷中黑" panose="020B0509000000000000" pitchFamily="49" charset="-120"/>
              </a:rPr>
              <a:t>世公布了「世界傳播日」文告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主題為</a:t>
            </a:r>
            <a:r>
              <a:rPr lang="en-US" altLang="zh-TW" sz="3600" dirty="0"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ea typeface="華康儷中黑" panose="020B0509000000000000" pitchFamily="49" charset="-120"/>
              </a:rPr>
              <a:t>「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兒童與傳播媒體教育的一大挑戰</a:t>
            </a:r>
            <a:r>
              <a:rPr lang="zh-TW" altLang="en-US" sz="3600" dirty="0">
                <a:ea typeface="華康儷中黑" panose="020B0509000000000000" pitchFamily="49" charset="-120"/>
              </a:rPr>
              <a:t>」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ea typeface="華康儷中黑" panose="020B0509000000000000" pitchFamily="49" charset="-120"/>
              </a:rPr>
              <a:t>教宗特別提到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今日傳媒所傳遞的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暴力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色情</a:t>
            </a:r>
            <a:r>
              <a:rPr lang="zh-TW" altLang="en-US" sz="3600" dirty="0">
                <a:ea typeface="華康儷中黑" panose="020B0509000000000000" pitchFamily="49" charset="-120"/>
              </a:rPr>
              <a:t>訊息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嚴重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扭曲</a:t>
            </a:r>
            <a:r>
              <a:rPr lang="zh-TW" altLang="en-US" sz="3600" dirty="0">
                <a:ea typeface="華康儷中黑" panose="020B0509000000000000" pitchFamily="49" charset="-120"/>
              </a:rPr>
              <a:t>人對自我及家庭的價值觀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對兒童的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負面影響很大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  <a:r>
              <a:rPr lang="zh-TW" altLang="en-US" sz="3600" dirty="0">
                <a:ea typeface="華康儷中黑" panose="020B0509000000000000" pitchFamily="49" charset="-120"/>
              </a:rPr>
              <a:t>教宗嚴正呼籲社會大眾善加運用媒體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宣傳天主創世造人的美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為兒童的心靈留下純潔的成長空間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  <a:endParaRPr lang="en-US" altLang="zh-TW" sz="1600" dirty="0">
              <a:ea typeface="華康儷中黑" panose="020B0509000000000000" pitchFamily="49" charset="-120"/>
            </a:endParaRPr>
          </a:p>
          <a:p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你認為教宗的文告真能影響世界大潮流嗎</a:t>
            </a:r>
            <a:r>
              <a:rPr lang="en-US" altLang="zh-TW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7965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C4C8BB4-2A4E-4FE4-92B5-782B6B4D79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60648"/>
            <a:ext cx="9144000" cy="6480720"/>
          </a:xfrm>
        </p:spPr>
        <p:txBody>
          <a:bodyPr/>
          <a:lstStyle/>
          <a:p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傳播</a:t>
            </a:r>
            <a:r>
              <a:rPr lang="en-US" altLang="zh-TW" sz="4000" b="1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=</a:t>
            </a: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福傳</a:t>
            </a:r>
            <a: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以言</a:t>
            </a:r>
            <a: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以行</a:t>
            </a:r>
            <a: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產生生命</a:t>
            </a:r>
            <a: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喚起理想</a:t>
            </a:r>
            <a:endParaRPr lang="en-US" altLang="zh-TW" sz="3600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endParaRPr lang="en-US" altLang="zh-TW" sz="3600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endParaRPr lang="en-US" altLang="zh-TW" sz="2400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endParaRPr lang="en-US" altLang="zh-TW" sz="2400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endParaRPr lang="en-US" altLang="zh-TW" sz="3600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endParaRPr lang="en-US" altLang="zh-TW" sz="1400" dirty="0">
              <a:latin typeface="華康魏碑體" panose="03000709000000000000" pitchFamily="65" charset="-120"/>
              <a:ea typeface="華康魏碑體" panose="03000709000000000000" pitchFamily="65" charset="-120"/>
            </a:endParaRPr>
          </a:p>
          <a:p>
            <a:pPr>
              <a:spcAft>
                <a:spcPts val="1200"/>
              </a:spcAft>
            </a:pPr>
            <a:r>
              <a:rPr lang="zh-TW" altLang="en-US" dirty="0">
                <a:latin typeface="華康魏碑體" panose="03000709000000000000" pitchFamily="65" charset="-120"/>
                <a:ea typeface="華康魏碑體" panose="03000709000000000000" pitchFamily="65" charset="-120"/>
              </a:rPr>
              <a:t>以上三者兼備</a:t>
            </a:r>
            <a:r>
              <a:rPr lang="en-US" altLang="zh-TW" dirty="0">
                <a:latin typeface="華康魏碑體" panose="03000709000000000000" pitchFamily="65" charset="-120"/>
                <a:ea typeface="華康魏碑體" panose="03000709000000000000" pitchFamily="65" charset="-120"/>
              </a:rPr>
              <a:t>;</a:t>
            </a:r>
            <a:r>
              <a:rPr lang="zh-TW" altLang="en-US" dirty="0">
                <a:latin typeface="華康魏碑體" panose="03000709000000000000" pitchFamily="65" charset="-120"/>
                <a:ea typeface="華康魏碑體" panose="03000709000000000000" pitchFamily="65" charset="-120"/>
              </a:rPr>
              <a:t>或只重技能</a:t>
            </a:r>
            <a:r>
              <a:rPr lang="en-US" altLang="zh-TW" dirty="0">
                <a:latin typeface="華康魏碑體" panose="03000709000000000000" pitchFamily="65" charset="-120"/>
                <a:ea typeface="華康魏碑體" panose="03000709000000000000" pitchFamily="65" charset="-120"/>
              </a:rPr>
              <a:t>:</a:t>
            </a:r>
            <a:r>
              <a:rPr lang="zh-TW" altLang="en-US" dirty="0">
                <a:latin typeface="華康魏碑體" panose="03000709000000000000" pitchFamily="65" charset="-120"/>
                <a:ea typeface="華康魏碑體" panose="03000709000000000000" pitchFamily="65" charset="-120"/>
              </a:rPr>
              <a:t>電腦</a:t>
            </a:r>
            <a:r>
              <a:rPr lang="en-US" altLang="zh-TW" dirty="0">
                <a:latin typeface="華康魏碑體" panose="03000709000000000000" pitchFamily="65" charset="-120"/>
                <a:ea typeface="華康魏碑體" panose="03000709000000000000" pitchFamily="65" charset="-120"/>
              </a:rPr>
              <a:t>/</a:t>
            </a:r>
            <a:r>
              <a:rPr lang="zh-TW" altLang="en-US" dirty="0">
                <a:latin typeface="華康魏碑體" panose="03000709000000000000" pitchFamily="65" charset="-120"/>
                <a:ea typeface="華康魏碑體" panose="03000709000000000000" pitchFamily="65" charset="-120"/>
              </a:rPr>
              <a:t>手機</a:t>
            </a:r>
            <a:r>
              <a:rPr lang="en-US" altLang="zh-TW" dirty="0">
                <a:latin typeface="華康魏碑體" panose="03000709000000000000" pitchFamily="65" charset="-120"/>
                <a:ea typeface="華康魏碑體" panose="03000709000000000000" pitchFamily="65" charset="-120"/>
              </a:rPr>
              <a:t>/</a:t>
            </a:r>
            <a:r>
              <a:rPr lang="zh-TW" altLang="en-US" dirty="0">
                <a:latin typeface="華康魏碑體" panose="03000709000000000000" pitchFamily="65" charset="-120"/>
                <a:ea typeface="華康魏碑體" panose="03000709000000000000" pitchFamily="65" charset="-120"/>
              </a:rPr>
              <a:t>互聯網</a:t>
            </a:r>
            <a:r>
              <a:rPr lang="en-US" altLang="zh-TW" dirty="0">
                <a:latin typeface="華康魏碑體" panose="03000709000000000000" pitchFamily="65" charset="-120"/>
                <a:ea typeface="華康魏碑體" panose="03000709000000000000" pitchFamily="65" charset="-120"/>
              </a:rPr>
              <a:t>?</a:t>
            </a:r>
          </a:p>
          <a:p>
            <a:pPr algn="l">
              <a:spcAft>
                <a:spcPts val="600"/>
              </a:spcAft>
            </a:pPr>
            <a:r>
              <a:rPr lang="zh-TW" altLang="en-US" sz="3600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知識</a:t>
            </a:r>
            <a: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(</a:t>
            </a: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講給人聽</a:t>
            </a:r>
            <a: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):</a:t>
            </a: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內容</a:t>
            </a:r>
            <a:r>
              <a:rPr lang="en-US" altLang="zh-TW" sz="2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——</a:t>
            </a: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天國</a:t>
            </a:r>
            <a: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/</a:t>
            </a: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大同</a:t>
            </a:r>
            <a: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愛</a:t>
            </a:r>
            <a: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=</a:t>
            </a: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分享</a:t>
            </a:r>
            <a:b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</a:br>
            <a: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                </a:t>
            </a: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兄弟姊妹</a:t>
            </a:r>
            <a: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不分</a:t>
            </a:r>
            <a:r>
              <a:rPr lang="en-US" altLang="zh-TW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結伴不結盟</a:t>
            </a:r>
            <a:r>
              <a:rPr lang="en-US" altLang="zh-TW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)</a:t>
            </a:r>
          </a:p>
          <a:p>
            <a:pPr algn="l">
              <a:spcAft>
                <a:spcPts val="1200"/>
              </a:spcAft>
            </a:pPr>
            <a:r>
              <a:rPr lang="zh-TW" altLang="en-US" sz="3600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整全</a:t>
            </a:r>
            <a: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信仰</a:t>
            </a:r>
            <a:r>
              <a:rPr lang="zh-TW" altLang="en-US" sz="2000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家庭</a:t>
            </a:r>
            <a:r>
              <a:rPr lang="zh-TW" altLang="en-US" sz="20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3600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社會</a:t>
            </a:r>
            <a:r>
              <a:rPr lang="zh-TW" altLang="en-US" sz="2000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3600" dirty="0">
                <a:solidFill>
                  <a:srgbClr val="9900CC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祖國</a:t>
            </a:r>
            <a:r>
              <a:rPr lang="zh-TW" altLang="en-US" sz="2000" dirty="0">
                <a:solidFill>
                  <a:srgbClr val="9900CC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36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世界</a:t>
            </a:r>
            <a:r>
              <a:rPr lang="zh-TW" altLang="en-US" sz="20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3600" dirty="0">
                <a:solidFill>
                  <a:srgbClr val="0000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可持續發展</a:t>
            </a:r>
            <a:endParaRPr lang="en-US" altLang="zh-TW" sz="3600" dirty="0">
              <a:solidFill>
                <a:srgbClr val="0000FF"/>
              </a:solidFill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  <p:sp>
        <p:nvSpPr>
          <p:cNvPr id="2" name="等腰三角形 1">
            <a:extLst>
              <a:ext uri="{FF2B5EF4-FFF2-40B4-BE49-F238E27FC236}">
                <a16:creationId xmlns:a16="http://schemas.microsoft.com/office/drawing/2014/main" id="{F9F000E1-6D74-48F7-BD09-770DD3401C9B}"/>
              </a:ext>
            </a:extLst>
          </p:cNvPr>
          <p:cNvSpPr/>
          <p:nvPr/>
        </p:nvSpPr>
        <p:spPr>
          <a:xfrm>
            <a:off x="3923928" y="1826504"/>
            <a:ext cx="1368152" cy="792088"/>
          </a:xfrm>
          <a:prstGeom prst="triangle">
            <a:avLst/>
          </a:prstGeom>
          <a:solidFill>
            <a:schemeClr val="bg1"/>
          </a:solidFill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7CF70CAE-2590-434E-B325-96FF67FBD8EF}"/>
              </a:ext>
            </a:extLst>
          </p:cNvPr>
          <p:cNvSpPr txBox="1"/>
          <p:nvPr/>
        </p:nvSpPr>
        <p:spPr>
          <a:xfrm>
            <a:off x="1835696" y="1209061"/>
            <a:ext cx="5574584" cy="584775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spc="-300" dirty="0">
                <a:highlight>
                  <a:srgbClr val="FFFF00"/>
                </a:highlight>
                <a:latin typeface="華康龍門石碑" panose="03000709000000000000" pitchFamily="65" charset="-120"/>
                <a:ea typeface="華康龍門石碑" panose="03000709000000000000" pitchFamily="65" charset="-120"/>
              </a:rPr>
              <a:t>知識</a:t>
            </a:r>
            <a:r>
              <a:rPr lang="en-US" altLang="zh-TW" sz="3200" spc="-3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:</a:t>
            </a:r>
            <a:r>
              <a:rPr lang="zh-TW" altLang="en-US" sz="3200" spc="-300" dirty="0">
                <a:solidFill>
                  <a:srgbClr val="0000FF"/>
                </a:solidFill>
                <a:highlight>
                  <a:srgbClr val="00FFFF"/>
                </a:highlight>
                <a:latin typeface="華康龍門石碑" panose="03000709000000000000" pitchFamily="65" charset="-120"/>
                <a:ea typeface="華康龍門石碑" panose="03000709000000000000" pitchFamily="65" charset="-120"/>
              </a:rPr>
              <a:t>以言</a:t>
            </a:r>
            <a:r>
              <a:rPr lang="en-US" altLang="zh-TW" sz="3200" spc="-3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;</a:t>
            </a:r>
            <a:r>
              <a:rPr lang="zh-TW" altLang="en-US" sz="3200" spc="-3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內容是天國</a:t>
            </a:r>
            <a:r>
              <a:rPr lang="en-US" altLang="zh-TW" sz="3200" spc="-3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,</a:t>
            </a:r>
            <a:r>
              <a:rPr lang="zh-TW" altLang="en-US" sz="3200" spc="-300" dirty="0">
                <a:solidFill>
                  <a:srgbClr val="FF0000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講給人聽</a:t>
            </a:r>
            <a:endParaRPr lang="zh-TW" altLang="en-US" sz="3200" spc="-300" dirty="0">
              <a:latin typeface="華康龍門石碑" panose="03000709000000000000" pitchFamily="65" charset="-120"/>
              <a:ea typeface="華康龍門石碑" panose="03000709000000000000" pitchFamily="65" charset="-12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DF9091C-9280-4AC9-A2FF-8AD5854A0FAA}"/>
              </a:ext>
            </a:extLst>
          </p:cNvPr>
          <p:cNvSpPr txBox="1"/>
          <p:nvPr/>
        </p:nvSpPr>
        <p:spPr>
          <a:xfrm>
            <a:off x="5302590" y="2653483"/>
            <a:ext cx="3517882" cy="584775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spc="-300" dirty="0">
                <a:highlight>
                  <a:srgbClr val="FFFF00"/>
                </a:highlight>
                <a:latin typeface="華康龍門石碑" panose="03000709000000000000" pitchFamily="65" charset="-120"/>
                <a:ea typeface="華康龍門石碑" panose="03000709000000000000" pitchFamily="65" charset="-120"/>
              </a:rPr>
              <a:t>技能</a:t>
            </a:r>
            <a:r>
              <a:rPr lang="en-US" altLang="zh-TW" sz="3200" spc="-3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:</a:t>
            </a:r>
            <a:r>
              <a:rPr lang="zh-TW" altLang="en-US" sz="3200" spc="-3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新方法</a:t>
            </a:r>
            <a:r>
              <a:rPr lang="en-US" altLang="zh-TW" sz="3200" spc="-3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,</a:t>
            </a:r>
            <a:r>
              <a:rPr lang="zh-TW" altLang="en-US" sz="3200" spc="-3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新科技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6A314CD8-11FE-40DE-88C5-F9BFF39D47AE}"/>
              </a:ext>
            </a:extLst>
          </p:cNvPr>
          <p:cNvSpPr txBox="1"/>
          <p:nvPr/>
        </p:nvSpPr>
        <p:spPr>
          <a:xfrm>
            <a:off x="395536" y="2653483"/>
            <a:ext cx="3517882" cy="584775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spc="-300" dirty="0">
                <a:highlight>
                  <a:srgbClr val="FFFF00"/>
                </a:highlight>
                <a:latin typeface="華康龍門石碑" panose="03000709000000000000" pitchFamily="65" charset="-120"/>
                <a:ea typeface="華康龍門石碑" panose="03000709000000000000" pitchFamily="65" charset="-120"/>
              </a:rPr>
              <a:t>態度</a:t>
            </a:r>
            <a:r>
              <a:rPr lang="en-US" altLang="zh-TW" sz="3200" spc="-300" dirty="0">
                <a:latin typeface="華康龍門石碑" panose="03000709000000000000" pitchFamily="65" charset="-120"/>
                <a:ea typeface="華康龍門石碑" panose="03000709000000000000" pitchFamily="65" charset="-120"/>
              </a:rPr>
              <a:t>:</a:t>
            </a:r>
            <a:r>
              <a:rPr lang="zh-TW" altLang="en-US" sz="3200" spc="-300" dirty="0">
                <a:solidFill>
                  <a:srgbClr val="0000FF"/>
                </a:solidFill>
                <a:highlight>
                  <a:srgbClr val="00FFFF"/>
                </a:highlight>
                <a:latin typeface="華康龍門石碑" panose="03000709000000000000" pitchFamily="65" charset="-120"/>
                <a:ea typeface="華康龍門石碑" panose="03000709000000000000" pitchFamily="65" charset="-120"/>
              </a:rPr>
              <a:t>以行</a:t>
            </a:r>
            <a:r>
              <a:rPr lang="en-US" altLang="zh-TW" sz="3200" spc="-300" dirty="0">
                <a:solidFill>
                  <a:srgbClr val="0000FF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,</a:t>
            </a:r>
            <a:r>
              <a:rPr lang="zh-TW" altLang="en-US" sz="3200" spc="-300" dirty="0">
                <a:solidFill>
                  <a:srgbClr val="FF0000"/>
                </a:solidFill>
                <a:latin typeface="華康龍門石碑" panose="03000709000000000000" pitchFamily="65" charset="-120"/>
                <a:ea typeface="華康龍門石碑" panose="03000709000000000000" pitchFamily="65" charset="-120"/>
              </a:rPr>
              <a:t>作給人看</a:t>
            </a:r>
            <a:endParaRPr lang="zh-TW" altLang="en-US" sz="3200" spc="-300" dirty="0">
              <a:latin typeface="華康龍門石碑" panose="03000709000000000000" pitchFamily="65" charset="-120"/>
              <a:ea typeface="華康龍門石碑" panose="03000709000000000000" pitchFamily="65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7F814DEA-2396-48F1-9682-EC8DE4C9FCFD}"/>
              </a:ext>
            </a:extLst>
          </p:cNvPr>
          <p:cNvSpPr txBox="1"/>
          <p:nvPr/>
        </p:nvSpPr>
        <p:spPr>
          <a:xfrm>
            <a:off x="4180430" y="1993102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dirty="0">
                <a:solidFill>
                  <a:srgbClr val="FFFF00"/>
                </a:solidFill>
                <a:highlight>
                  <a:srgbClr val="FF0000"/>
                </a:highlight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人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1239B171-9E05-4D0E-84FF-A785B931897A}"/>
              </a:ext>
            </a:extLst>
          </p:cNvPr>
          <p:cNvSpPr txBox="1"/>
          <p:nvPr/>
        </p:nvSpPr>
        <p:spPr>
          <a:xfrm>
            <a:off x="107504" y="4777988"/>
            <a:ext cx="3312368" cy="453714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</a:pPr>
            <a:r>
              <a:rPr lang="zh-TW" altLang="en-US" sz="2400" spc="-150" dirty="0">
                <a:latin typeface="+mn-lt"/>
                <a:ea typeface="標楷體" panose="03000509000000000000" pitchFamily="65" charset="-120"/>
              </a:rPr>
              <a:t>全教會</a:t>
            </a:r>
            <a:r>
              <a:rPr lang="en-US" altLang="zh-TW" sz="2400" spc="-150" dirty="0">
                <a:latin typeface="+mn-lt"/>
                <a:ea typeface="標楷體" panose="03000509000000000000" pitchFamily="65" charset="-120"/>
              </a:rPr>
              <a:t>,</a:t>
            </a:r>
            <a:r>
              <a:rPr lang="zh-TW" altLang="en-US" sz="2400" spc="-150" dirty="0">
                <a:latin typeface="+mn-lt"/>
                <a:ea typeface="標楷體" panose="03000509000000000000" pitchFamily="65" charset="-120"/>
              </a:rPr>
              <a:t>全世界</a:t>
            </a:r>
            <a:r>
              <a:rPr lang="en-US" altLang="zh-TW" sz="2400" spc="-150" dirty="0">
                <a:latin typeface="+mn-lt"/>
                <a:ea typeface="標楷體" panose="03000509000000000000" pitchFamily="65" charset="-120"/>
              </a:rPr>
              <a:t>:</a:t>
            </a:r>
            <a:r>
              <a:rPr lang="zh-TW" altLang="en-US" sz="2400" spc="-150" dirty="0">
                <a:solidFill>
                  <a:srgbClr val="FF0000"/>
                </a:solidFill>
                <a:latin typeface="+mn-lt"/>
                <a:ea typeface="標楷體" panose="03000509000000000000" pitchFamily="65" charset="-120"/>
              </a:rPr>
              <a:t>彌撒</a:t>
            </a:r>
            <a:r>
              <a:rPr lang="en-US" altLang="zh-TW" sz="2400" spc="-150" dirty="0">
                <a:solidFill>
                  <a:srgbClr val="FF0000"/>
                </a:solidFill>
                <a:latin typeface="+mn-lt"/>
                <a:ea typeface="標楷體" panose="03000509000000000000" pitchFamily="65" charset="-120"/>
              </a:rPr>
              <a:t>,</a:t>
            </a:r>
            <a:r>
              <a:rPr lang="zh-TW" altLang="en-US" sz="2400" spc="-150" dirty="0">
                <a:solidFill>
                  <a:srgbClr val="FF0000"/>
                </a:solidFill>
                <a:latin typeface="+mn-lt"/>
                <a:ea typeface="標楷體" panose="03000509000000000000" pitchFamily="65" charset="-120"/>
              </a:rPr>
              <a:t>家庭</a:t>
            </a:r>
          </a:p>
        </p:txBody>
      </p:sp>
    </p:spTree>
    <p:extLst>
      <p:ext uri="{BB962C8B-B14F-4D97-AF65-F5344CB8AC3E}">
        <p14:creationId xmlns:p14="http://schemas.microsoft.com/office/powerpoint/2010/main" val="2777005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C4C8BB4-2A4E-4FE4-92B5-782B6B4D79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741368"/>
          </a:xfrm>
        </p:spPr>
        <p:txBody>
          <a:bodyPr/>
          <a:lstStyle/>
          <a:p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傳播</a:t>
            </a:r>
            <a: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/</a:t>
            </a: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福傳的主體：</a:t>
            </a:r>
            <a:r>
              <a:rPr lang="zh-TW" altLang="en-US" sz="36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人</a:t>
            </a:r>
            <a:r>
              <a:rPr lang="en-US" altLang="zh-TW" sz="2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(</a:t>
            </a:r>
            <a:r>
              <a:rPr lang="zh-TW" altLang="en-US" sz="2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個人</a:t>
            </a:r>
            <a:r>
              <a:rPr lang="en-US" altLang="zh-TW" sz="2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2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教會</a:t>
            </a:r>
            <a:r>
              <a:rPr lang="en-US" altLang="zh-TW" sz="2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2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公教家庭</a:t>
            </a:r>
            <a:r>
              <a:rPr lang="en-US" altLang="zh-TW" sz="2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2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公教國家</a:t>
            </a:r>
            <a:r>
              <a:rPr lang="en-US" altLang="zh-TW" sz="24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)</a:t>
            </a:r>
          </a:p>
          <a:p>
            <a:r>
              <a:rPr lang="zh-TW" altLang="en-US" sz="36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有公信力</a:t>
            </a:r>
            <a:r>
              <a:rPr lang="en-US" altLang="zh-TW" sz="36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所傳才有效</a:t>
            </a:r>
            <a: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;</a:t>
            </a:r>
          </a:p>
          <a:p>
            <a:r>
              <a:rPr lang="zh-TW" altLang="en-US" sz="28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阻擋方法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用傳媒</a:t>
            </a:r>
            <a: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謀殺其人格</a:t>
            </a:r>
            <a: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抹黑其工作</a:t>
            </a:r>
            <a:endParaRPr lang="en-US" altLang="zh-TW" sz="3600" dirty="0">
              <a:highlight>
                <a:srgbClr val="FFFF00"/>
              </a:highligh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l"/>
            <a:r>
              <a:rPr lang="zh-TW" altLang="en-US" sz="3600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教宗</a:t>
            </a: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與中國建立良好關係</a:t>
            </a:r>
            <a: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以利中國福傳</a:t>
            </a:r>
            <a: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</a:p>
          <a:p>
            <a:pPr algn="l">
              <a:spcBef>
                <a:spcPts val="0"/>
              </a:spcBef>
            </a:pPr>
            <a:r>
              <a:rPr lang="zh-TW" altLang="en-US" sz="36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罪名</a:t>
            </a:r>
            <a: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被親中樞機蒙騙</a:t>
            </a:r>
            <a: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與魔鬼交易</a:t>
            </a:r>
            <a: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本篤教宗</a:t>
            </a:r>
            <a:b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</a:br>
            <a: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     </a:t>
            </a: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不知情</a:t>
            </a:r>
            <a: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方濟各不是真教宗</a:t>
            </a:r>
            <a:endParaRPr lang="en-US" altLang="zh-TW" sz="3600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l"/>
            <a:r>
              <a:rPr lang="zh-TW" altLang="en-US" sz="3600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我</a:t>
            </a: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與中國建立良好關係</a:t>
            </a:r>
            <a: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以利中國福傳</a:t>
            </a:r>
            <a: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</a:p>
          <a:p>
            <a:pPr algn="l">
              <a:spcBef>
                <a:spcPts val="0"/>
              </a:spcBef>
            </a:pPr>
            <a:r>
              <a:rPr lang="zh-TW" altLang="en-US" sz="3600" dirty="0">
                <a:solidFill>
                  <a:srgbClr val="FF00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罪名</a:t>
            </a:r>
            <a:r>
              <a:rPr lang="en-US" altLang="zh-TW" sz="3600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:</a:t>
            </a:r>
            <a:r>
              <a:rPr lang="zh-TW" altLang="en-US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親共</a:t>
            </a:r>
            <a:r>
              <a:rPr lang="en-US" altLang="zh-TW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;</a:t>
            </a:r>
            <a:r>
              <a:rPr lang="zh-TW" altLang="en-US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盲目擁共</a:t>
            </a:r>
            <a:r>
              <a:rPr lang="en-US" altLang="zh-TW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;</a:t>
            </a:r>
            <a:r>
              <a:rPr lang="zh-TW" altLang="en-US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統一是害民主的台灣</a:t>
            </a:r>
            <a:r>
              <a:rPr lang="en-US" altLang="zh-TW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;</a:t>
            </a:r>
            <a:r>
              <a:rPr lang="zh-TW" altLang="en-US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反對</a:t>
            </a:r>
            <a:br>
              <a:rPr lang="en-US" altLang="zh-TW" dirty="0">
                <a:latin typeface="華康儷中黑" panose="020B0509000000000000" pitchFamily="49" charset="-120"/>
                <a:ea typeface="華康儷中黑" panose="020B0509000000000000" pitchFamily="49" charset="-120"/>
              </a:rPr>
            </a:br>
            <a:r>
              <a:rPr lang="en-US" altLang="zh-TW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   </a:t>
            </a:r>
            <a:r>
              <a:rPr lang="zh-TW" altLang="en-US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胡樞機</a:t>
            </a:r>
            <a:r>
              <a:rPr lang="en-US" altLang="zh-TW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/</a:t>
            </a:r>
            <a:r>
              <a:rPr lang="zh-TW" altLang="en-US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分裂教會</a:t>
            </a:r>
            <a:r>
              <a:rPr lang="en-US" altLang="zh-TW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;</a:t>
            </a:r>
            <a:r>
              <a:rPr lang="zh-TW" altLang="en-US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胡亂改革</a:t>
            </a:r>
            <a:r>
              <a:rPr lang="en-US" altLang="zh-TW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;</a:t>
            </a:r>
            <a:r>
              <a:rPr lang="zh-TW" altLang="en-US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太政治化</a:t>
            </a:r>
            <a:r>
              <a:rPr lang="en-US" altLang="zh-TW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;</a:t>
            </a:r>
            <a:r>
              <a:rPr lang="zh-TW" altLang="en-US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講道太</a:t>
            </a:r>
            <a:br>
              <a:rPr lang="en-US" altLang="zh-TW" dirty="0">
                <a:latin typeface="華康儷中黑" panose="020B0509000000000000" pitchFamily="49" charset="-120"/>
                <a:ea typeface="華康儷中黑" panose="020B0509000000000000" pitchFamily="49" charset="-120"/>
              </a:rPr>
            </a:br>
            <a:r>
              <a:rPr lang="en-US" altLang="zh-TW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   </a:t>
            </a:r>
            <a:r>
              <a:rPr lang="zh-TW" altLang="en-US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激烈</a:t>
            </a:r>
            <a:r>
              <a:rPr lang="en-US" altLang="zh-TW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;</a:t>
            </a:r>
            <a:r>
              <a:rPr lang="zh-TW" altLang="en-US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何需兩文三語</a:t>
            </a:r>
            <a:r>
              <a:rPr lang="en-US" altLang="zh-TW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;</a:t>
            </a:r>
            <a:r>
              <a:rPr lang="zh-TW" altLang="en-US" dirty="0">
                <a:latin typeface="華康儷中黑" panose="020B0509000000000000" pitchFamily="49" charset="-120"/>
                <a:ea typeface="華康儷中黑" panose="020B0509000000000000" pitchFamily="49" charset="-120"/>
              </a:rPr>
              <a:t>只知有中國沒其它</a:t>
            </a:r>
            <a:endParaRPr lang="en-US" altLang="zh-TW" dirty="0"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>
              <a:spcBef>
                <a:spcPts val="0"/>
              </a:spcBef>
            </a:pPr>
            <a:r>
              <a:rPr lang="zh-TW" altLang="en-US" sz="3600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要為教會</a:t>
            </a:r>
            <a:r>
              <a:rPr lang="en-US" altLang="zh-TW" sz="3600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為我自己</a:t>
            </a:r>
            <a:r>
              <a:rPr lang="en-US" altLang="zh-TW" sz="3600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洗脫這些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莫須有</a:t>
            </a:r>
            <a:r>
              <a:rPr lang="zh-TW" altLang="en-US" sz="3600" dirty="0">
                <a:highlight>
                  <a:srgbClr val="FFFF00"/>
                </a:highlight>
                <a:latin typeface="華康儷中黑" panose="020B0509000000000000" pitchFamily="49" charset="-120"/>
                <a:ea typeface="華康儷中黑" panose="020B0509000000000000" pitchFamily="49" charset="-120"/>
              </a:rPr>
              <a:t>的罪名</a:t>
            </a:r>
            <a:endParaRPr lang="en-US" altLang="zh-TW" sz="3600" dirty="0">
              <a:highlight>
                <a:srgbClr val="FFFF00"/>
              </a:highligh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04816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C4C8BB4-2A4E-4FE4-92B5-782B6B4D79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 algn="l"/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教宗知情</a:t>
            </a:r>
            <a:r>
              <a:rPr lang="en-US" altLang="zh-TW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一步一腳印的參與</a:t>
            </a:r>
            <a:r>
              <a:rPr lang="en-US" altLang="zh-TW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續簽完全正確</a:t>
            </a:r>
            <a:endParaRPr lang="en-US" altLang="zh-TW" sz="3600" dirty="0">
              <a:highlight>
                <a:srgbClr val="FFFF00"/>
              </a:highlight>
              <a:ea typeface="華康儷中黑" panose="020B0509000000000000" pitchFamily="49" charset="-120"/>
            </a:endParaRPr>
          </a:p>
          <a:p>
            <a:pPr algn="l"/>
            <a:r>
              <a:rPr lang="zh-TW" altLang="en-US" sz="3600" dirty="0">
                <a:ea typeface="華康儷中黑" panose="020B0509000000000000" pitchFamily="49" charset="-120"/>
              </a:rPr>
              <a:t>我愛國的內容</a:t>
            </a:r>
            <a:r>
              <a:rPr lang="en-US" altLang="zh-TW" sz="3600" dirty="0">
                <a:ea typeface="華康儷中黑" panose="020B0509000000000000" pitchFamily="49" charset="-120"/>
              </a:rPr>
              <a:t>: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文化</a:t>
            </a:r>
            <a:r>
              <a:rPr lang="en-US" altLang="zh-TW" sz="3600" dirty="0">
                <a:ea typeface="華康儷中黑" panose="020B0509000000000000" pitchFamily="49" charset="-120"/>
              </a:rPr>
              <a:t>+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人民</a:t>
            </a:r>
            <a:r>
              <a:rPr lang="en-US" altLang="zh-TW" sz="3600" dirty="0">
                <a:ea typeface="華康儷中黑" panose="020B0509000000000000" pitchFamily="49" charset="-120"/>
              </a:rPr>
              <a:t>+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歷史</a:t>
            </a:r>
            <a:r>
              <a:rPr lang="en-US" altLang="zh-TW" sz="3600" dirty="0">
                <a:ea typeface="華康儷中黑" panose="020B0509000000000000" pitchFamily="49" charset="-120"/>
              </a:rPr>
              <a:t>+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土地</a:t>
            </a:r>
            <a:endParaRPr lang="en-US" altLang="zh-TW" sz="3600" dirty="0">
              <a:solidFill>
                <a:srgbClr val="FF0000"/>
              </a:solidFill>
              <a:ea typeface="華康儷中黑" panose="020B0509000000000000" pitchFamily="49" charset="-120"/>
            </a:endParaRPr>
          </a:p>
          <a:p>
            <a:pPr algn="l">
              <a:spcAft>
                <a:spcPts val="600"/>
              </a:spcAft>
            </a:pPr>
            <a:r>
              <a:rPr lang="en-US" altLang="zh-TW" sz="3600" dirty="0">
                <a:ea typeface="華康儷中黑" panose="020B0509000000000000" pitchFamily="49" charset="-120"/>
              </a:rPr>
              <a:t>1.</a:t>
            </a:r>
            <a:r>
              <a:rPr lang="zh-TW" altLang="en-US" sz="3600" dirty="0">
                <a:ea typeface="華康儷中黑" panose="020B0509000000000000" pitchFamily="49" charset="-120"/>
              </a:rPr>
              <a:t>中國有太多的改進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我樂於參與其改變</a:t>
            </a:r>
            <a:endParaRPr lang="en-US" altLang="zh-TW" sz="3600" dirty="0">
              <a:ea typeface="華康儷中黑" panose="020B0509000000000000" pitchFamily="49" charset="-120"/>
            </a:endParaRPr>
          </a:p>
          <a:p>
            <a:pPr algn="l">
              <a:lnSpc>
                <a:spcPts val="3700"/>
              </a:lnSpc>
              <a:spcBef>
                <a:spcPts val="0"/>
              </a:spcBef>
            </a:pPr>
            <a:r>
              <a:rPr lang="en-US" altLang="zh-TW" sz="3600" dirty="0">
                <a:ea typeface="華康儷中黑" panose="020B0509000000000000" pitchFamily="49" charset="-120"/>
              </a:rPr>
              <a:t>2.</a:t>
            </a:r>
            <a:r>
              <a:rPr lang="zh-TW" altLang="en-US" sz="3600" dirty="0">
                <a:ea typeface="華康儷中黑" panose="020B0509000000000000" pitchFamily="49" charset="-120"/>
              </a:rPr>
              <a:t>我經常做中梵橋樑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進言澄清雙方的誤解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en-US" altLang="zh-TW" sz="3600" dirty="0">
                <a:ea typeface="華康儷中黑" panose="020B0509000000000000" pitchFamily="49" charset="-120"/>
              </a:rPr>
              <a:t>   </a:t>
            </a:r>
            <a:r>
              <a:rPr lang="en-US" altLang="zh-TW" sz="2400" dirty="0">
                <a:ea typeface="華康儷中黑" panose="020B0509000000000000" pitchFamily="49" charset="-120"/>
              </a:rPr>
              <a:t>(</a:t>
            </a:r>
            <a:r>
              <a:rPr lang="zh-TW" altLang="en-US" sz="2400" dirty="0">
                <a:ea typeface="華康儷中黑" panose="020B0509000000000000" pitchFamily="49" charset="-120"/>
              </a:rPr>
              <a:t>今天上街</a:t>
            </a:r>
            <a:r>
              <a:rPr lang="en-US" altLang="zh-TW" sz="2400" dirty="0">
                <a:ea typeface="華康儷中黑" panose="020B0509000000000000" pitchFamily="49" charset="-120"/>
              </a:rPr>
              <a:t>,</a:t>
            </a:r>
            <a:r>
              <a:rPr lang="zh-TW" altLang="en-US" sz="2400" dirty="0">
                <a:ea typeface="華康儷中黑" panose="020B0509000000000000" pitchFamily="49" charset="-120"/>
              </a:rPr>
              <a:t>明天上班</a:t>
            </a:r>
            <a:r>
              <a:rPr lang="en-US" altLang="zh-TW" sz="2400" dirty="0">
                <a:ea typeface="華康儷中黑" panose="020B0509000000000000" pitchFamily="49" charset="-120"/>
              </a:rPr>
              <a:t>;</a:t>
            </a:r>
            <a:r>
              <a:rPr lang="zh-TW" altLang="en-US" sz="2400" dirty="0">
                <a:ea typeface="華康儷中黑" panose="020B0509000000000000" pitchFamily="49" charset="-120"/>
              </a:rPr>
              <a:t>某人並不代表香港天主教</a:t>
            </a:r>
            <a:r>
              <a:rPr lang="en-US" altLang="zh-TW" sz="2400" dirty="0">
                <a:ea typeface="華康儷中黑" panose="020B0509000000000000" pitchFamily="49" charset="-120"/>
              </a:rPr>
              <a:t>)</a:t>
            </a:r>
          </a:p>
          <a:p>
            <a:pPr algn="l"/>
            <a:r>
              <a:rPr lang="en-US" altLang="zh-TW" sz="3600" dirty="0">
                <a:ea typeface="華康儷中黑" panose="020B0509000000000000" pitchFamily="49" charset="-120"/>
              </a:rPr>
              <a:t>3.</a:t>
            </a:r>
            <a:r>
              <a:rPr lang="zh-TW" altLang="en-US" sz="3600" dirty="0">
                <a:ea typeface="華康儷中黑" panose="020B0509000000000000" pitchFamily="49" charset="-120"/>
              </a:rPr>
              <a:t>台灣原很中國化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想統一</a:t>
            </a:r>
            <a:r>
              <a:rPr lang="en-US" altLang="zh-TW" dirty="0"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solidFill>
                  <a:srgbClr val="FF0000"/>
                </a:solidFill>
                <a:ea typeface="華康儷中黑" panose="020B0509000000000000" pitchFamily="49" charset="-120"/>
              </a:rPr>
              <a:t>台灣省</a:t>
            </a:r>
            <a:r>
              <a:rPr lang="zh-TW" altLang="en-US" dirty="0">
                <a:ea typeface="華康儷中黑" panose="020B0509000000000000" pitchFamily="49" charset="-120"/>
              </a:rPr>
              <a:t>教育廳廳長</a:t>
            </a:r>
            <a:r>
              <a:rPr lang="zh-TW" altLang="en-US" dirty="0">
                <a:solidFill>
                  <a:srgbClr val="0000FF"/>
                </a:solidFill>
                <a:ea typeface="華康儷中黑" panose="020B0509000000000000" pitchFamily="49" charset="-120"/>
              </a:rPr>
              <a:t>陳</a:t>
            </a:r>
            <a:br>
              <a:rPr lang="en-US" altLang="zh-TW" dirty="0">
                <a:solidFill>
                  <a:srgbClr val="0000FF"/>
                </a:solidFill>
                <a:ea typeface="華康儷中黑" panose="020B0509000000000000" pitchFamily="49" charset="-120"/>
              </a:rPr>
            </a:br>
            <a:r>
              <a:rPr lang="en-US" altLang="zh-TW" dirty="0">
                <a:solidFill>
                  <a:srgbClr val="0000FF"/>
                </a:solidFill>
                <a:ea typeface="華康儷中黑" panose="020B0509000000000000" pitchFamily="49" charset="-120"/>
              </a:rPr>
              <a:t>   </a:t>
            </a:r>
            <a:r>
              <a:rPr lang="zh-TW" altLang="en-US" dirty="0">
                <a:solidFill>
                  <a:srgbClr val="0000FF"/>
                </a:solidFill>
                <a:ea typeface="華康儷中黑" panose="020B0509000000000000" pitchFamily="49" charset="-120"/>
              </a:rPr>
              <a:t>英豪</a:t>
            </a:r>
            <a:r>
              <a:rPr lang="en-US" altLang="zh-TW" dirty="0"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ea typeface="華康儷中黑" panose="020B0509000000000000" pitchFamily="49" charset="-120"/>
              </a:rPr>
              <a:t>日月潭</a:t>
            </a:r>
            <a:r>
              <a:rPr lang="en-US" altLang="zh-TW" dirty="0">
                <a:ea typeface="華康儷中黑" panose="020B0509000000000000" pitchFamily="49" charset="-120"/>
              </a:rPr>
              <a:t>:</a:t>
            </a:r>
            <a:r>
              <a:rPr lang="zh-TW" altLang="en-US" dirty="0">
                <a:ea typeface="華康儷中黑" panose="020B0509000000000000" pitchFamily="49" charset="-120"/>
              </a:rPr>
              <a:t>有情而非教學機器</a:t>
            </a:r>
            <a:r>
              <a:rPr lang="en-US" altLang="zh-TW" dirty="0"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ea typeface="華康儷中黑" panose="020B0509000000000000" pitchFamily="49" charset="-120"/>
              </a:rPr>
              <a:t>做人</a:t>
            </a:r>
            <a:r>
              <a:rPr lang="en-US" altLang="zh-TW" dirty="0">
                <a:ea typeface="華康儷中黑" panose="020B0509000000000000" pitchFamily="49" charset="-120"/>
              </a:rPr>
              <a:t>)</a:t>
            </a:r>
          </a:p>
          <a:p>
            <a:pPr algn="l"/>
            <a:r>
              <a:rPr lang="en-US" altLang="zh-TW" dirty="0">
                <a:ea typeface="華康儷中黑" panose="020B0509000000000000" pitchFamily="49" charset="-120"/>
              </a:rPr>
              <a:t>4.</a:t>
            </a:r>
            <a:r>
              <a:rPr lang="zh-TW" altLang="en-US" dirty="0">
                <a:solidFill>
                  <a:srgbClr val="FF0000"/>
                </a:solidFill>
                <a:ea typeface="華康儷中黑" panose="020B0509000000000000" pitchFamily="49" charset="-120"/>
              </a:rPr>
              <a:t>台灣省</a:t>
            </a:r>
            <a:r>
              <a:rPr lang="zh-TW" altLang="en-US" dirty="0">
                <a:ea typeface="華康儷中黑" panose="020B0509000000000000" pitchFamily="49" charset="-120"/>
              </a:rPr>
              <a:t>國民中學校長研討會</a:t>
            </a:r>
            <a:r>
              <a:rPr lang="en-US" altLang="zh-TW" dirty="0">
                <a:ea typeface="華康儷中黑" panose="020B0509000000000000" pitchFamily="49" charset="-120"/>
              </a:rPr>
              <a:t>:</a:t>
            </a:r>
            <a:r>
              <a:rPr lang="zh-TW" altLang="en-US" dirty="0">
                <a:ea typeface="華康儷中黑" panose="020B0509000000000000" pitchFamily="49" charset="-120"/>
              </a:rPr>
              <a:t>推行</a:t>
            </a:r>
            <a:r>
              <a:rPr lang="zh-TW" altLang="en-US" dirty="0">
                <a:highlight>
                  <a:srgbClr val="00FFFF"/>
                </a:highlight>
                <a:ea typeface="華康儷中黑" panose="020B0509000000000000" pitchFamily="49" charset="-120"/>
              </a:rPr>
              <a:t>生命教育</a:t>
            </a:r>
            <a:endParaRPr lang="en-US" altLang="zh-TW" dirty="0">
              <a:highlight>
                <a:srgbClr val="00FFFF"/>
              </a:highlight>
              <a:ea typeface="華康儷中黑" panose="020B0509000000000000" pitchFamily="49" charset="-120"/>
            </a:endParaRPr>
          </a:p>
          <a:p>
            <a:pPr algn="l"/>
            <a:r>
              <a:rPr lang="en-US" altLang="zh-TW" dirty="0">
                <a:ea typeface="華康儷中黑" panose="020B0509000000000000" pitchFamily="49" charset="-120"/>
              </a:rPr>
              <a:t>5.</a:t>
            </a:r>
            <a:r>
              <a:rPr lang="zh-TW" altLang="en-US" dirty="0">
                <a:ea typeface="華康儷中黑" panose="020B0509000000000000" pitchFamily="49" charset="-120"/>
              </a:rPr>
              <a:t>我爸媽後就是胡樞機</a:t>
            </a:r>
            <a:r>
              <a:rPr lang="en-US" altLang="zh-TW" dirty="0">
                <a:ea typeface="華康儷中黑" panose="020B0509000000000000" pitchFamily="49" charset="-120"/>
              </a:rPr>
              <a:t>;</a:t>
            </a:r>
            <a:r>
              <a:rPr lang="zh-TW" altLang="en-US" dirty="0">
                <a:ea typeface="華康儷中黑" panose="020B0509000000000000" pitchFamily="49" charset="-120"/>
              </a:rPr>
              <a:t>教會是我家</a:t>
            </a:r>
            <a:endParaRPr lang="en-US" altLang="zh-TW" dirty="0">
              <a:ea typeface="華康儷中黑" panose="020B0509000000000000" pitchFamily="49" charset="-120"/>
            </a:endParaRPr>
          </a:p>
          <a:p>
            <a:pPr algn="l"/>
            <a:r>
              <a:rPr lang="en-US" altLang="zh-TW" dirty="0">
                <a:ea typeface="華康儷中黑" panose="020B0509000000000000" pitchFamily="49" charset="-120"/>
              </a:rPr>
              <a:t>6.</a:t>
            </a:r>
            <a:r>
              <a:rPr lang="zh-TW" altLang="en-US" dirty="0">
                <a:ea typeface="華康儷中黑" panose="020B0509000000000000" pitchFamily="49" charset="-120"/>
              </a:rPr>
              <a:t>改革</a:t>
            </a:r>
            <a:r>
              <a:rPr lang="en-US" altLang="zh-TW" dirty="0">
                <a:ea typeface="華康儷中黑" panose="020B0509000000000000" pitchFamily="49" charset="-120"/>
              </a:rPr>
              <a:t>:</a:t>
            </a:r>
            <a:r>
              <a:rPr lang="zh-TW" altLang="en-US" dirty="0">
                <a:ea typeface="華康儷中黑" panose="020B0509000000000000" pitchFamily="49" charset="-120"/>
              </a:rPr>
              <a:t>胡樞機親准</a:t>
            </a:r>
            <a:r>
              <a:rPr lang="en-US" altLang="zh-TW" dirty="0">
                <a:ea typeface="華康儷中黑" panose="020B0509000000000000" pitchFamily="49" charset="-120"/>
              </a:rPr>
              <a:t>:</a:t>
            </a:r>
            <a:r>
              <a:rPr lang="zh-TW" altLang="en-US" dirty="0">
                <a:ea typeface="華康儷中黑" panose="020B0509000000000000" pitchFamily="49" charset="-120"/>
              </a:rPr>
              <a:t>試驗堂區</a:t>
            </a:r>
            <a:r>
              <a:rPr lang="en-US" altLang="zh-TW" dirty="0"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ea typeface="華康儷中黑" panose="020B0509000000000000" pitchFamily="49" charset="-120"/>
              </a:rPr>
              <a:t>試驗教會團體</a:t>
            </a:r>
            <a:r>
              <a:rPr lang="en-US" altLang="zh-TW" dirty="0">
                <a:highlight>
                  <a:srgbClr val="00FFFF"/>
                </a:highlight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highlight>
                  <a:srgbClr val="00FFFF"/>
                </a:highlight>
                <a:ea typeface="華康儷中黑" panose="020B0509000000000000" pitchFamily="49" charset="-120"/>
              </a:rPr>
              <a:t>特區</a:t>
            </a:r>
            <a:r>
              <a:rPr lang="en-US" altLang="zh-TW" dirty="0">
                <a:highlight>
                  <a:srgbClr val="00FFFF"/>
                </a:highlight>
                <a:ea typeface="華康儷中黑" panose="020B0509000000000000" pitchFamily="49" charset="-120"/>
              </a:rPr>
              <a:t>?)</a:t>
            </a:r>
          </a:p>
          <a:p>
            <a:pPr algn="l"/>
            <a:r>
              <a:rPr lang="en-US" altLang="zh-TW" dirty="0">
                <a:ea typeface="華康儷中黑" panose="020B0509000000000000" pitchFamily="49" charset="-120"/>
              </a:rPr>
              <a:t>7.</a:t>
            </a:r>
            <a:r>
              <a:rPr lang="zh-TW" altLang="en-US" dirty="0">
                <a:ea typeface="華康儷中黑" panose="020B0509000000000000" pitchFamily="49" charset="-120"/>
              </a:rPr>
              <a:t>愛中國者多</a:t>
            </a:r>
            <a:r>
              <a:rPr lang="en-US" altLang="zh-TW" dirty="0">
                <a:ea typeface="華康儷中黑" panose="020B0509000000000000" pitchFamily="49" charset="-120"/>
              </a:rPr>
              <a:t>:</a:t>
            </a:r>
            <a:r>
              <a:rPr lang="zh-TW" altLang="en-US" dirty="0">
                <a:solidFill>
                  <a:srgbClr val="FF0000"/>
                </a:solidFill>
                <a:ea typeface="華康儷中黑" panose="020B0509000000000000" pitchFamily="49" charset="-120"/>
              </a:rPr>
              <a:t>陳</a:t>
            </a:r>
            <a:r>
              <a:rPr lang="en-US" altLang="zh-TW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solidFill>
                  <a:srgbClr val="FF0000"/>
                </a:solidFill>
                <a:ea typeface="華康儷中黑" panose="020B0509000000000000" pitchFamily="49" charset="-120"/>
              </a:rPr>
              <a:t>康</a:t>
            </a:r>
            <a:r>
              <a:rPr lang="en-US" altLang="zh-TW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solidFill>
                  <a:srgbClr val="FF0000"/>
                </a:solidFill>
                <a:ea typeface="華康儷中黑" panose="020B0509000000000000" pitchFamily="49" charset="-120"/>
              </a:rPr>
              <a:t>周</a:t>
            </a:r>
            <a:r>
              <a:rPr lang="en-US" altLang="zh-TW" dirty="0">
                <a:solidFill>
                  <a:srgbClr val="FF0000"/>
                </a:solidFill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solidFill>
                  <a:srgbClr val="FF0000"/>
                </a:solidFill>
                <a:ea typeface="華康儷中黑" panose="020B0509000000000000" pitchFamily="49" charset="-120"/>
              </a:rPr>
              <a:t>鄭等</a:t>
            </a:r>
            <a:r>
              <a:rPr lang="en-US" altLang="zh-TW" dirty="0">
                <a:solidFill>
                  <a:srgbClr val="FF0000"/>
                </a:solidFill>
                <a:ea typeface="華康儷中黑" panose="020B0509000000000000" pitchFamily="49" charset="-120"/>
              </a:rPr>
              <a:t>;</a:t>
            </a:r>
            <a:r>
              <a:rPr lang="zh-TW" altLang="en-US" dirty="0">
                <a:solidFill>
                  <a:srgbClr val="FF0000"/>
                </a:solidFill>
                <a:ea typeface="華康儷中黑" panose="020B0509000000000000" pitchFamily="49" charset="-120"/>
              </a:rPr>
              <a:t>港內外的許多傳教士</a:t>
            </a:r>
            <a:endParaRPr lang="en-US" altLang="zh-TW" dirty="0">
              <a:solidFill>
                <a:srgbClr val="FF0000"/>
              </a:solidFill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7386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C4C8BB4-2A4E-4FE4-92B5-782B6B4D79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pPr algn="l"/>
            <a:r>
              <a:rPr lang="en-US" altLang="zh-TW" sz="3600" dirty="0">
                <a:ea typeface="華康儷中黑" panose="020B0509000000000000" pitchFamily="49" charset="-120"/>
              </a:rPr>
              <a:t>8.</a:t>
            </a:r>
            <a:r>
              <a:rPr lang="zh-TW" altLang="en-US" sz="3600" dirty="0">
                <a:ea typeface="華康儷中黑" panose="020B0509000000000000" pitchFamily="49" charset="-120"/>
              </a:rPr>
              <a:t>講道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太激</a:t>
            </a:r>
            <a:r>
              <a:rPr lang="en-US" altLang="zh-TW" sz="3600" dirty="0">
                <a:ea typeface="華康儷中黑" panose="020B0509000000000000" pitchFamily="49" charset="-120"/>
              </a:rPr>
              <a:t>?</a:t>
            </a:r>
            <a:r>
              <a:rPr lang="zh-TW" altLang="en-US" sz="3600" dirty="0">
                <a:ea typeface="華康儷中黑" panose="020B0509000000000000" pitchFamily="49" charset="-120"/>
              </a:rPr>
              <a:t>耶穌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ea typeface="華康儷中黑" panose="020B0509000000000000" pitchFamily="49" charset="-120"/>
              </a:rPr>
              <a:t>先知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ea typeface="華康儷中黑" panose="020B0509000000000000" pitchFamily="49" charset="-120"/>
              </a:rPr>
              <a:t>今天許多神父主教比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en-US" altLang="zh-TW" sz="3600" dirty="0">
                <a:ea typeface="華康儷中黑" panose="020B0509000000000000" pitchFamily="49" charset="-120"/>
              </a:rPr>
              <a:t>   </a:t>
            </a:r>
            <a:r>
              <a:rPr lang="zh-TW" altLang="en-US" sz="3600" dirty="0">
                <a:ea typeface="華康儷中黑" panose="020B0509000000000000" pitchFamily="49" charset="-120"/>
              </a:rPr>
              <a:t>我更激</a:t>
            </a:r>
            <a:endParaRPr lang="en-US" altLang="zh-TW" sz="3600" dirty="0">
              <a:ea typeface="華康儷中黑" panose="020B0509000000000000" pitchFamily="49" charset="-120"/>
            </a:endParaRPr>
          </a:p>
          <a:p>
            <a:pPr algn="l"/>
            <a:r>
              <a:rPr lang="en-US" altLang="zh-TW" sz="3600" dirty="0">
                <a:ea typeface="華康儷中黑" panose="020B0509000000000000" pitchFamily="49" charset="-120"/>
              </a:rPr>
              <a:t>9.</a:t>
            </a:r>
            <a:r>
              <a:rPr lang="zh-TW" altLang="en-US" sz="3600" dirty="0">
                <a:ea typeface="華康儷中黑" panose="020B0509000000000000" pitchFamily="49" charset="-120"/>
              </a:rPr>
              <a:t>兩文三語的理由</a:t>
            </a:r>
            <a:r>
              <a:rPr lang="en-US" altLang="zh-TW" sz="2800" dirty="0">
                <a:ea typeface="華康儷中黑" panose="020B0509000000000000" pitchFamily="49" charset="-120"/>
              </a:rPr>
              <a:t>(</a:t>
            </a:r>
            <a:r>
              <a:rPr lang="zh-TW" altLang="en-US" dirty="0">
                <a:ea typeface="華康儷中黑" panose="020B0509000000000000" pitchFamily="49" charset="-120"/>
              </a:rPr>
              <a:t>偶然也加上拉丁</a:t>
            </a:r>
            <a:r>
              <a:rPr lang="en-US" altLang="zh-TW" dirty="0"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ea typeface="華康儷中黑" panose="020B0509000000000000" pitchFamily="49" charset="-120"/>
              </a:rPr>
              <a:t>意</a:t>
            </a:r>
            <a:r>
              <a:rPr lang="en-US" altLang="zh-TW" dirty="0">
                <a:ea typeface="華康儷中黑" panose="020B0509000000000000" pitchFamily="49" charset="-120"/>
              </a:rPr>
              <a:t>,</a:t>
            </a:r>
            <a:r>
              <a:rPr lang="zh-TW" altLang="en-US" dirty="0">
                <a:ea typeface="華康儷中黑" panose="020B0509000000000000" pitchFamily="49" charset="-120"/>
              </a:rPr>
              <a:t>法等</a:t>
            </a:r>
            <a:r>
              <a:rPr lang="en-US" altLang="zh-TW" sz="2800" dirty="0">
                <a:ea typeface="華康儷中黑" panose="020B0509000000000000" pitchFamily="49" charset="-120"/>
              </a:rPr>
              <a:t>)</a:t>
            </a:r>
          </a:p>
          <a:p>
            <a:pPr algn="l">
              <a:spcBef>
                <a:spcPts val="0"/>
              </a:spcBef>
            </a:pPr>
            <a:r>
              <a:rPr lang="en-US" altLang="zh-TW" sz="3600" dirty="0">
                <a:ea typeface="華康儷中黑" panose="020B0509000000000000" pitchFamily="49" charset="-120"/>
              </a:rPr>
              <a:t>  A.</a:t>
            </a:r>
            <a:r>
              <a:rPr lang="zh-TW" altLang="en-US" sz="3600" dirty="0">
                <a:ea typeface="華康儷中黑" panose="020B0509000000000000" pitchFamily="49" charset="-120"/>
              </a:rPr>
              <a:t>中國教會要對普世教會有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貢獻</a:t>
            </a:r>
            <a:r>
              <a:rPr lang="en-US" altLang="zh-TW" sz="2800" dirty="0">
                <a:ea typeface="華康儷中黑" panose="020B0509000000000000" pitchFamily="49" charset="-120"/>
              </a:rPr>
              <a:t>(</a:t>
            </a:r>
            <a:r>
              <a:rPr lang="zh-TW" altLang="en-US" sz="2800" dirty="0">
                <a:ea typeface="華康儷中黑" panose="020B0509000000000000" pitchFamily="49" charset="-120"/>
              </a:rPr>
              <a:t>聖若望保祿</a:t>
            </a:r>
            <a:r>
              <a:rPr lang="en-US" altLang="zh-TW" sz="2800" dirty="0">
                <a:ea typeface="華康儷中黑" panose="020B0509000000000000" pitchFamily="49" charset="-120"/>
              </a:rPr>
              <a:t>)</a:t>
            </a:r>
          </a:p>
          <a:p>
            <a:pPr algn="l">
              <a:spcBef>
                <a:spcPts val="0"/>
              </a:spcBef>
            </a:pPr>
            <a:r>
              <a:rPr lang="en-US" altLang="zh-TW" sz="3600" dirty="0">
                <a:ea typeface="華康儷中黑" panose="020B0509000000000000" pitchFamily="49" charset="-120"/>
              </a:rPr>
              <a:t>  B.</a:t>
            </a:r>
            <a:r>
              <a:rPr lang="zh-TW" altLang="en-US" sz="3600" dirty="0">
                <a:ea typeface="華康儷中黑" panose="020B0509000000000000" pitchFamily="49" charset="-120"/>
              </a:rPr>
              <a:t>我有港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中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基三重身份</a:t>
            </a:r>
            <a:r>
              <a:rPr lang="en-US" altLang="zh-TW" sz="3600" dirty="0">
                <a:ea typeface="華康儷中黑" panose="020B0509000000000000" pitchFamily="49" charset="-120"/>
              </a:rPr>
              <a:t>;</a:t>
            </a:r>
            <a:r>
              <a:rPr lang="zh-TW" altLang="en-US" sz="3600" dirty="0">
                <a:ea typeface="華康儷中黑" panose="020B0509000000000000" pitchFamily="49" charset="-120"/>
              </a:rPr>
              <a:t>我也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屬於世界</a:t>
            </a:r>
            <a:endParaRPr lang="en-US" altLang="zh-TW" sz="3600" dirty="0">
              <a:solidFill>
                <a:srgbClr val="FF0000"/>
              </a:solidFill>
              <a:ea typeface="華康儷中黑" panose="020B0509000000000000" pitchFamily="49" charset="-120"/>
            </a:endParaRPr>
          </a:p>
          <a:p>
            <a:pPr algn="l">
              <a:spcBef>
                <a:spcPts val="0"/>
              </a:spcBef>
            </a:pPr>
            <a:r>
              <a:rPr lang="en-US" altLang="zh-TW" sz="3600" dirty="0">
                <a:ea typeface="華康儷中黑" panose="020B0509000000000000" pitchFamily="49" charset="-120"/>
              </a:rPr>
              <a:t>  C.</a:t>
            </a:r>
            <a:r>
              <a:rPr lang="zh-TW" altLang="en-US" sz="3600" dirty="0">
                <a:ea typeface="華康儷中黑" panose="020B0509000000000000" pitchFamily="49" charset="-120"/>
              </a:rPr>
              <a:t>為普世華人教會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尤其那些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土生華人</a:t>
            </a:r>
            <a:r>
              <a:rPr lang="en-US" altLang="zh-TW" sz="3600" dirty="0" err="1">
                <a:ea typeface="華康儷中黑" panose="020B0509000000000000" pitchFamily="49" charset="-120"/>
              </a:rPr>
              <a:t>abc</a:t>
            </a:r>
            <a:endParaRPr lang="en-US" altLang="zh-TW" sz="3600" dirty="0">
              <a:ea typeface="華康儷中黑" panose="020B0509000000000000" pitchFamily="49" charset="-120"/>
            </a:endParaRPr>
          </a:p>
          <a:p>
            <a:pPr algn="l">
              <a:spcBef>
                <a:spcPts val="0"/>
              </a:spcBef>
            </a:pPr>
            <a:r>
              <a:rPr lang="en-US" altLang="zh-TW" sz="3600" dirty="0">
                <a:ea typeface="華康儷中黑" panose="020B0509000000000000" pitchFamily="49" charset="-120"/>
              </a:rPr>
              <a:t>  D.</a:t>
            </a:r>
            <a:r>
              <a:rPr lang="zh-TW" altLang="en-US" sz="3600" dirty="0">
                <a:ea typeface="華康儷中黑" panose="020B0509000000000000" pitchFamily="49" charset="-120"/>
              </a:rPr>
              <a:t>準備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孩子留學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有助明白英語講道</a:t>
            </a:r>
            <a:r>
              <a:rPr lang="zh-TW" altLang="en-US" sz="2800" dirty="0">
                <a:highlight>
                  <a:srgbClr val="00FFFF"/>
                </a:highlight>
                <a:ea typeface="華康儷中黑" panose="020B0509000000000000" pitchFamily="49" charset="-120"/>
              </a:rPr>
              <a:t>和他談</a:t>
            </a:r>
            <a:r>
              <a:rPr lang="en-US" altLang="zh-TW" sz="2800" dirty="0">
                <a:highlight>
                  <a:srgbClr val="00FFFF"/>
                </a:highlight>
                <a:ea typeface="華康儷中黑" panose="020B0509000000000000" pitchFamily="49" charset="-120"/>
              </a:rPr>
              <a:t>?</a:t>
            </a:r>
            <a:r>
              <a:rPr lang="en-US" altLang="zh-TW" sz="3600" dirty="0">
                <a:ea typeface="華康儷中黑" panose="020B0509000000000000" pitchFamily="49" charset="-120"/>
              </a:rPr>
              <a:t>    </a:t>
            </a:r>
          </a:p>
          <a:p>
            <a:pPr algn="l">
              <a:spcBef>
                <a:spcPts val="0"/>
              </a:spcBef>
            </a:pPr>
            <a:r>
              <a:rPr lang="en-US" altLang="zh-TW" sz="3600" dirty="0">
                <a:ea typeface="華康儷中黑" panose="020B0509000000000000" pitchFamily="49" charset="-120"/>
              </a:rPr>
              <a:t>  E.</a:t>
            </a:r>
            <a:r>
              <a:rPr lang="zh-TW" altLang="en-US" sz="3600" dirty="0">
                <a:ea typeface="華康儷中黑" panose="020B0509000000000000" pitchFamily="49" charset="-120"/>
              </a:rPr>
              <a:t>多聽幾種語言講道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對極難明的天主的話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en-US" altLang="zh-TW" sz="3600" dirty="0">
                <a:ea typeface="華康儷中黑" panose="020B0509000000000000" pitchFamily="49" charset="-120"/>
              </a:rPr>
              <a:t>     </a:t>
            </a:r>
            <a:r>
              <a:rPr lang="zh-TW" altLang="en-US" sz="3600" dirty="0">
                <a:ea typeface="華康儷中黑" panose="020B0509000000000000" pitchFamily="49" charset="-120"/>
              </a:rPr>
              <a:t>有幫助</a:t>
            </a:r>
            <a:r>
              <a:rPr lang="en-US" altLang="zh-TW" sz="3600" dirty="0">
                <a:ea typeface="華康儷中黑" panose="020B0509000000000000" pitchFamily="49" charset="-120"/>
              </a:rPr>
              <a:t>(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更立體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更易刻入腦中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另一世</a:t>
            </a:r>
            <a:r>
              <a:rPr lang="en-US" altLang="zh-TW" sz="3600" dirty="0">
                <a:ea typeface="華康儷中黑" panose="020B0509000000000000" pitchFamily="49" charset="-120"/>
              </a:rPr>
              <a:t>)</a:t>
            </a:r>
          </a:p>
          <a:p>
            <a:pPr algn="l">
              <a:spcBef>
                <a:spcPts val="0"/>
              </a:spcBef>
            </a:pPr>
            <a:r>
              <a:rPr lang="en-US" altLang="zh-TW" sz="3600" dirty="0">
                <a:ea typeface="華康儷中黑" panose="020B0509000000000000" pitchFamily="49" charset="-120"/>
              </a:rPr>
              <a:t>  F.</a:t>
            </a:r>
            <a:r>
              <a:rPr lang="zh-TW" altLang="en-US" sz="3600" dirty="0">
                <a:ea typeface="華康儷中黑" panose="020B0509000000000000" pitchFamily="49" charset="-120"/>
              </a:rPr>
              <a:t>多數教研人不會參加完教研彌撒又上網聽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en-US" altLang="zh-TW" sz="3600" dirty="0">
                <a:ea typeface="華康儷中黑" panose="020B0509000000000000" pitchFamily="49" charset="-120"/>
              </a:rPr>
              <a:t>     </a:t>
            </a:r>
            <a:r>
              <a:rPr lang="zh-TW" altLang="en-US" sz="3600" dirty="0">
                <a:ea typeface="華康儷中黑" panose="020B0509000000000000" pitchFamily="49" charset="-120"/>
              </a:rPr>
              <a:t>英語講道</a:t>
            </a:r>
            <a:r>
              <a:rPr lang="en-US" altLang="zh-TW" sz="3600" dirty="0">
                <a:ea typeface="華康儷中黑" panose="020B0509000000000000" pitchFamily="49" charset="-120"/>
              </a:rPr>
              <a:t>*</a:t>
            </a:r>
          </a:p>
          <a:p>
            <a:pPr algn="l"/>
            <a:endParaRPr lang="en-US" altLang="zh-TW" sz="3600" dirty="0">
              <a:ea typeface="華康儷中黑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1973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C4C8BB4-2A4E-4FE4-92B5-782B6B4D79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r>
              <a:rPr lang="en-US" altLang="zh-TW" sz="3600" dirty="0">
                <a:ea typeface="華康儷中黑" panose="020B0509000000000000" pitchFamily="49" charset="-120"/>
              </a:rPr>
              <a:t>1967</a:t>
            </a:r>
            <a:r>
              <a:rPr lang="zh-TW" altLang="en-US" sz="3600" dirty="0">
                <a:ea typeface="華康儷中黑" panose="020B0509000000000000" pitchFamily="49" charset="-120"/>
              </a:rPr>
              <a:t>年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聖教宗保祿六世宣布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每年的耶穌升天節同時也是「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世界傳播日</a:t>
            </a:r>
            <a:r>
              <a:rPr lang="zh-TW" altLang="en-US" sz="3600" dirty="0">
                <a:ea typeface="華康儷中黑" panose="020B0509000000000000" pitchFamily="49" charset="-120"/>
              </a:rPr>
              <a:t>」</a:t>
            </a:r>
            <a:r>
              <a:rPr lang="en-US" altLang="zh-TW" sz="3600" dirty="0">
                <a:ea typeface="華康儷中黑" panose="020B0509000000000000" pitchFamily="49" charset="-120"/>
              </a:rPr>
              <a:t>;2007</a:t>
            </a:r>
            <a:r>
              <a:rPr lang="zh-TW" altLang="en-US" sz="3600" dirty="0">
                <a:ea typeface="華康儷中黑" panose="020B0509000000000000" pitchFamily="49" charset="-120"/>
              </a:rPr>
              <a:t>年教宗本篤</a:t>
            </a:r>
            <a:r>
              <a:rPr lang="en-US" altLang="zh-TW" sz="3600" dirty="0">
                <a:ea typeface="華康儷中黑" panose="020B0509000000000000" pitchFamily="49" charset="-120"/>
              </a:rPr>
              <a:t>16</a:t>
            </a:r>
            <a:r>
              <a:rPr lang="zh-TW" altLang="en-US" sz="3600" dirty="0">
                <a:ea typeface="華康儷中黑" panose="020B0509000000000000" pitchFamily="49" charset="-120"/>
              </a:rPr>
              <a:t>世的「世界傳播日」文告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主題是</a:t>
            </a:r>
            <a:r>
              <a:rPr lang="en-US" altLang="zh-TW" sz="3600" dirty="0">
                <a:ea typeface="華康儷中黑" panose="020B0509000000000000" pitchFamily="49" charset="-120"/>
              </a:rPr>
              <a:t>: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zh-TW" altLang="en-US" sz="3600" dirty="0">
                <a:ea typeface="華康儷中黑" panose="020B0509000000000000" pitchFamily="49" charset="-120"/>
              </a:rPr>
              <a:t>「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兒童與傳播媒體：教育的一大挑戰</a:t>
            </a:r>
            <a:r>
              <a:rPr lang="zh-TW" altLang="en-US" sz="3600" dirty="0">
                <a:ea typeface="華康儷中黑" panose="020B0509000000000000" pitchFamily="49" charset="-120"/>
              </a:rPr>
              <a:t>」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</a:p>
          <a:p>
            <a:r>
              <a:rPr lang="en-US" altLang="zh-TW" sz="3600" dirty="0">
                <a:ea typeface="華康儷中黑" panose="020B0509000000000000" pitchFamily="49" charset="-120"/>
              </a:rPr>
              <a:t>In 1967, St. Pope Paul VI declared the annual Feast of the Ascension to be also  World Communications Day. 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en-US" altLang="zh-TW" sz="3600" dirty="0">
                <a:ea typeface="華康儷中黑" panose="020B0509000000000000" pitchFamily="49" charset="-120"/>
              </a:rPr>
              <a:t>in 2007 Pope Benedict XVI delivered a message on the World Communications Day entitled “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Children and the Media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：</a:t>
            </a:r>
            <a:b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</a:b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A Challenge for Education</a:t>
            </a:r>
            <a:r>
              <a:rPr lang="en-US" altLang="zh-TW" sz="3600" dirty="0">
                <a:ea typeface="華康儷中黑" panose="020B0509000000000000" pitchFamily="49" charset="-12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26477579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C4C8BB4-2A4E-4FE4-92B5-782B6B4D79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r>
              <a:rPr lang="zh-TW" altLang="en-US" sz="3600" dirty="0">
                <a:ea typeface="華康儷中黑" panose="020B0509000000000000" pitchFamily="49" charset="-120"/>
              </a:rPr>
              <a:t>他特別提到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今日傳媒所傳遞的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暴力</a:t>
            </a:r>
            <a:r>
              <a:rPr lang="zh-TW" altLang="en-US" sz="3600" dirty="0">
                <a:ea typeface="華康儷中黑" panose="020B0509000000000000" pitchFamily="49" charset="-120"/>
              </a:rPr>
              <a:t>和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色情</a:t>
            </a:r>
            <a:r>
              <a:rPr lang="zh-TW" altLang="en-US" sz="3600" dirty="0">
                <a:ea typeface="華康儷中黑" panose="020B0509000000000000" pitchFamily="49" charset="-120"/>
              </a:rPr>
              <a:t>訊息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嚴重扭曲人對自我及家庭的價值觀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對兒童的負面影響尤其嚴重</a:t>
            </a:r>
            <a:r>
              <a:rPr lang="en-US" altLang="zh-TW" sz="3600" dirty="0">
                <a:ea typeface="華康儷中黑" panose="020B0509000000000000" pitchFamily="49" charset="-120"/>
              </a:rPr>
              <a:t>.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教宗憂心衷衷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又能奈傳媒何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?</a:t>
            </a:r>
          </a:p>
          <a:p>
            <a:r>
              <a:rPr lang="en-US" altLang="zh-TW" sz="3600" dirty="0">
                <a:ea typeface="華康儷中黑" panose="020B0509000000000000" pitchFamily="49" charset="-120"/>
              </a:rPr>
              <a:t>The Pope emphasized that messages of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violence</a:t>
            </a:r>
            <a:r>
              <a:rPr lang="en-US" altLang="zh-TW" sz="3600" dirty="0">
                <a:ea typeface="華康儷中黑" panose="020B0509000000000000" pitchFamily="49" charset="-120"/>
              </a:rPr>
              <a:t> and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sex</a:t>
            </a:r>
            <a:r>
              <a:rPr lang="en-US" altLang="zh-TW" sz="3600" dirty="0">
                <a:ea typeface="華康儷中黑" panose="020B0509000000000000" pitchFamily="49" charset="-120"/>
              </a:rPr>
              <a:t> communicated by the media today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gravely impact a person’s self-worth</a:t>
            </a:r>
            <a:r>
              <a:rPr lang="en-US" altLang="zh-TW" sz="3600" dirty="0">
                <a:ea typeface="華康儷中黑" panose="020B0509000000000000" pitchFamily="49" charset="-120"/>
              </a:rPr>
              <a:t>,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damage family values</a:t>
            </a:r>
            <a:r>
              <a:rPr lang="en-US" altLang="zh-TW" sz="3600" dirty="0">
                <a:ea typeface="華康儷中黑" panose="020B0509000000000000" pitchFamily="49" charset="-120"/>
              </a:rPr>
              <a:t>, and are particularly harmful to children. Yet even 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en-US" altLang="zh-TW" sz="3600" dirty="0">
                <a:ea typeface="華康儷中黑" panose="020B0509000000000000" pitchFamily="49" charset="-120"/>
              </a:rPr>
              <a:t>as the Pope expressed his concerns, 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can he do anything about the media?</a:t>
            </a:r>
          </a:p>
        </p:txBody>
      </p:sp>
    </p:spTree>
    <p:extLst>
      <p:ext uri="{BB962C8B-B14F-4D97-AF65-F5344CB8AC3E}">
        <p14:creationId xmlns:p14="http://schemas.microsoft.com/office/powerpoint/2010/main" val="3735045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C4C8BB4-2A4E-4FE4-92B5-782B6B4D79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r>
              <a:rPr lang="zh-TW" altLang="en-US" sz="3600" dirty="0">
                <a:ea typeface="華康儷中黑" panose="020B0509000000000000" pitchFamily="49" charset="-120"/>
              </a:rPr>
              <a:t>教宗年復一年的「嚴正呼籲」要善用傳媒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真能影響世界大勢嗎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?</a:t>
            </a:r>
            <a:b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</a:br>
            <a:r>
              <a:rPr lang="zh-TW" altLang="en-US" sz="3600" dirty="0">
                <a:ea typeface="華康儷中黑" panose="020B0509000000000000" pitchFamily="49" charset="-120"/>
              </a:rPr>
              <a:t>你相不相信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真實的情況是</a:t>
            </a:r>
            <a:r>
              <a:rPr lang="en-US" altLang="zh-TW" sz="3600" dirty="0">
                <a:ea typeface="華康儷中黑" panose="020B0509000000000000" pitchFamily="49" charset="-120"/>
              </a:rPr>
              <a:t>: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誰掌握話語權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誰控制傳媒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誰定天下之大局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?</a:t>
            </a:r>
          </a:p>
          <a:p>
            <a:r>
              <a:rPr lang="en-US" altLang="zh-TW" sz="3600" dirty="0">
                <a:ea typeface="華康儷中黑" panose="020B0509000000000000" pitchFamily="49" charset="-120"/>
              </a:rPr>
              <a:t>Would the annual solemn appeal by successive Popes for the prudent use of media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make a difference in the world arena?</a:t>
            </a:r>
            <a:r>
              <a:rPr lang="en-US" altLang="zh-TW" sz="3600" dirty="0">
                <a:ea typeface="華康儷中黑" panose="020B0509000000000000" pitchFamily="49" charset="-120"/>
              </a:rPr>
              <a:t> Do you believe: Whoever decides the narrative and controls the media, can 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manipulate</a:t>
            </a:r>
            <a:r>
              <a:rPr lang="en-US" altLang="zh-TW" sz="3600" dirty="0">
                <a:ea typeface="華康儷中黑" panose="020B0509000000000000" pitchFamily="49" charset="-120"/>
              </a:rPr>
              <a:t> world opinion 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en-US" altLang="zh-TW" sz="3600" dirty="0">
                <a:ea typeface="華康儷中黑" panose="020B0509000000000000" pitchFamily="49" charset="-120"/>
              </a:rPr>
              <a:t>and 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dominate</a:t>
            </a:r>
            <a:r>
              <a:rPr lang="en-US" altLang="zh-TW" sz="3600" dirty="0">
                <a:ea typeface="華康儷中黑" panose="020B0509000000000000" pitchFamily="49" charset="-120"/>
              </a:rPr>
              <a:t> the world’s playing field?</a:t>
            </a:r>
          </a:p>
        </p:txBody>
      </p:sp>
    </p:spTree>
    <p:extLst>
      <p:ext uri="{BB962C8B-B14F-4D97-AF65-F5344CB8AC3E}">
        <p14:creationId xmlns:p14="http://schemas.microsoft.com/office/powerpoint/2010/main" val="508156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44000" cy="6597352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恭讀宗徒大事錄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1:1-11</a:t>
            </a: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德敖斐羅，我在第一部書中，已論及耶穌所行所教的一切，直到他藉聖神，囑咐了所選的宗徒之後，被接去的那一天為止。他受難以後，</a:t>
            </a:r>
            <a:r>
              <a:rPr lang="zh-TW" altLang="en-US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用了許多憑據，向他們顯明自己還活著，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四十天之久，顯現給他們，講論天主國的事。耶穌與他們一起進食時，吩咐他們不要離開耶路撒冷，但要等候父的恩許，說：「你們聽我所說過的，</a:t>
            </a: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E7D2B82-9061-4F78-A201-5A641ED7115A}"/>
              </a:ext>
            </a:extLst>
          </p:cNvPr>
          <p:cNvSpPr txBox="1"/>
          <p:nvPr/>
        </p:nvSpPr>
        <p:spPr>
          <a:xfrm>
            <a:off x="7937897" y="6330523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  <a:latin typeface="+mn-lt"/>
              </a:rPr>
              <a:t>1/3</a:t>
            </a:r>
            <a:endParaRPr lang="zh-HK" altLang="en-US" sz="20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C4C8BB4-2A4E-4FE4-92B5-782B6B4D79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r>
              <a:rPr lang="zh-TW" altLang="en-US" sz="3600" dirty="0">
                <a:ea typeface="華康儷中黑" panose="020B0509000000000000" pitchFamily="49" charset="-120"/>
              </a:rPr>
              <a:t>今天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是誰掌控傳媒和話語權呢</a:t>
            </a:r>
            <a:r>
              <a:rPr lang="en-US" altLang="zh-TW" sz="3600" dirty="0">
                <a:ea typeface="華康儷中黑" panose="020B0509000000000000" pitchFamily="49" charset="-120"/>
              </a:rPr>
              <a:t>?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誰能告訴我們客觀的真相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?</a:t>
            </a:r>
            <a:r>
              <a:rPr lang="zh-TW" altLang="en-US" sz="3600" dirty="0">
                <a:ea typeface="華康儷中黑" panose="020B0509000000000000" pitchFamily="49" charset="-120"/>
              </a:rPr>
              <a:t>我們相信言論自由</a:t>
            </a:r>
            <a:r>
              <a:rPr lang="en-US" altLang="zh-TW" sz="2400" dirty="0">
                <a:ea typeface="華康儷中黑" panose="020B0509000000000000" pitchFamily="49" charset="-120"/>
              </a:rPr>
              <a:t>(</a:t>
            </a:r>
            <a:r>
              <a:rPr lang="zh-TW" altLang="en-US" sz="2400" dirty="0">
                <a:ea typeface="華康儷中黑" panose="020B0509000000000000" pitchFamily="49" charset="-120"/>
              </a:rPr>
              <a:t>不是說謊自由</a:t>
            </a:r>
            <a:r>
              <a:rPr lang="en-US" altLang="zh-TW" sz="2400" dirty="0">
                <a:ea typeface="華康儷中黑" panose="020B0509000000000000" pitchFamily="49" charset="-120"/>
              </a:rPr>
              <a:t>)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但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真的有言論</a:t>
            </a:r>
            <a:r>
              <a:rPr lang="en-US" altLang="zh-TW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『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自由</a:t>
            </a:r>
            <a:r>
              <a:rPr lang="en-US" altLang="zh-TW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』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嗎</a:t>
            </a:r>
            <a:r>
              <a:rPr lang="en-US" altLang="zh-TW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?</a:t>
            </a:r>
            <a:r>
              <a:rPr lang="zh-TW" altLang="en-US" sz="3600" dirty="0">
                <a:ea typeface="華康儷中黑" panose="020B0509000000000000" pitchFamily="49" charset="-120"/>
              </a:rPr>
              <a:t>傳媒在最關鍵的時刻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不都是為政權或為金錢服務嗎</a:t>
            </a:r>
            <a:r>
              <a:rPr lang="en-US" altLang="zh-TW" sz="3600" dirty="0">
                <a:ea typeface="華康儷中黑" panose="020B0509000000000000" pitchFamily="49" charset="-120"/>
              </a:rPr>
              <a:t>?</a:t>
            </a:r>
          </a:p>
          <a:p>
            <a:r>
              <a:rPr lang="en-US" altLang="zh-TW" sz="3600" dirty="0">
                <a:ea typeface="華康儷中黑" panose="020B0509000000000000" pitchFamily="49" charset="-120"/>
              </a:rPr>
              <a:t>Who is in control of the media and the narrative today?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Who can tell us the factual truth?</a:t>
            </a:r>
            <a:r>
              <a:rPr lang="en-US" altLang="zh-TW" sz="3600" dirty="0">
                <a:ea typeface="華康儷中黑" panose="020B0509000000000000" pitchFamily="49" charset="-120"/>
              </a:rPr>
              <a:t> Yes, we believe in freedom of speech </a:t>
            </a:r>
            <a:r>
              <a:rPr lang="en-US" altLang="zh-TW" sz="2800" dirty="0">
                <a:ea typeface="華康儷中黑" panose="020B0509000000000000" pitchFamily="49" charset="-120"/>
              </a:rPr>
              <a:t>(not the freedom to lie), </a:t>
            </a:r>
            <a:r>
              <a:rPr lang="en-US" altLang="zh-TW" sz="3600" dirty="0">
                <a:ea typeface="華康儷中黑" panose="020B0509000000000000" pitchFamily="49" charset="-120"/>
              </a:rPr>
              <a:t>but does “freedom” of speech really exist? </a:t>
            </a:r>
            <a:r>
              <a:rPr lang="en-US" altLang="zh-TW" sz="3600" spc="-100" dirty="0">
                <a:ea typeface="華康儷中黑" panose="020B0509000000000000" pitchFamily="49" charset="-120"/>
              </a:rPr>
              <a:t>In the crucial hours, isn’t </a:t>
            </a:r>
            <a:r>
              <a:rPr lang="en-US" altLang="zh-TW" sz="3600" spc="-40" dirty="0">
                <a:ea typeface="華康儷中黑" panose="020B0509000000000000" pitchFamily="49" charset="-120"/>
              </a:rPr>
              <a:t>the media all too ready to submit or cower </a:t>
            </a:r>
            <a:br>
              <a:rPr lang="en-US" altLang="zh-TW" sz="3600" spc="-40" dirty="0">
                <a:ea typeface="華康儷中黑" panose="020B0509000000000000" pitchFamily="49" charset="-120"/>
              </a:rPr>
            </a:br>
            <a:r>
              <a:rPr lang="en-US" altLang="zh-TW" sz="3600" spc="-40" dirty="0">
                <a:solidFill>
                  <a:srgbClr val="FF0000"/>
                </a:solidFill>
                <a:ea typeface="華康儷中黑" panose="020B0509000000000000" pitchFamily="49" charset="-120"/>
              </a:rPr>
              <a:t>to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serve the powerful </a:t>
            </a:r>
            <a:r>
              <a:rPr lang="en-US" altLang="zh-TW" sz="3600" spc="-40" dirty="0">
                <a:solidFill>
                  <a:srgbClr val="FF0000"/>
                </a:solidFill>
                <a:ea typeface="華康儷中黑" panose="020B0509000000000000" pitchFamily="49" charset="-120"/>
              </a:rPr>
              <a:t>and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the wealthy</a:t>
            </a:r>
            <a:r>
              <a:rPr lang="en-US" altLang="zh-TW" sz="3600" spc="-40" dirty="0">
                <a:solidFill>
                  <a:srgbClr val="FF0000"/>
                </a:solidFill>
                <a:ea typeface="華康儷中黑" panose="020B0509000000000000" pitchFamily="49" charset="-12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281988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C4C8BB4-2A4E-4FE4-92B5-782B6B4D79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r>
              <a:rPr lang="zh-TW" altLang="en-US" sz="4000" dirty="0">
                <a:ea typeface="華康儷中黑" panose="020B0509000000000000" pitchFamily="49" charset="-120"/>
              </a:rPr>
              <a:t>當</a:t>
            </a:r>
            <a:r>
              <a:rPr lang="en-US" altLang="zh-TW" sz="4000" spc="-150" dirty="0">
                <a:ea typeface="華康儷中黑" panose="020B0509000000000000" pitchFamily="49" charset="-120"/>
              </a:rPr>
              <a:t>Nancy Pelosi </a:t>
            </a:r>
            <a:r>
              <a:rPr lang="zh-TW" altLang="en-US" sz="4000" dirty="0">
                <a:ea typeface="華康儷中黑" panose="020B0509000000000000" pitchFamily="49" charset="-120"/>
              </a:rPr>
              <a:t>女士說香港的</a:t>
            </a:r>
            <a:r>
              <a:rPr lang="en-US" altLang="zh-TW" sz="4000" dirty="0">
                <a:ea typeface="華康儷中黑" panose="020B0509000000000000" pitchFamily="49" charset="-120"/>
              </a:rPr>
              <a:t>2019</a:t>
            </a:r>
            <a:r>
              <a:rPr lang="zh-TW" altLang="en-US" sz="4000" dirty="0">
                <a:ea typeface="華康儷中黑" panose="020B0509000000000000" pitchFamily="49" charset="-120"/>
              </a:rPr>
              <a:t>動亂是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美麗的風景線</a:t>
            </a:r>
            <a:r>
              <a:rPr lang="en-US" altLang="zh-TW" sz="4000" dirty="0">
                <a:ea typeface="華康儷中黑" panose="020B0509000000000000" pitchFamily="49" charset="-120"/>
              </a:rPr>
              <a:t>, </a:t>
            </a:r>
            <a:r>
              <a:rPr lang="zh-TW" altLang="en-US" sz="4000" dirty="0">
                <a:ea typeface="華康儷中黑" panose="020B0509000000000000" pitchFamily="49" charset="-120"/>
              </a:rPr>
              <a:t>或當許多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未到過新疆</a:t>
            </a:r>
            <a:r>
              <a:rPr lang="zh-TW" altLang="en-US" sz="4000" dirty="0">
                <a:ea typeface="華康儷中黑" panose="020B0509000000000000" pitchFamily="49" charset="-120"/>
              </a:rPr>
              <a:t>的人士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都說中國政府在新疆犯下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種族滅絕</a:t>
            </a:r>
            <a:r>
              <a:rPr lang="zh-TW" altLang="en-US" sz="4000" dirty="0">
                <a:ea typeface="華康儷中黑" panose="020B0509000000000000" pitchFamily="49" charset="-120"/>
              </a:rPr>
              <a:t>的罪行時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誰會相信中國的辯解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</a:p>
          <a:p>
            <a:pPr>
              <a:lnSpc>
                <a:spcPts val="4100"/>
              </a:lnSpc>
            </a:pPr>
            <a:r>
              <a:rPr lang="en-US" altLang="zh-TW" sz="4000" dirty="0">
                <a:ea typeface="華康儷中黑" panose="020B0509000000000000" pitchFamily="49" charset="-120"/>
              </a:rPr>
              <a:t>When Nancy Pelosi said the 2019 Social Unrest in Hong Kong was a “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beautiful sight to behold</a:t>
            </a:r>
            <a:r>
              <a:rPr lang="en-US" altLang="zh-TW" sz="4000" dirty="0">
                <a:ea typeface="華康儷中黑" panose="020B0509000000000000" pitchFamily="49" charset="-120"/>
              </a:rPr>
              <a:t>”; when those who have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never visited Xinjiang </a:t>
            </a:r>
            <a:r>
              <a:rPr lang="en-US" altLang="zh-TW" sz="4000" dirty="0">
                <a:ea typeface="華康儷中黑" panose="020B0509000000000000" pitchFamily="49" charset="-120"/>
              </a:rPr>
              <a:t>accuse the Chinese government of committing </a:t>
            </a:r>
            <a:r>
              <a:rPr lang="en-US" altLang="zh-TW" sz="4000" b="1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genocide</a:t>
            </a:r>
            <a:r>
              <a:rPr lang="en-US" altLang="zh-TW" sz="4000" dirty="0">
                <a:ea typeface="華康儷中黑" panose="020B0509000000000000" pitchFamily="49" charset="-120"/>
              </a:rPr>
              <a:t>, </a:t>
            </a:r>
            <a:r>
              <a:rPr lang="en-US" altLang="zh-TW" sz="4000" dirty="0">
                <a:solidFill>
                  <a:srgbClr val="0000FF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who would listen </a:t>
            </a:r>
            <a:r>
              <a:rPr lang="en-US" altLang="zh-TW" sz="4000" dirty="0">
                <a:solidFill>
                  <a:srgbClr val="0000FF"/>
                </a:solidFill>
                <a:ea typeface="華康儷中黑" panose="020B0509000000000000" pitchFamily="49" charset="-120"/>
              </a:rPr>
              <a:t>to the Chinese government’s refutation?</a:t>
            </a:r>
          </a:p>
        </p:txBody>
      </p:sp>
    </p:spTree>
    <p:extLst>
      <p:ext uri="{BB962C8B-B14F-4D97-AF65-F5344CB8AC3E}">
        <p14:creationId xmlns:p14="http://schemas.microsoft.com/office/powerpoint/2010/main" val="23885239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C4C8BB4-2A4E-4FE4-92B5-782B6B4D79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r>
              <a:rPr lang="zh-TW" altLang="en-US" sz="4000" dirty="0">
                <a:ea typeface="華康儷中黑" panose="020B0509000000000000" pitchFamily="49" charset="-120"/>
              </a:rPr>
              <a:t>當人人都相信國內教堂的十字架全被拆下來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而我到過的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75</a:t>
            </a:r>
            <a:r>
              <a:rPr lang="zh-TW" altLang="en-US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個省市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連一個這樣的個案都看不到時</a:t>
            </a:r>
            <a:r>
              <a:rPr lang="en-US" altLang="zh-TW" sz="4000" dirty="0">
                <a:ea typeface="華康儷中黑" panose="020B0509000000000000" pitchFamily="49" charset="-120"/>
              </a:rPr>
              <a:t>,</a:t>
            </a:r>
            <a:r>
              <a:rPr lang="zh-TW" altLang="en-US" sz="4000" dirty="0">
                <a:ea typeface="華康儷中黑" panose="020B0509000000000000" pitchFamily="49" charset="-120"/>
              </a:rPr>
              <a:t>誰會相信我</a:t>
            </a:r>
            <a:r>
              <a:rPr lang="en-US" altLang="zh-TW" sz="4000" dirty="0">
                <a:ea typeface="華康儷中黑" panose="020B0509000000000000" pitchFamily="49" charset="-120"/>
              </a:rPr>
              <a:t>?</a:t>
            </a:r>
          </a:p>
          <a:p>
            <a:r>
              <a:rPr lang="en-US" altLang="zh-TW" sz="4000" dirty="0">
                <a:ea typeface="華康儷中黑" panose="020B0509000000000000" pitchFamily="49" charset="-120"/>
              </a:rPr>
              <a:t>When everyone who believes, without the slightest clue of what is happening, that crosses all over Mainland China are being taken down, </a:t>
            </a:r>
            <a:r>
              <a:rPr lang="en-US" altLang="zh-TW" sz="4000" dirty="0">
                <a:solidFill>
                  <a:srgbClr val="FF0000"/>
                </a:solidFill>
                <a:ea typeface="華康儷中黑" panose="020B0509000000000000" pitchFamily="49" charset="-120"/>
              </a:rPr>
              <a:t>who would believe me </a:t>
            </a:r>
            <a:r>
              <a:rPr lang="en-US" altLang="zh-TW" sz="4000" dirty="0">
                <a:ea typeface="華康儷中黑" panose="020B0509000000000000" pitchFamily="49" charset="-120"/>
              </a:rPr>
              <a:t>when I said 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I had not seen a single case in all the </a:t>
            </a:r>
            <a:r>
              <a:rPr lang="en-US" altLang="zh-TW" sz="4000" b="1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75</a:t>
            </a:r>
            <a:r>
              <a:rPr lang="en-US" altLang="zh-TW" sz="4000" dirty="0">
                <a:highlight>
                  <a:srgbClr val="FFFF00"/>
                </a:highlight>
                <a:ea typeface="華康儷中黑" panose="020B0509000000000000" pitchFamily="49" charset="-120"/>
              </a:rPr>
              <a:t> provinces and cities I visited?</a:t>
            </a:r>
          </a:p>
        </p:txBody>
      </p:sp>
    </p:spTree>
    <p:extLst>
      <p:ext uri="{BB962C8B-B14F-4D97-AF65-F5344CB8AC3E}">
        <p14:creationId xmlns:p14="http://schemas.microsoft.com/office/powerpoint/2010/main" val="32612837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C4C8BB4-2A4E-4FE4-92B5-782B6B4D79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r>
              <a:rPr lang="zh-TW" altLang="en-US" sz="3600" dirty="0">
                <a:ea typeface="華康儷中黑" panose="020B0509000000000000" pitchFamily="49" charset="-120"/>
              </a:rPr>
              <a:t>相反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當任何一個超強的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政權受到威脅</a:t>
            </a:r>
            <a:r>
              <a:rPr lang="zh-TW" altLang="en-US" sz="3600" dirty="0">
                <a:ea typeface="華康儷中黑" panose="020B0509000000000000" pitchFamily="49" charset="-120"/>
              </a:rPr>
              <a:t>時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他會不會運用他無遠弗屆的影響力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去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控制傳媒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甚至</a:t>
            </a:r>
            <a:r>
              <a:rPr lang="zh-TW" altLang="en-US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製造假資訊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而該強國內的傳媒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也會自動配合</a:t>
            </a:r>
            <a:r>
              <a:rPr lang="en-US" altLang="zh-TW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?</a:t>
            </a:r>
          </a:p>
          <a:p>
            <a:r>
              <a:rPr lang="en-US" altLang="zh-TW" sz="3600" dirty="0">
                <a:ea typeface="華康儷中黑" panose="020B0509000000000000" pitchFamily="49" charset="-120"/>
              </a:rPr>
              <a:t>On the contrary, when a superpower feels that its dominance is potentially challenged, would it be a surprise to see it employing its far-reaching influence to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control the media</a:t>
            </a:r>
            <a:r>
              <a:rPr lang="en-US" altLang="zh-TW" sz="3600" dirty="0">
                <a:ea typeface="華康儷中黑" panose="020B0509000000000000" pitchFamily="49" charset="-120"/>
              </a:rPr>
              <a:t>, even to the extent of </a:t>
            </a:r>
            <a:r>
              <a:rPr lang="en-US" altLang="zh-TW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fabricating fake news</a:t>
            </a:r>
            <a:r>
              <a:rPr lang="en-US" altLang="zh-TW" sz="3600" dirty="0">
                <a:ea typeface="華康儷中黑" panose="020B0509000000000000" pitchFamily="49" charset="-120"/>
              </a:rPr>
              <a:t>, yet their national press collude 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without exercising discernment?</a:t>
            </a:r>
          </a:p>
        </p:txBody>
      </p:sp>
    </p:spTree>
    <p:extLst>
      <p:ext uri="{BB962C8B-B14F-4D97-AF65-F5344CB8AC3E}">
        <p14:creationId xmlns:p14="http://schemas.microsoft.com/office/powerpoint/2010/main" val="37543285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CC4C8BB4-2A4E-4FE4-92B5-782B6B4D79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6632"/>
            <a:ext cx="9144000" cy="6624736"/>
          </a:xfrm>
        </p:spPr>
        <p:txBody>
          <a:bodyPr/>
          <a:lstStyle/>
          <a:p>
            <a:r>
              <a:rPr lang="zh-TW" altLang="en-US" sz="3600" dirty="0">
                <a:ea typeface="華康儷中黑" panose="020B0509000000000000" pitchFamily="49" charset="-120"/>
              </a:rPr>
              <a:t>有良知的傳媒人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多不多</a:t>
            </a:r>
            <a:r>
              <a:rPr lang="en-US" altLang="zh-TW" sz="3600" dirty="0">
                <a:ea typeface="華康儷中黑" panose="020B0509000000000000" pitchFamily="49" charset="-120"/>
              </a:rPr>
              <a:t>?</a:t>
            </a:r>
            <a:r>
              <a:rPr lang="zh-TW" altLang="en-US" sz="3600" dirty="0">
                <a:ea typeface="華康儷中黑" panose="020B0509000000000000" pitchFamily="49" charset="-120"/>
              </a:rPr>
              <a:t>不譁眾取寵的傳媒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ea typeface="華康儷中黑" panose="020B0509000000000000" pitchFamily="49" charset="-120"/>
              </a:rPr>
              <a:t>受歡迎嗎</a:t>
            </a:r>
            <a:r>
              <a:rPr lang="en-US" altLang="zh-TW" sz="3600" dirty="0">
                <a:ea typeface="華康儷中黑" panose="020B0509000000000000" pitchFamily="49" charset="-120"/>
              </a:rPr>
              <a:t>?</a:t>
            </a:r>
            <a:r>
              <a:rPr lang="zh-TW" altLang="en-US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你真的相信有言論自由嗎</a:t>
            </a:r>
            <a:r>
              <a:rPr lang="en-US" altLang="zh-TW" sz="3600" dirty="0">
                <a:solidFill>
                  <a:srgbClr val="FF0000"/>
                </a:solidFill>
                <a:highlight>
                  <a:srgbClr val="FFFF00"/>
                </a:highlight>
                <a:ea typeface="華康儷中黑" panose="020B0509000000000000" pitchFamily="49" charset="-120"/>
              </a:rPr>
              <a:t>?</a:t>
            </a:r>
            <a:r>
              <a:rPr lang="zh-TW" altLang="en-US" sz="3600" dirty="0">
                <a:ea typeface="華康儷中黑" panose="020B0509000000000000" pitchFamily="49" charset="-120"/>
              </a:rPr>
              <a:t>或者是</a:t>
            </a:r>
            <a:r>
              <a:rPr lang="en-US" altLang="zh-TW" sz="3600" dirty="0"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有政權</a:t>
            </a:r>
            <a:r>
              <a:rPr lang="en-US" altLang="zh-TW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金權</a:t>
            </a:r>
            <a:r>
              <a:rPr lang="en-US" altLang="zh-TW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武器權者</a:t>
            </a:r>
            <a:r>
              <a:rPr lang="en-US" altLang="zh-TW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,</a:t>
            </a:r>
            <a:r>
              <a:rPr lang="zh-TW" altLang="en-US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才有更多的言論自由</a:t>
            </a:r>
            <a:r>
              <a:rPr lang="en-US" altLang="zh-TW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?</a:t>
            </a:r>
          </a:p>
          <a:p>
            <a:pPr>
              <a:lnSpc>
                <a:spcPts val="4000"/>
              </a:lnSpc>
            </a:pPr>
            <a:r>
              <a:rPr lang="en-US" altLang="zh-TW" sz="3600" dirty="0">
                <a:ea typeface="華康儷中黑" panose="020B0509000000000000" pitchFamily="49" charset="-120"/>
              </a:rPr>
              <a:t>Are there journalists or reporters in the media industry who are 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moral and conscientious? </a:t>
            </a:r>
            <a:r>
              <a:rPr lang="en-US" altLang="zh-TW" sz="3600" dirty="0">
                <a:ea typeface="華康儷中黑" panose="020B0509000000000000" pitchFamily="49" charset="-120"/>
              </a:rPr>
              <a:t>Would media that do not seek popular attention gain wide acceptance? Do you truly believe in freedom of speech? Or do you believe that only those in possession of 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power, wealth </a:t>
            </a:r>
            <a:r>
              <a:rPr lang="en-US" altLang="zh-TW" sz="3600" dirty="0">
                <a:ea typeface="華康儷中黑" panose="020B0509000000000000" pitchFamily="49" charset="-120"/>
              </a:rPr>
              <a:t>and</a:t>
            </a:r>
            <a:r>
              <a:rPr lang="en-US" altLang="zh-TW" sz="3600" dirty="0">
                <a:solidFill>
                  <a:srgbClr val="FF0000"/>
                </a:solidFill>
                <a:ea typeface="華康儷中黑" panose="020B0509000000000000" pitchFamily="49" charset="-120"/>
              </a:rPr>
              <a:t> arms </a:t>
            </a:r>
            <a:r>
              <a:rPr lang="en-US" altLang="zh-TW" sz="3600" dirty="0">
                <a:ea typeface="華康儷中黑" panose="020B0509000000000000" pitchFamily="49" charset="-120"/>
              </a:rPr>
              <a:t>are the ones </a:t>
            </a:r>
            <a:br>
              <a:rPr lang="en-US" altLang="zh-TW" sz="3600" dirty="0">
                <a:ea typeface="華康儷中黑" panose="020B0509000000000000" pitchFamily="49" charset="-120"/>
              </a:rPr>
            </a:br>
            <a:r>
              <a:rPr lang="en-US" altLang="zh-TW" sz="3600" dirty="0">
                <a:ea typeface="華康儷中黑" panose="020B0509000000000000" pitchFamily="49" charset="-120"/>
              </a:rPr>
              <a:t>who </a:t>
            </a:r>
            <a:r>
              <a:rPr lang="en-US" altLang="zh-TW" sz="3600" dirty="0">
                <a:highlight>
                  <a:srgbClr val="FFFF00"/>
                </a:highlight>
                <a:ea typeface="華康儷中黑" panose="020B0509000000000000" pitchFamily="49" charset="-120"/>
              </a:rPr>
              <a:t>enjoy greater freedom of speech</a:t>
            </a:r>
            <a:r>
              <a:rPr lang="en-US" altLang="zh-TW" sz="3600" dirty="0">
                <a:ea typeface="華康儷中黑" panose="020B0509000000000000" pitchFamily="49" charset="-120"/>
              </a:rPr>
              <a:t>?* </a:t>
            </a:r>
          </a:p>
        </p:txBody>
      </p:sp>
    </p:spTree>
    <p:extLst>
      <p:ext uri="{BB962C8B-B14F-4D97-AF65-F5344CB8AC3E}">
        <p14:creationId xmlns:p14="http://schemas.microsoft.com/office/powerpoint/2010/main" val="18536158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>
            <a:extLst>
              <a:ext uri="{FF2B5EF4-FFF2-40B4-BE49-F238E27FC236}">
                <a16:creationId xmlns:a16="http://schemas.microsoft.com/office/drawing/2014/main" id="{B2EF5AAD-EEB9-496C-B277-24E491281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062" y="44921"/>
            <a:ext cx="9144000" cy="6048375"/>
          </a:xfrm>
        </p:spPr>
        <p:txBody>
          <a:bodyPr/>
          <a:lstStyle/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好 天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spc="20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</a:t>
            </a:r>
            <a:endParaRPr lang="en-US" altLang="zh-TW" sz="5400" spc="20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30505" y="188640"/>
            <a:ext cx="9144000" cy="6336704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若翰固然以水施了洗，但不多幾天以後，你們要因聖神受洗。」</a:t>
            </a:r>
            <a:endParaRPr lang="en-US" altLang="zh-TW" sz="4000" spc="3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他們聚集的時候，就問耶穌說：「主，現在就要給以色列復國嗎？」耶穌回答說：「父以自己的權柄，所定的時間和日期，不是你們應當知道的；但當聖神降臨於你們身上時，</a:t>
            </a:r>
            <a:r>
              <a:rPr lang="zh-TW" altLang="en-US" sz="40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你們將充滿聖神的德能，要在耶路撒冷，及全猶太和撒瑪黎雅，並直到地極，為我作證人。</a:t>
            </a: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」</a:t>
            </a: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5670" y="6598081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E7D2B82-9061-4F78-A201-5A641ED7115A}"/>
              </a:ext>
            </a:extLst>
          </p:cNvPr>
          <p:cNvSpPr txBox="1"/>
          <p:nvPr/>
        </p:nvSpPr>
        <p:spPr>
          <a:xfrm>
            <a:off x="7677023" y="6125234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2000" b="1" dirty="0">
                <a:solidFill>
                  <a:schemeClr val="bg1"/>
                </a:solidFill>
                <a:latin typeface="+mn-lt"/>
              </a:rPr>
              <a:t>2/3</a:t>
            </a:r>
            <a:endParaRPr lang="zh-HK" altLang="en-US" sz="20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17588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732D17AD-784F-4411-9E2C-F1FC395CB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6632"/>
            <a:ext cx="9144000" cy="6769472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0"/>
              </a:spcBef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耶穌說完這些話，就在他們觀望中，被舉上升；有一朵雲彩接了他去，離開他們的眼界。</a:t>
            </a: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None/>
            </a:pPr>
            <a:r>
              <a:rPr lang="zh-TW" altLang="en-US" sz="4000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他們向天注視著他上升的時候，忽然，有兩個穿白衣的人，站在他們面前，向他們說：「加里肋亞人！你們為什麼站著望天呢？這位離開你們，被接到天上去的耶穌，你們看見他怎樣升了天，也要怎樣降來。」</a:t>
            </a:r>
            <a:endParaRPr lang="en-US" altLang="zh-TW" sz="4000" spc="3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buNone/>
            </a:pP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en-US" altLang="zh-TW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0"/>
              </a:spcBef>
              <a:buFontTx/>
              <a:buNone/>
            </a:pP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67587" name="Text Box 3">
            <a:extLst>
              <a:ext uri="{FF2B5EF4-FFF2-40B4-BE49-F238E27FC236}">
                <a16:creationId xmlns:a16="http://schemas.microsoft.com/office/drawing/2014/main" id="{CA774E1F-5D1A-4E27-9A19-A2015B028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zh-TW" sz="1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CE7D2B82-9061-4F78-A201-5A641ED7115A}"/>
              </a:ext>
            </a:extLst>
          </p:cNvPr>
          <p:cNvSpPr txBox="1"/>
          <p:nvPr/>
        </p:nvSpPr>
        <p:spPr>
          <a:xfrm>
            <a:off x="7560072" y="6269970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HK" sz="2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新細明體" panose="02020500000000000000" pitchFamily="18" charset="-120"/>
                <a:cs typeface="+mn-cs"/>
              </a:rPr>
              <a:t>3/3</a:t>
            </a:r>
            <a:endParaRPr kumimoji="1" lang="zh-HK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4696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91802"/>
            <a:ext cx="9144000" cy="6621574"/>
          </a:xfrm>
        </p:spPr>
        <p:txBody>
          <a:bodyPr/>
          <a:lstStyle/>
          <a:p>
            <a:pPr marL="0" indent="0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恭讀聖保祿宗徒致厄弗所人書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1:17-23</a:t>
            </a:r>
            <a:endParaRPr lang="en-US" altLang="zh-TW" sz="2800" dirty="0">
              <a:solidFill>
                <a:schemeClr val="bg1"/>
              </a:solidFill>
              <a:latin typeface="華康中黑體" panose="020B0509000000000000" pitchFamily="49" charset="-120"/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8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弟兄姊妹們：願我們的主耶穌基督的天主，即那光榮的父，把智慧和啟示的神恩，賜與你們，好使你們認識他。並願他光照你們心靈的眼目，為叫你們認清：他的寵召，有什麼希望；在聖徒中，他嗣業的光榮，是怎樣豐厚；他對我們相信的人，所施展強而有效的德能，是怎樣偉大。正如他已將這德能</a:t>
            </a:r>
            <a:r>
              <a:rPr lang="en-US" altLang="zh-TW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施展在基督身上，使他從死者中復活，</a:t>
            </a: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8028384" y="6266148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1/2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0890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E3A6B8BB-5727-4366-8CDC-81905C370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44000" cy="6480720"/>
          </a:xfrm>
        </p:spPr>
        <p:txBody>
          <a:bodyPr/>
          <a:lstStyle/>
          <a:p>
            <a:pPr marL="0" indent="0" algn="just" eaLnBrk="1">
              <a:lnSpc>
                <a:spcPts val="48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叫他在天上，坐在自己右邊，超乎一切率領者、掌權者、異能者、宰制者，以及一切現世及來世，可稱呼的名號以上。天主又將萬有置於他腳下，使他在教會內做至高的元首；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這教會就是基督的身體，是基督在一切內，充滿一切的圓滿。</a:t>
            </a:r>
            <a:r>
              <a:rPr lang="en-US" altLang="zh-TW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上主的話。</a:t>
            </a:r>
            <a:endParaRPr lang="en-US" altLang="zh-TW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</a:t>
            </a:r>
            <a:r>
              <a:rPr lang="en-US" altLang="zh-TW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:</a:t>
            </a: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感謝天主</a:t>
            </a:r>
            <a:endParaRPr lang="zh-TW" altLang="en-US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zh-TW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0659" name="Text Box 3">
            <a:extLst>
              <a:ext uri="{FF2B5EF4-FFF2-40B4-BE49-F238E27FC236}">
                <a16:creationId xmlns:a16="http://schemas.microsoft.com/office/drawing/2014/main" id="{1E03BE50-1641-47CB-AC5B-3CBE16B7E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F7EFC15C-B444-4258-A79B-F682EE69FC92}"/>
              </a:ext>
            </a:extLst>
          </p:cNvPr>
          <p:cNvSpPr txBox="1"/>
          <p:nvPr/>
        </p:nvSpPr>
        <p:spPr>
          <a:xfrm>
            <a:off x="7650162" y="6046613"/>
            <a:ext cx="16557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2000" b="1" dirty="0">
                <a:solidFill>
                  <a:schemeClr val="bg1"/>
                </a:solidFill>
                <a:latin typeface="+mn-lt"/>
                <a:ea typeface="新細明體" charset="-120"/>
              </a:rPr>
              <a:t>2/2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885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9068"/>
            <a:ext cx="9144000" cy="6500292"/>
          </a:xfrm>
        </p:spPr>
        <p:txBody>
          <a:bodyPr/>
          <a:lstStyle/>
          <a:p>
            <a:pPr marL="0" indent="0" algn="just" eaLnBrk="1">
              <a:lnSpc>
                <a:spcPts val="5200"/>
              </a:lnSpc>
              <a:spcBef>
                <a:spcPts val="600"/>
              </a:spcBef>
              <a:buFontTx/>
              <a:buNone/>
            </a:pPr>
            <a:r>
              <a:rPr lang="zh-TW" altLang="en-US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恭讀聖路加福音　</a:t>
            </a:r>
            <a:r>
              <a:rPr lang="en-US" altLang="zh-TW" sz="3600" dirty="0">
                <a:solidFill>
                  <a:schemeClr val="bg1"/>
                </a:solidFill>
                <a:latin typeface="華康中黑體" panose="020B0509000000000000" pitchFamily="49" charset="-120"/>
                <a:ea typeface="華康中黑體" panose="020B0509000000000000" pitchFamily="49" charset="-120"/>
                <a:cs typeface="華康中黑體" panose="020B0509000000000000" pitchFamily="49" charset="-120"/>
              </a:rPr>
              <a:t>24:46-53</a:t>
            </a:r>
          </a:p>
          <a:p>
            <a:pPr marL="0" indent="0" algn="just" eaLnBrk="1">
              <a:lnSpc>
                <a:spcPts val="52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那時候，耶穌對門徒說：「經上曾這樣記載：默西亞必須受苦，第三天要從死者中復活；並且必須</a:t>
            </a:r>
            <a:r>
              <a:rPr lang="zh-TW" altLang="en-US" sz="40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從耶路撒冷開始，因他的名，向萬邦宣講悔改，以得罪之赦。你們就是這些事的見證人。</a:t>
            </a:r>
          </a:p>
          <a:p>
            <a:pPr marL="0" indent="0" algn="just" eaLnBrk="1">
              <a:lnSpc>
                <a:spcPts val="5200"/>
              </a:lnSpc>
              <a:spcBef>
                <a:spcPts val="600"/>
              </a:spcBef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「看，我要把我父所恩許的，遣發到你們身上。至於你們，你們應當留在這城中，直到佩戴上自高天而來的能力。」</a:t>
            </a: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2825" y="6269310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   1/2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9372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0797245-7B36-4F37-B866-3CC6E7C98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332656"/>
            <a:ext cx="9144000" cy="6336704"/>
          </a:xfrm>
        </p:spPr>
        <p:txBody>
          <a:bodyPr/>
          <a:lstStyle/>
          <a:p>
            <a:pPr marL="0" indent="0" algn="just" eaLnBrk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耶穌領他們出去，直到伯達尼附近，就舉手降福了他們。正降福他們的時候，就離開他們，被提升天去了。他們叩拜了耶穌，皆大喜歡，返回耶路撒冷，常在聖殿裡稱謝天主。</a:t>
            </a:r>
            <a:endParaRPr lang="en-US" altLang="zh-TW" sz="40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en-US" altLang="zh-TW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——</a:t>
            </a:r>
            <a:r>
              <a:rPr lang="zh-TW" altLang="en-US" dirty="0">
                <a:solidFill>
                  <a:srgbClr val="FFFF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基督的福音。　</a:t>
            </a:r>
            <a:endParaRPr lang="en-US" altLang="zh-TW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lvl="0" indent="0" algn="just" eaLnBrk="1">
              <a:lnSpc>
                <a:spcPts val="5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眾：基督，我們讚美你！</a:t>
            </a:r>
            <a:endParaRPr lang="zh-TW" altLang="en-US" dirty="0">
              <a:solidFill>
                <a:srgbClr val="FFFFFF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buFontTx/>
              <a:buNone/>
            </a:pPr>
            <a:endParaRPr lang="zh-TW" altLang="en-US" sz="4000" dirty="0">
              <a:solidFill>
                <a:srgbClr val="FF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</p:txBody>
      </p:sp>
      <p:sp>
        <p:nvSpPr>
          <p:cNvPr id="73731" name="Text Box 3">
            <a:extLst>
              <a:ext uri="{FF2B5EF4-FFF2-40B4-BE49-F238E27FC236}">
                <a16:creationId xmlns:a16="http://schemas.microsoft.com/office/drawing/2014/main" id="{39B34F1F-19A1-442A-BCE4-C7ADCFEA4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73732" name="文字方塊 3">
            <a:extLst>
              <a:ext uri="{FF2B5EF4-FFF2-40B4-BE49-F238E27FC236}">
                <a16:creationId xmlns:a16="http://schemas.microsoft.com/office/drawing/2014/main" id="{49CD5D7D-0E08-437E-843B-135962AF2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2825" y="6269310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2000" b="1" dirty="0">
                <a:solidFill>
                  <a:srgbClr val="FFFFFF"/>
                </a:solidFill>
              </a:rPr>
              <a:t>   2/2</a:t>
            </a:r>
            <a:endParaRPr lang="zh-TW" altLang="en-US" sz="20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98FD8274-A999-498E-8152-ED1F07C8F75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648"/>
            <a:ext cx="9144000" cy="6597352"/>
          </a:xfrm>
          <a:solidFill>
            <a:schemeClr val="tx1"/>
          </a:solidFill>
        </p:spPr>
        <p:txBody>
          <a:bodyPr>
            <a:no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ea typeface="華康儷中黑" pitchFamily="49" charset="-120"/>
              </a:rPr>
              <a:t>耶穌升天節 </a:t>
            </a:r>
            <a:r>
              <a:rPr lang="en-US" altLang="zh-TW" sz="2800" dirty="0">
                <a:solidFill>
                  <a:schemeClr val="bg1"/>
                </a:solidFill>
                <a:ea typeface="華康儷中黑" pitchFamily="49" charset="-120"/>
              </a:rPr>
              <a:t>(</a:t>
            </a:r>
            <a:r>
              <a:rPr lang="zh-TW" altLang="en-US" sz="2800" dirty="0">
                <a:solidFill>
                  <a:schemeClr val="bg1"/>
                </a:solidFill>
                <a:ea typeface="華康儷中黑" pitchFamily="49" charset="-120"/>
              </a:rPr>
              <a:t>大眾傳播節</a:t>
            </a:r>
            <a:r>
              <a:rPr lang="en-US" altLang="zh-TW" sz="2800" dirty="0">
                <a:solidFill>
                  <a:schemeClr val="bg1"/>
                </a:solidFill>
                <a:ea typeface="華康儷中黑" pitchFamily="49" charset="-120"/>
              </a:rPr>
              <a:t>)</a:t>
            </a:r>
            <a:endParaRPr lang="zh-TW" altLang="en-US" sz="2800" dirty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2022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年 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5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>
                <a:solidFill>
                  <a:schemeClr val="bg1"/>
                </a:solidFill>
                <a:ea typeface="華康儷中黑" pitchFamily="49" charset="-120"/>
              </a:rPr>
              <a:t>29 </a:t>
            </a:r>
            <a:r>
              <a:rPr lang="zh-TW" altLang="en-US" dirty="0">
                <a:solidFill>
                  <a:schemeClr val="bg1"/>
                </a:solidFill>
                <a:ea typeface="華康儷中黑" pitchFamily="49" charset="-120"/>
              </a:rPr>
              <a:t>日</a:t>
            </a:r>
          </a:p>
          <a:p>
            <a:pPr algn="ctr" eaLnBrk="1" hangingPunct="1">
              <a:buFontTx/>
              <a:buNone/>
              <a:defRPr/>
            </a:pPr>
            <a:endParaRPr lang="zh-TW" altLang="en-US" sz="1800" dirty="0">
              <a:solidFill>
                <a:schemeClr val="bg1"/>
              </a:solidFill>
              <a:ea typeface="華康儷中黑" pitchFamily="49" charset="-120"/>
            </a:endParaRPr>
          </a:p>
          <a:p>
            <a:pPr marL="324000" algn="ctr" eaLnBrk="1" hangingPunct="1">
              <a:spcBef>
                <a:spcPct val="0"/>
              </a:spcBef>
              <a:spcAft>
                <a:spcPts val="3000"/>
              </a:spcAft>
              <a:buFontTx/>
              <a:buNone/>
              <a:defRPr/>
            </a:pPr>
            <a:r>
              <a:rPr lang="zh-TW" altLang="en-US" sz="3600" spc="300" dirty="0">
                <a:solidFill>
                  <a:srgbClr val="FF0000"/>
                </a:solidFill>
                <a:highlight>
                  <a:srgbClr val="00FFFF"/>
                </a:highlight>
                <a:ea typeface="華康正顏楷體W7" panose="03000709000000000000" pitchFamily="65" charset="-120"/>
              </a:rPr>
              <a:t>絕不等於傳播的新科技</a:t>
            </a:r>
            <a:r>
              <a:rPr lang="en-US" altLang="zh-TW" sz="3600" spc="300" dirty="0">
                <a:solidFill>
                  <a:srgbClr val="FF0000"/>
                </a:solidFill>
                <a:highlight>
                  <a:srgbClr val="00FFFF"/>
                </a:highlight>
                <a:ea typeface="華康正顏楷體W7" panose="03000709000000000000" pitchFamily="65" charset="-120"/>
              </a:rPr>
              <a:t>:</a:t>
            </a:r>
            <a:r>
              <a:rPr lang="zh-TW" altLang="en-US" sz="3600" spc="300" dirty="0">
                <a:solidFill>
                  <a:srgbClr val="FF0000"/>
                </a:solidFill>
                <a:highlight>
                  <a:srgbClr val="00FFFF"/>
                </a:highlight>
                <a:ea typeface="華康正顏楷體W7" panose="03000709000000000000" pitchFamily="65" charset="-120"/>
              </a:rPr>
              <a:t>網上</a:t>
            </a:r>
            <a:r>
              <a:rPr lang="en-US" altLang="zh-TW" sz="3600" spc="300" dirty="0">
                <a:solidFill>
                  <a:srgbClr val="FF0000"/>
                </a:solidFill>
                <a:highlight>
                  <a:srgbClr val="00FFFF"/>
                </a:highlight>
                <a:ea typeface="華康正顏楷體W7" panose="03000709000000000000" pitchFamily="65" charset="-120"/>
              </a:rPr>
              <a:t>,</a:t>
            </a:r>
            <a:r>
              <a:rPr lang="zh-TW" altLang="en-US" sz="3600" spc="300" dirty="0">
                <a:solidFill>
                  <a:srgbClr val="FF0000"/>
                </a:solidFill>
                <a:highlight>
                  <a:srgbClr val="00FFFF"/>
                </a:highlight>
                <a:ea typeface="華康正顏楷體W7" panose="03000709000000000000" pitchFamily="65" charset="-120"/>
              </a:rPr>
              <a:t>電腦</a:t>
            </a:r>
            <a:r>
              <a:rPr lang="en-US" altLang="zh-TW" sz="3600" spc="300" dirty="0">
                <a:solidFill>
                  <a:srgbClr val="FF0000"/>
                </a:solidFill>
                <a:highlight>
                  <a:srgbClr val="00FFFF"/>
                </a:highlight>
                <a:ea typeface="華康正顏楷體W7" panose="03000709000000000000" pitchFamily="65" charset="-120"/>
              </a:rPr>
              <a:t>,</a:t>
            </a:r>
            <a:r>
              <a:rPr lang="zh-TW" altLang="en-US" sz="3600" spc="300" dirty="0">
                <a:solidFill>
                  <a:srgbClr val="FF0000"/>
                </a:solidFill>
                <a:highlight>
                  <a:srgbClr val="00FFFF"/>
                </a:highlight>
                <a:ea typeface="華康正顏楷體W7" panose="03000709000000000000" pitchFamily="65" charset="-120"/>
              </a:rPr>
              <a:t>手機等</a:t>
            </a:r>
            <a:endParaRPr lang="en-US" altLang="zh-TW" sz="3600" spc="300" dirty="0">
              <a:solidFill>
                <a:srgbClr val="FF0000"/>
              </a:solidFill>
              <a:highlight>
                <a:srgbClr val="00FFFF"/>
              </a:highlight>
              <a:ea typeface="華康正顏楷體W7" panose="03000709000000000000" pitchFamily="65" charset="-120"/>
            </a:endParaRPr>
          </a:p>
          <a:p>
            <a:pPr algn="ctr" eaLnBrk="1" hangingPunct="1">
              <a:spcBef>
                <a:spcPts val="180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6600" dirty="0">
                <a:solidFill>
                  <a:srgbClr val="FFFF00"/>
                </a:solidFill>
                <a:ea typeface="華康粗黑體" pitchFamily="49" charset="-120"/>
              </a:rPr>
              <a:t>說給人聽 作給人看</a:t>
            </a:r>
            <a:endParaRPr lang="en-US" altLang="zh-TW" sz="6600" dirty="0">
              <a:solidFill>
                <a:srgbClr val="FF0000"/>
              </a:solidFill>
              <a:ea typeface="華康粗黑體" pitchFamily="49" charset="-120"/>
            </a:endParaRPr>
          </a:p>
          <a:p>
            <a:pPr marL="324000" eaLnBrk="1" hangingPunct="1">
              <a:spcBef>
                <a:spcPct val="0"/>
              </a:spcBef>
              <a:spcAft>
                <a:spcPct val="25000"/>
              </a:spcAft>
              <a:buFontTx/>
              <a:buNone/>
              <a:defRPr/>
            </a:pPr>
            <a:endParaRPr lang="en-US" altLang="zh-TW" sz="1000" spc="300" dirty="0">
              <a:solidFill>
                <a:schemeClr val="bg1"/>
              </a:solidFill>
              <a:ea typeface="華康正顏楷體W7" panose="03000709000000000000" pitchFamily="65" charset="-120"/>
            </a:endParaRPr>
          </a:p>
          <a:p>
            <a:pPr lvl="0" algn="ctr" eaLnBrk="1" hangingPunct="1">
              <a:spcBef>
                <a:spcPts val="600"/>
              </a:spcBef>
              <a:spcAft>
                <a:spcPts val="4200"/>
              </a:spcAft>
              <a:buNone/>
              <a:defRPr/>
            </a:pPr>
            <a:r>
              <a:rPr lang="en-US" altLang="zh-TW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宗</a:t>
            </a:r>
            <a:r>
              <a:rPr lang="en-US" altLang="zh-TW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1:1-11,40-41</a:t>
            </a:r>
            <a:r>
              <a:rPr lang="en-US" altLang="zh-TW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; </a:t>
            </a:r>
            <a:r>
              <a:rPr lang="zh-HK" altLang="en-US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弗</a:t>
            </a:r>
            <a:r>
              <a:rPr lang="en-US" altLang="zh-HK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1:17-23; </a:t>
            </a:r>
            <a:r>
              <a:rPr lang="zh-HK" altLang="en-US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路</a:t>
            </a:r>
            <a:r>
              <a:rPr lang="en-US" altLang="zh-HK" sz="2800" dirty="0">
                <a:solidFill>
                  <a:srgbClr val="FFFFFF"/>
                </a:solidFill>
                <a:ea typeface="華康中黑體" panose="020B0509000000000000" pitchFamily="49" charset="-120"/>
                <a:cs typeface="華康中黑體" panose="020B0509000000000000" pitchFamily="49" charset="-120"/>
              </a:rPr>
              <a:t>24:46-53)</a:t>
            </a:r>
            <a:endParaRPr lang="en-US" altLang="zh-TW" sz="2800" dirty="0">
              <a:solidFill>
                <a:srgbClr val="FFFFFF"/>
              </a:solidFill>
              <a:ea typeface="華康中黑體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ctr" eaLnBrk="1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pc="300" dirty="0">
                <a:solidFill>
                  <a:srgbClr val="FF99FF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我心情舒暢</a:t>
            </a:r>
            <a:r>
              <a:rPr lang="en-US" altLang="zh-TW" sz="1400" spc="3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神態從容</a:t>
            </a:r>
            <a:r>
              <a:rPr lang="en-US" altLang="zh-TW" sz="1400" spc="3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;</a:t>
            </a:r>
            <a:r>
              <a:rPr lang="zh-TW" altLang="en-US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我依偎你懷</a:t>
            </a:r>
            <a:r>
              <a:rPr lang="en-US" altLang="zh-TW" sz="1400" spc="3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猶如孩童</a:t>
            </a:r>
            <a:endParaRPr lang="en-US" altLang="zh-TW" spc="3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indent="-457200" algn="ctr" eaLnBrk="1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我憩息你內</a:t>
            </a:r>
            <a:r>
              <a:rPr lang="en-US" altLang="zh-TW" sz="1400" spc="3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你在我中</a:t>
            </a:r>
            <a:r>
              <a:rPr lang="zh-TW" altLang="en-US" sz="1400" spc="3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</a:t>
            </a:r>
            <a:r>
              <a:rPr lang="zh-TW" altLang="en-US" spc="3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我返本歸源</a:t>
            </a:r>
            <a:r>
              <a:rPr lang="en-US" altLang="zh-TW" sz="1400" spc="300" dirty="0"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,</a:t>
            </a:r>
            <a:r>
              <a:rPr lang="zh-TW" altLang="en-US" spc="300" dirty="0">
                <a:solidFill>
                  <a:srgbClr val="00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與你相通</a:t>
            </a:r>
            <a:endParaRPr lang="en-US" altLang="zh-TW" spc="300" dirty="0">
              <a:solidFill>
                <a:srgbClr val="00FF00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" panose="020B0509000000000000" pitchFamily="49" charset="-120"/>
            </a:endParaRPr>
          </a:p>
          <a:p>
            <a:pPr marL="360000" marR="0" lvl="0" indent="-457200" algn="l" defTabSz="914400" rtl="0" eaLnBrk="1" fontAlgn="base" latinLnBrk="0" hangingPunct="0">
              <a:lnSpc>
                <a:spcPts val="3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                            </a:t>
            </a:r>
            <a:r>
              <a:rPr lang="zh-TW" altLang="en-US" sz="2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莊宗澤</a:t>
            </a:r>
            <a:r>
              <a:rPr lang="en-US" altLang="zh-TW" sz="2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(</a:t>
            </a:r>
            <a:r>
              <a:rPr lang="zh-TW" altLang="en-US" sz="2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歸心祈禱</a:t>
            </a:r>
            <a:r>
              <a:rPr lang="en-US" altLang="zh-TW" sz="20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" panose="020B0509000000000000" pitchFamily="49" charset="-120"/>
              </a:rPr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4_預設簡報設計">
  <a:themeElements>
    <a:clrScheme name="1_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17325</TotalTime>
  <Words>2651</Words>
  <Application>Microsoft Office PowerPoint</Application>
  <PresentationFormat>如螢幕大小 (4:3)</PresentationFormat>
  <Paragraphs>118</Paragraphs>
  <Slides>25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25</vt:i4>
      </vt:variant>
    </vt:vector>
  </HeadingPairs>
  <TitlesOfParts>
    <vt:vector size="39" baseType="lpstr">
      <vt:lpstr>華康中黑體</vt:lpstr>
      <vt:lpstr>華康中黑體(P)</vt:lpstr>
      <vt:lpstr>華康正顏楷體W7</vt:lpstr>
      <vt:lpstr>華康粗黑體</vt:lpstr>
      <vt:lpstr>華康龍門石碑</vt:lpstr>
      <vt:lpstr>華康魏碑體</vt:lpstr>
      <vt:lpstr>華康儷中黑</vt:lpstr>
      <vt:lpstr>新細明體</vt:lpstr>
      <vt:lpstr>標楷體</vt:lpstr>
      <vt:lpstr>Arial</vt:lpstr>
      <vt:lpstr>Wingdings</vt:lpstr>
      <vt:lpstr>預設簡報設計</vt:lpstr>
      <vt:lpstr>14_預設簡報設計</vt:lpstr>
      <vt:lpstr>3_預設簡報設計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Cirs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user</cp:lastModifiedBy>
  <cp:revision>893</cp:revision>
  <dcterms:created xsi:type="dcterms:W3CDTF">2006-09-26T01:05:23Z</dcterms:created>
  <dcterms:modified xsi:type="dcterms:W3CDTF">2022-05-24T04:11:20Z</dcterms:modified>
</cp:coreProperties>
</file>