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29"/>
  </p:notesMasterIdLst>
  <p:handoutMasterIdLst>
    <p:handoutMasterId r:id="rId30"/>
  </p:handoutMasterIdLst>
  <p:sldIdLst>
    <p:sldId id="920" r:id="rId3"/>
    <p:sldId id="1001" r:id="rId4"/>
    <p:sldId id="998" r:id="rId5"/>
    <p:sldId id="1002" r:id="rId6"/>
    <p:sldId id="1003" r:id="rId7"/>
    <p:sldId id="999" r:id="rId8"/>
    <p:sldId id="1005" r:id="rId9"/>
    <p:sldId id="1006" r:id="rId10"/>
    <p:sldId id="1000" r:id="rId11"/>
    <p:sldId id="1008" r:id="rId12"/>
    <p:sldId id="2352" r:id="rId13"/>
    <p:sldId id="890" r:id="rId14"/>
    <p:sldId id="1013" r:id="rId15"/>
    <p:sldId id="1014" r:id="rId16"/>
    <p:sldId id="1015" r:id="rId17"/>
    <p:sldId id="1027" r:id="rId18"/>
    <p:sldId id="1028" r:id="rId19"/>
    <p:sldId id="1029" r:id="rId20"/>
    <p:sldId id="1030" r:id="rId21"/>
    <p:sldId id="2091" r:id="rId22"/>
    <p:sldId id="2092" r:id="rId23"/>
    <p:sldId id="2093" r:id="rId24"/>
    <p:sldId id="2089" r:id="rId25"/>
    <p:sldId id="2090" r:id="rId26"/>
    <p:sldId id="257" r:id="rId27"/>
    <p:sldId id="1011" r:id="rId28"/>
  </p:sldIdLst>
  <p:sldSz cx="9144000" cy="6858000" type="screen4x3"/>
  <p:notesSz cx="9144000" cy="6858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CC"/>
    <a:srgbClr val="FF99FF"/>
    <a:srgbClr val="F9FBA3"/>
    <a:srgbClr val="0000FF"/>
    <a:srgbClr val="00FF00"/>
    <a:srgbClr val="CC00CC"/>
    <a:srgbClr val="FF0000"/>
    <a:srgbClr val="FFFF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1280" autoAdjust="0"/>
    <p:restoredTop sz="95052" autoAdjust="0"/>
  </p:normalViewPr>
  <p:slideViewPr>
    <p:cSldViewPr>
      <p:cViewPr varScale="1">
        <p:scale>
          <a:sx n="59" d="100"/>
          <a:sy n="59" d="100"/>
        </p:scale>
        <p:origin x="12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7A13EDAA-02AA-4092-A4AA-54321AAD64C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8846D054-5654-444C-AE96-24A861FF575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E3F0AE4A-E9E9-4F1C-87D1-B10A009D5A3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B2730320-E7EA-4075-A541-C0E4F8ED2B3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B6C378-D21F-4773-8431-85155895784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1D90260-C04A-4763-ABB1-EB85AF0B100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03FD73DC-AEFE-4FCB-8425-8E072B58D5E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643077E2-4E9E-4038-A726-C9F95C82877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8F4B56E2-F54D-436B-BC3B-53F98F38B0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ACCF579-07E9-4146-B5FE-5E469D7FC21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C84AD438-30F7-4F26-95F9-6F982283A1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984716-FF2B-47A4-B0A3-8DF5C6D082E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0133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094008-0DC4-4F3B-BBC0-09F3840FBD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3A51BA-7B97-4DBC-9340-B93742204C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7BD2EE-17CC-4978-9E79-B235A93B65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8ED92-5BAF-4024-B45E-19D6845DDA7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06460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1298B8-A29E-4F9E-8730-AB8353DD54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27C5E1-08AC-4186-8239-02E62EBA49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55A484-E0F9-44B5-A610-AEE7728C03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8472-9BAF-4C89-B9CD-9FE86C258A7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53144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F07244-909E-41C3-A9AF-FF25452CE0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9CA004-D0A0-4D43-9705-649ACF20E6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D2917C-462F-4D59-B484-F280FE624A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B67925-6F51-41B9-80F8-B233FDAF75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15637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2CD9E6-B1CA-4E28-B684-C314077D4E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21F5EA-3348-4D7B-BFFF-0FA79A3DFF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22BEB8-93EC-467E-A444-4878411265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3A5AA-A305-4E44-817C-B48205CA43D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8635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A51ADE-F045-4121-801F-454164F5F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029046-234F-4BE2-B387-6022021F17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69CAB3-808A-400B-8332-C805246ADB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D7B4C1-F886-4936-B6CC-9897E4799BC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81513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58E5FE-CFD0-412A-B27C-54630984F5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118461-1760-4865-A1BF-AAA73C3EAC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2741E7-A43C-4ED3-A630-5BA2C53D82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9C68B5-831B-42F4-8F18-B0EE3F06D15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8228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98A711-ACF3-4F17-81A7-F11FBCA8CF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D85798-CDF0-4496-A4BE-B5D1DCA389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E2002B6-DBDD-4BDA-BFEB-8B0A738A23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58D661-3080-40AB-9B2D-8116CE084F1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9212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FC4DD0-BE6F-4FD9-84E8-6596EF88C3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71694A-5854-4906-AC18-B5EE131165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359DB3-D71E-4F34-812A-28C4B3E5BF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E31816-9440-4806-BEEA-A9330262F78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8903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53CBDC8-D631-48B6-9B83-AC096D6518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870288F-5520-4185-B7CA-5DCB77DCFB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F9531C1-D1D6-4329-8C01-CD62CB6BD7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F8ECB1-6D8B-4458-A6E0-A26FE5673C2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26490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C8ABC08-75CC-498A-91E4-6683087C63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2CAB153-FE1C-4484-9F4C-0081E635EF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A5008DE-0888-40A0-9CF5-E0B894E8F0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ED49C5-CF90-478D-807E-39916A30D04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9994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FC4178D-46BE-4E3B-A456-ED2900D4B4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1AFC6F7-8163-4264-86A7-5904EF3AD4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7517BF6-A6CD-4175-B799-005C39C1E9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E6E650-27A1-48C0-908F-510909B1EA7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187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3BFA78-7B38-4C92-90D2-2C15FC674D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C8FB57-5303-4E29-AEF8-4AE6BF9DF6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EDF75D-5993-4939-811F-2CE8607E4E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F9DE69-A101-4900-8FC4-9AD5E12DFD8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97709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1CFE7E-0AE4-4935-8007-9848497921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D3F75C-BA96-4282-B05F-72F048ED66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C0B238-ADA7-4B29-89A4-027782FD54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B423CF-9187-4632-9177-CE294CD1514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2060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9399B5-CC79-4288-A2B4-C77AED997B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1DA820-BA19-4F52-BF2F-374B9C8E8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6967FC-887A-42C7-A6A4-F2D11E6EAB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7A5DC7-C4CE-4E21-9247-BC9AA5E3D26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04762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B7DBED-0123-4529-9B84-819613436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A6A363-218D-4216-BE52-8DC475F074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93E650-F92B-4A7E-B466-5670E0761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F9F984-1736-4801-A595-C8B26841C42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39271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DF5E02-68A1-4DF3-98AB-85A8FED74A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17FF76-411C-4164-A8B8-6AF4A05968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D5B3C1-79AE-488A-9B55-CBD8F3090F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9FDB0F-AF71-486E-A375-56146BFD33B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6950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C8BC82-EF3D-4474-A1A3-9CCAD773C8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073062-7C4F-444C-8EFC-F9077A28C9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334C69-53C8-45D6-BC5C-85540A91B8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7EE5BD-D6A8-449B-9764-5759414AFB9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4620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853F6C-CE92-4EB3-B19B-A21443EE29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472E23-047E-41F2-A540-1CF6E5E00C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BB6CB3-7C96-420A-B844-115A2090C2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5457A7-EE8A-49B4-82EB-67D4BC68B8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3094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FA7D5EA-10CC-4902-BECB-A36C9A98FC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D08C66F-610C-40C3-A7D8-02A8E16B70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139CFA9-5B0B-4D37-B1EB-435608F129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0AF13D-0170-41E4-9086-A1F42DF113B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5591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03AA27F-8083-43D5-A3E9-A6DF8A48D1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594F84-243F-40BA-BC00-70174B8B24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789B95B-F7DF-42A6-AA50-52346C4CA3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D517D-82B2-4531-8AB5-2075B88A736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467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EEC820C-85B9-491A-A787-28BAB4A048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98D7370-0284-4CA8-A632-45C546DFFB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82C9C6E-E4D4-4F78-A4B3-1491651A83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36CFA-0F32-4FEF-897A-A76F50D3E1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5983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7F1FE2-26B4-4F90-8D0F-658A164B70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F53403-731D-428A-912D-829126967A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CEEB11-4B33-4AE7-9D77-0AE7E881B5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46F78-9C56-4DC2-9578-F093C253F6A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534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77905B-B84B-4A74-B9C8-4A12564ABA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10A79E-F783-4169-BE40-8C6B888C33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6082DB-AEB9-48BE-B976-950A18B8DA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00DDCA-F914-4C6C-86A8-BE34CA8FE4B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254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51697B9-4496-40F5-B9DE-D1E1410A43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301238-0176-4C5C-A4E9-4C1A0E557D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CCF706C-8C4B-4118-8ACB-528545EF11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683F195-6D03-4053-ADC5-706C999391E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AAA5CB3-86C1-4B7C-82A6-92B996A5DAF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F91A32F-BE92-4746-BD2F-803C6739CBF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4" r:id="rId2"/>
    <p:sldLayoutId id="2147484345" r:id="rId3"/>
    <p:sldLayoutId id="2147484346" r:id="rId4"/>
    <p:sldLayoutId id="2147484347" r:id="rId5"/>
    <p:sldLayoutId id="2147484348" r:id="rId6"/>
    <p:sldLayoutId id="2147484349" r:id="rId7"/>
    <p:sldLayoutId id="2147484350" r:id="rId8"/>
    <p:sldLayoutId id="2147484351" r:id="rId9"/>
    <p:sldLayoutId id="2147484352" r:id="rId10"/>
    <p:sldLayoutId id="2147484353" r:id="rId11"/>
    <p:sldLayoutId id="214748435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AEC5B4-44DC-4C6C-84F2-4ADFACD5E6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200C706-E1BD-4B89-897A-68B8911A09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DAA0FE6B-A978-4CF9-AEA8-35DD766E7C1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28FA4094-58BA-4B9D-BBC6-EA63184FDB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776DA44A-52A5-4C5E-8980-E7E384F612A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9A8DA91-B3BC-460D-88C7-EBCC2275B09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5" r:id="rId1"/>
    <p:sldLayoutId id="2147484356" r:id="rId2"/>
    <p:sldLayoutId id="2147484357" r:id="rId3"/>
    <p:sldLayoutId id="2147484358" r:id="rId4"/>
    <p:sldLayoutId id="2147484359" r:id="rId5"/>
    <p:sldLayoutId id="2147484360" r:id="rId6"/>
    <p:sldLayoutId id="2147484361" r:id="rId7"/>
    <p:sldLayoutId id="2147484362" r:id="rId8"/>
    <p:sldLayoutId id="2147484363" r:id="rId9"/>
    <p:sldLayoutId id="2147484364" r:id="rId10"/>
    <p:sldLayoutId id="21474843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F7950B3-9E4A-4DDC-B1CB-1062A68DE1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9144000" cy="6264275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3600" dirty="0">
                <a:solidFill>
                  <a:srgbClr val="FFFF00"/>
                </a:solidFill>
                <a:ea typeface="華康儷中黑" pitchFamily="49" charset="-120"/>
              </a:rPr>
              <a:t>耶穌升天節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 dirty="0">
              <a:solidFill>
                <a:schemeClr val="bg1"/>
              </a:solidFill>
              <a:ea typeface="華康儷中黑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17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itchFamily="49" charset="-120"/>
            </a:endParaRPr>
          </a:p>
          <a:p>
            <a:pPr algn="ctr" eaLnBrk="1" hangingPunct="1">
              <a:buFontTx/>
              <a:buNone/>
              <a:defRPr/>
            </a:pPr>
            <a:r>
              <a:rPr lang="zh-TW" altLang="en-US" sz="5400" dirty="0">
                <a:solidFill>
                  <a:srgbClr val="FFFF00"/>
                </a:solidFill>
                <a:ea typeface="華康布丁體" panose="040B0C09000000000000" pitchFamily="81" charset="-120"/>
              </a:rPr>
              <a:t>感 恩 祭 宴</a:t>
            </a:r>
          </a:p>
          <a:p>
            <a:pPr algn="ctr" eaLnBrk="1" hangingPunct="1">
              <a:buFontTx/>
              <a:buNone/>
              <a:defRPr/>
            </a:pPr>
            <a:endParaRPr lang="zh-TW" altLang="en-US" sz="1800" dirty="0">
              <a:solidFill>
                <a:schemeClr val="bg1"/>
              </a:solidFill>
              <a:ea typeface="華康儷中黑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3600" dirty="0">
                <a:solidFill>
                  <a:schemeClr val="bg1"/>
                </a:solidFill>
                <a:ea typeface="華康儷中黑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1800"/>
              </a:spcAft>
              <a:buFontTx/>
              <a:buNone/>
              <a:defRPr/>
            </a:pPr>
            <a:r>
              <a:rPr lang="zh-TW" altLang="en-US" sz="6600" dirty="0">
                <a:solidFill>
                  <a:schemeClr val="bg1"/>
                </a:solidFill>
                <a:ea typeface="華康粗黑體" pitchFamily="49" charset="-120"/>
              </a:rPr>
              <a:t>為圓滿的生命作見證人</a:t>
            </a:r>
            <a:endParaRPr lang="en-US" altLang="zh-TW" sz="6600" dirty="0">
              <a:solidFill>
                <a:schemeClr val="bg1"/>
              </a:solidFill>
              <a:ea typeface="華康粗黑體" pitchFamily="49" charset="-120"/>
            </a:endParaRPr>
          </a:p>
          <a:p>
            <a:pPr algn="ctr" eaLnBrk="1" hangingPunct="1">
              <a:spcBef>
                <a:spcPct val="0"/>
              </a:spcBef>
              <a:spcAft>
                <a:spcPct val="25000"/>
              </a:spcAft>
              <a:buFontTx/>
              <a:buNone/>
              <a:defRPr/>
            </a:pPr>
            <a:r>
              <a:rPr lang="en-US" altLang="zh-TW" sz="4400" dirty="0">
                <a:solidFill>
                  <a:srgbClr val="FFFF00"/>
                </a:solidFill>
                <a:ea typeface="華康粗黑體" pitchFamily="49" charset="-120"/>
              </a:rPr>
              <a:t>——</a:t>
            </a:r>
            <a:r>
              <a:rPr lang="zh-TW" altLang="en-US" sz="6600" dirty="0">
                <a:solidFill>
                  <a:srgbClr val="FFFF00"/>
                </a:solidFill>
                <a:ea typeface="華康粗黑體" pitchFamily="49" charset="-120"/>
              </a:rPr>
              <a:t>為散而聚</a:t>
            </a:r>
            <a:r>
              <a:rPr lang="en-US" altLang="zh-TW" sz="4400" dirty="0">
                <a:solidFill>
                  <a:srgbClr val="FFFF00"/>
                </a:solidFill>
                <a:ea typeface="華康粗黑體" pitchFamily="49" charset="-120"/>
              </a:rPr>
              <a:t>——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2006041-F46A-4026-B36F-2DFEF3FB49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名，給他們授洗，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教訓他們遵守我所吩咐你們的一切。</a:t>
            </a: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「看！我同你們天天在一起，直到今世的終結。」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anose="020B0509000000000000" pitchFamily="49" charset="-120"/>
              </a:rPr>
              <a:t>基督的福音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黑體-GB5" panose="020B0509000000000000" pitchFamily="49" charset="-120"/>
            </a:endParaRP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anose="020B0509000000000000" pitchFamily="49" charset="-120"/>
              </a:rPr>
              <a:t>眾：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anose="020B0509000000000000" pitchFamily="49" charset="-120"/>
              </a:rPr>
              <a:t>基督，我們讚美你！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26627" name="Text Box 3">
            <a:extLst>
              <a:ext uri="{FF2B5EF4-FFF2-40B4-BE49-F238E27FC236}">
                <a16:creationId xmlns:a16="http://schemas.microsoft.com/office/drawing/2014/main" id="{43E99FC5-8F76-42D0-B8E5-ECB06A679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6628" name="文字方塊 3">
            <a:extLst>
              <a:ext uri="{FF2B5EF4-FFF2-40B4-BE49-F238E27FC236}">
                <a16:creationId xmlns:a16="http://schemas.microsoft.com/office/drawing/2014/main" id="{91D049B9-38B6-4019-9FA0-9BEE742C0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2/2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06F33E2-B88B-B5F0-8DB4-F98DB68CACDC}"/>
              </a:ext>
            </a:extLst>
          </p:cNvPr>
          <p:cNvSpPr txBox="1"/>
          <p:nvPr/>
        </p:nvSpPr>
        <p:spPr>
          <a:xfrm>
            <a:off x="1403648" y="4860449"/>
            <a:ext cx="6768752" cy="584775"/>
          </a:xfrm>
          <a:prstGeom prst="rect">
            <a:avLst/>
          </a:prstGeom>
          <a:noFill/>
          <a:ln w="28575"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00FF00"/>
                </a:solidFill>
                <a:latin typeface="華康少女文字W7(P)" panose="040F0700000000000000" pitchFamily="82" charset="-120"/>
                <a:ea typeface="華康少女文字W7(P)" panose="040F0700000000000000" pitchFamily="82" charset="-120"/>
              </a:rPr>
              <a:t>默想片刻 </a:t>
            </a:r>
            <a:r>
              <a:rPr lang="zh-TW" altLang="en-US" sz="3200" dirty="0">
                <a:solidFill>
                  <a:schemeClr val="bg1"/>
                </a:solidFill>
                <a:latin typeface="華康少女文字W7(P)" panose="040F0700000000000000" pitchFamily="82" charset="-120"/>
                <a:ea typeface="華康少女文字W7(P)" panose="040F0700000000000000" pitchFamily="82" charset="-120"/>
              </a:rPr>
              <a:t>讓聖言</a:t>
            </a:r>
            <a:r>
              <a:rPr lang="zh-TW" altLang="en-US" sz="3200" dirty="0">
                <a:solidFill>
                  <a:srgbClr val="FFFF00"/>
                </a:solidFill>
                <a:latin typeface="華康少女文字W7(P)" panose="040F0700000000000000" pitchFamily="82" charset="-120"/>
                <a:ea typeface="華康少女文字W7(P)" panose="040F0700000000000000" pitchFamily="82" charset="-120"/>
              </a:rPr>
              <a:t>進入腦海</a:t>
            </a:r>
            <a:r>
              <a:rPr lang="en-US" altLang="zh-TW" sz="3200" dirty="0">
                <a:solidFill>
                  <a:srgbClr val="FFFF00"/>
                </a:solidFill>
                <a:latin typeface="華康少女文字W7(P)" panose="040F0700000000000000" pitchFamily="82" charset="-120"/>
                <a:ea typeface="華康少女文字W7(P)" panose="040F0700000000000000" pitchFamily="82" charset="-120"/>
              </a:rPr>
              <a:t> </a:t>
            </a:r>
            <a:r>
              <a:rPr lang="zh-TW" altLang="en-US" sz="3200" dirty="0">
                <a:solidFill>
                  <a:srgbClr val="00FF00"/>
                </a:solidFill>
                <a:latin typeface="華康少女文字W7(P)" panose="040F0700000000000000" pitchFamily="82" charset="-120"/>
                <a:ea typeface="華康少女文字W7(P)" panose="040F0700000000000000" pitchFamily="82" charset="-120"/>
              </a:rPr>
              <a:t>刻在心中</a:t>
            </a:r>
            <a:endParaRPr lang="zh-HK" altLang="en-US" sz="3200" dirty="0">
              <a:solidFill>
                <a:srgbClr val="00FF00"/>
              </a:solidFill>
              <a:latin typeface="華康少女文字W7(P)" panose="040F0700000000000000" pitchFamily="82" charset="-120"/>
              <a:ea typeface="華康少女文字W7(P)" panose="040F0700000000000000" pitchFamily="82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F7950B3-9E4A-4DDC-B1CB-1062A68DE1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9144000" cy="6264275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3600" dirty="0">
                <a:solidFill>
                  <a:srgbClr val="FFFF00"/>
                </a:solidFill>
                <a:ea typeface="華康儷中黑" pitchFamily="49" charset="-120"/>
              </a:rPr>
              <a:t>耶穌升天節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zh-TW" altLang="en-US" sz="1800" dirty="0">
              <a:solidFill>
                <a:schemeClr val="bg1"/>
              </a:solidFill>
              <a:ea typeface="華康儷中黑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17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itchFamily="49" charset="-120"/>
            </a:endParaRPr>
          </a:p>
          <a:p>
            <a:pPr algn="ctr" eaLnBrk="1" hangingPunct="1">
              <a:buFontTx/>
              <a:buNone/>
              <a:defRPr/>
            </a:pPr>
            <a:r>
              <a:rPr lang="zh-TW" altLang="en-US" sz="5400" dirty="0">
                <a:solidFill>
                  <a:srgbClr val="FFFF00"/>
                </a:solidFill>
                <a:ea typeface="華康布丁體" panose="040B0C09000000000000" pitchFamily="81" charset="-120"/>
              </a:rPr>
              <a:t>感 恩 祭 宴</a:t>
            </a:r>
          </a:p>
          <a:p>
            <a:pPr algn="ctr" eaLnBrk="1" hangingPunct="1">
              <a:buFontTx/>
              <a:buNone/>
              <a:defRPr/>
            </a:pPr>
            <a:endParaRPr lang="zh-TW" altLang="en-US" sz="1800" dirty="0">
              <a:solidFill>
                <a:schemeClr val="bg1"/>
              </a:solidFill>
              <a:ea typeface="華康儷中黑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3600" dirty="0">
                <a:solidFill>
                  <a:schemeClr val="bg1"/>
                </a:solidFill>
                <a:ea typeface="華康儷中黑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1800"/>
              </a:spcAft>
              <a:buFontTx/>
              <a:buNone/>
              <a:defRPr/>
            </a:pPr>
            <a:r>
              <a:rPr lang="zh-TW" altLang="en-US" sz="6600" dirty="0">
                <a:solidFill>
                  <a:schemeClr val="bg1"/>
                </a:solidFill>
                <a:ea typeface="華康粗黑體" pitchFamily="49" charset="-120"/>
              </a:rPr>
              <a:t>為圓滿的生命作見證人</a:t>
            </a:r>
            <a:endParaRPr lang="en-US" altLang="zh-TW" sz="6600" dirty="0">
              <a:solidFill>
                <a:schemeClr val="bg1"/>
              </a:solidFill>
              <a:ea typeface="華康粗黑體" pitchFamily="49" charset="-120"/>
            </a:endParaRPr>
          </a:p>
          <a:p>
            <a:pPr algn="ctr" eaLnBrk="1" hangingPunct="1">
              <a:spcBef>
                <a:spcPct val="0"/>
              </a:spcBef>
              <a:spcAft>
                <a:spcPct val="25000"/>
              </a:spcAft>
              <a:buFontTx/>
              <a:buNone/>
              <a:defRPr/>
            </a:pPr>
            <a:r>
              <a:rPr lang="en-US" altLang="zh-TW" sz="4400" dirty="0">
                <a:solidFill>
                  <a:srgbClr val="FFFF00"/>
                </a:solidFill>
                <a:ea typeface="華康粗黑體" pitchFamily="49" charset="-120"/>
              </a:rPr>
              <a:t>——</a:t>
            </a:r>
            <a:r>
              <a:rPr lang="zh-TW" altLang="en-US" sz="6600" dirty="0">
                <a:solidFill>
                  <a:srgbClr val="FFFF00"/>
                </a:solidFill>
                <a:ea typeface="華康粗黑體" pitchFamily="49" charset="-120"/>
              </a:rPr>
              <a:t>為散而聚</a:t>
            </a:r>
            <a:r>
              <a:rPr lang="en-US" altLang="zh-TW" sz="4400" dirty="0">
                <a:solidFill>
                  <a:srgbClr val="FFFF00"/>
                </a:solidFill>
                <a:ea typeface="華康粗黑體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901758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>
            <a:extLst>
              <a:ext uri="{FF2B5EF4-FFF2-40B4-BE49-F238E27FC236}">
                <a16:creationId xmlns:a16="http://schemas.microsoft.com/office/drawing/2014/main" id="{BAA229E7-B4FF-49F7-9928-B743C1AC7B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1319"/>
            <a:ext cx="9144000" cy="6264275"/>
          </a:xfrm>
        </p:spPr>
        <p:txBody>
          <a:bodyPr/>
          <a:lstStyle/>
          <a:p>
            <a:pPr marL="360000" indent="-457200" eaLnBrk="1" hangingPunct="1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你們將充滿</a:t>
            </a:r>
            <a:r>
              <a:rPr lang="zh-TW" altLang="en-US" sz="4000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聖神的德能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要在耶路撒冷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直到地極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為我</a:t>
            </a:r>
            <a:r>
              <a:rPr lang="zh-TW" altLang="en-US" sz="4000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作證人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.</a:t>
            </a:r>
            <a:endParaRPr lang="en-US" altLang="zh-TW" sz="4000" dirty="0">
              <a:solidFill>
                <a:schemeClr val="bg1"/>
              </a:solidFill>
              <a:ea typeface="華康粗黑體" pitchFamily="49" charset="-120"/>
            </a:endParaRPr>
          </a:p>
          <a:p>
            <a:pPr marL="360000" indent="-457200" algn="just" eaLnBrk="1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願我們的主耶穌基督的天主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把</a:t>
            </a:r>
            <a:r>
              <a:rPr lang="zh-TW" altLang="en-US" sz="4000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智慧和啟示的神恩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賜與你們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這教會就是基督的身體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是基督在一切內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充滿一切的</a:t>
            </a:r>
            <a:r>
              <a:rPr lang="zh-TW" altLang="en-US" sz="4000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圓滿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.</a:t>
            </a:r>
          </a:p>
          <a:p>
            <a:pPr marL="360000" indent="-457200" algn="just" eaLnBrk="1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你們要去使萬民成為門徒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因父及子及聖神之名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給他們授洗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教訓他們</a:t>
            </a:r>
            <a:r>
              <a:rPr lang="zh-TW" altLang="en-US" sz="4000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遵守我所吩咐你們的一切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看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!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我同你們天天在一起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直到今世的終結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.</a:t>
            </a:r>
            <a:endParaRPr lang="en-US" altLang="zh-TW" sz="4000" dirty="0">
              <a:solidFill>
                <a:schemeClr val="bg1"/>
              </a:solidFill>
              <a:ea typeface="華康粗黑體" pitchFamily="49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>
            <a:extLst>
              <a:ext uri="{FF2B5EF4-FFF2-40B4-BE49-F238E27FC236}">
                <a16:creationId xmlns:a16="http://schemas.microsoft.com/office/drawing/2014/main" id="{AFA069D5-B6C2-45A0-ADAE-AAE3ADA475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264275"/>
          </a:xfrm>
        </p:spPr>
        <p:txBody>
          <a:bodyPr/>
          <a:lstStyle/>
          <a:p>
            <a:pPr marL="360000" indent="-457200" eaLnBrk="1" hangingPunct="1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你們將充滿</a:t>
            </a:r>
            <a:r>
              <a:rPr lang="zh-TW" altLang="en-US" sz="4000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聖神的德能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要在耶路撒冷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直到地極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為我作證人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.</a:t>
            </a:r>
            <a:endParaRPr lang="en-US" altLang="zh-TW" sz="4000" dirty="0">
              <a:solidFill>
                <a:schemeClr val="bg1"/>
              </a:solidFill>
              <a:ea typeface="華康粗黑體" pitchFamily="49" charset="-120"/>
            </a:endParaRPr>
          </a:p>
          <a:p>
            <a:pPr marL="360000" indent="-457200" eaLnBrk="1" hangingPunct="1">
              <a:lnSpc>
                <a:spcPts val="4700"/>
              </a:lnSpc>
              <a:spcBef>
                <a:spcPts val="400"/>
              </a:spcBef>
              <a:buFontTx/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ea typeface="華康粗黑體" pitchFamily="49" charset="-120"/>
              </a:rPr>
              <a:t>作見證</a:t>
            </a:r>
            <a:r>
              <a:rPr lang="en-US" altLang="zh-TW" sz="4000" dirty="0">
                <a:solidFill>
                  <a:srgbClr val="FFFF00"/>
                </a:solidFill>
                <a:ea typeface="華康粗黑體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粗黑體" pitchFamily="49" charset="-120"/>
              </a:rPr>
              <a:t>見證耶穌是</a:t>
            </a:r>
            <a:r>
              <a:rPr lang="zh-TW" altLang="en-US" sz="4000" dirty="0">
                <a:solidFill>
                  <a:srgbClr val="FF99FF"/>
                </a:solidFill>
                <a:ea typeface="華康粗黑體" pitchFamily="49" charset="-120"/>
              </a:rPr>
              <a:t>真天主</a:t>
            </a:r>
            <a:r>
              <a:rPr lang="zh-TW" altLang="en-US" sz="4000" dirty="0">
                <a:solidFill>
                  <a:schemeClr val="bg1"/>
                </a:solidFill>
                <a:ea typeface="華康粗黑體" pitchFamily="49" charset="-120"/>
              </a:rPr>
              <a:t>又是</a:t>
            </a:r>
            <a:r>
              <a:rPr lang="zh-TW" altLang="en-US" sz="4000" dirty="0">
                <a:solidFill>
                  <a:srgbClr val="FF99FF"/>
                </a:solidFill>
                <a:ea typeface="華康粗黑體" pitchFamily="49" charset="-120"/>
              </a:rPr>
              <a:t>真人</a:t>
            </a:r>
            <a:endParaRPr lang="en-US" altLang="zh-TW" sz="4000" dirty="0">
              <a:solidFill>
                <a:srgbClr val="FF99FF"/>
              </a:solidFill>
              <a:ea typeface="華康粗黑體" pitchFamily="49" charset="-120"/>
            </a:endParaRPr>
          </a:p>
          <a:p>
            <a:pPr marL="360000" indent="-457200" eaLnBrk="1" hangingPunct="1">
              <a:lnSpc>
                <a:spcPts val="4700"/>
              </a:lnSpc>
              <a:spcBef>
                <a:spcPts val="400"/>
              </a:spcBef>
              <a:buFontTx/>
              <a:buNone/>
              <a:defRPr/>
            </a:pPr>
            <a:r>
              <a:rPr lang="zh-TW" altLang="en-US" sz="4000" dirty="0">
                <a:solidFill>
                  <a:srgbClr val="00FF00"/>
                </a:solidFill>
                <a:ea typeface="華康粗黑體" pitchFamily="49" charset="-120"/>
              </a:rPr>
              <a:t>真天主</a:t>
            </a:r>
            <a:r>
              <a:rPr lang="zh-TW" altLang="en-US" sz="4000" dirty="0">
                <a:solidFill>
                  <a:schemeClr val="bg1"/>
                </a:solidFill>
                <a:ea typeface="華康粗黑體" pitchFamily="49" charset="-120"/>
              </a:rPr>
              <a:t>：</a:t>
            </a:r>
            <a:r>
              <a:rPr lang="en-US" altLang="zh-TW" dirty="0">
                <a:solidFill>
                  <a:srgbClr val="FFFF00"/>
                </a:solidFill>
                <a:ea typeface="華康粗黑體" pitchFamily="49" charset="-120"/>
              </a:rPr>
              <a:t>1</a:t>
            </a:r>
            <a:r>
              <a:rPr lang="zh-TW" altLang="en-US" sz="4000" dirty="0">
                <a:solidFill>
                  <a:schemeClr val="bg1"/>
                </a:solidFill>
                <a:ea typeface="華康粗黑體" pitchFamily="49" charset="-120"/>
              </a:rPr>
              <a:t>征服大自然</a:t>
            </a:r>
            <a:r>
              <a:rPr lang="en-US" altLang="zh-TW" sz="2800" dirty="0">
                <a:solidFill>
                  <a:schemeClr val="bg1"/>
                </a:solidFill>
                <a:ea typeface="華康粗黑體" pitchFamily="49" charset="-12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ea typeface="華康粗黑體" pitchFamily="49" charset="-120"/>
              </a:rPr>
              <a:t>風浪</a:t>
            </a:r>
            <a:r>
              <a:rPr lang="en-US" altLang="zh-TW" sz="2800" dirty="0">
                <a:solidFill>
                  <a:schemeClr val="bg1"/>
                </a:solidFill>
                <a:ea typeface="華康粗黑體" pitchFamily="49" charset="-12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ea typeface="華康粗黑體" pitchFamily="49" charset="-120"/>
              </a:rPr>
              <a:t>; </a:t>
            </a:r>
            <a:r>
              <a:rPr lang="en-US" altLang="zh-TW" dirty="0">
                <a:solidFill>
                  <a:srgbClr val="FFFF00"/>
                </a:solidFill>
                <a:ea typeface="華康粗黑體" pitchFamily="49" charset="-120"/>
              </a:rPr>
              <a:t>2</a:t>
            </a:r>
            <a:r>
              <a:rPr lang="zh-TW" altLang="en-US" sz="4000" dirty="0">
                <a:solidFill>
                  <a:schemeClr val="bg1"/>
                </a:solidFill>
                <a:ea typeface="華康粗黑體" pitchFamily="49" charset="-120"/>
              </a:rPr>
              <a:t>醫治病人</a:t>
            </a:r>
            <a:r>
              <a:rPr lang="en-US" altLang="zh-TW" sz="4000" dirty="0">
                <a:solidFill>
                  <a:schemeClr val="bg1"/>
                </a:solidFill>
                <a:ea typeface="華康粗黑體" pitchFamily="49" charset="-120"/>
              </a:rPr>
              <a:t>;</a:t>
            </a:r>
            <a:br>
              <a:rPr lang="en-US" altLang="zh-TW" sz="4000" dirty="0">
                <a:solidFill>
                  <a:schemeClr val="bg1"/>
                </a:solidFill>
                <a:ea typeface="華康粗黑體" pitchFamily="49" charset="-120"/>
              </a:rPr>
            </a:br>
            <a:r>
              <a:rPr lang="en-US" altLang="zh-TW" dirty="0">
                <a:solidFill>
                  <a:srgbClr val="FFFF00"/>
                </a:solidFill>
                <a:ea typeface="華康粗黑體" pitchFamily="49" charset="-120"/>
              </a:rPr>
              <a:t>3</a:t>
            </a:r>
            <a:r>
              <a:rPr lang="zh-TW" altLang="en-US" sz="4000" dirty="0">
                <a:solidFill>
                  <a:schemeClr val="bg1"/>
                </a:solidFill>
                <a:ea typeface="華康粗黑體" pitchFamily="49" charset="-120"/>
              </a:rPr>
              <a:t>驅魔</a:t>
            </a:r>
            <a:r>
              <a:rPr lang="en-US" altLang="zh-TW" sz="4000" dirty="0">
                <a:solidFill>
                  <a:schemeClr val="bg1"/>
                </a:solidFill>
                <a:ea typeface="華康粗黑體" pitchFamily="49" charset="-120"/>
              </a:rPr>
              <a:t>; </a:t>
            </a:r>
            <a:r>
              <a:rPr lang="en-US" altLang="zh-TW" dirty="0">
                <a:solidFill>
                  <a:srgbClr val="FFFF00"/>
                </a:solidFill>
                <a:ea typeface="華康粗黑體" pitchFamily="49" charset="-120"/>
              </a:rPr>
              <a:t>4</a:t>
            </a:r>
            <a:r>
              <a:rPr lang="zh-TW" altLang="en-US" sz="4000" dirty="0">
                <a:solidFill>
                  <a:schemeClr val="bg1"/>
                </a:solidFill>
                <a:ea typeface="華康粗黑體" pitchFamily="49" charset="-120"/>
              </a:rPr>
              <a:t>復活死人</a:t>
            </a:r>
            <a:r>
              <a:rPr lang="en-US" altLang="zh-TW" sz="4000" dirty="0">
                <a:solidFill>
                  <a:schemeClr val="bg1"/>
                </a:solidFill>
                <a:ea typeface="華康粗黑體" pitchFamily="49" charset="-120"/>
              </a:rPr>
              <a:t>; </a:t>
            </a:r>
            <a:r>
              <a:rPr lang="en-US" altLang="zh-TW" dirty="0">
                <a:solidFill>
                  <a:srgbClr val="FFFF00"/>
                </a:solidFill>
                <a:ea typeface="華康粗黑體" pitchFamily="49" charset="-120"/>
              </a:rPr>
              <a:t>5</a:t>
            </a:r>
            <a:r>
              <a:rPr lang="zh-TW" altLang="en-US" sz="4000" dirty="0">
                <a:solidFill>
                  <a:schemeClr val="bg1"/>
                </a:solidFill>
                <a:ea typeface="華康粗黑體" pitchFamily="49" charset="-120"/>
              </a:rPr>
              <a:t>他自己也復活了</a:t>
            </a:r>
            <a:r>
              <a:rPr lang="en-US" altLang="zh-TW" sz="4000" dirty="0">
                <a:solidFill>
                  <a:schemeClr val="bg1"/>
                </a:solidFill>
                <a:ea typeface="華康粗黑體" pitchFamily="49" charset="-120"/>
              </a:rPr>
              <a:t>.</a:t>
            </a:r>
          </a:p>
          <a:p>
            <a:pPr marL="360000" indent="-457200" eaLnBrk="1" hangingPunct="1">
              <a:lnSpc>
                <a:spcPts val="4700"/>
              </a:lnSpc>
              <a:spcBef>
                <a:spcPts val="400"/>
              </a:spcBef>
              <a:buFontTx/>
              <a:buNone/>
              <a:defRPr/>
            </a:pPr>
            <a:r>
              <a:rPr lang="zh-TW" altLang="en-US" sz="4000" dirty="0">
                <a:solidFill>
                  <a:srgbClr val="00FF00"/>
                </a:solidFill>
                <a:ea typeface="華康粗黑體" pitchFamily="49" charset="-120"/>
              </a:rPr>
              <a:t>真人</a:t>
            </a:r>
            <a:r>
              <a:rPr lang="en-US" altLang="zh-TW" sz="4000" dirty="0">
                <a:solidFill>
                  <a:schemeClr val="bg1"/>
                </a:solidFill>
                <a:ea typeface="華康粗黑體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粗黑體" pitchFamily="49" charset="-120"/>
              </a:rPr>
              <a:t>在各方面與我們相似</a:t>
            </a:r>
            <a:r>
              <a:rPr lang="en-US" altLang="zh-TW" sz="4000" dirty="0">
                <a:solidFill>
                  <a:schemeClr val="bg1"/>
                </a:solidFill>
                <a:ea typeface="華康粗黑體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粗黑體" pitchFamily="49" charset="-120"/>
              </a:rPr>
              <a:t>只是沒有罪</a:t>
            </a:r>
            <a:r>
              <a:rPr lang="en-US" altLang="zh-TW" sz="4000" dirty="0">
                <a:solidFill>
                  <a:schemeClr val="bg1"/>
                </a:solidFill>
                <a:ea typeface="華康粗黑體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粗黑體" pitchFamily="49" charset="-120"/>
              </a:rPr>
              <a:t>面對生老病死成敗得失喜怒哀樂</a:t>
            </a:r>
            <a:r>
              <a:rPr lang="en-US" altLang="zh-TW" sz="4000" dirty="0">
                <a:solidFill>
                  <a:schemeClr val="bg1"/>
                </a:solidFill>
                <a:ea typeface="華康粗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粗黑體" pitchFamily="49" charset="-120"/>
              </a:rPr>
              <a:t>都</a:t>
            </a:r>
            <a:br>
              <a:rPr lang="en-US" altLang="zh-TW" sz="4000" dirty="0">
                <a:solidFill>
                  <a:schemeClr val="bg1"/>
                </a:solidFill>
                <a:ea typeface="華康粗黑體" pitchFamily="49" charset="-120"/>
              </a:rPr>
            </a:br>
            <a:r>
              <a:rPr lang="zh-TW" altLang="en-US" sz="4000" dirty="0">
                <a:solidFill>
                  <a:schemeClr val="bg1"/>
                </a:solidFill>
                <a:ea typeface="華康粗黑體" pitchFamily="49" charset="-120"/>
              </a:rPr>
              <a:t>恰到好處</a:t>
            </a:r>
            <a:r>
              <a:rPr lang="en-US" altLang="zh-TW" sz="4000" dirty="0">
                <a:solidFill>
                  <a:schemeClr val="bg1"/>
                </a:solidFill>
                <a:ea typeface="華康粗黑體" pitchFamily="49" charset="-120"/>
              </a:rPr>
              <a:t>;</a:t>
            </a:r>
            <a:r>
              <a:rPr lang="en-US" altLang="zh-TW" sz="4000" dirty="0">
                <a:solidFill>
                  <a:schemeClr val="bg1"/>
                </a:solidFill>
                <a:ea typeface="華康粗黑體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rgbClr val="00FF00"/>
                </a:solidFill>
                <a:ea typeface="華康粗黑體" pitchFamily="49" charset="-120"/>
              </a:rPr>
              <a:t>至人</a:t>
            </a:r>
            <a:r>
              <a:rPr lang="en-US" altLang="zh-TW" dirty="0">
                <a:solidFill>
                  <a:schemeClr val="bg1"/>
                </a:solidFill>
                <a:ea typeface="華康粗黑體" pitchFamily="49" charset="-120"/>
              </a:rPr>
              <a:t>(</a:t>
            </a:r>
            <a:r>
              <a:rPr lang="zh-TW" altLang="en-US" dirty="0">
                <a:solidFill>
                  <a:schemeClr val="bg1"/>
                </a:solidFill>
                <a:ea typeface="華康粗黑體" pitchFamily="49" charset="-120"/>
              </a:rPr>
              <a:t>莊子</a:t>
            </a:r>
            <a:r>
              <a:rPr lang="en-US" altLang="zh-TW" dirty="0">
                <a:solidFill>
                  <a:schemeClr val="bg1"/>
                </a:solidFill>
                <a:ea typeface="華康粗黑體" pitchFamily="49" charset="-120"/>
              </a:rPr>
              <a:t>:100%</a:t>
            </a:r>
            <a:r>
              <a:rPr lang="zh-TW" altLang="en-US" dirty="0">
                <a:solidFill>
                  <a:schemeClr val="bg1"/>
                </a:solidFill>
                <a:ea typeface="華康粗黑體" pitchFamily="49" charset="-120"/>
              </a:rPr>
              <a:t>的人</a:t>
            </a:r>
            <a:r>
              <a:rPr lang="en-US" altLang="zh-TW" dirty="0">
                <a:solidFill>
                  <a:schemeClr val="bg1"/>
                </a:solidFill>
                <a:ea typeface="華康粗黑體" pitchFamily="49" charset="-120"/>
              </a:rPr>
              <a:t>=</a:t>
            </a:r>
            <a:r>
              <a:rPr lang="zh-TW" altLang="en-US" dirty="0">
                <a:solidFill>
                  <a:schemeClr val="bg1"/>
                </a:solidFill>
                <a:ea typeface="華康粗黑體" pitchFamily="49" charset="-120"/>
              </a:rPr>
              <a:t>全人類中排首位</a:t>
            </a:r>
            <a:r>
              <a:rPr lang="en-US" altLang="zh-TW" dirty="0">
                <a:solidFill>
                  <a:schemeClr val="bg1"/>
                </a:solidFill>
                <a:ea typeface="華康粗黑體" pitchFamily="49" charset="-120"/>
              </a:rPr>
              <a:t>;</a:t>
            </a:r>
            <a:r>
              <a:rPr lang="zh-TW" altLang="en-US" dirty="0">
                <a:solidFill>
                  <a:schemeClr val="bg1"/>
                </a:solidFill>
                <a:ea typeface="華康粗黑體" pitchFamily="49" charset="-120"/>
              </a:rPr>
              <a:t>個人一生中的最佳狀態</a:t>
            </a:r>
            <a:r>
              <a:rPr lang="en-US" altLang="zh-TW" dirty="0">
                <a:solidFill>
                  <a:schemeClr val="bg1"/>
                </a:solidFill>
                <a:ea typeface="華康粗黑體" pitchFamily="49" charset="-120"/>
              </a:rPr>
              <a:t>; </a:t>
            </a:r>
            <a:r>
              <a:rPr lang="en-US" altLang="zh-TW" dirty="0">
                <a:solidFill>
                  <a:srgbClr val="C00000"/>
                </a:solidFill>
                <a:highlight>
                  <a:srgbClr val="FFFF00"/>
                </a:highlight>
                <a:ea typeface="華康粗黑體" pitchFamily="49" charset="-120"/>
              </a:rPr>
              <a:t>≠</a:t>
            </a:r>
            <a:r>
              <a:rPr lang="zh-TW" altLang="en-US" dirty="0">
                <a:solidFill>
                  <a:srgbClr val="C00000"/>
                </a:solidFill>
                <a:highlight>
                  <a:srgbClr val="FFFF00"/>
                </a:highlight>
                <a:ea typeface="華康粗黑體" pitchFamily="49" charset="-120"/>
              </a:rPr>
              <a:t>天主</a:t>
            </a:r>
            <a:r>
              <a:rPr lang="en-US" altLang="zh-TW" dirty="0">
                <a:solidFill>
                  <a:schemeClr val="bg1"/>
                </a:solidFill>
                <a:ea typeface="華康粗黑體" pitchFamily="49" charset="-120"/>
              </a:rPr>
              <a:t>)</a:t>
            </a:r>
          </a:p>
          <a:p>
            <a:pPr marL="360000" indent="-457200" eaLnBrk="1" hangingPunct="1">
              <a:lnSpc>
                <a:spcPts val="4700"/>
              </a:lnSpc>
              <a:spcBef>
                <a:spcPts val="400"/>
              </a:spcBef>
              <a:buFontTx/>
              <a:buNone/>
              <a:defRPr/>
            </a:pPr>
            <a:r>
              <a:rPr lang="en-US" altLang="zh-TW" sz="4000" dirty="0">
                <a:solidFill>
                  <a:schemeClr val="bg1"/>
                </a:solidFill>
                <a:ea typeface="華康粗黑體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粗黑體" pitchFamily="49" charset="-120"/>
                <a:sym typeface="Wingdings" panose="05000000000000000000" pitchFamily="2" charset="2"/>
              </a:rPr>
              <a:t>萬物皆備於我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粗黑體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粗黑體" pitchFamily="49" charset="-120"/>
                <a:sym typeface="Wingdings" panose="05000000000000000000" pitchFamily="2" charset="2"/>
              </a:rPr>
              <a:t>反身而誠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粗黑體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粗黑體" pitchFamily="49" charset="-120"/>
                <a:sym typeface="Wingdings" panose="05000000000000000000" pitchFamily="2" charset="2"/>
              </a:rPr>
              <a:t>樂莫大焉</a:t>
            </a:r>
            <a:r>
              <a:rPr lang="en-US" altLang="zh-TW" sz="2800" dirty="0">
                <a:solidFill>
                  <a:schemeClr val="bg1"/>
                </a:solidFill>
                <a:ea typeface="華康粗黑體" pitchFamily="49" charset="-120"/>
                <a:sym typeface="Wingdings" panose="05000000000000000000" pitchFamily="2" charset="2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ea typeface="華康粗黑體" pitchFamily="49" charset="-120"/>
                <a:sym typeface="Wingdings" panose="05000000000000000000" pitchFamily="2" charset="2"/>
              </a:rPr>
              <a:t>孟子</a:t>
            </a:r>
            <a:r>
              <a:rPr lang="en-US" altLang="zh-TW" sz="2800" dirty="0">
                <a:solidFill>
                  <a:schemeClr val="bg1"/>
                </a:solidFill>
                <a:ea typeface="華康粗黑體" pitchFamily="49" charset="-120"/>
                <a:sym typeface="Wingdings" panose="05000000000000000000" pitchFamily="2" charset="2"/>
              </a:rPr>
              <a:t>)</a:t>
            </a:r>
            <a:endParaRPr lang="en-US" altLang="zh-TW" sz="2800" dirty="0">
              <a:solidFill>
                <a:schemeClr val="bg1"/>
              </a:solidFill>
              <a:ea typeface="華康粗黑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>
            <a:extLst>
              <a:ext uri="{FF2B5EF4-FFF2-40B4-BE49-F238E27FC236}">
                <a16:creationId xmlns:a16="http://schemas.microsoft.com/office/drawing/2014/main" id="{DE254407-F177-4BF3-8371-B5D8BC2119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44534"/>
            <a:ext cx="9144000" cy="6264275"/>
          </a:xfrm>
        </p:spPr>
        <p:txBody>
          <a:bodyPr/>
          <a:lstStyle/>
          <a:p>
            <a:pPr marL="360000" indent="-457200" algn="just" eaLnBrk="1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願我們的主耶穌基督的天主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把</a:t>
            </a:r>
            <a:r>
              <a:rPr lang="zh-TW" altLang="en-US" sz="4000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智慧和啟示的神恩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賜與你們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這教會就是基督的身體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是基督在一切內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充滿一切的圓滿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.</a:t>
            </a:r>
          </a:p>
        </p:txBody>
      </p:sp>
      <p:pic>
        <p:nvPicPr>
          <p:cNvPr id="3" name="Picture 3" descr="E:\Desktop\簡報1.jpg">
            <a:extLst>
              <a:ext uri="{FF2B5EF4-FFF2-40B4-BE49-F238E27FC236}">
                <a16:creationId xmlns:a16="http://schemas.microsoft.com/office/drawing/2014/main" id="{7CE98E36-CEDD-445B-8042-12E383371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2564904"/>
            <a:ext cx="4968875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文字方塊 4">
            <a:extLst>
              <a:ext uri="{FF2B5EF4-FFF2-40B4-BE49-F238E27FC236}">
                <a16:creationId xmlns:a16="http://schemas.microsoft.com/office/drawing/2014/main" id="{B49231F3-032E-4201-BDD2-F25EC362B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5452" y="2348880"/>
            <a:ext cx="4031873" cy="3893046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vert="eaVert"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ts val="30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驛外</a:t>
            </a: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室外</a:t>
            </a: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斷橋邊</a:t>
            </a: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破落</a:t>
            </a: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寂寞開</a:t>
            </a: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孤單</a:t>
            </a: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無主</a:t>
            </a: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孤魂野鬼</a:t>
            </a: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已是黃昏</a:t>
            </a: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時不我與</a:t>
            </a: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獨自</a:t>
            </a: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無人相伴</a:t>
            </a: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愁</a:t>
            </a: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心境難挨</a:t>
            </a: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更著風和雨</a:t>
            </a: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內外交迫</a:t>
            </a:r>
            <a:br>
              <a:rPr lang="en-US" altLang="zh-TW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</a:b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無意</a:t>
            </a: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順天應人</a:t>
            </a: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苦爭春</a:t>
            </a: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與世無爭</a:t>
            </a: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一任群芳妒</a:t>
            </a: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做好自己無懼瘋言</a:t>
            </a: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零落成泥</a:t>
            </a: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死了</a:t>
            </a: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碾作塵</a:t>
            </a:r>
            <a:br>
              <a:rPr lang="en-US" altLang="zh-TW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</a:br>
            <a:r>
              <a:rPr lang="zh-TW" altLang="en-US" sz="22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化了</a:t>
            </a:r>
            <a:r>
              <a:rPr lang="zh-TW" altLang="en-US" sz="2600" kern="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只有香如故</a:t>
            </a:r>
            <a:r>
              <a:rPr lang="zh-TW" altLang="en-US" sz="24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本質未變</a:t>
            </a:r>
            <a:br>
              <a:rPr lang="en-US" altLang="zh-TW" sz="24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</a:br>
            <a:r>
              <a:rPr lang="en-US" altLang="zh-TW" sz="2400" kern="0" dirty="0">
                <a:solidFill>
                  <a:schemeClr val="bg1"/>
                </a:solidFill>
                <a:latin typeface="華康正顏楷體W7(P)" pitchFamily="66" charset="-120"/>
                <a:ea typeface="華康正顏楷體W7(P)" pitchFamily="66" charset="-120"/>
              </a:rPr>
              <a:t>                           </a:t>
            </a:r>
            <a:r>
              <a:rPr lang="en-US" altLang="zh-TW" sz="2000" kern="0" spc="300" dirty="0">
                <a:solidFill>
                  <a:schemeClr val="bg1"/>
                </a:solidFill>
                <a:latin typeface="華康儷中黑" pitchFamily="49" charset="-120"/>
                <a:ea typeface="金梅毛顏楷" pitchFamily="49" charset="-120"/>
              </a:rPr>
              <a:t>(</a:t>
            </a:r>
            <a:r>
              <a:rPr lang="zh-TW" altLang="en-US" sz="2000" kern="0" spc="300" dirty="0">
                <a:solidFill>
                  <a:schemeClr val="bg1"/>
                </a:solidFill>
                <a:latin typeface="華康儷中黑" pitchFamily="49" charset="-120"/>
                <a:ea typeface="金梅毛顏楷" pitchFamily="49" charset="-120"/>
              </a:rPr>
              <a:t>陸游</a:t>
            </a:r>
            <a:r>
              <a:rPr lang="en-US" altLang="zh-TW" sz="2000" kern="0" spc="300" dirty="0">
                <a:solidFill>
                  <a:schemeClr val="bg1"/>
                </a:solidFill>
                <a:latin typeface="華康儷中黑" pitchFamily="49" charset="-120"/>
                <a:ea typeface="金梅毛顏楷" pitchFamily="49" charset="-120"/>
              </a:rPr>
              <a:t>)     </a:t>
            </a:r>
          </a:p>
          <a:p>
            <a:pPr marL="0" indent="0">
              <a:lnSpc>
                <a:spcPts val="30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sz="2600" kern="0" spc="300" dirty="0">
                <a:solidFill>
                  <a:srgbClr val="FFFF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</a:rPr>
              <a:t>縱死猶聞俠骨香</a:t>
            </a:r>
            <a:r>
              <a:rPr lang="en-US" altLang="zh-TW" sz="1800" kern="0" spc="300" dirty="0">
                <a:solidFill>
                  <a:srgbClr val="FFFF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</a:rPr>
              <a:t>(</a:t>
            </a:r>
            <a:r>
              <a:rPr lang="zh-TW" altLang="en-US" sz="1800" kern="0" spc="300" dirty="0">
                <a:solidFill>
                  <a:srgbClr val="FFFF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</a:rPr>
              <a:t>王維</a:t>
            </a:r>
            <a:r>
              <a:rPr lang="en-US" altLang="zh-TW" sz="1800" kern="0" spc="300" dirty="0">
                <a:solidFill>
                  <a:srgbClr val="FFFF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</a:rPr>
              <a:t>)</a:t>
            </a:r>
            <a:endParaRPr lang="zh-TW" altLang="en-US" sz="1800" kern="0" spc="600" dirty="0">
              <a:solidFill>
                <a:srgbClr val="FFFF00"/>
              </a:solidFill>
              <a:latin typeface="華康正顏楷體W7" panose="03000709000000000000" pitchFamily="65" charset="-120"/>
              <a:ea typeface="華康正顏楷體W7" panose="030007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>
            <a:extLst>
              <a:ext uri="{FF2B5EF4-FFF2-40B4-BE49-F238E27FC236}">
                <a16:creationId xmlns:a16="http://schemas.microsoft.com/office/drawing/2014/main" id="{3AE97C15-107E-4B0C-BD7E-F3267ABF01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09128"/>
            <a:ext cx="9144000" cy="6488224"/>
          </a:xfrm>
        </p:spPr>
        <p:txBody>
          <a:bodyPr/>
          <a:lstStyle/>
          <a:p>
            <a:pPr marL="360000" indent="-457200" algn="just" eaLnBrk="1">
              <a:lnSpc>
                <a:spcPts val="45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你們要去使萬民成為門徒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因父及子及聖神之名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給他們授洗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教訓他們</a:t>
            </a:r>
            <a:r>
              <a:rPr lang="zh-TW" altLang="en-US" sz="4000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遵守我所吩咐你們的一切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看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!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我同你們天天在一起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直到今世的終結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.</a:t>
            </a:r>
            <a:endParaRPr lang="en-US" altLang="zh-TW" sz="4000" dirty="0">
              <a:solidFill>
                <a:schemeClr val="bg1"/>
              </a:solidFill>
              <a:ea typeface="華康粗黑體" pitchFamily="49" charset="-120"/>
            </a:endParaRPr>
          </a:p>
          <a:p>
            <a:pPr marL="360000" indent="-457200" algn="just" eaLnBrk="1">
              <a:lnSpc>
                <a:spcPts val="45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遵守耶穌吩咐的一切</a:t>
            </a:r>
            <a:r>
              <a:rPr lang="en-US" altLang="zh-TW" sz="4000" dirty="0">
                <a:solidFill>
                  <a:srgbClr val="FF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邁向圓滿：</a:t>
            </a:r>
            <a:endParaRPr lang="en-US" altLang="zh-TW" sz="4000" dirty="0">
              <a:solidFill>
                <a:srgbClr val="FFFF00"/>
              </a:solidFill>
              <a:latin typeface="華康儷中黑" pitchFamily="49" charset="-120"/>
              <a:ea typeface="華康儷中黑" pitchFamily="49" charset="-120"/>
              <a:cs typeface="華康中黑體" pitchFamily="49" charset="-120"/>
            </a:endParaRPr>
          </a:p>
          <a:p>
            <a:pPr marL="360000" indent="-457200" eaLnBrk="1">
              <a:lnSpc>
                <a:spcPts val="45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我知道我所信的是真的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可邁向圓滿的</a:t>
            </a:r>
            <a: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!</a:t>
            </a:r>
            <a:br>
              <a:rPr lang="en-US" altLang="zh-TW" sz="40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</a:br>
            <a:r>
              <a:rPr lang="en-US" altLang="zh-TW" sz="4000" dirty="0">
                <a:solidFill>
                  <a:srgbClr val="FF00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     </a:t>
            </a:r>
            <a:r>
              <a:rPr lang="en-US" altLang="zh-TW" dirty="0">
                <a:solidFill>
                  <a:srgbClr val="FF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(</a:t>
            </a:r>
            <a:r>
              <a:rPr lang="zh-TW" altLang="en-US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好學</a:t>
            </a:r>
            <a:r>
              <a:rPr lang="zh-TW" altLang="en-US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近乎</a:t>
            </a:r>
            <a:r>
              <a:rPr lang="zh-TW" altLang="en-US" dirty="0">
                <a:solidFill>
                  <a:srgbClr val="FF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知</a:t>
            </a:r>
            <a:r>
              <a:rPr lang="en-US" altLang="zh-TW" dirty="0">
                <a:solidFill>
                  <a:srgbClr val="FF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;</a:t>
            </a:r>
            <a:r>
              <a:rPr lang="zh-TW" altLang="en-US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力行</a:t>
            </a:r>
            <a:r>
              <a:rPr lang="zh-TW" altLang="en-US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近乎</a:t>
            </a:r>
            <a:r>
              <a:rPr lang="zh-TW" altLang="en-US" dirty="0">
                <a:solidFill>
                  <a:srgbClr val="FF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仁</a:t>
            </a:r>
            <a:r>
              <a:rPr lang="en-US" altLang="zh-TW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;</a:t>
            </a:r>
            <a:r>
              <a:rPr lang="zh-TW" altLang="en-US" dirty="0">
                <a:solidFill>
                  <a:srgbClr val="00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知恥</a:t>
            </a:r>
            <a:r>
              <a:rPr lang="zh-TW" altLang="en-US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近乎</a:t>
            </a:r>
            <a:r>
              <a:rPr lang="zh-TW" altLang="en-US" dirty="0">
                <a:solidFill>
                  <a:srgbClr val="FFFF00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勇</a:t>
            </a:r>
            <a:r>
              <a:rPr lang="en-US" altLang="zh-TW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  <a:cs typeface="華康中黑體" pitchFamily="49" charset="-120"/>
              </a:rPr>
              <a:t>)</a:t>
            </a:r>
          </a:p>
          <a:p>
            <a:pPr marL="360000" indent="-457200" eaLnBrk="1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highlight>
                  <a:srgbClr val="FF0000"/>
                </a:highlight>
                <a:ea typeface="華康儷中黑" pitchFamily="49" charset="-120"/>
                <a:cs typeface="華康中黑體" pitchFamily="49" charset="-120"/>
              </a:rPr>
              <a:t>踏上圓滿路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懺悔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+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責善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+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itchFamily="49" charset="-120"/>
                <a:cs typeface="華康中黑體" pitchFamily="49" charset="-120"/>
              </a:rPr>
              <a:t>以正致諫</a:t>
            </a:r>
            <a:r>
              <a:rPr lang="en-US" altLang="zh-TW" sz="24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(</a:t>
            </a:r>
            <a:r>
              <a:rPr lang="zh-TW" altLang="en-US" sz="24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從父之令</a:t>
            </a:r>
            <a:r>
              <a:rPr lang="en-US" altLang="zh-TW" sz="24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)</a:t>
            </a:r>
          </a:p>
          <a:p>
            <a:pPr marL="360000" indent="-457200" eaLnBrk="1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ea typeface="華康儷中黑" pitchFamily="49" charset="-120"/>
                <a:cs typeface="華康中黑體" pitchFamily="49" charset="-120"/>
              </a:rPr>
              <a:t>大眾傳播節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:</a:t>
            </a:r>
            <a:r>
              <a:rPr lang="zh-TW" altLang="en-US" sz="4000" dirty="0">
                <a:solidFill>
                  <a:srgbClr val="00FF00"/>
                </a:solidFill>
                <a:ea typeface="華康儷中黑" pitchFamily="49" charset="-120"/>
                <a:cs typeface="華康中黑體" pitchFamily="49" charset="-120"/>
              </a:rPr>
              <a:t>為散而聚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為聖化社會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家庭而去教會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己欲立而立人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先知覺後知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  <a:cs typeface="華康中黑體" pitchFamily="49" charset="-120"/>
              </a:rPr>
              <a:t>.</a:t>
            </a:r>
            <a:endParaRPr lang="en-US" altLang="zh-TW" sz="4000" dirty="0">
              <a:solidFill>
                <a:schemeClr val="bg1"/>
              </a:solidFill>
              <a:ea typeface="華康粗黑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B9633BE-A654-45BE-B715-02C79E7AE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480720"/>
          </a:xfrm>
        </p:spPr>
        <p:txBody>
          <a:bodyPr/>
          <a:lstStyle/>
          <a:p>
            <a:pPr>
              <a:lnSpc>
                <a:spcPts val="4000"/>
              </a:lnSpc>
              <a:spcBef>
                <a:spcPts val="0"/>
              </a:spcBef>
            </a:pP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我喜歡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圓滿生命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四個字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人生只有一次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這應該是驚天動地的一次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何況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天主是偉大藝術家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他創造我們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一定是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為完成一個圓滿</a:t>
            </a:r>
            <a:endParaRPr lang="en-US" altLang="zh-TW" sz="3600" dirty="0">
              <a:solidFill>
                <a:srgbClr val="FF0000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4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的計劃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</a:t>
            </a:r>
            <a:r>
              <a:rPr lang="zh-TW" alt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天生我才必有用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en-US" altLang="zh-TW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李白</a:t>
            </a:r>
            <a:r>
              <a:rPr lang="en-US" altLang="zh-TW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love the four characters </a:t>
            </a:r>
            <a:r>
              <a:rPr lang="zh-TW" altLang="zh-TW" kern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圓滿生命</a:t>
            </a:r>
            <a:r>
              <a:rPr lang="en-US" altLang="zh-TW" kern="0" dirty="0">
                <a:solidFill>
                  <a:srgbClr val="0F1115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 </a:t>
            </a:r>
            <a:r>
              <a:rPr lang="en-US" altLang="zh-TW" sz="4000" dirty="0">
                <a:solidFill>
                  <a:srgbClr val="0F1115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altLang="zh-TW" sz="4000" b="1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perfect life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TW" sz="3600" b="1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fullness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life, life </a:t>
            </a:r>
            <a:r>
              <a:rPr lang="en-US" altLang="zh-TW" sz="3600" b="1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abundant</a:t>
            </a:r>
            <a:r>
              <a:rPr lang="en-US" altLang="zh-TW" sz="3600" dirty="0">
                <a:solidFill>
                  <a:srgbClr val="0F111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  <a:r>
              <a:rPr lang="en-US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We live only once, and this one life ought to be earth‑shaking. Moreover God 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the greatest artist; He created us 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certainly to fulfill a perfect plan. As Li Bai said, “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Heaven gave me talents; they are meant to be used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zh-TW" altLang="zh-TW" sz="40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584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B9633BE-A654-45BE-B715-02C79E7AE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4700"/>
              </a:lnSpc>
              <a:spcBef>
                <a:spcPts val="0"/>
              </a:spcBef>
            </a:pP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為圓滿生命</a:t>
            </a: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作見證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就是要</a:t>
            </a: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活出圓滿的生命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以證明上主造人的全善與全能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700"/>
              </a:lnSpc>
              <a:spcBef>
                <a:spcPts val="0"/>
              </a:spcBef>
            </a:pP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什麼是圓滿的生命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它有三個重要因素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ts val="4700"/>
              </a:lnSpc>
              <a:spcBef>
                <a:spcPts val="0"/>
              </a:spcBef>
            </a:pPr>
            <a:r>
              <a:rPr lang="en-US" altLang="zh-TW" sz="3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操守像梅花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zh-TW" sz="3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全面發展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zh-TW" sz="3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不斷悔改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bear witness to a perfect life means to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live out that perfect life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thereby proving the Creator’s total goodness and almighty power. What then is a perfect life? It has three essential elements:</a:t>
            </a:r>
            <a:r>
              <a:rPr lang="en-US" altLang="zh-TW" sz="4000" b="1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1. 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Integrity or dignity like the plum blossom;</a:t>
            </a:r>
            <a:r>
              <a:rPr lang="en-US" altLang="zh-TW" sz="4000" b="1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2. 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Holistic development;</a:t>
            </a:r>
            <a:r>
              <a:rPr lang="en-US" altLang="zh-TW" sz="4000" b="1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3.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Unceasing repentance.</a:t>
            </a:r>
            <a:endParaRPr lang="zh-TW" altLang="en-US" sz="40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644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B9633BE-A654-45BE-B715-02C79E7AE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4000"/>
              </a:lnSpc>
              <a:spcBef>
                <a:spcPts val="0"/>
              </a:spcBef>
            </a:pP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第一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梅花的最美境界是</a:t>
            </a: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零落成泥碾作塵</a:t>
            </a:r>
            <a:r>
              <a:rPr lang="en-US" altLang="zh-TW" sz="3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3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只有 香如故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陸游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亦即王維說的</a:t>
            </a:r>
            <a:endParaRPr lang="en-US" altLang="zh-TW" sz="38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縱死猶聞俠骨香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這是圓滿生命本身</a:t>
            </a:r>
            <a:br>
              <a:rPr lang="en-US" altLang="zh-TW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的芬芳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不會因為外物影響而失去香氣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b="1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First: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The highest beauty of the plum blossom lies in Lu </a:t>
            </a:r>
            <a:r>
              <a:rPr lang="en-US" altLang="zh-TW" sz="4000" kern="0" spc="-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You’s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verse: “</a:t>
            </a:r>
            <a:r>
              <a:rPr lang="en-US" altLang="zh-TW" sz="4000" kern="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Ground to dust, crushed into mud, yet its fragrance lingers as before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 Wang Wei echoes this: “</a:t>
            </a:r>
            <a:r>
              <a:rPr lang="en-US" altLang="zh-TW" sz="4000" kern="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 in death, the bones of a noble knight still give off a charming scent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 This is the innate fragrance of a perfect life or life abundant — </a:t>
            </a:r>
            <a:r>
              <a:rPr lang="en-US" altLang="zh-TW" sz="4000" kern="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fragrance that no external force can diminish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TW" sz="4000" spc="-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351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B9633BE-A654-45BE-B715-02C79E7AE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4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梅花即使在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無人見到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的驛外斷橋邊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兼逢風雨吹殘的困境裡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仍然堅強的開放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它在極冷的冰雪中發出的香氣甚至能</a:t>
            </a:r>
            <a:b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散作乾坤萬里春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王冕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 when the plum blossom grows by a broken bridge at a deserted post station,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unseen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by anyone, battered by wind and rain, it still blooms defiantly. In the bitter cold and snow, its fragrance can even “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scatter across heaven and earth, bringing spring for ten thousand miles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en-US" altLang="zh-TW" sz="28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(Wang Mian).</a:t>
            </a:r>
            <a:endParaRPr lang="zh-TW" altLang="en-US" sz="28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934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10342F5-72C6-452A-B4C7-41B3289D7D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恭讀宗徒大事錄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1:1-11</a:t>
            </a: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德敖斐羅，我在第一部書中，已論及耶穌所行所教的一切，直到他藉聖神，囑咐了所選的宗徒之後，被接去的那一天為止。他受難以後，用了許多憑據，向他們顯明自己還活著，四十天之久，顯現給他們，講論天主國的事。</a:t>
            </a: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耶穌與他們一起進食時，吩咐他們不要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3913A269-DA1F-4534-80F7-7B885FFD5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15364" name="文字方塊 3">
            <a:extLst>
              <a:ext uri="{FF2B5EF4-FFF2-40B4-BE49-F238E27FC236}">
                <a16:creationId xmlns:a16="http://schemas.microsoft.com/office/drawing/2014/main" id="{22D9EA8F-10AE-4A00-B37D-3C212DF1B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 dirty="0">
                <a:solidFill>
                  <a:srgbClr val="FFFFFF"/>
                </a:solidFill>
              </a:rPr>
              <a:t>1/4</a:t>
            </a:r>
            <a:endParaRPr lang="zh-TW" altLang="en-US" sz="20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B9633BE-A654-45BE-B715-02C79E7AE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梅花氣節高尚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可以豁達到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俏也不爭春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或者瀟灑到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無意苦爭春</a:t>
            </a:r>
            <a:r>
              <a:rPr lang="en-US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一任群芳妒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因為她更在意</a:t>
            </a:r>
            <a:r>
              <a:rPr lang="zh-TW" altLang="en-US" sz="4000" dirty="0">
                <a:solidFill>
                  <a:srgbClr val="CC00CC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只留清氣滿乾坤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44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plum blossom’s integrity and dignity is so lofty that it “</a:t>
            </a:r>
            <a:r>
              <a:rPr lang="en-US" altLang="zh-TW" sz="44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gracefully does not vie for spring</a:t>
            </a:r>
            <a:r>
              <a:rPr lang="en-US" altLang="zh-TW" sz="44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,” or with such detachment “</a:t>
            </a:r>
            <a:r>
              <a:rPr lang="en-US" altLang="zh-TW" sz="44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does not bitterly compete for spring, leaving 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44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other flowers to envy</a:t>
            </a:r>
            <a:r>
              <a:rPr lang="en-US" altLang="zh-TW" sz="44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 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44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it cares far more “</a:t>
            </a:r>
            <a:r>
              <a:rPr lang="en-US" altLang="zh-TW" sz="4400" kern="0" dirty="0">
                <a:solidFill>
                  <a:srgbClr val="CC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leave pure fragrance filling the universe</a:t>
            </a:r>
            <a:r>
              <a:rPr lang="en-US" altLang="zh-TW" sz="44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zh-TW" altLang="zh-TW" sz="4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868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B9633BE-A654-45BE-B715-02C79E7AE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algn="l">
              <a:lnSpc>
                <a:spcPts val="47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                第二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生命的全面發展有八點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b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                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就是藉由 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(1)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宗教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的靈修操練</a:t>
            </a:r>
            <a:b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                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而成為一個 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(2)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屬靈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人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因而有</a:t>
            </a:r>
            <a:b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                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極高的 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(3)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道德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操守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並能妥善</a:t>
            </a:r>
            <a:b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地與人相處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度有積極作用的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團體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(4)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生活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b="1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Second: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Holistic development has eight aspects. Through (1) </a:t>
            </a:r>
            <a:r>
              <a:rPr lang="en-US" altLang="zh-TW" sz="4000" b="1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religious</a:t>
            </a:r>
            <a:r>
              <a:rPr lang="en-US" altLang="zh-TW" sz="40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exercise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one becomes (2) a </a:t>
            </a:r>
            <a:r>
              <a:rPr lang="en-US" altLang="zh-TW" sz="4000" b="1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spiritual</a:t>
            </a:r>
            <a:r>
              <a:rPr lang="en-US" altLang="zh-TW" sz="40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person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thereby possessing (3) the highest </a:t>
            </a:r>
            <a:r>
              <a:rPr lang="en-US" altLang="zh-TW" sz="4000" b="1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moral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40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integrity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is able to relate well with others, living a positively contributive (4) </a:t>
            </a:r>
            <a:r>
              <a:rPr lang="en-US" altLang="zh-TW" sz="4000" b="1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communal</a:t>
            </a:r>
            <a:r>
              <a:rPr lang="en-US" altLang="zh-TW" sz="40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life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40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  <a:p>
            <a:pPr>
              <a:lnSpc>
                <a:spcPts val="2800"/>
              </a:lnSpc>
              <a:spcBef>
                <a:spcPts val="0"/>
              </a:spcBef>
            </a:pPr>
            <a:endParaRPr lang="en-US" altLang="zh-TW" sz="20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F95FC5AE-0422-4BCD-8018-B7A459D2CB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58" y="345178"/>
            <a:ext cx="2160241" cy="2125950"/>
          </a:xfrm>
          <a:prstGeom prst="rect">
            <a:avLst/>
          </a:prstGeom>
          <a:ln w="12700">
            <a:solidFill>
              <a:srgbClr val="0000FF"/>
            </a:solidFill>
          </a:ln>
        </p:spPr>
      </p:pic>
    </p:spTree>
    <p:extLst>
      <p:ext uri="{BB962C8B-B14F-4D97-AF65-F5344CB8AC3E}">
        <p14:creationId xmlns:p14="http://schemas.microsoft.com/office/powerpoint/2010/main" val="4944783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B9633BE-A654-45BE-B715-02C79E7AE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80720"/>
          </a:xfrm>
        </p:spPr>
        <p:txBody>
          <a:bodyPr/>
          <a:lstStyle/>
          <a:p>
            <a:pPr algn="l">
              <a:lnSpc>
                <a:spcPts val="47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               這生命能在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(5)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美育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中享受人生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 </a:t>
            </a:r>
            <a:b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                 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有文學和美學的修養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他能用</a:t>
            </a:r>
            <a:b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               (6)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理性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節制感情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也能讓</a:t>
            </a:r>
            <a:b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               (7)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感情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滋潤理性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他甚至有健康的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(8)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身體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以從容承受生命無盡的壓力</a:t>
            </a:r>
            <a: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Such a life can (5) enjoy existence through </a:t>
            </a:r>
            <a:r>
              <a:rPr lang="en-US" altLang="zh-TW" sz="4000" b="1" kern="0" spc="-15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aesthetic</a:t>
            </a:r>
            <a:r>
              <a:rPr lang="en-US" altLang="zh-TW" sz="4000" kern="0" spc="-15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education, cultivating literary and artistic refinement. He can use (6) </a:t>
            </a:r>
            <a:r>
              <a:rPr lang="en-US" altLang="zh-TW" sz="4000" b="1" spc="-15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reason</a:t>
            </a: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temper his emotions, and also let (7) </a:t>
            </a:r>
            <a:r>
              <a:rPr lang="en-US" altLang="zh-TW" sz="4000" b="1" kern="0" spc="-15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emotions</a:t>
            </a: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enrich his reason. He even maintains (8) a healthy </a:t>
            </a:r>
            <a:r>
              <a:rPr lang="en-US" altLang="zh-TW" sz="4000" b="1" kern="0" spc="-15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body</a:t>
            </a: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so as to bear the endless pressures of life with equanimity.</a:t>
            </a:r>
            <a:endParaRPr lang="zh-TW" altLang="zh-TW" sz="4000" kern="100" spc="-15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  <a:p>
            <a:pPr>
              <a:lnSpc>
                <a:spcPts val="4000"/>
              </a:lnSpc>
              <a:spcBef>
                <a:spcPts val="0"/>
              </a:spcBef>
            </a:pPr>
            <a:endParaRPr lang="en-US" altLang="zh-TW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3074C87-4706-4B15-BF09-D91964ED8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92" y="404664"/>
            <a:ext cx="2048744" cy="2160240"/>
          </a:xfrm>
          <a:prstGeom prst="rect">
            <a:avLst/>
          </a:prstGeom>
          <a:solidFill>
            <a:srgbClr val="FF0000"/>
          </a:solidFill>
          <a:ln w="12700">
            <a:solidFill>
              <a:srgbClr val="CC00CC"/>
            </a:solidFill>
          </a:ln>
        </p:spPr>
      </p:pic>
    </p:spTree>
    <p:extLst>
      <p:ext uri="{BB962C8B-B14F-4D97-AF65-F5344CB8AC3E}">
        <p14:creationId xmlns:p14="http://schemas.microsoft.com/office/powerpoint/2010/main" val="36901856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B9633BE-A654-45BE-B715-02C79E7AE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4300"/>
              </a:lnSpc>
              <a:spcBef>
                <a:spcPts val="0"/>
              </a:spcBef>
            </a:pP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第三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</a:t>
            </a:r>
            <a:r>
              <a:rPr lang="zh-TW" altLang="en-US" sz="39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悔改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在這方面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教會要成為先驅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立好表樣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緊記自己是</a:t>
            </a:r>
            <a:r>
              <a:rPr lang="zh-TW" altLang="en-US" sz="39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旅途中的教會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還未達到圓滿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要謙虛的承認自己是</a:t>
            </a:r>
            <a:endParaRPr lang="en-US" altLang="zh-TW" sz="3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43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39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罪人的教會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要不斷的悔改和皈依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4000" b="1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Third: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altLang="zh-TW" sz="4000" kern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Repentance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In this regard, the Church must be a pioneer and set a good example, remembering always that she is the 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Church on a journey 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a pilgrim Church— not yet having reached perfection. With humility she must admit that she is a 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Church of sinners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engage in unceasing repentance and conversion.</a:t>
            </a:r>
            <a:endParaRPr lang="en-US" altLang="zh-TW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836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B9633BE-A654-45BE-B715-02C79E7AE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4400"/>
              </a:lnSpc>
              <a:spcBef>
                <a:spcPts val="0"/>
              </a:spcBef>
            </a:pP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最後是不要走</a:t>
            </a: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凱旋主義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的路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也不要沉迷在</a:t>
            </a: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自我炫耀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之中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這種自我感覺良好的心態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很易讓教會不思進取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故步自封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44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墨守成規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停滯不前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Finally, the Church must not walk the path of </a:t>
            </a:r>
            <a:r>
              <a:rPr lang="en-US" altLang="zh-TW" sz="4000" kern="0" spc="-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triumphalism</a:t>
            </a: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nor indulge in </a:t>
            </a:r>
            <a:r>
              <a:rPr lang="en-US" altLang="zh-TW" sz="4000" kern="0" spc="-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self‑glorification</a:t>
            </a: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Such a self‑complacent mindset would easily prevent the Church from making further progress, leaving her </a:t>
            </a:r>
            <a:r>
              <a:rPr lang="en-US" altLang="zh-TW" sz="4000" b="1" kern="0" spc="-15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stubborn, rigid, and stagnant</a:t>
            </a: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TW" sz="3600" i="1" spc="-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you want to go deeper in this aspect, you can join our new Catechism Class in July.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E8380924-D191-4B1A-A6D1-D20ECCDA501B}"/>
              </a:ext>
            </a:extLst>
          </p:cNvPr>
          <p:cNvSpPr txBox="1"/>
          <p:nvPr/>
        </p:nvSpPr>
        <p:spPr>
          <a:xfrm>
            <a:off x="324544" y="6063679"/>
            <a:ext cx="849592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如想信生結合</a:t>
            </a:r>
            <a:r>
              <a:rPr lang="en-US" altLang="zh-TW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請參加</a:t>
            </a:r>
            <a:r>
              <a:rPr lang="zh-TW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教研新慕道班</a:t>
            </a:r>
            <a:r>
              <a:rPr lang="en-US" altLang="zh-TW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2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亦請給我 </a:t>
            </a:r>
            <a:r>
              <a:rPr lang="en-US" altLang="zh-TW" sz="2400" spc="-15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like, comment, share</a:t>
            </a:r>
            <a:endParaRPr lang="zh-TW" altLang="en-US" sz="2400" spc="-150" dirty="0">
              <a:solidFill>
                <a:srgbClr val="0000FF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0416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3464EA48-78CD-4142-9AB5-934CBCF56D65}"/>
              </a:ext>
            </a:extLst>
          </p:cNvPr>
          <p:cNvSpPr/>
          <p:nvPr/>
        </p:nvSpPr>
        <p:spPr>
          <a:xfrm>
            <a:off x="19405" y="260648"/>
            <a:ext cx="9144000" cy="637097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公教教研中心</a:t>
            </a:r>
            <a:r>
              <a:rPr kumimoji="1" lang="zh-TW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1" lang="zh-TW" altLang="zh-HK" sz="4000" b="0" i="0" u="none" strike="noStrike" kern="100" cap="none" spc="5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華康彩帶體" panose="040B0709000000000000" pitchFamily="81" charset="-120"/>
                <a:cs typeface="Calibri" panose="020F0502020204030204" pitchFamily="34" charset="0"/>
              </a:rPr>
              <a:t>慕道班</a:t>
            </a:r>
            <a:r>
              <a:rPr kumimoji="1" lang="zh-TW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（</a:t>
            </a:r>
            <a:r>
              <a:rPr kumimoji="1" lang="en-US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+mn-cs"/>
              </a:rPr>
              <a:t>2026-2027</a:t>
            </a:r>
            <a:r>
              <a:rPr kumimoji="1" lang="zh-TW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年度）</a:t>
            </a:r>
            <a:endParaRPr kumimoji="1" lang="zh-TW" altLang="zh-HK" sz="32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  <a:p>
            <a:pPr marL="0" marR="1397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現正</a:t>
            </a:r>
            <a:r>
              <a:rPr kumimoji="1" lang="zh-HK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接受</a:t>
            </a:r>
            <a:r>
              <a:rPr kumimoji="1" lang="zh-TW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報名 </a:t>
            </a:r>
            <a:r>
              <a:rPr kumimoji="1" lang="en-US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(</a:t>
            </a:r>
            <a:r>
              <a:rPr kumimoji="1" lang="en-US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中特圓體(P)" panose="020F0800000000000000" pitchFamily="34" charset="-120"/>
                <a:cs typeface="+mn-cs"/>
              </a:rPr>
              <a:t>7</a:t>
            </a:r>
            <a:r>
              <a:rPr kumimoji="1" lang="zh-TW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中特圓體(P)" panose="020F0800000000000000" pitchFamily="34" charset="-120"/>
                <a:cs typeface="Arial" panose="020B0604020202020204" pitchFamily="34" charset="0"/>
              </a:rPr>
              <a:t>月</a:t>
            </a:r>
            <a:r>
              <a:rPr kumimoji="1" lang="en-US" altLang="zh-TW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中特圓體(P)" panose="020F0800000000000000" pitchFamily="34" charset="-120"/>
                <a:cs typeface="Arial" panose="020B0604020202020204" pitchFamily="34" charset="0"/>
              </a:rPr>
              <a:t>5</a:t>
            </a:r>
            <a:r>
              <a:rPr kumimoji="1" lang="zh-TW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中特圓體(P)" panose="020F0800000000000000" pitchFamily="34" charset="-120"/>
                <a:cs typeface="Arial" panose="020B0604020202020204" pitchFamily="34" charset="0"/>
              </a:rPr>
              <a:t>日</a:t>
            </a:r>
            <a:r>
              <a:rPr kumimoji="1" lang="zh-TW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開課</a:t>
            </a:r>
            <a:r>
              <a:rPr kumimoji="1" lang="en-US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)</a:t>
            </a:r>
            <a:endParaRPr kumimoji="1" lang="zh-TW" altLang="zh-HK" sz="2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  <a:p>
            <a:pPr marL="277495" marR="16891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zh-HK" sz="3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導師：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徐錦堯神父及數位</a:t>
            </a:r>
            <a:r>
              <a:rPr kumimoji="1" lang="zh-HK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資深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天主教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教友。</a:t>
            </a:r>
            <a:endParaRPr kumimoji="1" lang="zh-TW" altLang="zh-HK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zh-HK" sz="3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時間：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2026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年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7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月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5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日（</a:t>
            </a:r>
            <a:r>
              <a:rPr kumimoji="1" lang="zh-HK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星期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日）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開始</a:t>
            </a:r>
            <a:r>
              <a:rPr kumimoji="1" lang="zh-HK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，</a:t>
            </a:r>
            <a:endParaRPr kumimoji="1" lang="en-US" altLang="zh-HK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Calibri" panose="020F0502020204030204" pitchFamily="34" charset="0"/>
            </a:endParaRPr>
          </a:p>
          <a:p>
            <a:pPr marL="180975" marR="0" lvl="0" indent="896938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每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主日上午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8:15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至上午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11:30 (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包含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主日彌撒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)</a:t>
            </a:r>
            <a:endParaRPr kumimoji="1" lang="zh-TW" altLang="zh-HK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zh-HK" sz="3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地點：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德貞女子中學二樓禮堂 </a:t>
            </a:r>
            <a:endParaRPr kumimoji="1" lang="en-US" altLang="zh-TW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Calibri" panose="020F0502020204030204" pitchFamily="34" charset="0"/>
            </a:endParaRPr>
          </a:p>
          <a:p>
            <a:pPr marL="276225" marR="0" lvl="0" indent="8890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(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九龍深水埗興華街西</a:t>
            </a:r>
            <a:r>
              <a:rPr lang="zh-TW" altLang="en-US" sz="3000" kern="100" dirty="0">
                <a:solidFill>
                  <a:srgbClr val="000000"/>
                </a:solidFill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９</a:t>
            </a:r>
            <a:r>
              <a:rPr kumimoji="1" lang="zh-HK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號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) </a:t>
            </a:r>
          </a:p>
          <a:p>
            <a:pPr marL="276225" marR="0" lvl="0" indent="-276225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報名：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請掃描</a:t>
            </a:r>
            <a:r>
              <a:rPr kumimoji="1" lang="en-US" altLang="zh-TW" sz="30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Qr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-code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填寫電子報名表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,</a:t>
            </a:r>
          </a:p>
          <a:p>
            <a:pPr marL="276225" marR="0" lvl="0" indent="-276225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		 (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或在教研網站下載報名表格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)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    </a:t>
            </a:r>
            <a:endParaRPr kumimoji="1" lang="zh-TW" altLang="zh-HK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報名後請依時到</a:t>
            </a:r>
            <a:r>
              <a:rPr kumimoji="1" lang="zh-TW" altLang="zh-HK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德貞女子中學二樓禮堂</a:t>
            </a: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上課，</a:t>
            </a:r>
            <a:endParaRPr kumimoji="1" lang="en-US" altLang="zh-TW" sz="2400" b="1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Calibri" panose="020F0502020204030204" pitchFamily="34" charset="0"/>
            </a:endParaRP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將不再另行通知</a:t>
            </a:r>
            <a:r>
              <a:rPr kumimoji="1" lang="en-US" altLang="zh-TW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.</a:t>
            </a: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如有</a:t>
            </a:r>
            <a:r>
              <a:rPr kumimoji="1" lang="zh-TW" altLang="zh-HK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查詢請電：</a:t>
            </a:r>
            <a:r>
              <a:rPr kumimoji="1" lang="en-US" altLang="zh-HK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2336-1205 </a:t>
            </a:r>
            <a:r>
              <a:rPr kumimoji="1" lang="zh-TW" altLang="zh-HK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公教教研中心</a:t>
            </a:r>
            <a:endParaRPr kumimoji="1" lang="zh-TW" altLang="zh-HK" sz="2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</p:txBody>
      </p:sp>
      <p:pic>
        <p:nvPicPr>
          <p:cNvPr id="5" name="圖片 4" descr="一張含有 樣式, 像素, 填字遊戲, 針線 的圖片&#10;&#10;AI 產生的內容可能不正確。">
            <a:extLst>
              <a:ext uri="{FF2B5EF4-FFF2-40B4-BE49-F238E27FC236}">
                <a16:creationId xmlns:a16="http://schemas.microsoft.com/office/drawing/2014/main" id="{339C105E-1EE5-7919-8303-6BCC3C49D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951" y="3212976"/>
            <a:ext cx="2373545" cy="2373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4923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>
            <a:extLst>
              <a:ext uri="{FF2B5EF4-FFF2-40B4-BE49-F238E27FC236}">
                <a16:creationId xmlns:a16="http://schemas.microsoft.com/office/drawing/2014/main" id="{26036C24-4644-40B5-9DDE-8E5C5AD5B4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380163"/>
          </a:xfrm>
        </p:spPr>
        <p:txBody>
          <a:bodyPr/>
          <a:lstStyle/>
          <a:p>
            <a:pPr algn="ctr" eaLnBrk="1" hangingPunct="1">
              <a:lnSpc>
                <a:spcPts val="72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6000" dirty="0">
                <a:solidFill>
                  <a:schemeClr val="bg1"/>
                </a:solidFill>
                <a:ea typeface="華康正顏楷體W7" panose="03000709000000000000" pitchFamily="65" charset="-120"/>
                <a:cs typeface="華康中黑體(P)" pitchFamily="34" charset="-120"/>
              </a:rPr>
              <a:t>願</a:t>
            </a:r>
            <a:r>
              <a:rPr lang="zh-TW" altLang="en-US" sz="1400" dirty="0">
                <a:solidFill>
                  <a:schemeClr val="bg1"/>
                </a:solidFill>
                <a:ea typeface="華康正顏楷體W7" panose="03000709000000000000" pitchFamily="65" charset="-120"/>
                <a:cs typeface="華康中黑體(P)" pitchFamily="34" charset="-120"/>
              </a:rPr>
              <a:t> </a:t>
            </a:r>
            <a:r>
              <a:rPr lang="zh-TW" altLang="en-US" sz="6000" dirty="0">
                <a:solidFill>
                  <a:schemeClr val="bg1"/>
                </a:solidFill>
                <a:ea typeface="華康正顏楷體W7" panose="03000709000000000000" pitchFamily="65" charset="-120"/>
                <a:cs typeface="華康中黑體(P)" pitchFamily="34" charset="-120"/>
              </a:rPr>
              <a:t>復活又升天的基督 </a:t>
            </a:r>
          </a:p>
          <a:p>
            <a:pPr algn="ctr" eaLnBrk="1" hangingPunct="1">
              <a:lnSpc>
                <a:spcPts val="72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60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華康正顏楷體W7" panose="03000709000000000000" pitchFamily="65" charset="-120"/>
              </a:rPr>
              <a:t>祝 福 你 和 你 的 家 庭</a:t>
            </a:r>
          </a:p>
          <a:p>
            <a:pPr algn="ctr" eaLnBrk="1" hangingPunct="1">
              <a:lnSpc>
                <a:spcPts val="72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60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華康正顏楷體W7" panose="03000709000000000000" pitchFamily="65" charset="-120"/>
              </a:rPr>
              <a:t>你 的 工 作</a:t>
            </a:r>
          </a:p>
          <a:p>
            <a:pPr algn="ctr" eaLnBrk="1" hangingPunct="1">
              <a:lnSpc>
                <a:spcPts val="72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6000" spc="600" dirty="0">
                <a:solidFill>
                  <a:schemeClr val="bg1"/>
                </a:solidFill>
                <a:ea typeface="華康正顏楷體W7" panose="03000709000000000000" pitchFamily="65" charset="-120"/>
              </a:rPr>
              <a:t>願你快樂平安</a:t>
            </a:r>
            <a:r>
              <a:rPr lang="zh-TW" altLang="en-US" sz="6000" dirty="0">
                <a:solidFill>
                  <a:srgbClr val="0000CC"/>
                </a:solidFill>
                <a:ea typeface="華康正顏楷體W7" panose="03000709000000000000" pitchFamily="65" charset="-120"/>
              </a:rPr>
              <a:t> </a:t>
            </a:r>
          </a:p>
          <a:p>
            <a:pPr algn="ctr" eaLnBrk="1" hangingPunct="1">
              <a:lnSpc>
                <a:spcPts val="72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52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華康正顏楷體W7" panose="03000709000000000000" pitchFamily="65" charset="-120"/>
              </a:rPr>
              <a:t>戰勝一切困境 化危為機</a:t>
            </a:r>
            <a:endParaRPr lang="en-US" altLang="zh-TW" sz="52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ea typeface="華康正顏楷體W7" panose="03000709000000000000" pitchFamily="65" charset="-120"/>
            </a:endParaRPr>
          </a:p>
          <a:p>
            <a:pPr algn="ctr" eaLnBrk="1" hangingPunct="1">
              <a:lnSpc>
                <a:spcPts val="72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6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天主愛你！</a:t>
            </a:r>
            <a:r>
              <a:rPr lang="en-US" altLang="zh-TW" sz="6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60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主佑！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0FEF30A-FDD5-4DC8-B0A5-383A121F3B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離開耶路撒冷，但要等候父的恩許，說：「你們聽我所說過的，若翰固然以水施了洗，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但不多幾天以後，你們要因聖神受洗。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他們聚集的時候，就問耶穌說：「主，現在就要給以色列復國嗎？」耶穌回答說：「父以自己的權柄，所定的時間和日期，不是你們應當知道的；但當聖神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F14CC843-1FE2-4757-B61C-8C61F4F02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16388" name="文字方塊 3">
            <a:extLst>
              <a:ext uri="{FF2B5EF4-FFF2-40B4-BE49-F238E27FC236}">
                <a16:creationId xmlns:a16="http://schemas.microsoft.com/office/drawing/2014/main" id="{257F1818-9F08-461C-B28B-3C5E2F868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2/4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A563DA0-CD77-45E3-8322-DB86911710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32656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降臨於你們身上時，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你們將充滿聖神的德能，要在耶路撒冷，及全猶太和撒瑪黎雅，並直到地極，為我作證人。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耶穌說完這些話，就在他們觀望中，被舉上升；有一朵雲彩接了他去，離開他們的眼界。</a:t>
            </a: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他們向天注視著他上升的時候，忽然，有兩個穿白衣的人，站在他們面前，向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C7B9DF58-F63D-4C3D-BD6D-EE5A790E0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17412" name="文字方塊 3">
            <a:extLst>
              <a:ext uri="{FF2B5EF4-FFF2-40B4-BE49-F238E27FC236}">
                <a16:creationId xmlns:a16="http://schemas.microsoft.com/office/drawing/2014/main" id="{16F9AF23-0B9F-44BB-8466-E52CC7813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3/4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BCB8282-24E4-4114-96E7-E0381BC585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他們說：「加里肋亞人！你們為什麼站著望天呢？這位離開你們，被接到天上去的耶穌，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你們看見他怎樣升了天，也要怎樣降來。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anose="020B0509000000000000" pitchFamily="49" charset="-120"/>
              </a:rPr>
              <a:t>上主的話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黑體-GB5" panose="020B0509000000000000" pitchFamily="49" charset="-120"/>
            </a:endParaRPr>
          </a:p>
          <a:p>
            <a:pPr marL="0" indent="0" algn="just" eaLnBrk="1">
              <a:lnSpc>
                <a:spcPts val="5300"/>
              </a:lnSpc>
              <a:spcBef>
                <a:spcPts val="1200"/>
              </a:spcBef>
              <a:buFontTx/>
              <a:buNone/>
            </a:pPr>
            <a:r>
              <a:rPr lang="zh-TW" altLang="en-US" sz="2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anose="020B0509000000000000" pitchFamily="49" charset="-120"/>
              </a:rPr>
              <a:t>眾：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anose="020B0509000000000000" pitchFamily="49" charset="-120"/>
              </a:rPr>
              <a:t>感謝天主！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18435" name="Text Box 3">
            <a:extLst>
              <a:ext uri="{FF2B5EF4-FFF2-40B4-BE49-F238E27FC236}">
                <a16:creationId xmlns:a16="http://schemas.microsoft.com/office/drawing/2014/main" id="{CBEB1DFD-0435-4E0C-8457-92BBA1871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18436" name="文字方塊 3">
            <a:extLst>
              <a:ext uri="{FF2B5EF4-FFF2-40B4-BE49-F238E27FC236}">
                <a16:creationId xmlns:a16="http://schemas.microsoft.com/office/drawing/2014/main" id="{9AEB61C8-4E32-42D8-975E-5DA744599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4/4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F486726-B359-769E-E45F-3A7A63B8A4CD}"/>
              </a:ext>
            </a:extLst>
          </p:cNvPr>
          <p:cNvSpPr txBox="1"/>
          <p:nvPr/>
        </p:nvSpPr>
        <p:spPr>
          <a:xfrm>
            <a:off x="1259632" y="4365104"/>
            <a:ext cx="648072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默想片刻 </a:t>
            </a:r>
            <a:r>
              <a:rPr lang="zh-TW" altLang="en-US" sz="32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讓聖言</a:t>
            </a:r>
            <a:r>
              <a:rPr lang="zh-TW" altLang="en-US" sz="32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進入腦海</a:t>
            </a:r>
            <a:r>
              <a:rPr lang="en-US" altLang="zh-TW" sz="32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</a:t>
            </a:r>
            <a:r>
              <a:rPr lang="zh-TW" altLang="en-US" sz="32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刻在心中</a:t>
            </a:r>
            <a:endParaRPr lang="zh-HK" altLang="en-US" sz="3200" dirty="0">
              <a:solidFill>
                <a:srgbClr val="00FF00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CD83226-55F7-4EEC-B746-F1BCE93AB9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360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恭讀聖保祿宗徒致厄弗所人書　</a:t>
            </a:r>
            <a:r>
              <a:rPr lang="en-US" altLang="zh-TW" sz="360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1:17-23</a:t>
            </a: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願我們的主耶穌基督的天主，即那光榮的父，把智慧和啟示的神恩，賜與你們，好使你們認識他。</a:t>
            </a: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並願他光照你們心靈的眼目，為叫你們認清：他的寵召，有什麼希望；在聖徒中，他嗣業的光榮，是怎樣豐厚；</a:t>
            </a:r>
            <a:endParaRPr lang="en-US" altLang="zh-TW" sz="400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90F47C97-9B56-47BA-B85B-7E3C0E1C6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0484" name="文字方塊 3">
            <a:extLst>
              <a:ext uri="{FF2B5EF4-FFF2-40B4-BE49-F238E27FC236}">
                <a16:creationId xmlns:a16="http://schemas.microsoft.com/office/drawing/2014/main" id="{91009C52-259E-4CF4-B405-E2DFEE3C4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1/3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9CEA129-D041-423A-A990-F000BD1A01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76672"/>
            <a:ext cx="9144000" cy="53943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對我們相信的人，所施展強而有效的德能，是怎樣偉大。正如他已將這德能，施展在基督身上，使他從死者中復活，叫他在天上，坐在自己右邊，超乎一切率領者、掌權者、異能者、宰制者，以及一切現世及來世，可稱呼的名號以上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21507" name="Text Box 3">
            <a:extLst>
              <a:ext uri="{FF2B5EF4-FFF2-40B4-BE49-F238E27FC236}">
                <a16:creationId xmlns:a16="http://schemas.microsoft.com/office/drawing/2014/main" id="{DE492668-C812-42F3-9243-F717BDBDD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1508" name="文字方塊 3">
            <a:extLst>
              <a:ext uri="{FF2B5EF4-FFF2-40B4-BE49-F238E27FC236}">
                <a16:creationId xmlns:a16="http://schemas.microsoft.com/office/drawing/2014/main" id="{B54CB450-013F-4E34-A2E2-FC405B4F8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2/3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0995E13-62FE-4B6A-BE1E-DC9CCC6A41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549275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天主又將萬有置於他腳下，使他在教會內做至高的元首；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這教會就是基督的身體，是基督在一切內，充滿一切的圓滿。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anose="020B0509000000000000" pitchFamily="49" charset="-120"/>
              </a:rPr>
              <a:t>上主的話</a:t>
            </a:r>
            <a:endParaRPr lang="en-US" altLang="zh-CN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黑體-GB5" panose="020B0509000000000000" pitchFamily="49" charset="-120"/>
            </a:endParaRPr>
          </a:p>
          <a:p>
            <a:pPr marL="0" indent="0" algn="just" eaLnBrk="1">
              <a:lnSpc>
                <a:spcPts val="5300"/>
              </a:lnSpc>
              <a:spcBef>
                <a:spcPts val="1200"/>
              </a:spcBef>
              <a:buFontTx/>
              <a:buNone/>
            </a:pPr>
            <a:r>
              <a:rPr lang="zh-TW" altLang="en-US" sz="2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anose="020B0509000000000000" pitchFamily="49" charset="-120"/>
              </a:rPr>
              <a:t>眾：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黑體-GB5" panose="020B0509000000000000" pitchFamily="49" charset="-120"/>
              </a:rPr>
              <a:t>感謝天主！</a:t>
            </a:r>
            <a:endParaRPr lang="en-US" altLang="zh-TW" sz="36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49096F57-1CF2-4F05-8734-AB022B97F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2532" name="文字方塊 3">
            <a:extLst>
              <a:ext uri="{FF2B5EF4-FFF2-40B4-BE49-F238E27FC236}">
                <a16:creationId xmlns:a16="http://schemas.microsoft.com/office/drawing/2014/main" id="{8B8ED325-D18A-4AF2-B349-D1AD64DF3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3/3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6A00763-EAA4-6DB7-0181-18F6BFB2194E}"/>
              </a:ext>
            </a:extLst>
          </p:cNvPr>
          <p:cNvSpPr txBox="1"/>
          <p:nvPr/>
        </p:nvSpPr>
        <p:spPr>
          <a:xfrm>
            <a:off x="755576" y="4725144"/>
            <a:ext cx="662473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默想片刻 </a:t>
            </a:r>
            <a:r>
              <a:rPr lang="zh-TW" altLang="en-US" sz="3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讓聖言</a:t>
            </a:r>
            <a:r>
              <a:rPr lang="zh-TW" altLang="en-US" sz="32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進入腦海</a:t>
            </a:r>
            <a:r>
              <a:rPr lang="en-US" altLang="zh-TW" sz="32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 </a:t>
            </a:r>
            <a:r>
              <a:rPr lang="zh-TW" altLang="en-US" sz="32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刻在心中</a:t>
            </a:r>
            <a:endParaRPr lang="zh-HK" altLang="en-US" sz="3200" dirty="0">
              <a:solidFill>
                <a:srgbClr val="00FF00"/>
              </a:solidFill>
              <a:latin typeface="華康正顏楷體W7(P)" panose="03000700000000000000" pitchFamily="66" charset="-120"/>
              <a:ea typeface="華康正顏楷體W7(P)" panose="03000700000000000000" pitchFamily="66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19A3C6BD-676A-4365-99AD-D14D4416DD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042025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恭讀聖瑪竇福音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28:16-20</a:t>
            </a: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那時候，十一個門徒就往加里肋亞，到耶穌給他們所指定的山上。他們一看見耶穌，就朝拜了他，雖然有人還心中疑惑。</a:t>
            </a:r>
          </a:p>
          <a:p>
            <a:pPr marL="0" indent="0" algn="just" eaLnBrk="1">
              <a:lnSpc>
                <a:spcPts val="53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耶穌於是上前對他們說：「天上地下的一切權柄，都交給了我，所以，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你們要去使萬民成為門徒，因父及子及聖神之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25603" name="Text Box 3">
            <a:extLst>
              <a:ext uri="{FF2B5EF4-FFF2-40B4-BE49-F238E27FC236}">
                <a16:creationId xmlns:a16="http://schemas.microsoft.com/office/drawing/2014/main" id="{7C5211F5-09E7-4284-9EE0-3EECB115D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5604" name="文字方塊 3">
            <a:extLst>
              <a:ext uri="{FF2B5EF4-FFF2-40B4-BE49-F238E27FC236}">
                <a16:creationId xmlns:a16="http://schemas.microsoft.com/office/drawing/2014/main" id="{6B0016D7-4AAF-489D-8D16-16E4C4AFE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0213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1/2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5706</TotalTime>
  <Words>2466</Words>
  <Application>Microsoft Office PowerPoint</Application>
  <PresentationFormat>如螢幕大小 (4:3)</PresentationFormat>
  <Paragraphs>114</Paragraphs>
  <Slides>26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20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26</vt:i4>
      </vt:variant>
    </vt:vector>
  </HeadingPairs>
  <TitlesOfParts>
    <vt:vector size="48" baseType="lpstr">
      <vt:lpstr>金梅毛顏楷</vt:lpstr>
      <vt:lpstr>華康中特圓體(P)</vt:lpstr>
      <vt:lpstr>華康中黑體</vt:lpstr>
      <vt:lpstr>華康中黑體(P)</vt:lpstr>
      <vt:lpstr>華康中圓體</vt:lpstr>
      <vt:lpstr>華康少女文字W7(P)</vt:lpstr>
      <vt:lpstr>華康布丁體</vt:lpstr>
      <vt:lpstr>華康正顏楷體W7</vt:lpstr>
      <vt:lpstr>華康正顏楷體W7(P)</vt:lpstr>
      <vt:lpstr>華康彩帶體</vt:lpstr>
      <vt:lpstr>華康粗黑體</vt:lpstr>
      <vt:lpstr>華康黑體-GB5</vt:lpstr>
      <vt:lpstr>華康儷中黑</vt:lpstr>
      <vt:lpstr>華康儷中黑(P)</vt:lpstr>
      <vt:lpstr>新細明體</vt:lpstr>
      <vt:lpstr>標楷體</vt:lpstr>
      <vt:lpstr>Arial</vt:lpstr>
      <vt:lpstr>Calibri</vt:lpstr>
      <vt:lpstr>Times New Roman</vt:lpstr>
      <vt:lpstr>Wingdings</vt:lpstr>
      <vt:lpstr>預設簡報設計</vt:lpstr>
      <vt:lpstr>1_預設簡報設計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579</cp:revision>
  <dcterms:created xsi:type="dcterms:W3CDTF">2006-09-26T01:05:23Z</dcterms:created>
  <dcterms:modified xsi:type="dcterms:W3CDTF">2026-04-27T04:34:31Z</dcterms:modified>
</cp:coreProperties>
</file>