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60" r:id="rId3"/>
  </p:sldMasterIdLst>
  <p:notesMasterIdLst>
    <p:notesMasterId r:id="rId35"/>
  </p:notesMasterIdLst>
  <p:handoutMasterIdLst>
    <p:handoutMasterId r:id="rId36"/>
  </p:handoutMasterIdLst>
  <p:sldIdLst>
    <p:sldId id="2361" r:id="rId4"/>
    <p:sldId id="2119" r:id="rId5"/>
    <p:sldId id="2120" r:id="rId6"/>
    <p:sldId id="2122" r:id="rId7"/>
    <p:sldId id="2123" r:id="rId8"/>
    <p:sldId id="2130" r:id="rId9"/>
    <p:sldId id="2131" r:id="rId10"/>
    <p:sldId id="2357" r:id="rId11"/>
    <p:sldId id="2096" r:id="rId12"/>
    <p:sldId id="2358" r:id="rId13"/>
    <p:sldId id="2359" r:id="rId14"/>
    <p:sldId id="2360" r:id="rId15"/>
    <p:sldId id="2362" r:id="rId16"/>
    <p:sldId id="2363" r:id="rId17"/>
    <p:sldId id="2364" r:id="rId18"/>
    <p:sldId id="2365" r:id="rId19"/>
    <p:sldId id="2366" r:id="rId20"/>
    <p:sldId id="2367" r:id="rId21"/>
    <p:sldId id="2368" r:id="rId22"/>
    <p:sldId id="2369" r:id="rId23"/>
    <p:sldId id="2370" r:id="rId24"/>
    <p:sldId id="2371" r:id="rId25"/>
    <p:sldId id="2372" r:id="rId26"/>
    <p:sldId id="2373" r:id="rId27"/>
    <p:sldId id="2374" r:id="rId28"/>
    <p:sldId id="2375" r:id="rId29"/>
    <p:sldId id="2376" r:id="rId30"/>
    <p:sldId id="2377" r:id="rId31"/>
    <p:sldId id="2378" r:id="rId32"/>
    <p:sldId id="2379" r:id="rId33"/>
    <p:sldId id="2305" r:id="rId34"/>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CC"/>
    <a:srgbClr val="FFFFFF"/>
    <a:srgbClr val="00FF00"/>
    <a:srgbClr val="FF99FF"/>
    <a:srgbClr val="FF00FF"/>
    <a:srgbClr val="660066"/>
    <a:srgbClr val="00CC00"/>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5131" autoAdjust="0"/>
    <p:restoredTop sz="93315" autoAdjust="0"/>
  </p:normalViewPr>
  <p:slideViewPr>
    <p:cSldViewPr>
      <p:cViewPr varScale="1">
        <p:scale>
          <a:sx n="59" d="100"/>
          <a:sy n="59" d="100"/>
        </p:scale>
        <p:origin x="106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2140579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770730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920519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5162783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日期版面配置區 6"/>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16566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日期版面配置區 2"/>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7424517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8062110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4176438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2728417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6967221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75157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6FAC3-E849-4CF9-A42A-E098B4C536A8}" type="datetimeFigureOut">
              <a:rPr lang="zh-HK" altLang="en-US" smtClean="0"/>
              <a:t>9/12/2024</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560432160"/>
      </p:ext>
    </p:extLst>
  </p:cSld>
  <p:clrMap bg1="lt1" tx1="dk1" bg2="lt2" tx2="dk2" accent1="accent1" accent2="accent2" accent3="accent3" accent4="accent4" accent5="accent5" accent6="accent6" hlink="hlink" folHlink="folHlink"/>
  <p:sldLayoutIdLst>
    <p:sldLayoutId id="2147489961" r:id="rId1"/>
    <p:sldLayoutId id="2147489962" r:id="rId2"/>
    <p:sldLayoutId id="2147489963" r:id="rId3"/>
    <p:sldLayoutId id="2147489964" r:id="rId4"/>
    <p:sldLayoutId id="2147489965" r:id="rId5"/>
    <p:sldLayoutId id="2147489966" r:id="rId6"/>
    <p:sldLayoutId id="2147489967" r:id="rId7"/>
    <p:sldLayoutId id="2147489968" r:id="rId8"/>
    <p:sldLayoutId id="2147489969" r:id="rId9"/>
    <p:sldLayoutId id="2147489970" r:id="rId10"/>
    <p:sldLayoutId id="2147489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將臨期第四主日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12</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22</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ts val="600"/>
              </a:spcBef>
              <a:spcAft>
                <a:spcPts val="12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1200" dirty="0">
              <a:solidFill>
                <a:srgbClr val="00FF00"/>
              </a:solidFill>
              <a:ea typeface="華康粗黑體" panose="020B0709000000000000" pitchFamily="49" charset="-120"/>
            </a:endParaRPr>
          </a:p>
          <a:p>
            <a:pPr algn="ctr" eaLnBrk="1" hangingPunct="1">
              <a:spcBef>
                <a:spcPct val="0"/>
              </a:spcBef>
              <a:spcAft>
                <a:spcPts val="2400"/>
              </a:spcAft>
              <a:buFontTx/>
              <a:buNone/>
            </a:pPr>
            <a:r>
              <a:rPr lang="zh-HK" altLang="en-US" sz="8800" spc="600" dirty="0">
                <a:solidFill>
                  <a:srgbClr val="FFFF00"/>
                </a:solidFill>
                <a:ea typeface="華康粗黑體" panose="020B0709000000000000" pitchFamily="49" charset="-120"/>
              </a:rPr>
              <a:t>甘為人役</a:t>
            </a:r>
            <a:endParaRPr lang="en-US" altLang="zh-HK" sz="8800" spc="600" dirty="0">
              <a:solidFill>
                <a:srgbClr val="FFFF00"/>
              </a:solidFill>
              <a:ea typeface="華康粗黑體" panose="020B0709000000000000" pitchFamily="49" charset="-120"/>
            </a:endParaRPr>
          </a:p>
          <a:p>
            <a:pPr algn="ctr" eaLnBrk="1" hangingPunct="1">
              <a:spcBef>
                <a:spcPct val="0"/>
              </a:spcBef>
              <a:buFontTx/>
              <a:buNone/>
            </a:pPr>
            <a:r>
              <a:rPr lang="en-US" altLang="zh-TW" sz="44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事了拂衣去 深藏身與名</a:t>
            </a:r>
            <a:r>
              <a:rPr lang="en-US" altLang="zh-TW" sz="4400" dirty="0">
                <a:solidFill>
                  <a:schemeClr val="bg1"/>
                </a:solidFill>
                <a:ea typeface="華康粗黑體" panose="020B0709000000000000" pitchFamily="49" charset="-120"/>
              </a:rPr>
              <a:t>——</a:t>
            </a:r>
            <a:endParaRPr lang="en-US" altLang="zh-TW" sz="4000" dirty="0">
              <a:solidFill>
                <a:srgbClr val="00FF00"/>
              </a:solidFill>
              <a:ea typeface="華康粗黑體" panose="020B0709000000000000" pitchFamily="49" charset="-120"/>
            </a:endParaRP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272655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260648"/>
            <a:ext cx="9144000" cy="6552728"/>
          </a:xfrm>
        </p:spPr>
        <p:txBody>
          <a:bodyPr/>
          <a:lstStyle/>
          <a:p>
            <a:pPr lvl="0" eaLnBrk="1" hangingPunct="1">
              <a:spcBef>
                <a:spcPct val="0"/>
              </a:spcBef>
              <a:spcAft>
                <a:spcPts val="1200"/>
              </a:spcAft>
              <a:buNone/>
            </a:pPr>
            <a:r>
              <a:rPr lang="zh-TW" altLang="en-US" sz="4000" dirty="0">
                <a:ea typeface="華康正顏楷體W7(P)" panose="03000700000000000000" pitchFamily="66" charset="-120"/>
              </a:rPr>
              <a:t>白冷</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你在猶大郡邑中</a:t>
            </a:r>
            <a:r>
              <a:rPr lang="en-US" altLang="zh-TW" sz="4000" dirty="0">
                <a:ea typeface="華康正顏楷體W7(P)" panose="03000700000000000000" pitchFamily="66" charset="-120"/>
              </a:rPr>
              <a:t>,</a:t>
            </a:r>
            <a:r>
              <a:rPr lang="zh-TW" altLang="en-US" sz="4000" dirty="0">
                <a:solidFill>
                  <a:srgbClr val="FF0000"/>
                </a:solidFill>
                <a:ea typeface="華康正顏楷體W7(P)" panose="03000700000000000000" pitchFamily="66" charset="-120"/>
              </a:rPr>
              <a:t>雖是最小的</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但是</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將由你為我出生一位統治以色列的人</a:t>
            </a:r>
            <a:r>
              <a:rPr lang="en-US" altLang="zh-TW" sz="4000" dirty="0">
                <a:ea typeface="華康正顏楷體W7(P)" panose="03000700000000000000" pitchFamily="66" charset="-120"/>
              </a:rPr>
              <a:t>.</a:t>
            </a:r>
          </a:p>
          <a:p>
            <a:pPr lvl="0" eaLnBrk="1" hangingPunct="1">
              <a:spcBef>
                <a:spcPct val="0"/>
              </a:spcBef>
              <a:spcAft>
                <a:spcPts val="600"/>
              </a:spcAft>
              <a:buNone/>
            </a:pPr>
            <a:r>
              <a:rPr lang="zh-TW" altLang="en-US" sz="4000" dirty="0">
                <a:solidFill>
                  <a:srgbClr val="FF0000"/>
                </a:solidFill>
                <a:ea typeface="華康儷中黑" panose="020B0509000000000000" pitchFamily="49" charset="-120"/>
              </a:rPr>
              <a:t>最小的</a:t>
            </a:r>
            <a:r>
              <a:rPr lang="zh-TW" altLang="en-US" sz="4000" dirty="0">
                <a:ea typeface="華康儷中黑" panose="020B0509000000000000" pitchFamily="49" charset="-120"/>
              </a:rPr>
              <a:t>白冷郡</a:t>
            </a:r>
            <a:r>
              <a:rPr lang="en-US" altLang="zh-TW" sz="4000" dirty="0">
                <a:ea typeface="華康儷中黑" panose="020B0509000000000000" pitchFamily="49" charset="-120"/>
              </a:rPr>
              <a:t>,</a:t>
            </a:r>
            <a:r>
              <a:rPr lang="zh-TW" altLang="en-US" sz="4000" dirty="0">
                <a:ea typeface="華康儷中黑" panose="020B0509000000000000" pitchFamily="49" charset="-120"/>
              </a:rPr>
              <a:t>生出</a:t>
            </a:r>
            <a:r>
              <a:rPr lang="zh-TW" altLang="en-US" sz="4000" dirty="0">
                <a:solidFill>
                  <a:srgbClr val="FF0000"/>
                </a:solidFill>
                <a:ea typeface="華康儷中黑" panose="020B0509000000000000" pitchFamily="49" charset="-120"/>
              </a:rPr>
              <a:t>最偉大</a:t>
            </a:r>
            <a:r>
              <a:rPr lang="zh-TW" altLang="en-US" sz="4000" dirty="0">
                <a:ea typeface="華康儷中黑" panose="020B0509000000000000" pitchFamily="49" charset="-120"/>
              </a:rPr>
              <a:t>的救主耶穌</a:t>
            </a:r>
            <a:r>
              <a:rPr lang="en-US" altLang="zh-TW" sz="4000" dirty="0">
                <a:ea typeface="華康儷中黑" panose="020B0509000000000000" pitchFamily="49" charset="-120"/>
              </a:rPr>
              <a:t>,</a:t>
            </a:r>
            <a:r>
              <a:rPr lang="zh-TW" altLang="en-US" sz="4000" dirty="0">
                <a:ea typeface="華康儷中黑" panose="020B0509000000000000" pitchFamily="49" charset="-120"/>
              </a:rPr>
              <a:t>一位同時是真天主又是真人的</a:t>
            </a:r>
            <a:r>
              <a:rPr lang="zh-TW" altLang="en-US" sz="4000" dirty="0">
                <a:solidFill>
                  <a:srgbClr val="FF0000"/>
                </a:solidFill>
                <a:ea typeface="華康儷中黑" panose="020B0509000000000000" pitchFamily="49" charset="-120"/>
              </a:rPr>
              <a:t>默西亞</a:t>
            </a:r>
            <a:r>
              <a:rPr lang="en-US" altLang="zh-TW" sz="4000" dirty="0">
                <a:ea typeface="華康儷中黑" panose="020B0509000000000000" pitchFamily="49" charset="-120"/>
              </a:rPr>
              <a:t>.</a:t>
            </a:r>
          </a:p>
          <a:p>
            <a:pPr lvl="0" eaLnBrk="1" hangingPunct="1">
              <a:spcBef>
                <a:spcPct val="0"/>
              </a:spcBef>
              <a:spcAft>
                <a:spcPts val="600"/>
              </a:spcAft>
              <a:buNone/>
            </a:pPr>
            <a:r>
              <a:rPr lang="zh-TW" altLang="en-US" sz="4000" dirty="0">
                <a:solidFill>
                  <a:srgbClr val="FF0000"/>
                </a:solidFill>
                <a:ea typeface="華康儷中黑" panose="020B0509000000000000" pitchFamily="49" charset="-120"/>
              </a:rPr>
              <a:t>十二位十分卑微的門徒</a:t>
            </a:r>
            <a:r>
              <a:rPr lang="en-US" altLang="zh-TW" sz="4000" dirty="0">
                <a:ea typeface="華康儷中黑" panose="020B0509000000000000" pitchFamily="49" charset="-120"/>
              </a:rPr>
              <a:t>,</a:t>
            </a:r>
            <a:r>
              <a:rPr lang="zh-TW" altLang="en-US" sz="4000" dirty="0">
                <a:ea typeface="華康儷中黑" panose="020B0509000000000000" pitchFamily="49" charset="-120"/>
              </a:rPr>
              <a:t>正是世上最大宗教</a:t>
            </a:r>
            <a:r>
              <a:rPr lang="en-US" altLang="zh-TW" sz="4000" dirty="0">
                <a:ea typeface="華康儷中黑" panose="020B0509000000000000" pitchFamily="49" charset="-120"/>
              </a:rPr>
              <a:t>——</a:t>
            </a:r>
            <a:r>
              <a:rPr lang="zh-TW" altLang="en-US" sz="4000" dirty="0">
                <a:ea typeface="華康儷中黑" panose="020B0509000000000000" pitchFamily="49" charset="-120"/>
              </a:rPr>
              <a:t>基督宗教</a:t>
            </a:r>
            <a:r>
              <a:rPr lang="en-US" altLang="zh-TW" sz="4000" dirty="0">
                <a:ea typeface="華康儷中黑" panose="020B0509000000000000" pitchFamily="49" charset="-120"/>
              </a:rPr>
              <a:t>(</a:t>
            </a:r>
            <a:r>
              <a:rPr lang="zh-TW" altLang="en-US" sz="4000" dirty="0">
                <a:ea typeface="華康儷中黑" panose="020B0509000000000000" pitchFamily="49" charset="-120"/>
              </a:rPr>
              <a:t>天主教</a:t>
            </a:r>
            <a:r>
              <a:rPr lang="en-US" altLang="zh-TW" sz="4000" dirty="0">
                <a:ea typeface="華康儷中黑" panose="020B0509000000000000" pitchFamily="49" charset="-120"/>
              </a:rPr>
              <a:t>+</a:t>
            </a:r>
            <a:r>
              <a:rPr lang="zh-TW" altLang="en-US" sz="4000" dirty="0">
                <a:ea typeface="華康儷中黑" panose="020B0509000000000000" pitchFamily="49" charset="-120"/>
              </a:rPr>
              <a:t>基督新教</a:t>
            </a:r>
            <a:r>
              <a:rPr lang="en-US" altLang="zh-TW" sz="4000" dirty="0">
                <a:ea typeface="華康儷中黑" panose="020B0509000000000000" pitchFamily="49" charset="-120"/>
              </a:rPr>
              <a:t>)</a:t>
            </a:r>
            <a:r>
              <a:rPr lang="zh-TW" altLang="en-US" sz="4000" dirty="0">
                <a:ea typeface="華康儷中黑" panose="020B0509000000000000" pitchFamily="49" charset="-120"/>
              </a:rPr>
              <a:t>的基石</a:t>
            </a:r>
            <a:r>
              <a:rPr lang="en-US" altLang="zh-TW" sz="4000" dirty="0">
                <a:ea typeface="華康儷中黑" panose="020B0509000000000000" pitchFamily="49" charset="-120"/>
              </a:rPr>
              <a:t>.</a:t>
            </a:r>
          </a:p>
          <a:p>
            <a:pPr lvl="0" eaLnBrk="1" hangingPunct="1">
              <a:spcBef>
                <a:spcPct val="0"/>
              </a:spcBef>
              <a:spcAft>
                <a:spcPts val="600"/>
              </a:spcAft>
              <a:buNone/>
            </a:pPr>
            <a:r>
              <a:rPr lang="zh-TW" altLang="en-US" sz="4000" dirty="0">
                <a:ea typeface="華康儷中黑" panose="020B0509000000000000" pitchFamily="49" charset="-120"/>
              </a:rPr>
              <a:t>絕大多數的</a:t>
            </a:r>
            <a:r>
              <a:rPr lang="zh-TW" altLang="en-US" sz="4000" dirty="0">
                <a:solidFill>
                  <a:srgbClr val="FF0000"/>
                </a:solidFill>
                <a:ea typeface="華康儷中黑" panose="020B0509000000000000" pitchFamily="49" charset="-120"/>
              </a:rPr>
              <a:t>名人偉人聖賢豪傑</a:t>
            </a:r>
            <a:r>
              <a:rPr lang="en-US" altLang="zh-TW" sz="4000" dirty="0">
                <a:ea typeface="華康儷中黑" panose="020B0509000000000000" pitchFamily="49" charset="-120"/>
              </a:rPr>
              <a:t>,</a:t>
            </a:r>
            <a:r>
              <a:rPr lang="zh-TW" altLang="en-US" sz="4000" dirty="0">
                <a:ea typeface="華康儷中黑" panose="020B0509000000000000" pitchFamily="49" charset="-120"/>
              </a:rPr>
              <a:t>他們的父母也不過都是我們</a:t>
            </a:r>
            <a:r>
              <a:rPr lang="zh-TW" altLang="en-US" sz="4000" dirty="0">
                <a:solidFill>
                  <a:srgbClr val="9900CC"/>
                </a:solidFill>
                <a:ea typeface="華康儷中黑" panose="020B0509000000000000" pitchFamily="49" charset="-120"/>
              </a:rPr>
              <a:t>鄰家的叔叔嬸嬸</a:t>
            </a:r>
            <a:r>
              <a:rPr lang="en-US" altLang="zh-TW" sz="4000" dirty="0">
                <a:ea typeface="華康儷中黑" panose="020B0509000000000000" pitchFamily="49" charset="-120"/>
              </a:rPr>
              <a:t>.</a:t>
            </a:r>
          </a:p>
        </p:txBody>
      </p:sp>
    </p:spTree>
    <p:extLst>
      <p:ext uri="{BB962C8B-B14F-4D97-AF65-F5344CB8AC3E}">
        <p14:creationId xmlns:p14="http://schemas.microsoft.com/office/powerpoint/2010/main" val="127734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500"/>
                                        <p:tgtEl>
                                          <p:spTgt spid="327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260648"/>
            <a:ext cx="9144000" cy="6552728"/>
          </a:xfrm>
        </p:spPr>
        <p:txBody>
          <a:bodyPr/>
          <a:lstStyle/>
          <a:p>
            <a:pPr eaLnBrk="1" hangingPunct="1">
              <a:spcBef>
                <a:spcPct val="0"/>
              </a:spcBef>
              <a:spcAft>
                <a:spcPts val="1200"/>
              </a:spcAft>
              <a:buNone/>
            </a:pPr>
            <a:r>
              <a:rPr lang="zh-TW" altLang="en-US" sz="4000" spc="-100" dirty="0">
                <a:ea typeface="華康正顏楷體W7(P)" panose="03000700000000000000" pitchFamily="66" charset="-120"/>
              </a:rPr>
              <a:t>全燔祭和贖罪祭</a:t>
            </a:r>
            <a:r>
              <a:rPr lang="en-US" altLang="zh-TW" sz="4000" spc="-100" dirty="0">
                <a:ea typeface="華康正顏楷體W7(P)" panose="03000700000000000000" pitchFamily="66" charset="-120"/>
              </a:rPr>
              <a:t>,</a:t>
            </a:r>
            <a:r>
              <a:rPr lang="zh-TW" altLang="en-US" sz="4000" spc="-100" dirty="0">
                <a:ea typeface="華康正顏楷體W7(P)" panose="03000700000000000000" pitchFamily="66" charset="-120"/>
              </a:rPr>
              <a:t>已非你所喜</a:t>
            </a:r>
            <a:r>
              <a:rPr lang="en-US" altLang="zh-TW" sz="4000" spc="-100" dirty="0">
                <a:ea typeface="華康正顏楷體W7(P)" panose="03000700000000000000" pitchFamily="66" charset="-120"/>
              </a:rPr>
              <a:t>,</a:t>
            </a:r>
            <a:r>
              <a:rPr lang="zh-TW" altLang="en-US" sz="4000" spc="-100" dirty="0">
                <a:ea typeface="華康正顏楷體W7(P)" panose="03000700000000000000" pitchFamily="66" charset="-120"/>
              </a:rPr>
              <a:t>於是我說</a:t>
            </a:r>
            <a:r>
              <a:rPr lang="en-US" altLang="zh-TW" sz="4000" spc="-100" dirty="0">
                <a:ea typeface="華康正顏楷體W7(P)" panose="03000700000000000000" pitchFamily="66" charset="-120"/>
              </a:rPr>
              <a:t>:</a:t>
            </a:r>
            <a:r>
              <a:rPr lang="zh-TW" altLang="en-US" sz="4000" spc="-100" dirty="0">
                <a:ea typeface="華康正顏楷體W7(P)" panose="03000700000000000000" pitchFamily="66" charset="-120"/>
              </a:rPr>
              <a:t>看</a:t>
            </a:r>
            <a:r>
              <a:rPr lang="en-US" altLang="zh-TW" sz="4000" spc="-100" dirty="0">
                <a:ea typeface="華康正顏楷體W7(P)" panose="03000700000000000000" pitchFamily="66" charset="-120"/>
              </a:rPr>
              <a:t>,</a:t>
            </a:r>
            <a:r>
              <a:rPr lang="zh-TW" altLang="en-US" sz="4000" spc="-100" dirty="0">
                <a:solidFill>
                  <a:srgbClr val="FF0000"/>
                </a:solidFill>
                <a:ea typeface="華康正顏楷體W7(P)" panose="03000700000000000000" pitchFamily="66" charset="-120"/>
              </a:rPr>
              <a:t>我已來到</a:t>
            </a:r>
            <a:r>
              <a:rPr lang="en-US" altLang="zh-TW" sz="4000" spc="-100" dirty="0">
                <a:solidFill>
                  <a:srgbClr val="FF0000"/>
                </a:solidFill>
                <a:ea typeface="華康正顏楷體W7(P)" panose="03000700000000000000" pitchFamily="66" charset="-120"/>
              </a:rPr>
              <a:t>! </a:t>
            </a:r>
            <a:r>
              <a:rPr lang="zh-TW" altLang="en-US" sz="4000" spc="-100" dirty="0">
                <a:ea typeface="華康正顏楷體W7(P)" panose="03000700000000000000" pitchFamily="66" charset="-120"/>
              </a:rPr>
              <a:t>天主</a:t>
            </a:r>
            <a:r>
              <a:rPr lang="en-US" altLang="zh-TW" sz="4000" spc="-100" dirty="0">
                <a:ea typeface="華康正顏楷體W7(P)" panose="03000700000000000000" pitchFamily="66" charset="-120"/>
              </a:rPr>
              <a:t>!</a:t>
            </a:r>
            <a:r>
              <a:rPr lang="zh-TW" altLang="en-US" sz="4000" spc="-100" dirty="0">
                <a:ea typeface="華康正顏楷體W7(P)" panose="03000700000000000000" pitchFamily="66" charset="-120"/>
              </a:rPr>
              <a:t>我來</a:t>
            </a:r>
            <a:r>
              <a:rPr lang="zh-TW" altLang="en-US" sz="4000" spc="-100" dirty="0">
                <a:highlight>
                  <a:srgbClr val="FFFF00"/>
                </a:highlight>
                <a:ea typeface="華康正顏楷體W7(P)" panose="03000700000000000000" pitchFamily="66" charset="-120"/>
              </a:rPr>
              <a:t>為承行你的旨意</a:t>
            </a:r>
            <a:r>
              <a:rPr lang="en-US" altLang="zh-TW" sz="4000" spc="-100" dirty="0">
                <a:ea typeface="華康正顏楷體W7(P)" panose="03000700000000000000" pitchFamily="66" charset="-120"/>
              </a:rPr>
              <a:t>.</a:t>
            </a:r>
          </a:p>
          <a:p>
            <a:pPr lvl="0" eaLnBrk="1" hangingPunct="1">
              <a:spcBef>
                <a:spcPct val="0"/>
              </a:spcBef>
              <a:spcAft>
                <a:spcPts val="600"/>
              </a:spcAft>
              <a:buNone/>
            </a:pPr>
            <a:r>
              <a:rPr lang="zh-TW" altLang="en-US" sz="4000" dirty="0">
                <a:solidFill>
                  <a:srgbClr val="FF0000"/>
                </a:solidFill>
                <a:ea typeface="華康儷中黑" panose="020B0509000000000000" pitchFamily="49" charset="-120"/>
              </a:rPr>
              <a:t>在強調宗教的時代</a:t>
            </a:r>
            <a:r>
              <a:rPr lang="en-US" altLang="zh-TW" sz="4000" dirty="0">
                <a:ea typeface="華康儷中黑" panose="020B0509000000000000" pitchFamily="49" charset="-120"/>
              </a:rPr>
              <a:t>,</a:t>
            </a:r>
            <a:r>
              <a:rPr lang="zh-TW" altLang="en-US" sz="4000" dirty="0">
                <a:ea typeface="華康儷中黑" panose="020B0509000000000000" pitchFamily="49" charset="-120"/>
              </a:rPr>
              <a:t>人們以為神喜歡牛羊花菓元寶香燭或其它的三牲祭品</a:t>
            </a:r>
            <a:r>
              <a:rPr lang="en-US" altLang="zh-TW" sz="4000" dirty="0">
                <a:ea typeface="華康儷中黑" panose="020B0509000000000000" pitchFamily="49" charset="-120"/>
              </a:rPr>
              <a:t>.</a:t>
            </a:r>
          </a:p>
          <a:p>
            <a:pPr lvl="0" eaLnBrk="1" hangingPunct="1">
              <a:spcBef>
                <a:spcPct val="0"/>
              </a:spcBef>
              <a:spcAft>
                <a:spcPts val="600"/>
              </a:spcAft>
              <a:buNone/>
            </a:pPr>
            <a:r>
              <a:rPr lang="zh-TW" altLang="en-US" sz="4000" dirty="0">
                <a:solidFill>
                  <a:srgbClr val="FF0000"/>
                </a:solidFill>
                <a:ea typeface="華康儷中黑" panose="020B0509000000000000" pitchFamily="49" charset="-120"/>
              </a:rPr>
              <a:t>在強調天國的時代</a:t>
            </a:r>
            <a:r>
              <a:rPr lang="en-US" altLang="zh-TW" sz="4000" dirty="0">
                <a:ea typeface="華康儷中黑" panose="020B0509000000000000" pitchFamily="49" charset="-120"/>
              </a:rPr>
              <a:t>,</a:t>
            </a:r>
            <a:r>
              <a:rPr lang="zh-TW" altLang="en-US" sz="4000" dirty="0">
                <a:ea typeface="華康儷中黑" panose="020B0509000000000000" pitchFamily="49" charset="-120"/>
              </a:rPr>
              <a:t>天主喜歡我們的生命和所有</a:t>
            </a:r>
            <a:r>
              <a:rPr lang="en-US" altLang="zh-TW" sz="4000" dirty="0">
                <a:ea typeface="華康儷中黑" panose="020B0509000000000000" pitchFamily="49" charset="-120"/>
              </a:rPr>
              <a:t>,</a:t>
            </a:r>
            <a:r>
              <a:rPr lang="zh-TW" altLang="en-US" sz="4000" dirty="0">
                <a:ea typeface="華康儷中黑" panose="020B0509000000000000" pitchFamily="49" charset="-120"/>
              </a:rPr>
              <a:t>即我們的時間</a:t>
            </a:r>
            <a:r>
              <a:rPr lang="en-US" altLang="zh-TW" sz="4000" dirty="0">
                <a:ea typeface="華康儷中黑" panose="020B0509000000000000" pitchFamily="49" charset="-120"/>
              </a:rPr>
              <a:t>,</a:t>
            </a:r>
            <a:r>
              <a:rPr lang="zh-TW" altLang="en-US" sz="4000" dirty="0">
                <a:ea typeface="華康儷中黑" panose="020B0509000000000000" pitchFamily="49" charset="-120"/>
              </a:rPr>
              <a:t>金錢</a:t>
            </a:r>
            <a:r>
              <a:rPr lang="en-US" altLang="zh-TW" sz="4000" dirty="0">
                <a:ea typeface="華康儷中黑" panose="020B0509000000000000" pitchFamily="49" charset="-120"/>
              </a:rPr>
              <a:t>,</a:t>
            </a:r>
            <a:r>
              <a:rPr lang="zh-TW" altLang="en-US" sz="4000" dirty="0">
                <a:ea typeface="華康儷中黑" panose="020B0509000000000000" pitchFamily="49" charset="-120"/>
              </a:rPr>
              <a:t>才能和愛心</a:t>
            </a:r>
            <a:r>
              <a:rPr lang="en-US" altLang="zh-TW" sz="4000" dirty="0">
                <a:ea typeface="華康儷中黑" panose="020B0509000000000000" pitchFamily="49" charset="-120"/>
              </a:rPr>
              <a:t>.</a:t>
            </a:r>
          </a:p>
          <a:p>
            <a:pPr lvl="0" eaLnBrk="1" hangingPunct="1">
              <a:spcBef>
                <a:spcPct val="0"/>
              </a:spcBef>
              <a:spcAft>
                <a:spcPts val="600"/>
              </a:spcAft>
              <a:buNone/>
            </a:pPr>
            <a:r>
              <a:rPr lang="zh-TW" altLang="en-US" sz="4000" dirty="0">
                <a:ea typeface="華康儷中黑" panose="020B0509000000000000" pitchFamily="49" charset="-120"/>
              </a:rPr>
              <a:t>在無數</a:t>
            </a:r>
            <a:r>
              <a:rPr lang="zh-TW" altLang="en-US" sz="4000" dirty="0">
                <a:solidFill>
                  <a:srgbClr val="FF0000"/>
                </a:solidFill>
                <a:ea typeface="華康儷中黑" panose="020B0509000000000000" pitchFamily="49" charset="-120"/>
              </a:rPr>
              <a:t>我來了</a:t>
            </a:r>
            <a:r>
              <a:rPr lang="zh-TW" altLang="en-US" sz="4000" dirty="0">
                <a:ea typeface="華康儷中黑" panose="020B0509000000000000" pitchFamily="49" charset="-120"/>
              </a:rPr>
              <a:t>的許諾中</a:t>
            </a:r>
            <a:r>
              <a:rPr lang="en-US" altLang="zh-TW" sz="4000" dirty="0">
                <a:ea typeface="華康儷中黑" panose="020B0509000000000000" pitchFamily="49" charset="-120"/>
              </a:rPr>
              <a:t>,</a:t>
            </a:r>
            <a:r>
              <a:rPr lang="zh-TW" altLang="en-US" sz="4000" dirty="0">
                <a:ea typeface="華康儷中黑" panose="020B0509000000000000" pitchFamily="49" charset="-120"/>
              </a:rPr>
              <a:t> 是數之不盡的可歌可泣的故事</a:t>
            </a:r>
            <a:r>
              <a:rPr lang="en-US" altLang="zh-TW" sz="4000" dirty="0">
                <a:ea typeface="華康儷中黑" panose="020B0509000000000000" pitchFamily="49" charset="-120"/>
              </a:rPr>
              <a:t>,</a:t>
            </a:r>
            <a:r>
              <a:rPr lang="zh-TW" altLang="en-US" sz="4000" dirty="0">
                <a:ea typeface="華康儷中黑" panose="020B0509000000000000" pitchFamily="49" charset="-120"/>
              </a:rPr>
              <a:t>盡顯</a:t>
            </a:r>
            <a:r>
              <a:rPr lang="zh-TW" altLang="en-US" sz="4000" dirty="0">
                <a:solidFill>
                  <a:srgbClr val="9900CC"/>
                </a:solidFill>
                <a:ea typeface="華康儷中黑" panose="020B0509000000000000" pitchFamily="49" charset="-120"/>
              </a:rPr>
              <a:t>榮主救人的完美內容</a:t>
            </a:r>
            <a:r>
              <a:rPr lang="zh-TW" altLang="en-US" sz="4000" spc="-150" dirty="0">
                <a:ea typeface="華康儷中黑" panose="020B0509000000000000" pitchFamily="49" charset="-120"/>
              </a:rPr>
              <a:t>：</a:t>
            </a:r>
            <a:r>
              <a:rPr lang="en-US" altLang="zh-TW" sz="4000" spc="-150" dirty="0">
                <a:ea typeface="華康儷中黑" panose="020B0509000000000000" pitchFamily="49" charset="-120"/>
              </a:rPr>
              <a:t>The glory of God is man fully alive.</a:t>
            </a:r>
          </a:p>
        </p:txBody>
      </p:sp>
    </p:spTree>
    <p:extLst>
      <p:ext uri="{BB962C8B-B14F-4D97-AF65-F5344CB8AC3E}">
        <p14:creationId xmlns:p14="http://schemas.microsoft.com/office/powerpoint/2010/main" val="17969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1000"/>
                                        <p:tgtEl>
                                          <p:spTgt spid="32770">
                                            <p:txEl>
                                              <p:pRg st="3" end="3"/>
                                            </p:txEl>
                                          </p:spTgt>
                                        </p:tgtEl>
                                      </p:cBhvr>
                                    </p:animEffect>
                                    <p:anim calcmode="lin" valueType="num">
                                      <p:cBhvr>
                                        <p:cTn id="22"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52636"/>
            <a:ext cx="9144000" cy="6552728"/>
          </a:xfrm>
        </p:spPr>
        <p:txBody>
          <a:bodyPr/>
          <a:lstStyle/>
          <a:p>
            <a:pPr eaLnBrk="1" hangingPunct="1">
              <a:spcBef>
                <a:spcPct val="0"/>
              </a:spcBef>
              <a:spcAft>
                <a:spcPts val="1800"/>
              </a:spcAft>
              <a:buNone/>
            </a:pPr>
            <a:r>
              <a:rPr lang="zh-TW" altLang="en-US" sz="4000" dirty="0">
                <a:ea typeface="華康正顏楷體W7(P)" panose="03000700000000000000" pitchFamily="66" charset="-120"/>
              </a:rPr>
              <a:t>瑪利亞</a:t>
            </a:r>
            <a:r>
              <a:rPr lang="zh-TW" altLang="en-US" sz="4000" dirty="0">
                <a:solidFill>
                  <a:srgbClr val="FF0000"/>
                </a:solidFill>
                <a:ea typeface="華康正顏楷體W7(P)" panose="03000700000000000000" pitchFamily="66" charset="-120"/>
              </a:rPr>
              <a:t>急速</a:t>
            </a:r>
            <a:r>
              <a:rPr lang="zh-TW" altLang="en-US" sz="4000" dirty="0">
                <a:ea typeface="華康正顏楷體W7(P)" panose="03000700000000000000" pitchFamily="66" charset="-120"/>
              </a:rPr>
              <a:t>往山區去</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她進入匝加利亞的家</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就向依撒伯爾請安</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依撒伯爾一聽到瑪利亞請安</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胎兒就在她的腹中歡躍</a:t>
            </a:r>
            <a:r>
              <a:rPr lang="en-US" altLang="zh-TW" sz="4000" dirty="0">
                <a:ea typeface="華康正顏楷體W7(P)" panose="03000700000000000000" pitchFamily="66" charset="-120"/>
              </a:rPr>
              <a:t>.</a:t>
            </a:r>
          </a:p>
          <a:p>
            <a:pPr lvl="0" eaLnBrk="1" hangingPunct="1">
              <a:spcBef>
                <a:spcPct val="0"/>
              </a:spcBef>
              <a:spcAft>
                <a:spcPts val="1200"/>
              </a:spcAft>
              <a:buNone/>
            </a:pPr>
            <a:r>
              <a:rPr lang="zh-TW" altLang="en-US" sz="4000" dirty="0">
                <a:solidFill>
                  <a:srgbClr val="FF0000"/>
                </a:solidFill>
                <a:ea typeface="華康粗黑體" panose="020B0709000000000000" pitchFamily="49" charset="-120"/>
              </a:rPr>
              <a:t>急速</a:t>
            </a:r>
            <a:r>
              <a:rPr lang="zh-TW" altLang="en-US" sz="4000" dirty="0">
                <a:ea typeface="華康粗黑體" panose="020B0709000000000000" pitchFamily="49" charset="-120"/>
              </a:rPr>
              <a:t>往山區去的</a:t>
            </a:r>
            <a:r>
              <a:rPr lang="en-US" altLang="zh-TW" sz="4000" dirty="0">
                <a:ea typeface="華康粗黑體" panose="020B0709000000000000" pitchFamily="49" charset="-120"/>
              </a:rPr>
              <a:t>,</a:t>
            </a:r>
            <a:r>
              <a:rPr lang="zh-TW" altLang="en-US" sz="4000" dirty="0">
                <a:ea typeface="華康粗黑體" panose="020B0709000000000000" pitchFamily="49" charset="-120"/>
              </a:rPr>
              <a:t>是</a:t>
            </a:r>
            <a:r>
              <a:rPr lang="zh-TW" altLang="en-US" sz="4000" dirty="0">
                <a:solidFill>
                  <a:srgbClr val="FF0000"/>
                </a:solidFill>
                <a:ea typeface="華康粗黑體" panose="020B0709000000000000" pitchFamily="49" charset="-120"/>
              </a:rPr>
              <a:t>天主之母</a:t>
            </a:r>
            <a:r>
              <a:rPr lang="zh-TW" altLang="en-US" sz="4000" dirty="0">
                <a:ea typeface="華康粗黑體" panose="020B0709000000000000" pitchFamily="49" charset="-120"/>
              </a:rPr>
              <a:t>探訪同樣懷孕的表姐</a:t>
            </a:r>
            <a:r>
              <a:rPr lang="en-US" altLang="zh-TW" sz="4000" dirty="0">
                <a:ea typeface="華康粗黑體" panose="020B0709000000000000" pitchFamily="49" charset="-120"/>
              </a:rPr>
              <a:t>;</a:t>
            </a:r>
            <a:r>
              <a:rPr lang="zh-TW" altLang="en-US" sz="4000" dirty="0">
                <a:ea typeface="華康粗黑體" panose="020B0709000000000000" pitchFamily="49" charset="-120"/>
              </a:rPr>
              <a:t>瑪利亞只知別人的需要</a:t>
            </a:r>
            <a:r>
              <a:rPr lang="en-US" altLang="zh-TW" sz="4000" dirty="0">
                <a:ea typeface="華康粗黑體" panose="020B0709000000000000" pitchFamily="49" charset="-120"/>
              </a:rPr>
              <a:t>,</a:t>
            </a:r>
            <a:r>
              <a:rPr lang="zh-TW" altLang="en-US" sz="4000" dirty="0">
                <a:ea typeface="華康粗黑體" panose="020B0709000000000000" pitchFamily="49" charset="-120"/>
              </a:rPr>
              <a:t>忘記自己也同樣懷了孕</a:t>
            </a:r>
            <a:r>
              <a:rPr lang="en-US" altLang="zh-TW" sz="4000" dirty="0">
                <a:ea typeface="華康粗黑體" panose="020B0709000000000000" pitchFamily="49" charset="-120"/>
              </a:rPr>
              <a:t>,</a:t>
            </a:r>
            <a:r>
              <a:rPr lang="zh-TW" altLang="en-US" sz="4000" dirty="0">
                <a:ea typeface="華康粗黑體" panose="020B0709000000000000" pitchFamily="49" charset="-120"/>
              </a:rPr>
              <a:t>這是「</a:t>
            </a:r>
            <a:r>
              <a:rPr lang="zh-TW" altLang="en-US" sz="4000" dirty="0">
                <a:solidFill>
                  <a:srgbClr val="9900CC"/>
                </a:solidFill>
                <a:ea typeface="華康粗黑體" panose="020B0709000000000000" pitchFamily="49" charset="-120"/>
              </a:rPr>
              <a:t>甘為人役</a:t>
            </a:r>
            <a:r>
              <a:rPr lang="zh-TW" altLang="en-US" sz="4000" dirty="0">
                <a:ea typeface="華康粗黑體" panose="020B0709000000000000" pitchFamily="49" charset="-120"/>
              </a:rPr>
              <a:t>」和「</a:t>
            </a:r>
            <a:r>
              <a:rPr lang="zh-TW" altLang="en-US" sz="4000" dirty="0">
                <a:solidFill>
                  <a:srgbClr val="9900CC"/>
                </a:solidFill>
                <a:ea typeface="華康粗黑體" panose="020B0709000000000000" pitchFamily="49" charset="-120"/>
              </a:rPr>
              <a:t>事了拂衣去</a:t>
            </a:r>
            <a:r>
              <a:rPr lang="zh-TW" altLang="en-US" sz="4000" dirty="0">
                <a:ea typeface="華康粗黑體" panose="020B0709000000000000" pitchFamily="49" charset="-120"/>
              </a:rPr>
              <a:t>」的聖經版本</a:t>
            </a:r>
            <a:r>
              <a:rPr lang="en-US" altLang="zh-TW" sz="4000" dirty="0">
                <a:ea typeface="華康粗黑體" panose="020B0709000000000000" pitchFamily="49" charset="-120"/>
              </a:rPr>
              <a:t>.</a:t>
            </a:r>
          </a:p>
          <a:p>
            <a:pPr lvl="0" eaLnBrk="1" hangingPunct="1">
              <a:spcBef>
                <a:spcPct val="0"/>
              </a:spcBef>
              <a:spcAft>
                <a:spcPts val="1200"/>
              </a:spcAft>
              <a:buNone/>
            </a:pPr>
            <a:r>
              <a:rPr lang="zh-TW" altLang="en-US" sz="4000" dirty="0">
                <a:ea typeface="華康粗黑體" panose="020B0709000000000000" pitchFamily="49" charset="-120"/>
              </a:rPr>
              <a:t>偉大的行為產生偉大的結果</a:t>
            </a:r>
            <a:r>
              <a:rPr lang="en-US" altLang="zh-TW" sz="4000" dirty="0">
                <a:ea typeface="華康粗黑體" panose="020B0709000000000000" pitchFamily="49" charset="-120"/>
              </a:rPr>
              <a:t>:</a:t>
            </a:r>
            <a:r>
              <a:rPr lang="zh-TW" altLang="en-US" sz="4000" dirty="0">
                <a:solidFill>
                  <a:srgbClr val="FF0000"/>
                </a:solidFill>
                <a:ea typeface="華康粗黑體" panose="020B0709000000000000" pitchFamily="49" charset="-120"/>
              </a:rPr>
              <a:t>若翰的原罪獲得赦免了</a:t>
            </a:r>
            <a:r>
              <a:rPr lang="en-US" altLang="zh-TW" sz="4000" dirty="0">
                <a:ea typeface="華康粗黑體" panose="020B0709000000000000" pitchFamily="49" charset="-120"/>
              </a:rPr>
              <a:t>,</a:t>
            </a:r>
            <a:r>
              <a:rPr lang="zh-TW" altLang="en-US" sz="4000" dirty="0">
                <a:ea typeface="華康粗黑體" panose="020B0709000000000000" pitchFamily="49" charset="-120"/>
              </a:rPr>
              <a:t>就在母腹中歡躍</a:t>
            </a:r>
            <a:r>
              <a:rPr lang="en-US" altLang="zh-TW" sz="4000" dirty="0">
                <a:ea typeface="華康粗黑體" panose="020B0709000000000000" pitchFamily="49" charset="-120"/>
              </a:rPr>
              <a:t>.</a:t>
            </a:r>
            <a:endParaRPr lang="zh-TW" altLang="en-US" sz="4000" dirty="0">
              <a:ea typeface="華康粗黑體" panose="020B0709000000000000" pitchFamily="49" charset="-120"/>
            </a:endParaRPr>
          </a:p>
        </p:txBody>
      </p:sp>
    </p:spTree>
    <p:extLst>
      <p:ext uri="{BB962C8B-B14F-4D97-AF65-F5344CB8AC3E}">
        <p14:creationId xmlns:p14="http://schemas.microsoft.com/office/powerpoint/2010/main" val="353665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6BB643-18AA-4C0F-968B-F5E36B0CF1DE}"/>
              </a:ext>
            </a:extLst>
          </p:cNvPr>
          <p:cNvSpPr>
            <a:spLocks noGrp="1"/>
          </p:cNvSpPr>
          <p:nvPr>
            <p:ph type="subTitle" idx="1"/>
          </p:nvPr>
        </p:nvSpPr>
        <p:spPr>
          <a:xfrm>
            <a:off x="0" y="332656"/>
            <a:ext cx="9144000" cy="6525344"/>
          </a:xfrm>
        </p:spPr>
        <p:txBody>
          <a:bodyPr>
            <a:noAutofit/>
          </a:bodyPr>
          <a:lstStyle/>
          <a:p>
            <a:pPr algn="just">
              <a:spcBef>
                <a:spcPts val="0"/>
              </a:spcBef>
            </a:pPr>
            <a:r>
              <a:rPr lang="en-US" altLang="zh-TW" dirty="0"/>
              <a:t>                                                       </a:t>
            </a:r>
            <a:r>
              <a:rPr lang="zh-TW" altLang="en-US" dirty="0">
                <a:solidFill>
                  <a:schemeClr val="tx1"/>
                </a:solidFill>
                <a:ea typeface="華康正顏楷體W7(P)" panose="03000700000000000000" pitchFamily="66" charset="-120"/>
              </a:rPr>
              <a:t>以上故事也發生在我       </a:t>
            </a:r>
            <a:br>
              <a:rPr lang="en-US" altLang="zh-TW" dirty="0">
                <a:solidFill>
                  <a:schemeClr val="tx1"/>
                </a:solidFill>
                <a:ea typeface="華康正顏楷體W7(P)" panose="03000700000000000000" pitchFamily="66" charset="-120"/>
              </a:rPr>
            </a:br>
            <a:r>
              <a:rPr lang="en-US" altLang="zh-TW" dirty="0">
                <a:solidFill>
                  <a:schemeClr val="tx1"/>
                </a:solidFill>
                <a:ea typeface="華康正顏楷體W7(P)" panose="03000700000000000000" pitchFamily="66" charset="-120"/>
              </a:rPr>
              <a:t>                                                       </a:t>
            </a:r>
            <a:r>
              <a:rPr lang="zh-TW" altLang="en-US" dirty="0">
                <a:solidFill>
                  <a:schemeClr val="tx1"/>
                </a:solidFill>
                <a:ea typeface="華康正顏楷體W7(P)" panose="03000700000000000000" pitchFamily="66" charset="-120"/>
              </a:rPr>
              <a:t>的一位朋友</a:t>
            </a:r>
            <a:r>
              <a:rPr lang="zh-TW" altLang="en-US" dirty="0">
                <a:solidFill>
                  <a:srgbClr val="FF0000"/>
                </a:solidFill>
                <a:ea typeface="華康正顏楷體W7(P)" panose="03000700000000000000" pitchFamily="66" charset="-120"/>
              </a:rPr>
              <a:t>黃鳳儀</a:t>
            </a:r>
            <a:r>
              <a:rPr lang="zh-TW" altLang="en-US" dirty="0">
                <a:solidFill>
                  <a:schemeClr val="tx1"/>
                </a:solidFill>
                <a:ea typeface="華康正顏楷體W7(P)" panose="03000700000000000000" pitchFamily="66" charset="-120"/>
              </a:rPr>
              <a:t>修</a:t>
            </a:r>
            <a:br>
              <a:rPr lang="en-US" altLang="zh-TW" dirty="0">
                <a:solidFill>
                  <a:schemeClr val="tx1"/>
                </a:solidFill>
                <a:ea typeface="華康正顏楷體W7(P)" panose="03000700000000000000" pitchFamily="66" charset="-120"/>
              </a:rPr>
            </a:br>
            <a:r>
              <a:rPr lang="en-US" altLang="zh-TW" dirty="0">
                <a:solidFill>
                  <a:schemeClr val="tx1"/>
                </a:solidFill>
                <a:ea typeface="華康正顏楷體W7(P)" panose="03000700000000000000" pitchFamily="66" charset="-120"/>
              </a:rPr>
              <a:t>                                                       </a:t>
            </a:r>
            <a:r>
              <a:rPr lang="zh-TW" altLang="en-US" dirty="0">
                <a:solidFill>
                  <a:schemeClr val="tx1"/>
                </a:solidFill>
                <a:ea typeface="華康正顏楷體W7(P)" panose="03000700000000000000" pitchFamily="66" charset="-120"/>
              </a:rPr>
              <a:t>女的生命中</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她剛於三                             </a:t>
            </a:r>
            <a:br>
              <a:rPr lang="en-US" altLang="zh-TW" dirty="0">
                <a:solidFill>
                  <a:schemeClr val="tx1"/>
                </a:solidFill>
                <a:ea typeface="華康正顏楷體W7(P)" panose="03000700000000000000" pitchFamily="66" charset="-120"/>
              </a:rPr>
            </a:br>
            <a:r>
              <a:rPr lang="en-US" altLang="zh-TW" dirty="0">
                <a:solidFill>
                  <a:schemeClr val="tx1"/>
                </a:solidFill>
                <a:ea typeface="華康正顏楷體W7(P)" panose="03000700000000000000" pitchFamily="66" charset="-120"/>
              </a:rPr>
              <a:t>                                                        </a:t>
            </a:r>
            <a:r>
              <a:rPr lang="zh-TW" altLang="en-US" dirty="0">
                <a:solidFill>
                  <a:schemeClr val="tx1"/>
                </a:solidFill>
                <a:ea typeface="華康正顏楷體W7(P)" panose="03000700000000000000" pitchFamily="66" charset="-120"/>
              </a:rPr>
              <a:t>週前去世</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享年</a:t>
            </a:r>
            <a:r>
              <a:rPr lang="en-US" altLang="zh-TW" b="1" dirty="0">
                <a:solidFill>
                  <a:schemeClr val="tx1"/>
                </a:solidFill>
                <a:ea typeface="華康正顏楷體W7(P)" panose="03000700000000000000" pitchFamily="66" charset="-120"/>
              </a:rPr>
              <a:t>84</a:t>
            </a:r>
            <a:r>
              <a:rPr lang="zh-TW" altLang="en-US" dirty="0">
                <a:solidFill>
                  <a:schemeClr val="tx1"/>
                </a:solidFill>
                <a:ea typeface="華康正顏楷體W7(P)" panose="03000700000000000000" pitchFamily="66" charset="-120"/>
              </a:rPr>
              <a:t>歲</a:t>
            </a:r>
            <a:r>
              <a:rPr lang="en-US" altLang="zh-TW" dirty="0">
                <a:solidFill>
                  <a:schemeClr val="tx1"/>
                </a:solidFill>
                <a:ea typeface="華康正顏楷體W7(P)" panose="03000700000000000000" pitchFamily="66" charset="-120"/>
              </a:rPr>
              <a:t>.</a:t>
            </a:r>
            <a:br>
              <a:rPr lang="en-US" altLang="zh-TW" dirty="0">
                <a:solidFill>
                  <a:schemeClr val="tx1"/>
                </a:solidFill>
                <a:ea typeface="華康正顏楷體W7(P)" panose="03000700000000000000" pitchFamily="66" charset="-120"/>
              </a:rPr>
            </a:br>
            <a:r>
              <a:rPr lang="en-US" altLang="zh-TW" dirty="0">
                <a:solidFill>
                  <a:schemeClr val="tx1"/>
                </a:solidFill>
                <a:ea typeface="華康正顏楷體W7(P)" panose="03000700000000000000" pitchFamily="66" charset="-120"/>
              </a:rPr>
              <a:t>                                                         </a:t>
            </a:r>
            <a:r>
              <a:rPr lang="en-US" altLang="zh-TW" sz="1000" dirty="0">
                <a:solidFill>
                  <a:schemeClr val="tx1"/>
                </a:solidFill>
                <a:ea typeface="華康正顏楷體W7(P)" panose="03000700000000000000" pitchFamily="66" charset="-120"/>
              </a:rPr>
              <a:t>   </a:t>
            </a:r>
          </a:p>
          <a:p>
            <a:pPr algn="just">
              <a:spcBef>
                <a:spcPts val="0"/>
              </a:spcBef>
            </a:pPr>
            <a:r>
              <a:rPr lang="zh-TW" altLang="en-US" dirty="0">
                <a:solidFill>
                  <a:srgbClr val="FF0000"/>
                </a:solidFill>
                <a:ea typeface="華康正顏楷體W7(P)" panose="03000700000000000000" pitchFamily="66" charset="-120"/>
              </a:rPr>
              <a:t>許多人塑造了我的</a:t>
            </a:r>
            <a:r>
              <a:rPr lang="zh-TW" altLang="en-US" spc="-150" dirty="0">
                <a:solidFill>
                  <a:srgbClr val="FF0000"/>
                </a:solidFill>
                <a:ea typeface="華康正顏楷體W7(P)" panose="03000700000000000000" pitchFamily="66" charset="-120"/>
              </a:rPr>
              <a:t>思想和性格</a:t>
            </a:r>
            <a:r>
              <a:rPr lang="en-US" altLang="zh-TW" spc="-150" dirty="0">
                <a:solidFill>
                  <a:srgbClr val="FF0000"/>
                </a:solidFill>
                <a:ea typeface="華康正顏楷體W7(P)" panose="03000700000000000000" pitchFamily="66" charset="-120"/>
              </a:rPr>
              <a:t>,</a:t>
            </a:r>
            <a:r>
              <a:rPr lang="zh-TW" altLang="en-US" spc="-150" dirty="0">
                <a:solidFill>
                  <a:srgbClr val="FF0000"/>
                </a:solidFill>
                <a:ea typeface="華康正顏楷體W7(P)" panose="03000700000000000000" pitchFamily="66" charset="-120"/>
              </a:rPr>
              <a:t>黃修女是其中一位</a:t>
            </a:r>
            <a:r>
              <a:rPr lang="en-US" altLang="zh-TW" spc="-150"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我</a:t>
            </a:r>
            <a:r>
              <a:rPr lang="en-US" altLang="zh-TW" dirty="0">
                <a:solidFill>
                  <a:schemeClr val="tx1"/>
                </a:solidFill>
                <a:ea typeface="華康正顏楷體W7(P)" panose="03000700000000000000" pitchFamily="66" charset="-120"/>
              </a:rPr>
              <a:t>28</a:t>
            </a:r>
            <a:r>
              <a:rPr lang="zh-TW" altLang="en-US" dirty="0">
                <a:solidFill>
                  <a:schemeClr val="tx1"/>
                </a:solidFill>
                <a:ea typeface="華康正顏楷體W7(P)" panose="03000700000000000000" pitchFamily="66" charset="-120"/>
              </a:rPr>
              <a:t>歲升神父</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做了兩年堂區的助理司鐸</a:t>
            </a:r>
            <a:r>
              <a:rPr lang="en-US" altLang="zh-TW" dirty="0">
                <a:solidFill>
                  <a:schemeClr val="tx1"/>
                </a:solidFill>
                <a:ea typeface="華康正顏楷體W7(P)" panose="03000700000000000000" pitchFamily="66" charset="-120"/>
              </a:rPr>
              <a:t>,30</a:t>
            </a:r>
            <a:r>
              <a:rPr lang="zh-TW" altLang="en-US" dirty="0">
                <a:solidFill>
                  <a:schemeClr val="tx1"/>
                </a:solidFill>
                <a:ea typeface="華康正顏楷體W7(P)" panose="03000700000000000000" pitchFamily="66" charset="-120"/>
              </a:rPr>
              <a:t>歲接受任命去做教友總會的指導神師</a:t>
            </a:r>
            <a:r>
              <a:rPr lang="en-US" altLang="zh-TW" dirty="0">
                <a:solidFill>
                  <a:schemeClr val="tx1"/>
                </a:solidFill>
                <a:ea typeface="華康正顏楷體W7(P)" panose="03000700000000000000" pitchFamily="66" charset="-120"/>
              </a:rPr>
              <a:t>,</a:t>
            </a:r>
            <a:r>
              <a:rPr lang="zh-TW" altLang="en-US" dirty="0">
                <a:solidFill>
                  <a:srgbClr val="FF0000"/>
                </a:solidFill>
                <a:ea typeface="華康正顏楷體W7(P)" panose="03000700000000000000" pitchFamily="66" charset="-120"/>
              </a:rPr>
              <a:t>和黃修女合作了四年</a:t>
            </a:r>
            <a:r>
              <a:rPr lang="en-US" altLang="zh-TW" dirty="0">
                <a:solidFill>
                  <a:schemeClr val="tx1"/>
                </a:solidFill>
                <a:ea typeface="華康正顏楷體W7(P)" panose="03000700000000000000" pitchFamily="66" charset="-120"/>
              </a:rPr>
              <a:t>.</a:t>
            </a:r>
          </a:p>
          <a:p>
            <a:pPr algn="just">
              <a:spcBef>
                <a:spcPts val="0"/>
              </a:spcBef>
            </a:pPr>
            <a:r>
              <a:rPr lang="zh-TW" altLang="en-US" dirty="0">
                <a:solidFill>
                  <a:schemeClr val="tx1"/>
                </a:solidFill>
                <a:ea typeface="華康正顏楷體W7(P)" panose="03000700000000000000" pitchFamily="66" charset="-120"/>
              </a:rPr>
              <a:t>    當時</a:t>
            </a:r>
            <a:r>
              <a:rPr lang="zh-TW" altLang="en-US" dirty="0">
                <a:solidFill>
                  <a:srgbClr val="FF0000"/>
                </a:solidFill>
                <a:ea typeface="華康正顏楷體W7(P)" panose="03000700000000000000" pitchFamily="66" charset="-120"/>
              </a:rPr>
              <a:t>愛國在香港不受歡迎</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修女卻給我介紹了一本國內很著名的</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由中國作家協會出版的雜誌</a:t>
            </a:r>
            <a:r>
              <a:rPr lang="en-US" altLang="zh-TW" spc="-300" dirty="0">
                <a:solidFill>
                  <a:schemeClr val="tx1"/>
                </a:solidFill>
                <a:ea typeface="華康正顏楷體W7(P)" panose="03000700000000000000" pitchFamily="66" charset="-120"/>
              </a:rPr>
              <a:t>《</a:t>
            </a:r>
            <a:r>
              <a:rPr lang="zh-TW" altLang="en-US" dirty="0">
                <a:solidFill>
                  <a:srgbClr val="0000FF"/>
                </a:solidFill>
                <a:ea typeface="華康正顏楷體W7(P)" panose="03000700000000000000" pitchFamily="66" charset="-120"/>
              </a:rPr>
              <a:t>人民文學</a:t>
            </a:r>
            <a:r>
              <a:rPr lang="en-US" altLang="zh-TW" spc="-300" dirty="0">
                <a:solidFill>
                  <a:schemeClr val="tx1"/>
                </a:solidFill>
                <a:ea typeface="華康正顏楷體W7(P)" panose="03000700000000000000" pitchFamily="66" charset="-120"/>
              </a:rPr>
              <a:t>》, </a:t>
            </a:r>
            <a:r>
              <a:rPr lang="zh-TW" altLang="en-US" dirty="0">
                <a:solidFill>
                  <a:schemeClr val="tx1"/>
                </a:solidFill>
                <a:ea typeface="華康正顏楷體W7(P)" panose="03000700000000000000" pitchFamily="66" charset="-120"/>
              </a:rPr>
              <a:t>給我</a:t>
            </a:r>
            <a:r>
              <a:rPr lang="zh-TW" altLang="en-US" dirty="0">
                <a:solidFill>
                  <a:schemeClr val="tx1"/>
                </a:solidFill>
                <a:highlight>
                  <a:srgbClr val="FFFF00"/>
                </a:highlight>
                <a:ea typeface="華康正顏楷體W7(P)" panose="03000700000000000000" pitchFamily="66" charset="-120"/>
              </a:rPr>
              <a:t>開啟了認識中國的大門</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她和我及鄭生來神父</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關俊棠神父多次訪問中國大陸</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後來更和張家興等成立了「</a:t>
            </a:r>
            <a:r>
              <a:rPr lang="zh-TW" altLang="en-US" dirty="0">
                <a:solidFill>
                  <a:srgbClr val="FF0000"/>
                </a:solidFill>
                <a:ea typeface="華康正顏楷體W7(P)" panose="03000700000000000000" pitchFamily="66" charset="-120"/>
              </a:rPr>
              <a:t>中國神學協會</a:t>
            </a:r>
            <a:r>
              <a:rPr lang="zh-TW" altLang="en-US" dirty="0">
                <a:solidFill>
                  <a:schemeClr val="tx1"/>
                </a:solidFill>
                <a:ea typeface="華康正顏楷體W7(P)" panose="03000700000000000000" pitchFamily="66" charset="-120"/>
              </a:rPr>
              <a:t>」</a:t>
            </a:r>
            <a:r>
              <a:rPr lang="en-US" altLang="zh-TW" dirty="0">
                <a:solidFill>
                  <a:schemeClr val="tx1"/>
                </a:solidFill>
                <a:ea typeface="華康正顏楷體W7(P)" panose="03000700000000000000" pitchFamily="66" charset="-120"/>
              </a:rPr>
              <a:t>.</a:t>
            </a:r>
          </a:p>
        </p:txBody>
      </p:sp>
      <p:pic>
        <p:nvPicPr>
          <p:cNvPr id="7" name="圖片 6">
            <a:extLst>
              <a:ext uri="{FF2B5EF4-FFF2-40B4-BE49-F238E27FC236}">
                <a16:creationId xmlns:a16="http://schemas.microsoft.com/office/drawing/2014/main" id="{CAF26A91-BAAC-43EF-B386-8BC6E485D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320" y="503126"/>
            <a:ext cx="4936736" cy="2205794"/>
          </a:xfrm>
          <a:prstGeom prst="rect">
            <a:avLst/>
          </a:prstGeom>
        </p:spPr>
      </p:pic>
    </p:spTree>
    <p:extLst>
      <p:ext uri="{BB962C8B-B14F-4D97-AF65-F5344CB8AC3E}">
        <p14:creationId xmlns:p14="http://schemas.microsoft.com/office/powerpoint/2010/main" val="114597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6BB643-18AA-4C0F-968B-F5E36B0CF1DE}"/>
              </a:ext>
            </a:extLst>
          </p:cNvPr>
          <p:cNvSpPr>
            <a:spLocks noGrp="1"/>
          </p:cNvSpPr>
          <p:nvPr>
            <p:ph type="subTitle" idx="1"/>
          </p:nvPr>
        </p:nvSpPr>
        <p:spPr>
          <a:xfrm>
            <a:off x="0" y="188640"/>
            <a:ext cx="9144000" cy="6669360"/>
          </a:xfrm>
        </p:spPr>
        <p:txBody>
          <a:bodyPr>
            <a:noAutofit/>
          </a:bodyPr>
          <a:lstStyle/>
          <a:p>
            <a:pPr algn="just">
              <a:spcBef>
                <a:spcPts val="0"/>
              </a:spcBef>
            </a:pPr>
            <a:r>
              <a:rPr lang="en-US" altLang="zh-TW" dirty="0">
                <a:solidFill>
                  <a:schemeClr val="tx1"/>
                </a:solidFill>
                <a:ea typeface="華康正顏楷體W7(P)" panose="03000700000000000000" pitchFamily="66" charset="-120"/>
              </a:rPr>
              <a:t>     </a:t>
            </a:r>
            <a:r>
              <a:rPr lang="zh-TW" altLang="en-US" dirty="0">
                <a:solidFill>
                  <a:schemeClr val="tx1"/>
                </a:solidFill>
                <a:ea typeface="華康正顏楷體W7(P)" panose="03000700000000000000" pitchFamily="66" charset="-120"/>
              </a:rPr>
              <a:t>她多次去北京全國修院講學</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也多次來教研中心給國內來教研學習的修女講課</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她是香港大學文學士</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比利時魯汶大學宗教學博士</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曾任聖神修院宗教學部主任</a:t>
            </a:r>
            <a:r>
              <a:rPr lang="en-US" altLang="zh-TW" dirty="0">
                <a:solidFill>
                  <a:schemeClr val="tx1"/>
                </a:solidFill>
                <a:ea typeface="華康正顏楷體W7(P)" panose="03000700000000000000" pitchFamily="66" charset="-120"/>
              </a:rPr>
              <a:t>.</a:t>
            </a:r>
            <a:r>
              <a:rPr lang="zh-TW" altLang="en-US" dirty="0">
                <a:solidFill>
                  <a:schemeClr val="tx1"/>
                </a:solidFill>
                <a:ea typeface="華康正顏楷體W7(P)" panose="03000700000000000000" pitchFamily="66" charset="-120"/>
              </a:rPr>
              <a:t>她這種孟子形容為</a:t>
            </a:r>
            <a:r>
              <a:rPr lang="zh-TW" altLang="en-US" dirty="0">
                <a:solidFill>
                  <a:srgbClr val="0000FF"/>
                </a:solidFill>
                <a:ea typeface="華康正顏楷體W7(P)" panose="03000700000000000000" pitchFamily="66" charset="-120"/>
              </a:rPr>
              <a:t>四體不勤五穀不分</a:t>
            </a:r>
            <a:r>
              <a:rPr lang="zh-TW" altLang="en-US" spc="-150" dirty="0">
                <a:solidFill>
                  <a:schemeClr val="tx1"/>
                </a:solidFill>
                <a:ea typeface="華康正顏楷體W7(P)" panose="03000700000000000000" pitchFamily="66" charset="-120"/>
              </a:rPr>
              <a:t>的</a:t>
            </a:r>
            <a:r>
              <a:rPr lang="zh-TW" altLang="en-US" spc="-150" dirty="0">
                <a:solidFill>
                  <a:srgbClr val="FF0000"/>
                </a:solidFill>
                <a:ea typeface="華康正顏楷體W7(P)" panose="03000700000000000000" pitchFamily="66" charset="-120"/>
              </a:rPr>
              <a:t>勞心者</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卻在教友總會時</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做了一件鮮為人知的事</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獨力親手一筆一劃的</a:t>
            </a:r>
            <a:r>
              <a:rPr lang="zh-TW" altLang="en-US" spc="-150" dirty="0">
                <a:solidFill>
                  <a:srgbClr val="FF0000"/>
                </a:solidFill>
                <a:ea typeface="華康正顏楷體W7(P)" panose="03000700000000000000" pitchFamily="66" charset="-120"/>
              </a:rPr>
              <a:t>抄寫了全部</a:t>
            </a:r>
            <a:r>
              <a:rPr lang="en-US" altLang="zh-TW" spc="-300" dirty="0">
                <a:solidFill>
                  <a:srgbClr val="FF0000"/>
                </a:solidFill>
                <a:ea typeface="華康正顏楷體W7(P)" panose="03000700000000000000" pitchFamily="66" charset="-120"/>
              </a:rPr>
              <a:t>《</a:t>
            </a:r>
            <a:r>
              <a:rPr lang="zh-TW" altLang="en-US" spc="-300" dirty="0">
                <a:solidFill>
                  <a:srgbClr val="FF0000"/>
                </a:solidFill>
                <a:ea typeface="華康正顏楷體W7(P)" panose="03000700000000000000" pitchFamily="66" charset="-120"/>
              </a:rPr>
              <a:t>頌恩</a:t>
            </a:r>
            <a:r>
              <a:rPr lang="en-US" altLang="zh-TW" spc="-300" dirty="0">
                <a:solidFill>
                  <a:srgbClr val="FF0000"/>
                </a:solidFill>
                <a:ea typeface="華康正顏楷體W7(P)" panose="03000700000000000000" pitchFamily="66" charset="-120"/>
              </a:rPr>
              <a:t>》</a:t>
            </a:r>
            <a:r>
              <a:rPr lang="zh-TW" altLang="en-US" spc="-150" dirty="0">
                <a:solidFill>
                  <a:srgbClr val="FF0000"/>
                </a:solidFill>
                <a:ea typeface="華康正顏楷體W7(P)" panose="03000700000000000000" pitchFamily="66" charset="-120"/>
              </a:rPr>
              <a:t>的五線譜和簡譜</a:t>
            </a:r>
            <a:r>
              <a:rPr lang="en-US" altLang="zh-TW" spc="-150" dirty="0">
                <a:solidFill>
                  <a:schemeClr val="tx1"/>
                </a:solidFill>
                <a:ea typeface="華康正顏楷體W7(P)" panose="03000700000000000000" pitchFamily="66" charset="-120"/>
              </a:rPr>
              <a:t>,</a:t>
            </a:r>
          </a:p>
          <a:p>
            <a:pPr marL="5024438" algn="just">
              <a:spcBef>
                <a:spcPts val="0"/>
              </a:spcBef>
            </a:pPr>
            <a:r>
              <a:rPr lang="zh-TW" altLang="en-US" spc="-150" dirty="0">
                <a:solidFill>
                  <a:schemeClr val="tx1"/>
                </a:solidFill>
                <a:ea typeface="華康正顏楷體W7(P)" panose="03000700000000000000" pitchFamily="66" charset="-120"/>
              </a:rPr>
              <a:t>不用電腦</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這種挨騾仔式和極細心的工作</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一定是得力於她在修會中的長期訓練</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她曾趁在教研為修女講課之便</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為一位</a:t>
            </a:r>
            <a:r>
              <a:rPr lang="zh-TW" altLang="en-US" spc="-150" dirty="0">
                <a:solidFill>
                  <a:srgbClr val="9900CC"/>
                </a:solidFill>
                <a:ea typeface="華康正顏楷體W7(P)" panose="03000700000000000000" pitchFamily="66" charset="-120"/>
              </a:rPr>
              <a:t>智障小朋友</a:t>
            </a:r>
            <a:r>
              <a:rPr lang="zh-TW" altLang="en-US" spc="-150" dirty="0">
                <a:solidFill>
                  <a:schemeClr val="tx1"/>
                </a:solidFill>
                <a:ea typeface="華康正顏楷體W7(P)" panose="03000700000000000000" pitchFamily="66" charset="-120"/>
              </a:rPr>
              <a:t>慶祝生日</a:t>
            </a:r>
            <a:r>
              <a:rPr lang="en-US" altLang="zh-TW" spc="-150" dirty="0">
                <a:solidFill>
                  <a:schemeClr val="tx1"/>
                </a:solidFill>
                <a:ea typeface="華康正顏楷體W7(P)" panose="03000700000000000000" pitchFamily="66" charset="-120"/>
              </a:rPr>
              <a:t>,</a:t>
            </a:r>
            <a:r>
              <a:rPr lang="zh-TW" altLang="en-US" spc="-150" dirty="0">
                <a:solidFill>
                  <a:schemeClr val="tx1"/>
                </a:solidFill>
                <a:ea typeface="華康正顏楷體W7(P)" panose="03000700000000000000" pitchFamily="66" charset="-120"/>
              </a:rPr>
              <a:t>愛心爆棚</a:t>
            </a:r>
            <a:r>
              <a:rPr lang="en-US" altLang="zh-TW" spc="-150" dirty="0">
                <a:solidFill>
                  <a:schemeClr val="tx1"/>
                </a:solidFill>
                <a:ea typeface="華康正顏楷體W7(P)" panose="03000700000000000000" pitchFamily="66" charset="-120"/>
              </a:rPr>
              <a:t>!</a:t>
            </a:r>
            <a:r>
              <a:rPr lang="en-US" altLang="zh-TW" dirty="0">
                <a:solidFill>
                  <a:schemeClr val="tx1"/>
                </a:solidFill>
                <a:ea typeface="華康正顏楷體W7(P)" panose="03000700000000000000" pitchFamily="66" charset="-120"/>
              </a:rPr>
              <a:t> </a:t>
            </a:r>
          </a:p>
        </p:txBody>
      </p:sp>
      <p:pic>
        <p:nvPicPr>
          <p:cNvPr id="4" name="圖片 3">
            <a:extLst>
              <a:ext uri="{FF2B5EF4-FFF2-40B4-BE49-F238E27FC236}">
                <a16:creationId xmlns:a16="http://schemas.microsoft.com/office/drawing/2014/main" id="{E2260F1B-A424-43EB-914F-C2FC3AFD9F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3284984"/>
            <a:ext cx="5040560" cy="3240360"/>
          </a:xfrm>
          <a:prstGeom prst="rect">
            <a:avLst/>
          </a:prstGeom>
        </p:spPr>
      </p:pic>
    </p:spTree>
    <p:extLst>
      <p:ext uri="{BB962C8B-B14F-4D97-AF65-F5344CB8AC3E}">
        <p14:creationId xmlns:p14="http://schemas.microsoft.com/office/powerpoint/2010/main" val="2635974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086BB643-18AA-4C0F-968B-F5E36B0CF1DE}"/>
              </a:ext>
            </a:extLst>
          </p:cNvPr>
          <p:cNvSpPr>
            <a:spLocks noGrp="1"/>
          </p:cNvSpPr>
          <p:nvPr>
            <p:ph type="subTitle" idx="1"/>
          </p:nvPr>
        </p:nvSpPr>
        <p:spPr>
          <a:xfrm>
            <a:off x="0" y="116632"/>
            <a:ext cx="9144000" cy="6669360"/>
          </a:xfrm>
        </p:spPr>
        <p:txBody>
          <a:bodyPr>
            <a:normAutofit/>
          </a:bodyPr>
          <a:lstStyle/>
          <a:p>
            <a:pPr algn="l">
              <a:lnSpc>
                <a:spcPts val="3600"/>
              </a:lnSpc>
              <a:spcBef>
                <a:spcPts val="0"/>
              </a:spcBef>
            </a:pPr>
            <a:r>
              <a:rPr lang="en-US" altLang="zh-TW" sz="2800" dirty="0">
                <a:solidFill>
                  <a:schemeClr val="tx1"/>
                </a:solidFill>
                <a:ea typeface="華康正顏楷體W7(P)" panose="03000700000000000000" pitchFamily="66" charset="-120"/>
              </a:rPr>
              <a:t>     </a:t>
            </a:r>
            <a:r>
              <a:rPr lang="zh-TW" altLang="en-US" sz="3100" dirty="0">
                <a:solidFill>
                  <a:schemeClr val="tx1"/>
                </a:solidFill>
                <a:ea typeface="華康正顏楷體W7(P)" panose="03000700000000000000" pitchFamily="66" charset="-120"/>
              </a:rPr>
              <a:t>她重病時</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我曾去醫院探望她</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一週後再去探她一次</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那次她很開心</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因為她的妹妹</a:t>
            </a:r>
            <a:r>
              <a:rPr lang="en-US" altLang="zh-TW" sz="3100" dirty="0">
                <a:solidFill>
                  <a:schemeClr val="tx1"/>
                </a:solidFill>
                <a:ea typeface="華康正顏楷體W7(P)" panose="03000700000000000000" pitchFamily="66" charset="-120"/>
              </a:rPr>
              <a:t>Polly</a:t>
            </a:r>
            <a:r>
              <a:rPr lang="zh-TW" altLang="en-US" sz="3100" dirty="0">
                <a:solidFill>
                  <a:schemeClr val="tx1"/>
                </a:solidFill>
                <a:ea typeface="華康正顏楷體W7(P)" panose="03000700000000000000" pitchFamily="66" charset="-120"/>
              </a:rPr>
              <a:t>也在</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我們三人閒聊了一會</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我也</a:t>
            </a:r>
            <a:r>
              <a:rPr lang="zh-TW" altLang="en-US" sz="3100" dirty="0">
                <a:solidFill>
                  <a:srgbClr val="9900CC"/>
                </a:solidFill>
                <a:ea typeface="華康正顏楷體W7(P)" panose="03000700000000000000" pitchFamily="66" charset="-120"/>
              </a:rPr>
              <a:t>給她覆了手</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原想下週再來</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怎知</a:t>
            </a:r>
            <a:r>
              <a:rPr lang="en-US" altLang="zh-TW" sz="3100" dirty="0">
                <a:solidFill>
                  <a:schemeClr val="tx1"/>
                </a:solidFill>
                <a:ea typeface="華康正顏楷體W7(P)" panose="03000700000000000000" pitchFamily="66" charset="-120"/>
              </a:rPr>
              <a:t>23</a:t>
            </a:r>
            <a:r>
              <a:rPr lang="zh-TW" altLang="en-US" sz="3100" dirty="0">
                <a:solidFill>
                  <a:schemeClr val="tx1"/>
                </a:solidFill>
                <a:ea typeface="華康正顏楷體W7(P)" panose="03000700000000000000" pitchFamily="66" charset="-120"/>
              </a:rPr>
              <a:t>小時後</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她已回歸天父的懷抱</a:t>
            </a:r>
            <a:r>
              <a:rPr lang="en-US" altLang="zh-TW" sz="3100" dirty="0">
                <a:solidFill>
                  <a:schemeClr val="tx1"/>
                </a:solidFill>
                <a:ea typeface="華康正顏楷體W7(P)" panose="03000700000000000000" pitchFamily="66" charset="-120"/>
              </a:rPr>
              <a:t>.  </a:t>
            </a:r>
            <a:r>
              <a:rPr lang="zh-TW" altLang="en-US" sz="3100" dirty="0">
                <a:solidFill>
                  <a:schemeClr val="tx1"/>
                </a:solidFill>
                <a:ea typeface="華康正顏楷體W7(P)" panose="03000700000000000000" pitchFamily="66" charset="-120"/>
              </a:rPr>
              <a:t>我想</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是不是天主特別眷顧</a:t>
            </a:r>
            <a:r>
              <a:rPr lang="en-US" altLang="zh-TW" sz="3100" dirty="0">
                <a:solidFill>
                  <a:schemeClr val="tx1"/>
                </a:solidFill>
                <a:ea typeface="華康正顏楷體W7(P)" panose="03000700000000000000" pitchFamily="66" charset="-120"/>
              </a:rPr>
              <a:t>,</a:t>
            </a:r>
            <a:r>
              <a:rPr lang="zh-TW" altLang="en-US" sz="3100" dirty="0">
                <a:solidFill>
                  <a:srgbClr val="FF0000"/>
                </a:solidFill>
                <a:ea typeface="華康正顏楷體W7(P)" panose="03000700000000000000" pitchFamily="66" charset="-120"/>
              </a:rPr>
              <a:t>讓她在我福傳的開端就陪我走了四年</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如今又</a:t>
            </a:r>
            <a:r>
              <a:rPr lang="zh-TW" altLang="en-US" sz="3100" dirty="0">
                <a:solidFill>
                  <a:srgbClr val="FF0000"/>
                </a:solidFill>
                <a:highlight>
                  <a:srgbClr val="FFFF00"/>
                </a:highlight>
                <a:ea typeface="華康正顏楷體W7(P)" panose="03000700000000000000" pitchFamily="66" charset="-120"/>
              </a:rPr>
              <a:t>讓我在她生命的最後一程</a:t>
            </a:r>
            <a:r>
              <a:rPr lang="en-US" altLang="zh-TW" sz="3100" dirty="0">
                <a:solidFill>
                  <a:srgbClr val="FF0000"/>
                </a:solidFill>
                <a:highlight>
                  <a:srgbClr val="FFFF00"/>
                </a:highlight>
                <a:ea typeface="華康正顏楷體W7(P)" panose="03000700000000000000" pitchFamily="66" charset="-120"/>
              </a:rPr>
              <a:t>,</a:t>
            </a:r>
            <a:r>
              <a:rPr lang="zh-TW" altLang="en-US" sz="3100" dirty="0">
                <a:solidFill>
                  <a:srgbClr val="FF0000"/>
                </a:solidFill>
                <a:highlight>
                  <a:srgbClr val="FFFF00"/>
                </a:highlight>
                <a:ea typeface="華康正顏楷體W7(P)" panose="03000700000000000000" pitchFamily="66" charset="-120"/>
              </a:rPr>
              <a:t>陪她走到終點</a:t>
            </a:r>
            <a:r>
              <a:rPr lang="en-US" altLang="zh-TW" sz="3100" dirty="0">
                <a:solidFill>
                  <a:srgbClr val="FF0000"/>
                </a:solidFill>
                <a:highlight>
                  <a:srgbClr val="FFFF00"/>
                </a:highlight>
                <a:ea typeface="華康正顏楷體W7(P)" panose="03000700000000000000" pitchFamily="66" charset="-120"/>
              </a:rPr>
              <a:t>.</a:t>
            </a:r>
          </a:p>
          <a:p>
            <a:pPr algn="l">
              <a:lnSpc>
                <a:spcPts val="3600"/>
              </a:lnSpc>
              <a:spcBef>
                <a:spcPts val="0"/>
              </a:spcBef>
            </a:pPr>
            <a:r>
              <a:rPr lang="zh-TW" altLang="en-US" sz="3100" dirty="0">
                <a:solidFill>
                  <a:schemeClr val="tx1"/>
                </a:solidFill>
                <a:ea typeface="華康正顏楷體W7(P)" panose="03000700000000000000" pitchFamily="66" charset="-120"/>
              </a:rPr>
              <a:t>    修女很喜歡來教研參加主日彌撒和聽道</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她和其他幾位常來教研的修女</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都給我很大的支持</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讓我感到「德不孤</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必有鄰」</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有人說時光是賊</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但</a:t>
            </a:r>
            <a:r>
              <a:rPr lang="zh-CN" altLang="zh-TW" sz="3100" dirty="0">
                <a:solidFill>
                  <a:schemeClr val="tx1"/>
                </a:solidFill>
                <a:ea typeface="華康正顏楷體W7(P)" panose="03000700000000000000" pitchFamily="66" charset="-120"/>
              </a:rPr>
              <a:t>對積極的人來說</a:t>
            </a:r>
            <a:r>
              <a:rPr lang="en-US" altLang="zh-CN" sz="3100" dirty="0">
                <a:solidFill>
                  <a:schemeClr val="tx1"/>
                </a:solidFill>
                <a:ea typeface="華康正顏楷體W7(P)" panose="03000700000000000000" pitchFamily="66" charset="-120"/>
              </a:rPr>
              <a:t>,</a:t>
            </a:r>
            <a:r>
              <a:rPr lang="zh-CN" altLang="zh-TW" sz="3100" dirty="0">
                <a:solidFill>
                  <a:srgbClr val="FF0000"/>
                </a:solidFill>
                <a:ea typeface="華康正顏楷體W7(P)" panose="03000700000000000000" pitchFamily="66" charset="-120"/>
              </a:rPr>
              <a:t>它偷走的只是我們的容</a:t>
            </a:r>
            <a:r>
              <a:rPr lang="zh-TW" altLang="en-US" sz="3100" dirty="0">
                <a:solidFill>
                  <a:srgbClr val="FF0000"/>
                </a:solidFill>
                <a:ea typeface="華康正顏楷體W7(P)" panose="03000700000000000000" pitchFamily="66" charset="-120"/>
              </a:rPr>
              <a:t>顏</a:t>
            </a:r>
            <a:r>
              <a:rPr lang="en-US" altLang="zh-CN" sz="3100" dirty="0">
                <a:solidFill>
                  <a:schemeClr val="tx1"/>
                </a:solidFill>
                <a:ea typeface="華康正顏楷體W7(P)" panose="03000700000000000000" pitchFamily="66" charset="-120"/>
              </a:rPr>
              <a:t>;</a:t>
            </a:r>
            <a:r>
              <a:rPr lang="zh-CN" altLang="zh-TW" sz="3100" dirty="0">
                <a:solidFill>
                  <a:schemeClr val="tx1"/>
                </a:solidFill>
                <a:ea typeface="華康正顏楷體W7(P)" panose="03000700000000000000" pitchFamily="66" charset="-120"/>
              </a:rPr>
              <a:t>因</a:t>
            </a:r>
            <a:r>
              <a:rPr lang="zh-TW" altLang="en-US" sz="3100" dirty="0">
                <a:solidFill>
                  <a:schemeClr val="tx1"/>
                </a:solidFill>
                <a:ea typeface="華康正顏楷體W7(P)" panose="03000700000000000000" pitchFamily="66" charset="-120"/>
              </a:rPr>
              <a:t>為我</a:t>
            </a:r>
            <a:r>
              <a:rPr lang="zh-CN" altLang="zh-TW" sz="3100" dirty="0">
                <a:solidFill>
                  <a:schemeClr val="tx1"/>
                </a:solidFill>
                <a:ea typeface="華康正顏楷體W7(P)" panose="03000700000000000000" pitchFamily="66" charset="-120"/>
              </a:rPr>
              <a:t>們努力做過的每一件事</a:t>
            </a:r>
            <a:r>
              <a:rPr lang="en-US" altLang="zh-CN" sz="3100" dirty="0">
                <a:solidFill>
                  <a:schemeClr val="tx1"/>
                </a:solidFill>
                <a:ea typeface="華康正顏楷體W7(P)" panose="03000700000000000000" pitchFamily="66" charset="-120"/>
              </a:rPr>
              <a:t>,</a:t>
            </a:r>
            <a:r>
              <a:rPr lang="zh-CN" altLang="zh-TW" sz="3100" dirty="0">
                <a:solidFill>
                  <a:schemeClr val="tx1"/>
                </a:solidFill>
                <a:ea typeface="華康正顏楷體W7(P)" panose="03000700000000000000" pitchFamily="66" charset="-120"/>
              </a:rPr>
              <a:t>我們認真走過的每一步路</a:t>
            </a:r>
            <a:r>
              <a:rPr lang="en-US" altLang="zh-CN" sz="3100" dirty="0">
                <a:solidFill>
                  <a:schemeClr val="tx1"/>
                </a:solidFill>
                <a:ea typeface="華康正顏楷體W7(P)" panose="03000700000000000000" pitchFamily="66" charset="-120"/>
              </a:rPr>
              <a:t>,</a:t>
            </a:r>
            <a:r>
              <a:rPr lang="zh-CN" altLang="zh-TW" sz="3100" dirty="0">
                <a:solidFill>
                  <a:schemeClr val="tx1"/>
                </a:solidFill>
                <a:ea typeface="華康正顏楷體W7(P)" panose="03000700000000000000" pitchFamily="66" charset="-120"/>
              </a:rPr>
              <a:t>都算數</a:t>
            </a:r>
            <a:r>
              <a:rPr lang="en-US" altLang="zh-CN" sz="3100" dirty="0">
                <a:solidFill>
                  <a:schemeClr val="tx1"/>
                </a:solidFill>
                <a:ea typeface="華康正顏楷體W7(P)" panose="03000700000000000000" pitchFamily="66" charset="-120"/>
              </a:rPr>
              <a:t>,</a:t>
            </a:r>
            <a:r>
              <a:rPr lang="zh-CN" altLang="zh-TW" sz="3100" dirty="0">
                <a:solidFill>
                  <a:srgbClr val="FF0000"/>
                </a:solidFill>
                <a:ea typeface="華康正顏楷體W7(P)" panose="03000700000000000000" pitchFamily="66" charset="-120"/>
              </a:rPr>
              <a:t>都值得</a:t>
            </a:r>
            <a:r>
              <a:rPr lang="en-US" altLang="zh-CN"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   </a:t>
            </a:r>
            <a:endParaRPr lang="en-US" altLang="zh-TW" sz="3100" dirty="0">
              <a:solidFill>
                <a:schemeClr val="tx1"/>
              </a:solidFill>
              <a:ea typeface="華康正顏楷體W7(P)" panose="03000700000000000000" pitchFamily="66" charset="-120"/>
            </a:endParaRPr>
          </a:p>
          <a:p>
            <a:pPr algn="l">
              <a:lnSpc>
                <a:spcPts val="3600"/>
              </a:lnSpc>
              <a:spcBef>
                <a:spcPts val="0"/>
              </a:spcBef>
            </a:pPr>
            <a:r>
              <a:rPr lang="zh-TW" altLang="en-US" sz="3100" dirty="0">
                <a:solidFill>
                  <a:schemeClr val="tx1"/>
                </a:solidFill>
                <a:ea typeface="華康正顏楷體W7(P)" panose="03000700000000000000" pitchFamily="66" charset="-120"/>
              </a:rPr>
              <a:t>    黃修女走了</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她應擁有</a:t>
            </a:r>
            <a:r>
              <a:rPr lang="zh-TW" altLang="en-US" sz="3100" dirty="0">
                <a:solidFill>
                  <a:srgbClr val="FF0000"/>
                </a:solidFill>
                <a:ea typeface="華康正顏楷體W7(P)" panose="03000700000000000000" pitchFamily="66" charset="-120"/>
              </a:rPr>
              <a:t>事了拂衣去</a:t>
            </a:r>
            <a:r>
              <a:rPr lang="en-US" altLang="zh-TW" sz="3100" dirty="0">
                <a:solidFill>
                  <a:srgbClr val="FF0000"/>
                </a:solidFill>
                <a:ea typeface="華康正顏楷體W7(P)" panose="03000700000000000000" pitchFamily="66" charset="-120"/>
              </a:rPr>
              <a:t>,</a:t>
            </a:r>
            <a:r>
              <a:rPr lang="zh-TW" altLang="en-US" sz="3100" dirty="0">
                <a:solidFill>
                  <a:srgbClr val="FF0000"/>
                </a:solidFill>
                <a:ea typeface="華康正顏楷體W7(P)" panose="03000700000000000000" pitchFamily="66" charset="-120"/>
              </a:rPr>
              <a:t>深藏身與名</a:t>
            </a:r>
            <a:r>
              <a:rPr lang="zh-TW" altLang="en-US" sz="3100" dirty="0">
                <a:solidFill>
                  <a:schemeClr val="tx1"/>
                </a:solidFill>
                <a:ea typeface="華康正顏楷體W7(P)" panose="03000700000000000000" pitchFamily="66" charset="-120"/>
              </a:rPr>
              <a:t>的那種逍遙</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而她那「</a:t>
            </a:r>
            <a:r>
              <a:rPr lang="zh-TW" altLang="en-US" sz="3100" dirty="0">
                <a:solidFill>
                  <a:srgbClr val="FF0000"/>
                </a:solidFill>
                <a:highlight>
                  <a:srgbClr val="FFFF00"/>
                </a:highlight>
                <a:ea typeface="華康正顏楷體W7(P)" panose="03000700000000000000" pitchFamily="66" charset="-120"/>
              </a:rPr>
              <a:t>甘為人役</a:t>
            </a:r>
            <a:r>
              <a:rPr lang="zh-TW" altLang="en-US" sz="3100" dirty="0">
                <a:solidFill>
                  <a:schemeClr val="tx1"/>
                </a:solidFill>
                <a:ea typeface="華康正顏楷體W7(P)" panose="03000700000000000000" pitchFamily="66" charset="-120"/>
              </a:rPr>
              <a:t>」的精神</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也可以讓她無愧地向那位</a:t>
            </a:r>
            <a:r>
              <a:rPr lang="zh-TW" altLang="en-US" sz="3100" dirty="0">
                <a:solidFill>
                  <a:srgbClr val="FF0000"/>
                </a:solidFill>
                <a:ea typeface="華康正顏楷體W7(P)" panose="03000700000000000000" pitchFamily="66" charset="-120"/>
              </a:rPr>
              <a:t>非以役人</a:t>
            </a:r>
            <a:r>
              <a:rPr lang="en-US" altLang="zh-TW" sz="3100" dirty="0">
                <a:solidFill>
                  <a:srgbClr val="FF0000"/>
                </a:solidFill>
                <a:ea typeface="華康正顏楷體W7(P)" panose="03000700000000000000" pitchFamily="66" charset="-120"/>
              </a:rPr>
              <a:t>,</a:t>
            </a:r>
            <a:r>
              <a:rPr lang="zh-TW" altLang="en-US" sz="3100" dirty="0">
                <a:solidFill>
                  <a:srgbClr val="FF0000"/>
                </a:solidFill>
                <a:ea typeface="華康正顏楷體W7(P)" panose="03000700000000000000" pitchFamily="66" charset="-120"/>
              </a:rPr>
              <a:t>乃役於人</a:t>
            </a:r>
            <a:r>
              <a:rPr lang="zh-TW" altLang="en-US" sz="3100" dirty="0">
                <a:solidFill>
                  <a:schemeClr val="tx1"/>
                </a:solidFill>
                <a:ea typeface="華康正顏楷體W7(P)" panose="03000700000000000000" pitchFamily="66" charset="-120"/>
              </a:rPr>
              <a:t>的救主</a:t>
            </a:r>
            <a:r>
              <a:rPr lang="en-US" altLang="zh-TW" sz="3100" dirty="0">
                <a:solidFill>
                  <a:schemeClr val="tx1"/>
                </a:solidFill>
                <a:ea typeface="華康正顏楷體W7(P)" panose="03000700000000000000" pitchFamily="66" charset="-120"/>
              </a:rPr>
              <a:t>,</a:t>
            </a:r>
            <a:r>
              <a:rPr lang="zh-TW" altLang="en-US" sz="3100" dirty="0">
                <a:solidFill>
                  <a:schemeClr val="tx1"/>
                </a:solidFill>
                <a:ea typeface="華康正顏楷體W7(P)" panose="03000700000000000000" pitchFamily="66" charset="-120"/>
              </a:rPr>
              <a:t>開心的交代</a:t>
            </a:r>
            <a:r>
              <a:rPr lang="en-US" altLang="zh-TW" sz="3100" dirty="0">
                <a:solidFill>
                  <a:schemeClr val="tx1"/>
                </a:solidFill>
                <a:ea typeface="華康正顏楷體W7(P)" panose="03000700000000000000" pitchFamily="66" charset="-120"/>
              </a:rPr>
              <a:t>.</a:t>
            </a:r>
            <a:endParaRPr lang="zh-TW" altLang="en-US" sz="3100" dirty="0"/>
          </a:p>
        </p:txBody>
      </p:sp>
    </p:spTree>
    <p:extLst>
      <p:ext uri="{BB962C8B-B14F-4D97-AF65-F5344CB8AC3E}">
        <p14:creationId xmlns:p14="http://schemas.microsoft.com/office/powerpoint/2010/main" val="66487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000" dirty="0">
                <a:solidFill>
                  <a:schemeClr val="tx1"/>
                </a:solidFill>
                <a:ea typeface="華康儷中黑(P)" panose="020B0500000000000000" pitchFamily="34" charset="-120"/>
              </a:rPr>
              <a:t>白冷</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你在猶大郡邑中</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雖是</a:t>
            </a:r>
            <a:r>
              <a:rPr lang="zh-TW" altLang="en-US" sz="4000" dirty="0">
                <a:solidFill>
                  <a:srgbClr val="FF0000"/>
                </a:solidFill>
                <a:ea typeface="華康儷中黑(P)" panose="020B0500000000000000" pitchFamily="34" charset="-120"/>
              </a:rPr>
              <a:t>最小的</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但是</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將由你為我出生一位統治以色列</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的人</a:t>
            </a:r>
            <a:r>
              <a:rPr lang="en-US" altLang="zh-TW" dirty="0">
                <a:solidFill>
                  <a:schemeClr val="tx1"/>
                </a:solidFill>
                <a:ea typeface="華康儷中黑(P)" panose="020B0500000000000000" pitchFamily="34" charset="-120"/>
              </a:rPr>
              <a:t>.(</a:t>
            </a:r>
            <a:r>
              <a:rPr lang="zh-TW" altLang="en-US" dirty="0">
                <a:solidFill>
                  <a:schemeClr val="tx1"/>
                </a:solidFill>
                <a:ea typeface="華康儷中黑(P)" panose="020B0500000000000000" pitchFamily="34" charset="-120"/>
              </a:rPr>
              <a:t>米</a:t>
            </a:r>
            <a:r>
              <a:rPr lang="en-US" altLang="zh-TW" dirty="0">
                <a:solidFill>
                  <a:schemeClr val="tx1"/>
                </a:solidFill>
                <a:ea typeface="華康儷中黑(P)" panose="020B0500000000000000" pitchFamily="34" charset="-120"/>
              </a:rPr>
              <a:t>5:1) </a:t>
            </a:r>
            <a:r>
              <a:rPr lang="zh-TW" altLang="en-US" sz="4000" dirty="0">
                <a:solidFill>
                  <a:schemeClr val="tx1"/>
                </a:solidFill>
                <a:ea typeface="華康儷中黑(P)" panose="020B0500000000000000" pitchFamily="34" charset="-120"/>
              </a:rPr>
              <a:t>最小的白冷郡</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生出</a:t>
            </a:r>
            <a:r>
              <a:rPr lang="zh-TW" altLang="en-US" sz="4000" dirty="0">
                <a:solidFill>
                  <a:srgbClr val="FF0000"/>
                </a:solidFill>
                <a:ea typeface="華康儷中黑(P)" panose="020B0500000000000000" pitchFamily="34" charset="-120"/>
              </a:rPr>
              <a:t>最偉大的</a:t>
            </a:r>
            <a:r>
              <a:rPr lang="zh-TW" altLang="en-US" sz="4000" dirty="0">
                <a:solidFill>
                  <a:schemeClr val="tx1"/>
                </a:solidFill>
                <a:ea typeface="華康儷中黑(P)" panose="020B0500000000000000" pitchFamily="34" charset="-120"/>
              </a:rPr>
              <a:t>救主耶穌</a:t>
            </a:r>
            <a:r>
              <a:rPr lang="en-US" altLang="zh-TW" sz="4000" dirty="0">
                <a:solidFill>
                  <a:schemeClr val="tx1"/>
                </a:solidFill>
                <a:ea typeface="華康儷中黑(P)" panose="020B0500000000000000" pitchFamily="34" charset="-120"/>
              </a:rPr>
              <a:t>.</a:t>
            </a:r>
          </a:p>
          <a:p>
            <a:pPr>
              <a:lnSpc>
                <a:spcPts val="4900"/>
              </a:lnSpc>
              <a:spcBef>
                <a:spcPts val="0"/>
              </a:spcBef>
            </a:pPr>
            <a:r>
              <a:rPr lang="en-US" altLang="zh-TW" sz="4400" dirty="0">
                <a:solidFill>
                  <a:schemeClr val="tx1"/>
                </a:solidFill>
                <a:ea typeface="華康儷中黑(P)" panose="020B0500000000000000" pitchFamily="34" charset="-120"/>
              </a:rPr>
              <a:t>“But you, Bethlehem, too </a:t>
            </a:r>
            <a:r>
              <a:rPr lang="en-US" altLang="zh-TW" sz="4400" dirty="0">
                <a:solidFill>
                  <a:schemeClr val="tx1"/>
                </a:solidFill>
                <a:highlight>
                  <a:srgbClr val="FFFF00"/>
                </a:highlight>
                <a:ea typeface="華康儷中黑(P)" panose="020B0500000000000000" pitchFamily="34" charset="-120"/>
              </a:rPr>
              <a:t>small</a:t>
            </a:r>
            <a:r>
              <a:rPr lang="en-US" altLang="zh-TW" sz="4400" dirty="0">
                <a:solidFill>
                  <a:schemeClr val="tx1"/>
                </a:solidFill>
                <a:ea typeface="華康儷中黑(P)" panose="020B0500000000000000" pitchFamily="34" charset="-120"/>
              </a:rPr>
              <a:t> to be among the clans of Judah, from you shall come forth for me one who is to be ruler in Israel” </a:t>
            </a:r>
            <a:r>
              <a:rPr lang="en-US" altLang="zh-TW" dirty="0">
                <a:solidFill>
                  <a:schemeClr val="tx1"/>
                </a:solidFill>
                <a:ea typeface="華康儷中黑(P)" panose="020B0500000000000000" pitchFamily="34" charset="-120"/>
              </a:rPr>
              <a:t>(Micah 5:1) </a:t>
            </a:r>
            <a:r>
              <a:rPr lang="en-US" altLang="zh-TW" sz="4400" dirty="0">
                <a:solidFill>
                  <a:schemeClr val="tx1"/>
                </a:solidFill>
                <a:ea typeface="華康儷中黑(P)" panose="020B0500000000000000" pitchFamily="34" charset="-120"/>
              </a:rPr>
              <a:t>Thus little Bethlehem came to produce </a:t>
            </a:r>
          </a:p>
          <a:p>
            <a:pPr>
              <a:lnSpc>
                <a:spcPts val="4900"/>
              </a:lnSpc>
              <a:spcBef>
                <a:spcPts val="0"/>
              </a:spcBef>
            </a:pPr>
            <a:r>
              <a:rPr lang="en-US" altLang="zh-TW" sz="4400" dirty="0">
                <a:solidFill>
                  <a:schemeClr val="tx1"/>
                </a:solidFill>
                <a:ea typeface="華康儷中黑(P)" panose="020B0500000000000000" pitchFamily="34" charset="-120"/>
              </a:rPr>
              <a:t>the </a:t>
            </a:r>
            <a:r>
              <a:rPr lang="en-US" altLang="zh-TW" sz="4400" dirty="0">
                <a:solidFill>
                  <a:schemeClr val="tx1"/>
                </a:solidFill>
                <a:highlight>
                  <a:srgbClr val="FFFF00"/>
                </a:highlight>
                <a:ea typeface="華康儷中黑(P)" panose="020B0500000000000000" pitchFamily="34" charset="-120"/>
              </a:rPr>
              <a:t>great Redeemer </a:t>
            </a:r>
            <a:r>
              <a:rPr lang="en-US" altLang="zh-TW" sz="4400" dirty="0">
                <a:solidFill>
                  <a:schemeClr val="tx1"/>
                </a:solidFill>
                <a:ea typeface="華康儷中黑(P)" panose="020B0500000000000000" pitchFamily="34" charset="-120"/>
              </a:rPr>
              <a:t>Jesus.</a:t>
            </a:r>
          </a:p>
        </p:txBody>
      </p:sp>
    </p:spTree>
    <p:extLst>
      <p:ext uri="{BB962C8B-B14F-4D97-AF65-F5344CB8AC3E}">
        <p14:creationId xmlns:p14="http://schemas.microsoft.com/office/powerpoint/2010/main" val="58620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spcAft>
                <a:spcPts val="600"/>
              </a:spcAft>
            </a:pPr>
            <a:r>
              <a:rPr lang="zh-TW" altLang="en-US" sz="4000" dirty="0">
                <a:solidFill>
                  <a:schemeClr val="tx1"/>
                </a:solidFill>
                <a:ea typeface="華康儷中黑(P)" panose="020B0500000000000000" pitchFamily="34" charset="-120"/>
              </a:rPr>
              <a:t>十二位</a:t>
            </a:r>
            <a:r>
              <a:rPr lang="zh-TW" altLang="en-US" sz="4000" dirty="0">
                <a:solidFill>
                  <a:srgbClr val="FF0000"/>
                </a:solidFill>
                <a:ea typeface="華康儷中黑(P)" panose="020B0500000000000000" pitchFamily="34" charset="-120"/>
              </a:rPr>
              <a:t>卑微的門徒</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正是世上最大宗教</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天主教</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基督新教</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的基石</a:t>
            </a:r>
            <a:r>
              <a:rPr lang="en-US" altLang="zh-TW" sz="4000" dirty="0">
                <a:solidFill>
                  <a:schemeClr val="tx1"/>
                </a:solidFill>
                <a:ea typeface="華康儷中黑(P)" panose="020B0500000000000000" pitchFamily="34" charset="-120"/>
              </a:rPr>
              <a:t>.</a:t>
            </a:r>
            <a:r>
              <a:rPr lang="zh-TW" altLang="en-US" sz="4000" dirty="0">
                <a:solidFill>
                  <a:srgbClr val="FF0000"/>
                </a:solidFill>
                <a:ea typeface="華康儷中黑(P)" panose="020B0500000000000000" pitchFamily="34" charset="-120"/>
              </a:rPr>
              <a:t>多數聖賢豪傑</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他們的父母不過也是我們的鄰家亞叔亞嬸</a:t>
            </a:r>
            <a:r>
              <a:rPr lang="en-US" altLang="zh-TW" sz="4000" dirty="0">
                <a:solidFill>
                  <a:schemeClr val="tx1"/>
                </a:solidFill>
                <a:ea typeface="華康儷中黑(P)" panose="020B0500000000000000" pitchFamily="34" charset="-120"/>
              </a:rPr>
              <a:t>.</a:t>
            </a:r>
          </a:p>
          <a:p>
            <a:pPr>
              <a:spcBef>
                <a:spcPts val="0"/>
              </a:spcBef>
            </a:pPr>
            <a:r>
              <a:rPr lang="en-US" altLang="zh-TW" sz="4000" dirty="0">
                <a:solidFill>
                  <a:schemeClr val="tx1"/>
                </a:solidFill>
                <a:ea typeface="華康儷中黑(P)" panose="020B0500000000000000" pitchFamily="34" charset="-120"/>
              </a:rPr>
              <a:t>The </a:t>
            </a:r>
            <a:r>
              <a:rPr lang="en-US" altLang="zh-TW" sz="4000" dirty="0">
                <a:solidFill>
                  <a:schemeClr val="tx1"/>
                </a:solidFill>
                <a:highlight>
                  <a:srgbClr val="FFFF00"/>
                </a:highlight>
                <a:ea typeface="華康儷中黑(P)" panose="020B0500000000000000" pitchFamily="34" charset="-120"/>
              </a:rPr>
              <a:t>twelve disciples</a:t>
            </a:r>
            <a:r>
              <a:rPr lang="en-US" altLang="zh-TW" sz="4000" dirty="0">
                <a:solidFill>
                  <a:schemeClr val="tx1"/>
                </a:solidFill>
                <a:ea typeface="華康儷中黑(P)" panose="020B0500000000000000" pitchFamily="34" charset="-120"/>
              </a:rPr>
              <a:t>, humble as they were, became the cornerstone of the world's leading religion (Catholicism, Protestantism combined). Most </a:t>
            </a:r>
            <a:r>
              <a:rPr lang="en-US" altLang="zh-TW" sz="4000" dirty="0">
                <a:solidFill>
                  <a:schemeClr val="tx1"/>
                </a:solidFill>
                <a:highlight>
                  <a:srgbClr val="FFFF00"/>
                </a:highlight>
                <a:ea typeface="華康儷中黑(P)" panose="020B0500000000000000" pitchFamily="34" charset="-120"/>
              </a:rPr>
              <a:t>saints and heroes</a:t>
            </a:r>
            <a:r>
              <a:rPr lang="en-US" altLang="zh-TW" sz="4000" dirty="0">
                <a:solidFill>
                  <a:schemeClr val="tx1"/>
                </a:solidFill>
                <a:ea typeface="華康儷中黑(P)" panose="020B0500000000000000" pitchFamily="34" charset="-120"/>
              </a:rPr>
              <a:t> were of modest background, their parents were just ordinary people like </a:t>
            </a:r>
          </a:p>
          <a:p>
            <a:pPr>
              <a:spcBef>
                <a:spcPts val="0"/>
              </a:spcBef>
            </a:pPr>
            <a:r>
              <a:rPr lang="en-US" altLang="zh-TW" sz="4000" dirty="0">
                <a:solidFill>
                  <a:schemeClr val="tx1"/>
                </a:solidFill>
                <a:ea typeface="華康儷中黑(P)" panose="020B0500000000000000" pitchFamily="34" charset="-120"/>
              </a:rPr>
              <a:t>uncles and aunts in our neighborhood.</a:t>
            </a:r>
            <a:endParaRPr lang="zh-TW" altLang="en-US" sz="4000" dirty="0">
              <a:solidFill>
                <a:schemeClr val="tx1"/>
              </a:solidFill>
              <a:ea typeface="華康儷中黑(P)" panose="020B0500000000000000" pitchFamily="34" charset="-120"/>
            </a:endParaRPr>
          </a:p>
        </p:txBody>
      </p:sp>
    </p:spTree>
    <p:extLst>
      <p:ext uri="{BB962C8B-B14F-4D97-AF65-F5344CB8AC3E}">
        <p14:creationId xmlns:p14="http://schemas.microsoft.com/office/powerpoint/2010/main" val="1861235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spcAft>
                <a:spcPts val="600"/>
              </a:spcAft>
            </a:pPr>
            <a:r>
              <a:rPr lang="zh-TW" altLang="en-US" sz="4000" dirty="0">
                <a:solidFill>
                  <a:schemeClr val="tx1"/>
                </a:solidFill>
                <a:ea typeface="華康儷中黑(P)" panose="020B0500000000000000" pitchFamily="34" charset="-120"/>
              </a:rPr>
              <a:t>全燔祭和贖罪祭</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已非你所喜</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於是我說</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看</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我已來到</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希</a:t>
            </a:r>
            <a:r>
              <a:rPr lang="en-US" altLang="zh-TW" sz="4000" dirty="0">
                <a:solidFill>
                  <a:schemeClr val="tx1"/>
                </a:solidFill>
                <a:ea typeface="華康儷中黑(P)" panose="020B0500000000000000" pitchFamily="34" charset="-120"/>
              </a:rPr>
              <a:t>10:6-7)</a:t>
            </a:r>
            <a:r>
              <a:rPr lang="zh-TW" altLang="en-US" sz="4000" dirty="0">
                <a:solidFill>
                  <a:schemeClr val="tx1"/>
                </a:solidFill>
                <a:highlight>
                  <a:srgbClr val="FFFF00"/>
                </a:highlight>
                <a:ea typeface="華康儷中黑(P)" panose="020B0500000000000000" pitchFamily="34" charset="-120"/>
              </a:rPr>
              <a:t>在宗教為主</a:t>
            </a:r>
            <a:r>
              <a:rPr lang="zh-TW" altLang="en-US" sz="4000" dirty="0">
                <a:solidFill>
                  <a:schemeClr val="tx1"/>
                </a:solidFill>
                <a:ea typeface="華康儷中黑(P)" panose="020B0500000000000000" pitchFamily="34" charset="-120"/>
              </a:rPr>
              <a:t>的時代</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人們</a:t>
            </a:r>
            <a:r>
              <a:rPr lang="zh-TW" altLang="en-US" sz="4000" dirty="0">
                <a:solidFill>
                  <a:srgbClr val="FF0000"/>
                </a:solidFill>
                <a:ea typeface="華康儷中黑(P)" panose="020B0500000000000000" pitchFamily="34" charset="-120"/>
              </a:rPr>
              <a:t>以為神喜歡牛羊花菓或元寶香燭</a:t>
            </a:r>
            <a:r>
              <a:rPr lang="en-US" altLang="zh-TW" sz="4000" dirty="0">
                <a:solidFill>
                  <a:schemeClr val="tx1"/>
                </a:solidFill>
                <a:ea typeface="華康儷中黑(P)" panose="020B0500000000000000" pitchFamily="34" charset="-120"/>
              </a:rPr>
              <a:t>.</a:t>
            </a:r>
          </a:p>
          <a:p>
            <a:pPr>
              <a:spcBef>
                <a:spcPts val="0"/>
              </a:spcBef>
            </a:pPr>
            <a:r>
              <a:rPr lang="en-US" altLang="zh-TW" sz="4000" dirty="0">
                <a:solidFill>
                  <a:schemeClr val="tx1"/>
                </a:solidFill>
                <a:ea typeface="華康儷中黑(P)" panose="020B0500000000000000" pitchFamily="34" charset="-120"/>
              </a:rPr>
              <a:t>“Holocausts and sin offerings you took no delight in. Then I said, Behold, I come to do your will, O God</a:t>
            </a:r>
            <a:r>
              <a:rPr lang="en-US" altLang="zh-TW" dirty="0">
                <a:solidFill>
                  <a:schemeClr val="tx1"/>
                </a:solidFill>
                <a:ea typeface="華康儷中黑(P)" panose="020B0500000000000000" pitchFamily="34" charset="-120"/>
              </a:rPr>
              <a:t>.” (Hebrews 10:6-7). </a:t>
            </a:r>
            <a:r>
              <a:rPr lang="en-US" altLang="zh-TW" sz="4000" dirty="0">
                <a:solidFill>
                  <a:schemeClr val="tx1"/>
                </a:solidFill>
                <a:ea typeface="華康儷中黑(P)" panose="020B0500000000000000" pitchFamily="34" charset="-120"/>
              </a:rPr>
              <a:t>In eras dominated by </a:t>
            </a:r>
            <a:r>
              <a:rPr lang="en-US" altLang="zh-TW" sz="4000" dirty="0">
                <a:solidFill>
                  <a:schemeClr val="tx1"/>
                </a:solidFill>
                <a:highlight>
                  <a:srgbClr val="FFFF00"/>
                </a:highlight>
                <a:ea typeface="華康儷中黑(P)" panose="020B0500000000000000" pitchFamily="34" charset="-120"/>
              </a:rPr>
              <a:t>‘religion’</a:t>
            </a:r>
            <a:r>
              <a:rPr lang="en-US" altLang="zh-TW" sz="4000" dirty="0">
                <a:solidFill>
                  <a:schemeClr val="tx1"/>
                </a:solidFill>
                <a:ea typeface="華康儷中黑(P)" panose="020B0500000000000000" pitchFamily="34" charset="-120"/>
              </a:rPr>
              <a:t>, people believed that God delighted in offerings of  </a:t>
            </a:r>
            <a:r>
              <a:rPr lang="en-US" altLang="zh-TW" sz="4000" dirty="0">
                <a:solidFill>
                  <a:srgbClr val="FF0000"/>
                </a:solidFill>
                <a:ea typeface="華康儷中黑(P)" panose="020B0500000000000000" pitchFamily="34" charset="-120"/>
              </a:rPr>
              <a:t>cattle, sheep, flowers, joss sticks or </a:t>
            </a:r>
          </a:p>
          <a:p>
            <a:pPr>
              <a:spcBef>
                <a:spcPts val="0"/>
              </a:spcBef>
            </a:pPr>
            <a:r>
              <a:rPr lang="en-US" altLang="zh-TW" sz="4000" dirty="0">
                <a:solidFill>
                  <a:srgbClr val="FF0000"/>
                </a:solidFill>
                <a:ea typeface="華康儷中黑(P)" panose="020B0500000000000000" pitchFamily="34" charset="-120"/>
              </a:rPr>
              <a:t>incense papers.</a:t>
            </a:r>
          </a:p>
        </p:txBody>
      </p:sp>
    </p:spTree>
    <p:extLst>
      <p:ext uri="{BB962C8B-B14F-4D97-AF65-F5344CB8AC3E}">
        <p14:creationId xmlns:p14="http://schemas.microsoft.com/office/powerpoint/2010/main" val="3286386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spcAft>
                <a:spcPts val="1200"/>
              </a:spcAft>
            </a:pPr>
            <a:r>
              <a:rPr lang="zh-TW" altLang="en-US" sz="4400" dirty="0">
                <a:solidFill>
                  <a:schemeClr val="tx1"/>
                </a:solidFill>
                <a:ea typeface="華康儷中黑(P)" panose="020B0500000000000000" pitchFamily="34" charset="-120"/>
              </a:rPr>
              <a:t>在</a:t>
            </a:r>
            <a:r>
              <a:rPr lang="zh-TW" altLang="en-US" sz="4400" dirty="0">
                <a:solidFill>
                  <a:srgbClr val="FF0000"/>
                </a:solidFill>
                <a:highlight>
                  <a:srgbClr val="FFFF00"/>
                </a:highlight>
                <a:ea typeface="華康儷中黑(P)" panose="020B0500000000000000" pitchFamily="34" charset="-120"/>
              </a:rPr>
              <a:t>天國</a:t>
            </a:r>
            <a:r>
              <a:rPr lang="zh-TW" altLang="en-US" sz="4400" dirty="0">
                <a:solidFill>
                  <a:schemeClr val="tx1"/>
                </a:solidFill>
                <a:highlight>
                  <a:srgbClr val="FFFF00"/>
                </a:highlight>
                <a:ea typeface="華康儷中黑(P)" panose="020B0500000000000000" pitchFamily="34" charset="-120"/>
              </a:rPr>
              <a:t>為主</a:t>
            </a:r>
            <a:r>
              <a:rPr lang="zh-TW" altLang="en-US" sz="4400" dirty="0">
                <a:solidFill>
                  <a:schemeClr val="tx1"/>
                </a:solidFill>
                <a:ea typeface="華康儷中黑(P)" panose="020B0500000000000000" pitchFamily="34" charset="-120"/>
              </a:rPr>
              <a:t>的時代</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天主喜歡我們的生命和我們的所有</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即我們的時間</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金錢</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才能和愛心</a:t>
            </a:r>
            <a:r>
              <a:rPr lang="en-US" altLang="zh-TW" sz="4400" dirty="0">
                <a:solidFill>
                  <a:schemeClr val="tx1"/>
                </a:solidFill>
                <a:ea typeface="華康儷中黑(P)" panose="020B0500000000000000" pitchFamily="34" charset="-120"/>
              </a:rPr>
              <a:t>.</a:t>
            </a:r>
          </a:p>
          <a:p>
            <a:pPr>
              <a:spcBef>
                <a:spcPts val="0"/>
              </a:spcBef>
            </a:pPr>
            <a:r>
              <a:rPr lang="en-US" altLang="zh-TW" sz="4800" dirty="0">
                <a:solidFill>
                  <a:schemeClr val="tx1"/>
                </a:solidFill>
                <a:ea typeface="華康儷中黑(P)" panose="020B0500000000000000" pitchFamily="34" charset="-120"/>
              </a:rPr>
              <a:t>In the era of the ‘</a:t>
            </a:r>
            <a:r>
              <a:rPr lang="en-US" altLang="zh-TW" sz="4800" dirty="0">
                <a:solidFill>
                  <a:srgbClr val="FF0000"/>
                </a:solidFill>
                <a:highlight>
                  <a:srgbClr val="FFFF00"/>
                </a:highlight>
                <a:ea typeface="華康儷中黑(P)" panose="020B0500000000000000" pitchFamily="34" charset="-120"/>
              </a:rPr>
              <a:t>Kingdom of Heaven</a:t>
            </a:r>
            <a:r>
              <a:rPr lang="en-US" altLang="zh-TW" sz="4800" dirty="0">
                <a:solidFill>
                  <a:schemeClr val="tx1"/>
                </a:solidFill>
                <a:ea typeface="華康儷中黑(P)" panose="020B0500000000000000" pitchFamily="34" charset="-120"/>
              </a:rPr>
              <a:t>’, God delights in </a:t>
            </a:r>
          </a:p>
          <a:p>
            <a:pPr>
              <a:spcBef>
                <a:spcPts val="0"/>
              </a:spcBef>
            </a:pPr>
            <a:r>
              <a:rPr lang="en-US" altLang="zh-TW" sz="4800" dirty="0">
                <a:solidFill>
                  <a:schemeClr val="tx1"/>
                </a:solidFill>
                <a:ea typeface="華康儷中黑(P)" panose="020B0500000000000000" pitchFamily="34" charset="-120"/>
              </a:rPr>
              <a:t>our lives and all that we have, including our </a:t>
            </a:r>
          </a:p>
          <a:p>
            <a:pPr>
              <a:spcBef>
                <a:spcPts val="0"/>
              </a:spcBef>
            </a:pPr>
            <a:r>
              <a:rPr lang="en-US" altLang="zh-TW" sz="4800" dirty="0">
                <a:solidFill>
                  <a:srgbClr val="FF0000"/>
                </a:solidFill>
                <a:ea typeface="華康儷中黑(P)" panose="020B0500000000000000" pitchFamily="34" charset="-120"/>
              </a:rPr>
              <a:t>time, money, talents, and love</a:t>
            </a:r>
            <a:r>
              <a:rPr lang="en-US" altLang="zh-TW" sz="48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41384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98926"/>
            <a:ext cx="9108504" cy="614835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恭讀米該亞先知書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5:1-4</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上主這樣說：「厄弗辣大</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白冷！你在猶大郡邑中，雖是最小的，但是，將由你為我出生一位統治以色列的人；</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他的來歷源於亙古，遠自永遠的時代。」</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因此，上主必將遺棄他們，直到孕婦生產之時；那時，他弟兄中的遺民，必將歸來，與以色列子民團聚。他必卓然屹立，以上主的能力，及上主、</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spcAft>
                <a:spcPts val="1200"/>
              </a:spcAft>
            </a:pPr>
            <a:r>
              <a:rPr lang="zh-TW" altLang="en-US" sz="4400" dirty="0">
                <a:solidFill>
                  <a:schemeClr val="tx1"/>
                </a:solidFill>
                <a:ea typeface="華康儷中黑(P)" panose="020B0500000000000000" pitchFamily="34" charset="-120"/>
              </a:rPr>
              <a:t>瑪利亞</a:t>
            </a:r>
            <a:r>
              <a:rPr lang="zh-TW" altLang="en-US" sz="4400" dirty="0">
                <a:solidFill>
                  <a:srgbClr val="FF0000"/>
                </a:solidFill>
                <a:highlight>
                  <a:srgbClr val="FFFF00"/>
                </a:highlight>
                <a:ea typeface="華康儷中黑(P)" panose="020B0500000000000000" pitchFamily="34" charset="-120"/>
              </a:rPr>
              <a:t>急速</a:t>
            </a:r>
            <a:r>
              <a:rPr lang="zh-TW" altLang="en-US" sz="4400" dirty="0">
                <a:solidFill>
                  <a:schemeClr val="tx1"/>
                </a:solidFill>
                <a:highlight>
                  <a:srgbClr val="FFFF00"/>
                </a:highlight>
                <a:ea typeface="華康儷中黑(P)" panose="020B0500000000000000" pitchFamily="34" charset="-120"/>
              </a:rPr>
              <a:t>往山區去</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向依撒伯爾請安</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依撒伯爾一聽到瑪利亞請安</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胎兒就在她的腹中歡躍</a:t>
            </a:r>
            <a:r>
              <a:rPr lang="en-US" altLang="zh-TW" sz="4400" dirty="0">
                <a:solidFill>
                  <a:schemeClr val="tx1"/>
                </a:solidFill>
                <a:ea typeface="華康儷中黑(P)" panose="020B0500000000000000" pitchFamily="34" charset="-120"/>
              </a:rPr>
              <a:t>.</a:t>
            </a:r>
            <a:r>
              <a:rPr lang="en-US" altLang="zh-TW" dirty="0">
                <a:solidFill>
                  <a:schemeClr val="tx1"/>
                </a:solidFill>
                <a:ea typeface="華康儷中黑(P)" panose="020B0500000000000000" pitchFamily="34" charset="-120"/>
              </a:rPr>
              <a:t>(</a:t>
            </a:r>
            <a:r>
              <a:rPr lang="zh-TW" altLang="en-US" dirty="0">
                <a:solidFill>
                  <a:schemeClr val="tx1"/>
                </a:solidFill>
                <a:ea typeface="華康儷中黑(P)" panose="020B0500000000000000" pitchFamily="34" charset="-120"/>
              </a:rPr>
              <a:t>路</a:t>
            </a:r>
            <a:r>
              <a:rPr lang="en-US" altLang="zh-TW" dirty="0">
                <a:solidFill>
                  <a:schemeClr val="tx1"/>
                </a:solidFill>
                <a:ea typeface="華康儷中黑(P)" panose="020B0500000000000000" pitchFamily="34" charset="-120"/>
              </a:rPr>
              <a:t>1:39-41)</a:t>
            </a:r>
          </a:p>
          <a:p>
            <a:pPr>
              <a:spcBef>
                <a:spcPts val="0"/>
              </a:spcBef>
            </a:pPr>
            <a:r>
              <a:rPr lang="en-US" altLang="zh-TW" sz="4800" dirty="0">
                <a:solidFill>
                  <a:schemeClr val="tx1"/>
                </a:solidFill>
                <a:ea typeface="華康儷中黑(P)" panose="020B0500000000000000" pitchFamily="34" charset="-120"/>
              </a:rPr>
              <a:t>Mary set out and traveled to the hill country </a:t>
            </a:r>
            <a:r>
              <a:rPr lang="en-US" altLang="zh-TW" sz="4800" dirty="0">
                <a:solidFill>
                  <a:srgbClr val="FF0000"/>
                </a:solidFill>
                <a:ea typeface="華康儷中黑(P)" panose="020B0500000000000000" pitchFamily="34" charset="-120"/>
              </a:rPr>
              <a:t>in haste </a:t>
            </a:r>
            <a:r>
              <a:rPr lang="en-US" altLang="zh-TW" sz="4800" dirty="0">
                <a:solidFill>
                  <a:schemeClr val="tx1"/>
                </a:solidFill>
                <a:ea typeface="華康儷中黑(P)" panose="020B0500000000000000" pitchFamily="34" charset="-120"/>
              </a:rPr>
              <a:t>to greet Elizabeth. When Elizabeth heard Mary's greeting, the infant leaped in her womb. </a:t>
            </a:r>
            <a:r>
              <a:rPr lang="en-US" altLang="zh-TW" sz="2800" dirty="0">
                <a:solidFill>
                  <a:schemeClr val="tx1"/>
                </a:solidFill>
                <a:ea typeface="華康儷中黑(P)" panose="020B0500000000000000" pitchFamily="34" charset="-120"/>
              </a:rPr>
              <a:t>(Luke 1:39-41)</a:t>
            </a:r>
          </a:p>
        </p:txBody>
      </p:sp>
    </p:spTree>
    <p:extLst>
      <p:ext uri="{BB962C8B-B14F-4D97-AF65-F5344CB8AC3E}">
        <p14:creationId xmlns:p14="http://schemas.microsoft.com/office/powerpoint/2010/main" val="2813572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rgbClr val="FF0000"/>
                </a:solidFill>
                <a:ea typeface="華康儷中黑(P)" panose="020B0500000000000000" pitchFamily="34" charset="-120"/>
              </a:rPr>
              <a:t>急速往山區去的</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是天主之母</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瑪利亞只知懷孕表姐的需要</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忘記自己也同樣懷了孕</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這是「</a:t>
            </a:r>
            <a:r>
              <a:rPr lang="zh-TW" altLang="en-US" sz="4000" dirty="0">
                <a:solidFill>
                  <a:srgbClr val="FF0000"/>
                </a:solidFill>
                <a:ea typeface="華康儷中黑(P)" panose="020B0500000000000000" pitchFamily="34" charset="-120"/>
              </a:rPr>
              <a:t>甘為人役</a:t>
            </a:r>
            <a:r>
              <a:rPr lang="zh-TW" altLang="en-US" sz="4000" dirty="0">
                <a:solidFill>
                  <a:schemeClr val="tx1"/>
                </a:solidFill>
                <a:ea typeface="華康儷中黑(P)" panose="020B0500000000000000" pitchFamily="34" charset="-120"/>
              </a:rPr>
              <a:t>」和「</a:t>
            </a:r>
            <a:r>
              <a:rPr lang="zh-TW" altLang="en-US" sz="4000" dirty="0">
                <a:solidFill>
                  <a:schemeClr val="tx1"/>
                </a:solidFill>
                <a:highlight>
                  <a:srgbClr val="FFFF00"/>
                </a:highlight>
                <a:ea typeface="華康儷中黑(P)" panose="020B0500000000000000" pitchFamily="34" charset="-120"/>
              </a:rPr>
              <a:t>事了拂衣去</a:t>
            </a:r>
            <a:r>
              <a:rPr lang="zh-TW" altLang="en-US" sz="4000" dirty="0">
                <a:solidFill>
                  <a:schemeClr val="tx1"/>
                </a:solidFill>
                <a:ea typeface="華康儷中黑(P)" panose="020B0500000000000000" pitchFamily="34" charset="-120"/>
              </a:rPr>
              <a:t>」</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的聖經版本</a:t>
            </a:r>
            <a:r>
              <a:rPr lang="en-US" altLang="zh-TW" sz="4000" dirty="0">
                <a:solidFill>
                  <a:schemeClr val="tx1"/>
                </a:solidFill>
                <a:ea typeface="華康儷中黑(P)" panose="020B0500000000000000" pitchFamily="34" charset="-120"/>
              </a:rPr>
              <a:t>.</a:t>
            </a:r>
          </a:p>
          <a:p>
            <a:pPr>
              <a:lnSpc>
                <a:spcPts val="4300"/>
              </a:lnSpc>
              <a:spcBef>
                <a:spcPts val="0"/>
              </a:spcBef>
            </a:pPr>
            <a:r>
              <a:rPr lang="en-US" altLang="zh-TW" sz="4000" dirty="0">
                <a:solidFill>
                  <a:schemeClr val="tx1"/>
                </a:solidFill>
                <a:ea typeface="華康儷中黑(P)" panose="020B0500000000000000" pitchFamily="34" charset="-120"/>
              </a:rPr>
              <a:t>It was the Mother of God who hastened to the hill country; Mary only cared about her pregnant cousin's needs, forgetting that she herself was also pregnant. This is an example in the Bible of a “</a:t>
            </a:r>
            <a:r>
              <a:rPr lang="en-US" altLang="zh-TW" sz="4000" dirty="0">
                <a:solidFill>
                  <a:schemeClr val="tx1"/>
                </a:solidFill>
                <a:highlight>
                  <a:srgbClr val="FFFF00"/>
                </a:highlight>
                <a:ea typeface="華康儷中黑(P)" panose="020B0500000000000000" pitchFamily="34" charset="-120"/>
              </a:rPr>
              <a:t>willingness to serve others</a:t>
            </a:r>
            <a:r>
              <a:rPr lang="en-US" altLang="zh-TW" sz="4000" dirty="0">
                <a:solidFill>
                  <a:schemeClr val="tx1"/>
                </a:solidFill>
                <a:ea typeface="華康儷中黑(P)" panose="020B0500000000000000" pitchFamily="34" charset="-120"/>
              </a:rPr>
              <a:t>” and “</a:t>
            </a:r>
            <a:r>
              <a:rPr lang="en-US" altLang="zh-TW" sz="4000" dirty="0">
                <a:solidFill>
                  <a:srgbClr val="FF0000"/>
                </a:solidFill>
                <a:ea typeface="華康儷中黑(P)" panose="020B0500000000000000" pitchFamily="34" charset="-120"/>
              </a:rPr>
              <a:t>to leave quietly after the task is done</a:t>
            </a:r>
            <a:r>
              <a:rPr lang="en-US" altLang="zh-TW" sz="4000" dirty="0">
                <a:solidFill>
                  <a:schemeClr val="tx1"/>
                </a:solidFill>
                <a:ea typeface="華康儷中黑(P)" panose="020B0500000000000000" pitchFamily="34" charset="-120"/>
              </a:rPr>
              <a:t>.” </a:t>
            </a:r>
          </a:p>
        </p:txBody>
      </p:sp>
    </p:spTree>
    <p:extLst>
      <p:ext uri="{BB962C8B-B14F-4D97-AF65-F5344CB8AC3E}">
        <p14:creationId xmlns:p14="http://schemas.microsoft.com/office/powerpoint/2010/main" val="137350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lnSpc>
                <a:spcPts val="6200"/>
              </a:lnSpc>
              <a:spcBef>
                <a:spcPts val="0"/>
              </a:spcBef>
            </a:pPr>
            <a:r>
              <a:rPr lang="zh-TW" altLang="en-US" sz="4800" dirty="0">
                <a:solidFill>
                  <a:schemeClr val="tx1"/>
                </a:solidFill>
                <a:ea typeface="華康儷中黑(P)" panose="020B0500000000000000" pitchFamily="34" charset="-120"/>
              </a:rPr>
              <a:t>以上故事也發生在我的一位朋友</a:t>
            </a:r>
            <a:r>
              <a:rPr lang="zh-TW" altLang="en-US" sz="4800" dirty="0">
                <a:solidFill>
                  <a:srgbClr val="FF0000"/>
                </a:solidFill>
                <a:highlight>
                  <a:srgbClr val="FFFF00"/>
                </a:highlight>
                <a:ea typeface="華康儷中黑(P)" panose="020B0500000000000000" pitchFamily="34" charset="-120"/>
              </a:rPr>
              <a:t>黃鳳儀修女</a:t>
            </a:r>
            <a:r>
              <a:rPr lang="zh-TW" altLang="en-US" sz="4800" dirty="0">
                <a:solidFill>
                  <a:schemeClr val="tx1"/>
                </a:solidFill>
                <a:ea typeface="華康儷中黑(P)" panose="020B0500000000000000" pitchFamily="34" charset="-120"/>
              </a:rPr>
              <a:t>的生命中</a:t>
            </a:r>
            <a:r>
              <a:rPr lang="en-US" altLang="zh-TW" sz="4800" dirty="0">
                <a:solidFill>
                  <a:schemeClr val="tx1"/>
                </a:solidFill>
                <a:ea typeface="華康儷中黑(P)" panose="020B0500000000000000" pitchFamily="34" charset="-120"/>
              </a:rPr>
              <a:t>;</a:t>
            </a:r>
          </a:p>
          <a:p>
            <a:pPr>
              <a:lnSpc>
                <a:spcPts val="6200"/>
              </a:lnSpc>
              <a:spcBef>
                <a:spcPts val="0"/>
              </a:spcBef>
              <a:spcAft>
                <a:spcPts val="1200"/>
              </a:spcAft>
            </a:pPr>
            <a:r>
              <a:rPr lang="zh-TW" altLang="en-US" sz="4800" dirty="0">
                <a:solidFill>
                  <a:schemeClr val="tx1"/>
                </a:solidFill>
                <a:ea typeface="華康儷中黑(P)" panose="020B0500000000000000" pitchFamily="34" charset="-120"/>
              </a:rPr>
              <a:t>她剛於三週前去世</a:t>
            </a:r>
            <a:r>
              <a:rPr lang="en-US" altLang="zh-TW" sz="4800" dirty="0">
                <a:solidFill>
                  <a:schemeClr val="tx1"/>
                </a:solidFill>
                <a:ea typeface="華康儷中黑(P)" panose="020B0500000000000000" pitchFamily="34" charset="-120"/>
              </a:rPr>
              <a:t>,</a:t>
            </a:r>
            <a:r>
              <a:rPr lang="zh-TW" altLang="en-US" sz="4800" dirty="0">
                <a:solidFill>
                  <a:schemeClr val="tx1"/>
                </a:solidFill>
                <a:ea typeface="華康儷中黑(P)" panose="020B0500000000000000" pitchFamily="34" charset="-120"/>
              </a:rPr>
              <a:t>享年</a:t>
            </a:r>
            <a:r>
              <a:rPr lang="en-US" altLang="zh-TW" sz="4800" dirty="0">
                <a:solidFill>
                  <a:schemeClr val="tx1"/>
                </a:solidFill>
                <a:ea typeface="華康儷中黑(P)" panose="020B0500000000000000" pitchFamily="34" charset="-120"/>
              </a:rPr>
              <a:t>84</a:t>
            </a:r>
            <a:r>
              <a:rPr lang="zh-TW" altLang="en-US" sz="4800" dirty="0">
                <a:solidFill>
                  <a:schemeClr val="tx1"/>
                </a:solidFill>
                <a:ea typeface="華康儷中黑(P)" panose="020B0500000000000000" pitchFamily="34" charset="-120"/>
              </a:rPr>
              <a:t>歲</a:t>
            </a:r>
            <a:r>
              <a:rPr lang="en-US" altLang="zh-TW" sz="4800" dirty="0">
                <a:solidFill>
                  <a:schemeClr val="tx1"/>
                </a:solidFill>
                <a:ea typeface="華康儷中黑(P)" panose="020B0500000000000000" pitchFamily="34" charset="-120"/>
              </a:rPr>
              <a:t>. </a:t>
            </a:r>
          </a:p>
          <a:p>
            <a:pPr>
              <a:lnSpc>
                <a:spcPts val="6000"/>
              </a:lnSpc>
              <a:spcBef>
                <a:spcPts val="0"/>
              </a:spcBef>
            </a:pPr>
            <a:r>
              <a:rPr lang="en-US" altLang="zh-TW" sz="5400" dirty="0">
                <a:solidFill>
                  <a:schemeClr val="tx1"/>
                </a:solidFill>
                <a:ea typeface="華康儷中黑(P)" panose="020B0500000000000000" pitchFamily="34" charset="-120"/>
              </a:rPr>
              <a:t>The above story is reminiscent of the life of my friend, </a:t>
            </a:r>
          </a:p>
          <a:p>
            <a:pPr>
              <a:lnSpc>
                <a:spcPts val="6000"/>
              </a:lnSpc>
              <a:spcBef>
                <a:spcPts val="0"/>
              </a:spcBef>
            </a:pPr>
            <a:r>
              <a:rPr lang="en-US" altLang="zh-TW" sz="5400" dirty="0">
                <a:solidFill>
                  <a:srgbClr val="FF0000"/>
                </a:solidFill>
                <a:highlight>
                  <a:srgbClr val="FFFF00"/>
                </a:highlight>
                <a:ea typeface="華康儷中黑(P)" panose="020B0500000000000000" pitchFamily="34" charset="-120"/>
              </a:rPr>
              <a:t>Sister Emily Wong</a:t>
            </a:r>
            <a:endParaRPr lang="en-US" altLang="zh-TW" sz="5400" dirty="0">
              <a:solidFill>
                <a:schemeClr val="tx1"/>
              </a:solidFill>
              <a:ea typeface="華康儷中黑(P)" panose="020B0500000000000000" pitchFamily="34" charset="-120"/>
            </a:endParaRPr>
          </a:p>
          <a:p>
            <a:pPr>
              <a:lnSpc>
                <a:spcPts val="6000"/>
              </a:lnSpc>
              <a:spcBef>
                <a:spcPts val="0"/>
              </a:spcBef>
            </a:pPr>
            <a:r>
              <a:rPr lang="en-US" altLang="zh-TW" sz="5400" dirty="0">
                <a:solidFill>
                  <a:schemeClr val="tx1"/>
                </a:solidFill>
                <a:ea typeface="華康儷中黑(P)" panose="020B0500000000000000" pitchFamily="34" charset="-120"/>
              </a:rPr>
              <a:t> she passed away three weeks ago at the age of 84.</a:t>
            </a:r>
          </a:p>
        </p:txBody>
      </p:sp>
    </p:spTree>
    <p:extLst>
      <p:ext uri="{BB962C8B-B14F-4D97-AF65-F5344CB8AC3E}">
        <p14:creationId xmlns:p14="http://schemas.microsoft.com/office/powerpoint/2010/main" val="2977276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rgbClr val="FF0000"/>
                </a:solidFill>
                <a:ea typeface="華康儷中黑(P)" panose="020B0500000000000000" pitchFamily="34" charset="-120"/>
              </a:rPr>
              <a:t>許多人塑造了我的思想和性格</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黃修女是其中一位</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a:t>
            </a:r>
            <a:r>
              <a:rPr lang="en-US" altLang="zh-TW" sz="4000" dirty="0">
                <a:solidFill>
                  <a:schemeClr val="tx1"/>
                </a:solidFill>
                <a:ea typeface="華康儷中黑(P)" panose="020B0500000000000000" pitchFamily="34" charset="-120"/>
              </a:rPr>
              <a:t>28</a:t>
            </a:r>
            <a:r>
              <a:rPr lang="zh-TW" altLang="en-US" sz="4000" dirty="0">
                <a:solidFill>
                  <a:schemeClr val="tx1"/>
                </a:solidFill>
                <a:ea typeface="華康儷中黑(P)" panose="020B0500000000000000" pitchFamily="34" charset="-120"/>
              </a:rPr>
              <a:t>歲升神父</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做了兩年助理司鐸</a:t>
            </a:r>
            <a:r>
              <a:rPr lang="en-US" altLang="zh-TW" sz="4000" dirty="0">
                <a:solidFill>
                  <a:schemeClr val="tx1"/>
                </a:solidFill>
                <a:ea typeface="華康儷中黑(P)" panose="020B0500000000000000" pitchFamily="34" charset="-120"/>
              </a:rPr>
              <a:t>,30</a:t>
            </a:r>
            <a:r>
              <a:rPr lang="zh-TW" altLang="en-US" sz="4000" dirty="0">
                <a:solidFill>
                  <a:schemeClr val="tx1"/>
                </a:solidFill>
                <a:ea typeface="華康儷中黑(P)" panose="020B0500000000000000" pitchFamily="34" charset="-120"/>
              </a:rPr>
              <a:t>歲做教友總會指導司鐸</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rgbClr val="FF0000"/>
                </a:solidFill>
                <a:ea typeface="華康儷中黑(P)" panose="020B0500000000000000" pitchFamily="34" charset="-120"/>
              </a:rPr>
              <a:t>和黃修女合作了四年</a:t>
            </a:r>
            <a:r>
              <a:rPr lang="en-US" altLang="zh-TW" sz="4000" dirty="0">
                <a:solidFill>
                  <a:srgbClr val="FF0000"/>
                </a:solidFill>
                <a:ea typeface="華康儷中黑(P)" panose="020B0500000000000000" pitchFamily="34" charset="-120"/>
              </a:rPr>
              <a:t>.</a:t>
            </a:r>
          </a:p>
          <a:p>
            <a:pPr>
              <a:lnSpc>
                <a:spcPts val="4400"/>
              </a:lnSpc>
              <a:spcBef>
                <a:spcPts val="0"/>
              </a:spcBef>
            </a:pPr>
            <a:r>
              <a:rPr lang="en-US" altLang="zh-TW" sz="4000" dirty="0">
                <a:solidFill>
                  <a:schemeClr val="tx1"/>
                </a:solidFill>
                <a:ea typeface="華康儷中黑(P)" panose="020B0500000000000000" pitchFamily="34" charset="-120"/>
              </a:rPr>
              <a:t>Many people have shaped my thoughts and character, and Sister Emily is one of them. I was ordained at 28, served as an assistant parish priest for two years, and at 30, became spiritual director of the H. K. Council of Catholic Laity, collaborating with Sister Emily for </a:t>
            </a:r>
            <a:r>
              <a:rPr lang="en-US" altLang="zh-TW" sz="4000" dirty="0">
                <a:solidFill>
                  <a:srgbClr val="FF0000"/>
                </a:solidFill>
                <a:highlight>
                  <a:srgbClr val="FFFF00"/>
                </a:highlight>
                <a:ea typeface="華康儷中黑(P)" panose="020B0500000000000000" pitchFamily="34" charset="-120"/>
              </a:rPr>
              <a:t>four years</a:t>
            </a:r>
            <a:r>
              <a:rPr lang="en-US" altLang="zh-TW" sz="40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379624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000" dirty="0">
                <a:solidFill>
                  <a:schemeClr val="tx1"/>
                </a:solidFill>
                <a:ea typeface="華康儷中黑(P)" panose="020B0500000000000000" pitchFamily="34" charset="-120"/>
              </a:rPr>
              <a:t>當時</a:t>
            </a:r>
            <a:r>
              <a:rPr lang="zh-TW" altLang="en-US" sz="4000" dirty="0">
                <a:solidFill>
                  <a:srgbClr val="FF0000"/>
                </a:solidFill>
                <a:highlight>
                  <a:srgbClr val="FFFF00"/>
                </a:highlight>
                <a:ea typeface="華康儷中黑(P)" panose="020B0500000000000000" pitchFamily="34" charset="-120"/>
              </a:rPr>
              <a:t>愛國在香港不受歡迎</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修女卻給我</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介紹了一本國內由</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中國作家協會出版的</a:t>
            </a:r>
            <a:r>
              <a:rPr lang="en-US" altLang="zh-TW" sz="4000" dirty="0">
                <a:solidFill>
                  <a:schemeClr val="tx1"/>
                </a:solidFill>
                <a:ea typeface="華康儷中黑(P)" panose="020B0500000000000000" pitchFamily="34" charset="-120"/>
              </a:rPr>
              <a:t>《</a:t>
            </a:r>
            <a:r>
              <a:rPr lang="zh-TW" altLang="en-US" sz="4000" dirty="0">
                <a:solidFill>
                  <a:srgbClr val="FF0000"/>
                </a:solidFill>
                <a:ea typeface="華康儷中黑(P)" panose="020B0500000000000000" pitchFamily="34" charset="-120"/>
              </a:rPr>
              <a:t>人民文學</a:t>
            </a:r>
            <a:r>
              <a:rPr lang="en-US" altLang="zh-TW" sz="4000" dirty="0">
                <a:solidFill>
                  <a:schemeClr val="tx1"/>
                </a:solidFill>
                <a:ea typeface="華康儷中黑(P)" panose="020B0500000000000000" pitchFamily="34" charset="-120"/>
              </a:rPr>
              <a:t>》, </a:t>
            </a:r>
          </a:p>
          <a:p>
            <a:pPr>
              <a:spcBef>
                <a:spcPts val="0"/>
              </a:spcBef>
              <a:spcAft>
                <a:spcPts val="600"/>
              </a:spcAft>
            </a:pPr>
            <a:r>
              <a:rPr lang="zh-TW" altLang="en-US" sz="4000" dirty="0">
                <a:solidFill>
                  <a:schemeClr val="tx1"/>
                </a:solidFill>
                <a:ea typeface="華康儷中黑(P)" panose="020B0500000000000000" pitchFamily="34" charset="-120"/>
              </a:rPr>
              <a:t>給我開啟了認識中國的大門</a:t>
            </a:r>
            <a:r>
              <a:rPr lang="en-US" altLang="zh-TW" sz="4000" dirty="0">
                <a:solidFill>
                  <a:schemeClr val="tx1"/>
                </a:solidFill>
                <a:ea typeface="華康儷中黑(P)" panose="020B0500000000000000" pitchFamily="34" charset="-120"/>
              </a:rPr>
              <a:t>.</a:t>
            </a:r>
          </a:p>
          <a:p>
            <a:pPr>
              <a:spcBef>
                <a:spcPts val="0"/>
              </a:spcBef>
            </a:pPr>
            <a:r>
              <a:rPr lang="en-US" altLang="zh-TW" sz="4000" dirty="0">
                <a:solidFill>
                  <a:schemeClr val="tx1"/>
                </a:solidFill>
                <a:ea typeface="華康儷中黑(P)" panose="020B0500000000000000" pitchFamily="34" charset="-120"/>
              </a:rPr>
              <a:t>At that time, </a:t>
            </a:r>
            <a:r>
              <a:rPr lang="en-US" altLang="zh-TW" sz="4000" dirty="0">
                <a:solidFill>
                  <a:srgbClr val="FF0000"/>
                </a:solidFill>
                <a:ea typeface="華康儷中黑(P)" panose="020B0500000000000000" pitchFamily="34" charset="-120"/>
              </a:rPr>
              <a:t>patriotism was not well-received</a:t>
            </a:r>
            <a:r>
              <a:rPr lang="en-US" altLang="zh-TW" sz="4000" dirty="0">
                <a:solidFill>
                  <a:schemeClr val="tx1"/>
                </a:solidFill>
                <a:ea typeface="華康儷中黑(P)" panose="020B0500000000000000" pitchFamily="34" charset="-120"/>
              </a:rPr>
              <a:t> in Hong Kong, yet the nun introduced me to a publication by the mainland China Writers Association called "People's Literature," which </a:t>
            </a:r>
            <a:r>
              <a:rPr lang="en-US" altLang="zh-TW" sz="4000" dirty="0">
                <a:solidFill>
                  <a:srgbClr val="FF0000"/>
                </a:solidFill>
                <a:ea typeface="華康儷中黑(P)" panose="020B0500000000000000" pitchFamily="34" charset="-120"/>
              </a:rPr>
              <a:t>opened the door for me to understand China</a:t>
            </a:r>
            <a:r>
              <a:rPr lang="en-US" altLang="zh-TW" sz="40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671821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chemeClr val="tx1"/>
                </a:solidFill>
                <a:ea typeface="華康儷中黑(P)" panose="020B0500000000000000" pitchFamily="34" charset="-120"/>
              </a:rPr>
              <a:t>她是香港大學文學士</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魯汶大學宗教學博士</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是孟子形容為「四體不勤</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五穀不分」的</a:t>
            </a:r>
            <a:r>
              <a:rPr lang="zh-TW" altLang="en-US" sz="4000" dirty="0">
                <a:solidFill>
                  <a:srgbClr val="FF0000"/>
                </a:solidFill>
                <a:ea typeface="華康儷中黑(P)" panose="020B0500000000000000" pitchFamily="34" charset="-120"/>
              </a:rPr>
              <a:t>勞心者</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卻在教友總會時</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做了</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一件</a:t>
            </a:r>
            <a:r>
              <a:rPr lang="zh-TW" altLang="en-US" sz="4000" dirty="0">
                <a:solidFill>
                  <a:srgbClr val="FF0000"/>
                </a:solidFill>
                <a:ea typeface="華康儷中黑(P)" panose="020B0500000000000000" pitchFamily="34" charset="-120"/>
              </a:rPr>
              <a:t>鮮為人知的大事</a:t>
            </a:r>
            <a:r>
              <a:rPr lang="en-US" altLang="zh-TW" sz="4000" dirty="0">
                <a:solidFill>
                  <a:schemeClr val="tx1"/>
                </a:solidFill>
                <a:ea typeface="華康儷中黑(P)" panose="020B0500000000000000" pitchFamily="34" charset="-120"/>
              </a:rPr>
              <a:t>.</a:t>
            </a:r>
          </a:p>
          <a:p>
            <a:pPr>
              <a:lnSpc>
                <a:spcPts val="4300"/>
              </a:lnSpc>
              <a:spcBef>
                <a:spcPts val="0"/>
              </a:spcBef>
            </a:pPr>
            <a:r>
              <a:rPr lang="en-US" altLang="zh-TW" sz="4000" dirty="0">
                <a:solidFill>
                  <a:schemeClr val="tx1"/>
                </a:solidFill>
                <a:ea typeface="華康儷中黑(P)" panose="020B0500000000000000" pitchFamily="34" charset="-120"/>
              </a:rPr>
              <a:t>She held a Doctorate in Religious Studies from Leuven University. She was diligent yet befitting of the description in ‘Mencius’ of a deep thinker “who was unable to distinguish the five grains”.  During her time at the Laity Council, she accomplished </a:t>
            </a:r>
            <a:r>
              <a:rPr lang="en-US" altLang="zh-TW" sz="4000" dirty="0">
                <a:solidFill>
                  <a:srgbClr val="FF0000"/>
                </a:solidFill>
                <a:highlight>
                  <a:srgbClr val="FFFF00"/>
                </a:highlight>
                <a:ea typeface="華康儷中黑(P)" panose="020B0500000000000000" pitchFamily="34" charset="-120"/>
              </a:rPr>
              <a:t>a significant but little-known feat </a:t>
            </a:r>
            <a:r>
              <a:rPr lang="zh-TW" altLang="en-US" sz="2400" dirty="0">
                <a:solidFill>
                  <a:schemeClr val="tx1"/>
                </a:solidFill>
                <a:ea typeface="華康儷中黑(P)" panose="020B0500000000000000" pitchFamily="34" charset="-120"/>
              </a:rPr>
              <a:t>功績</a:t>
            </a:r>
            <a:r>
              <a:rPr lang="en-US" altLang="zh-TW" sz="4000" dirty="0">
                <a:solidFill>
                  <a:srgbClr val="FF0000"/>
                </a:solidFill>
                <a:ea typeface="華康儷中黑(P)" panose="020B0500000000000000" pitchFamily="34" charset="-120"/>
              </a:rPr>
              <a:t>.</a:t>
            </a:r>
          </a:p>
        </p:txBody>
      </p:sp>
    </p:spTree>
    <p:extLst>
      <p:ext uri="{BB962C8B-B14F-4D97-AF65-F5344CB8AC3E}">
        <p14:creationId xmlns:p14="http://schemas.microsoft.com/office/powerpoint/2010/main" val="1277392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rmAutofit/>
          </a:bodyPr>
          <a:lstStyle/>
          <a:p>
            <a:pPr>
              <a:spcBef>
                <a:spcPts val="0"/>
              </a:spcBef>
            </a:pPr>
            <a:r>
              <a:rPr lang="zh-TW" altLang="en-US" sz="4000" dirty="0">
                <a:solidFill>
                  <a:srgbClr val="FF0000"/>
                </a:solidFill>
                <a:ea typeface="華康儷中黑(P)" panose="020B0500000000000000" pitchFamily="34" charset="-120"/>
              </a:rPr>
              <a:t>她親手抄寫了全部</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頌恩</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的五線譜和簡譜</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不用電腦</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這種挨騾仔式和極細心的工作</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應是得力於她在修會中的長期訓練</a:t>
            </a:r>
            <a:r>
              <a:rPr lang="en-US" altLang="zh-TW" sz="4000" dirty="0">
                <a:solidFill>
                  <a:schemeClr val="tx1"/>
                </a:solidFill>
                <a:ea typeface="華康儷中黑(P)" panose="020B0500000000000000" pitchFamily="34" charset="-120"/>
              </a:rPr>
              <a:t>.</a:t>
            </a:r>
          </a:p>
          <a:p>
            <a:pPr>
              <a:spcBef>
                <a:spcPts val="0"/>
              </a:spcBef>
            </a:pPr>
            <a:r>
              <a:rPr lang="en-US" altLang="zh-TW" sz="4200" dirty="0">
                <a:solidFill>
                  <a:srgbClr val="FF0000"/>
                </a:solidFill>
                <a:ea typeface="華康儷中黑(P)" panose="020B0500000000000000" pitchFamily="34" charset="-120"/>
              </a:rPr>
              <a:t>She transcribed by hand, the entire staff </a:t>
            </a:r>
            <a:r>
              <a:rPr lang="en-US" altLang="zh-TW" sz="2800" dirty="0">
                <a:solidFill>
                  <a:schemeClr val="tx1"/>
                </a:solidFill>
                <a:ea typeface="華康儷中黑(P)" panose="020B0500000000000000" pitchFamily="34" charset="-120"/>
              </a:rPr>
              <a:t>(</a:t>
            </a:r>
            <a:r>
              <a:rPr lang="zh-TW" altLang="en-US" sz="2800" dirty="0">
                <a:solidFill>
                  <a:schemeClr val="tx1"/>
                </a:solidFill>
                <a:ea typeface="華康儷中黑(P)" panose="020B0500000000000000" pitchFamily="34" charset="-120"/>
              </a:rPr>
              <a:t>五線譜</a:t>
            </a:r>
            <a:r>
              <a:rPr lang="en-US" altLang="zh-TW" sz="2800" dirty="0">
                <a:solidFill>
                  <a:schemeClr val="tx1"/>
                </a:solidFill>
                <a:ea typeface="華康儷中黑(P)" panose="020B0500000000000000" pitchFamily="34" charset="-120"/>
              </a:rPr>
              <a:t>)</a:t>
            </a:r>
            <a:r>
              <a:rPr lang="zh-TW" altLang="en-US" sz="4200" dirty="0">
                <a:solidFill>
                  <a:schemeClr val="tx1"/>
                </a:solidFill>
                <a:ea typeface="華康儷中黑(P)" panose="020B0500000000000000" pitchFamily="34" charset="-120"/>
              </a:rPr>
              <a:t> </a:t>
            </a:r>
            <a:r>
              <a:rPr lang="en-US" altLang="zh-TW" sz="4200" dirty="0">
                <a:solidFill>
                  <a:srgbClr val="FF0000"/>
                </a:solidFill>
                <a:ea typeface="華康儷中黑(P)" panose="020B0500000000000000" pitchFamily="34" charset="-120"/>
              </a:rPr>
              <a:t>and numeric notation </a:t>
            </a:r>
            <a:r>
              <a:rPr lang="en-US" altLang="zh-TW" sz="4200" dirty="0">
                <a:solidFill>
                  <a:schemeClr val="tx1"/>
                </a:solidFill>
                <a:ea typeface="華康儷中黑(P)" panose="020B0500000000000000" pitchFamily="34" charset="-120"/>
              </a:rPr>
              <a:t>in the H.K. Hymn book, "Song </a:t>
            </a:r>
            <a:r>
              <a:rPr lang="en-US" altLang="zh-TW" sz="4200" dirty="0" err="1">
                <a:solidFill>
                  <a:schemeClr val="tx1"/>
                </a:solidFill>
                <a:ea typeface="華康儷中黑(P)" panose="020B0500000000000000" pitchFamily="34" charset="-120"/>
              </a:rPr>
              <a:t>En</a:t>
            </a:r>
            <a:r>
              <a:rPr lang="en-US" altLang="zh-TW" sz="4200" dirty="0">
                <a:solidFill>
                  <a:schemeClr val="tx1"/>
                </a:solidFill>
                <a:ea typeface="華康儷中黑(P)" panose="020B0500000000000000" pitchFamily="34" charset="-120"/>
              </a:rPr>
              <a:t>", without using a computer. The </a:t>
            </a:r>
            <a:r>
              <a:rPr lang="en-US" altLang="zh-TW" sz="4200" dirty="0">
                <a:solidFill>
                  <a:schemeClr val="tx1"/>
                </a:solidFill>
                <a:highlight>
                  <a:srgbClr val="FFFF00"/>
                </a:highlight>
                <a:ea typeface="華康儷中黑(P)" panose="020B0500000000000000" pitchFamily="34" charset="-120"/>
              </a:rPr>
              <a:t>painstaking and meticulous work ethic</a:t>
            </a:r>
            <a:r>
              <a:rPr lang="en-US" altLang="zh-TW" sz="4200" dirty="0">
                <a:solidFill>
                  <a:schemeClr val="tx1"/>
                </a:solidFill>
                <a:ea typeface="華康儷中黑(P)" panose="020B0500000000000000" pitchFamily="34" charset="-120"/>
              </a:rPr>
              <a:t> was likely a result earned through long-term training </a:t>
            </a:r>
          </a:p>
          <a:p>
            <a:pPr>
              <a:spcBef>
                <a:spcPts val="0"/>
              </a:spcBef>
            </a:pPr>
            <a:r>
              <a:rPr lang="en-US" altLang="zh-TW" sz="4200" dirty="0">
                <a:solidFill>
                  <a:schemeClr val="tx1"/>
                </a:solidFill>
                <a:ea typeface="華康儷中黑(P)" panose="020B0500000000000000" pitchFamily="34" charset="-120"/>
              </a:rPr>
              <a:t>in her congregation. </a:t>
            </a:r>
          </a:p>
        </p:txBody>
      </p:sp>
    </p:spTree>
    <p:extLst>
      <p:ext uri="{BB962C8B-B14F-4D97-AF65-F5344CB8AC3E}">
        <p14:creationId xmlns:p14="http://schemas.microsoft.com/office/powerpoint/2010/main" val="1159141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chemeClr val="tx1"/>
                </a:solidFill>
                <a:ea typeface="華康儷中黑(P)" panose="020B0500000000000000" pitchFamily="34" charset="-120"/>
              </a:rPr>
              <a:t>她重病時</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我去醫院探望她</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一週後再去時</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她很開心</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因為她的妹妹</a:t>
            </a:r>
            <a:r>
              <a:rPr lang="en-US" altLang="zh-TW" sz="4000" dirty="0">
                <a:solidFill>
                  <a:schemeClr val="tx1"/>
                </a:solidFill>
                <a:ea typeface="華康儷中黑(P)" panose="020B0500000000000000" pitchFamily="34" charset="-120"/>
              </a:rPr>
              <a:t>Polly</a:t>
            </a:r>
            <a:r>
              <a:rPr lang="zh-TW" altLang="en-US" sz="4000" dirty="0">
                <a:solidFill>
                  <a:schemeClr val="tx1"/>
                </a:solidFill>
                <a:ea typeface="華康儷中黑(P)" panose="020B0500000000000000" pitchFamily="34" charset="-120"/>
              </a:rPr>
              <a:t>也來</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我們三人聊了一會</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我也給她覆了手</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原想下週再來</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怎知</a:t>
            </a:r>
            <a:r>
              <a:rPr lang="en-US" altLang="zh-TW" sz="4000" b="1" dirty="0">
                <a:solidFill>
                  <a:srgbClr val="FF0000"/>
                </a:solidFill>
                <a:highlight>
                  <a:srgbClr val="FFFF00"/>
                </a:highlight>
                <a:ea typeface="華康儷中黑(P)" panose="020B0500000000000000" pitchFamily="34" charset="-120"/>
              </a:rPr>
              <a:t>23</a:t>
            </a:r>
            <a:r>
              <a:rPr lang="zh-TW" altLang="en-US" sz="4000" dirty="0">
                <a:solidFill>
                  <a:schemeClr val="tx1"/>
                </a:solidFill>
                <a:highlight>
                  <a:srgbClr val="FFFF00"/>
                </a:highlight>
                <a:ea typeface="華康儷中黑(P)" panose="020B0500000000000000" pitchFamily="34" charset="-120"/>
              </a:rPr>
              <a:t>小時後</a:t>
            </a:r>
            <a:r>
              <a:rPr lang="en-US" altLang="zh-TW" sz="4000" dirty="0">
                <a:solidFill>
                  <a:schemeClr val="tx1"/>
                </a:solidFill>
                <a:highlight>
                  <a:srgbClr val="FFFF00"/>
                </a:highlight>
                <a:ea typeface="華康儷中黑(P)" panose="020B0500000000000000" pitchFamily="34" charset="-120"/>
              </a:rPr>
              <a:t>,</a:t>
            </a:r>
            <a:r>
              <a:rPr lang="zh-TW" altLang="en-US" sz="4000" dirty="0">
                <a:solidFill>
                  <a:schemeClr val="tx1"/>
                </a:solidFill>
                <a:highlight>
                  <a:srgbClr val="FFFF00"/>
                </a:highlight>
                <a:ea typeface="華康儷中黑(P)" panose="020B0500000000000000" pitchFamily="34" charset="-120"/>
              </a:rPr>
              <a:t>她已回到天父懷中</a:t>
            </a:r>
            <a:r>
              <a:rPr lang="en-US" altLang="zh-TW" sz="4000" dirty="0">
                <a:solidFill>
                  <a:schemeClr val="tx1"/>
                </a:solidFill>
                <a:ea typeface="華康儷中黑(P)" panose="020B0500000000000000" pitchFamily="34" charset="-120"/>
              </a:rPr>
              <a:t>.</a:t>
            </a:r>
          </a:p>
          <a:p>
            <a:pPr>
              <a:lnSpc>
                <a:spcPts val="4300"/>
              </a:lnSpc>
              <a:spcBef>
                <a:spcPts val="0"/>
              </a:spcBef>
            </a:pPr>
            <a:r>
              <a:rPr lang="en-US" altLang="zh-TW" sz="4000" spc="-150" dirty="0">
                <a:solidFill>
                  <a:schemeClr val="tx1"/>
                </a:solidFill>
                <a:ea typeface="華康儷中黑(P)" panose="020B0500000000000000" pitchFamily="34" charset="-120"/>
              </a:rPr>
              <a:t>When she was seriously ill, I visited her in the hospital. A week later, when I visited again, she was happy because her sister Polly had also come. The three of us chatted for a while. I blessed her, and made plans to revisit the following week, </a:t>
            </a:r>
            <a:r>
              <a:rPr lang="en-US" altLang="zh-TW" sz="4000" spc="-150" dirty="0">
                <a:solidFill>
                  <a:srgbClr val="FF0000"/>
                </a:solidFill>
                <a:ea typeface="華康儷中黑(P)" panose="020B0500000000000000" pitchFamily="34" charset="-120"/>
              </a:rPr>
              <a:t>not knowing that </a:t>
            </a:r>
            <a:r>
              <a:rPr lang="en-US" altLang="zh-TW" sz="4000" spc="-150" dirty="0">
                <a:solidFill>
                  <a:srgbClr val="FF0000"/>
                </a:solidFill>
                <a:highlight>
                  <a:srgbClr val="FFFF00"/>
                </a:highlight>
                <a:ea typeface="華康儷中黑(P)" panose="020B0500000000000000" pitchFamily="34" charset="-120"/>
              </a:rPr>
              <a:t>23 hours </a:t>
            </a:r>
            <a:r>
              <a:rPr lang="en-US" altLang="zh-TW" sz="4000" spc="-150" dirty="0">
                <a:solidFill>
                  <a:srgbClr val="FF0000"/>
                </a:solidFill>
                <a:ea typeface="華康儷中黑(P)" panose="020B0500000000000000" pitchFamily="34" charset="-120"/>
              </a:rPr>
              <a:t>later, she would return to her Heavenly Father.</a:t>
            </a:r>
          </a:p>
        </p:txBody>
      </p:sp>
    </p:spTree>
    <p:extLst>
      <p:ext uri="{BB962C8B-B14F-4D97-AF65-F5344CB8AC3E}">
        <p14:creationId xmlns:p14="http://schemas.microsoft.com/office/powerpoint/2010/main" val="1662708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260648"/>
            <a:ext cx="9144000" cy="6624736"/>
          </a:xfrm>
        </p:spPr>
        <p:txBody>
          <a:bodyPr>
            <a:normAutofit/>
          </a:bodyPr>
          <a:lstStyle/>
          <a:p>
            <a:pPr>
              <a:spcBef>
                <a:spcPts val="0"/>
              </a:spcBef>
              <a:spcAft>
                <a:spcPts val="1200"/>
              </a:spcAft>
            </a:pPr>
            <a:r>
              <a:rPr lang="zh-TW" altLang="en-US" sz="4400" dirty="0">
                <a:solidFill>
                  <a:schemeClr val="tx1"/>
                </a:solidFill>
                <a:ea typeface="華康儷中黑(P)" panose="020B0500000000000000" pitchFamily="34" charset="-120"/>
              </a:rPr>
              <a:t>這應是天主的安排</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讓</a:t>
            </a:r>
            <a:r>
              <a:rPr lang="zh-TW" altLang="en-US" sz="4400" dirty="0">
                <a:solidFill>
                  <a:srgbClr val="FF0000"/>
                </a:solidFill>
                <a:ea typeface="華康儷中黑(P)" panose="020B0500000000000000" pitchFamily="34" charset="-120"/>
              </a:rPr>
              <a:t>她在我福傳的開端陪我走了四年</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今又讓</a:t>
            </a:r>
            <a:r>
              <a:rPr lang="zh-TW" altLang="en-US" sz="4400" dirty="0">
                <a:solidFill>
                  <a:srgbClr val="0000FF"/>
                </a:solidFill>
                <a:ea typeface="華康儷中黑(P)" panose="020B0500000000000000" pitchFamily="34" charset="-120"/>
              </a:rPr>
              <a:t>我在她生命的末期</a:t>
            </a:r>
            <a:r>
              <a:rPr lang="en-US" altLang="zh-TW" sz="4400" dirty="0">
                <a:solidFill>
                  <a:srgbClr val="0000FF"/>
                </a:solidFill>
                <a:ea typeface="華康儷中黑(P)" panose="020B0500000000000000" pitchFamily="34" charset="-120"/>
              </a:rPr>
              <a:t>, </a:t>
            </a:r>
            <a:r>
              <a:rPr lang="zh-TW" altLang="en-US" sz="4400" dirty="0">
                <a:solidFill>
                  <a:srgbClr val="0000FF"/>
                </a:solidFill>
                <a:ea typeface="華康儷中黑(P)" panose="020B0500000000000000" pitchFamily="34" charset="-120"/>
              </a:rPr>
              <a:t>陪她走到終點</a:t>
            </a:r>
            <a:r>
              <a:rPr lang="en-US" altLang="zh-TW" sz="4400" dirty="0">
                <a:solidFill>
                  <a:srgbClr val="0000FF"/>
                </a:solidFill>
                <a:ea typeface="華康儷中黑(P)" panose="020B0500000000000000" pitchFamily="34" charset="-120"/>
              </a:rPr>
              <a:t>.</a:t>
            </a:r>
          </a:p>
          <a:p>
            <a:pPr>
              <a:spcBef>
                <a:spcPts val="0"/>
              </a:spcBef>
            </a:pPr>
            <a:r>
              <a:rPr lang="en-US" altLang="zh-TW" sz="4800" spc="-100" dirty="0">
                <a:solidFill>
                  <a:schemeClr val="tx1"/>
                </a:solidFill>
                <a:ea typeface="華康儷中黑(P)" panose="020B0500000000000000" pitchFamily="34" charset="-120"/>
              </a:rPr>
              <a:t>This must be God's arrangement, allowing her to </a:t>
            </a:r>
            <a:r>
              <a:rPr lang="en-US" altLang="zh-TW" sz="4800" spc="-100" dirty="0">
                <a:solidFill>
                  <a:srgbClr val="0000FF"/>
                </a:solidFill>
                <a:ea typeface="華康儷中黑(P)" panose="020B0500000000000000" pitchFamily="34" charset="-120"/>
              </a:rPr>
              <a:t>accompany me for four years at the beginning of my ministry</a:t>
            </a:r>
            <a:r>
              <a:rPr lang="en-US" altLang="zh-TW" sz="4800" spc="-100" dirty="0">
                <a:solidFill>
                  <a:schemeClr val="tx1"/>
                </a:solidFill>
                <a:ea typeface="華康儷中黑(P)" panose="020B0500000000000000" pitchFamily="34" charset="-120"/>
              </a:rPr>
              <a:t>, and now letting me </a:t>
            </a:r>
            <a:r>
              <a:rPr lang="en-US" altLang="zh-TW" sz="4800" spc="-100" dirty="0">
                <a:solidFill>
                  <a:srgbClr val="FF0000"/>
                </a:solidFill>
                <a:ea typeface="華康儷中黑(P)" panose="020B0500000000000000" pitchFamily="34" charset="-120"/>
              </a:rPr>
              <a:t>stay by her </a:t>
            </a:r>
            <a:r>
              <a:rPr lang="en-US" altLang="zh-TW" sz="4800" spc="-100" dirty="0">
                <a:solidFill>
                  <a:srgbClr val="FF0000"/>
                </a:solidFill>
                <a:highlight>
                  <a:srgbClr val="FFFF00"/>
                </a:highlight>
                <a:ea typeface="華康儷中黑(P)" panose="020B0500000000000000" pitchFamily="34" charset="-120"/>
              </a:rPr>
              <a:t>as she reached the end of her life.</a:t>
            </a:r>
          </a:p>
        </p:txBody>
      </p:sp>
    </p:spTree>
    <p:extLst>
      <p:ext uri="{BB962C8B-B14F-4D97-AF65-F5344CB8AC3E}">
        <p14:creationId xmlns:p14="http://schemas.microsoft.com/office/powerpoint/2010/main" val="2281835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1D6F6A73-E575-4105-A92C-C3563AD9CDDE}"/>
              </a:ext>
            </a:extLst>
          </p:cNvPr>
          <p:cNvSpPr>
            <a:spLocks noGrp="1"/>
          </p:cNvSpPr>
          <p:nvPr>
            <p:ph type="subTitle" idx="1"/>
          </p:nvPr>
        </p:nvSpPr>
        <p:spPr>
          <a:xfrm>
            <a:off x="0" y="116632"/>
            <a:ext cx="9144000" cy="6624736"/>
          </a:xfrm>
        </p:spPr>
        <p:txBody>
          <a:bodyPr>
            <a:noAutofit/>
          </a:bodyPr>
          <a:lstStyle/>
          <a:p>
            <a:pPr>
              <a:spcBef>
                <a:spcPts val="0"/>
              </a:spcBef>
            </a:pPr>
            <a:r>
              <a:rPr lang="zh-TW" altLang="en-US" sz="4000" dirty="0">
                <a:solidFill>
                  <a:schemeClr val="tx1"/>
                </a:solidFill>
                <a:ea typeface="華康儷中黑(P)" panose="020B0500000000000000" pitchFamily="34" charset="-120"/>
              </a:rPr>
              <a:t>修女走了</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應有</a:t>
            </a:r>
            <a:r>
              <a:rPr lang="zh-TW" altLang="en-US" sz="4000" dirty="0">
                <a:solidFill>
                  <a:srgbClr val="FF0000"/>
                </a:solidFill>
                <a:ea typeface="華康儷中黑(P)" panose="020B0500000000000000" pitchFamily="34" charset="-120"/>
              </a:rPr>
              <a:t>事了拂衣去</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深藏身與名</a:t>
            </a:r>
            <a:r>
              <a:rPr lang="zh-TW" altLang="en-US" sz="4000" dirty="0">
                <a:solidFill>
                  <a:schemeClr val="tx1"/>
                </a:solidFill>
                <a:ea typeface="華康儷中黑(P)" panose="020B0500000000000000" pitchFamily="34" charset="-120"/>
              </a:rPr>
              <a:t>的逍遙</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而她那種</a:t>
            </a:r>
            <a:r>
              <a:rPr lang="zh-TW" altLang="en-US" sz="4000" dirty="0">
                <a:solidFill>
                  <a:srgbClr val="FF0000"/>
                </a:solidFill>
                <a:ea typeface="華康儷中黑(P)" panose="020B0500000000000000" pitchFamily="34" charset="-120"/>
              </a:rPr>
              <a:t>甘為人役</a:t>
            </a:r>
            <a:r>
              <a:rPr lang="zh-TW" altLang="en-US" sz="4000" dirty="0">
                <a:solidFill>
                  <a:schemeClr val="tx1"/>
                </a:solidFill>
                <a:ea typeface="華康儷中黑(P)" panose="020B0500000000000000" pitchFamily="34" charset="-120"/>
              </a:rPr>
              <a:t>精神</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也可以讓她向那位非以役人</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乃役於人的救主</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快樂的交代</a:t>
            </a:r>
            <a:r>
              <a:rPr lang="en-US" altLang="zh-TW" sz="4000" dirty="0">
                <a:solidFill>
                  <a:schemeClr val="tx1"/>
                </a:solidFill>
                <a:ea typeface="華康儷中黑(P)" panose="020B0500000000000000" pitchFamily="34" charset="-120"/>
              </a:rPr>
              <a:t>.</a:t>
            </a:r>
          </a:p>
          <a:p>
            <a:pPr>
              <a:lnSpc>
                <a:spcPts val="4300"/>
              </a:lnSpc>
              <a:spcBef>
                <a:spcPts val="0"/>
              </a:spcBef>
            </a:pPr>
            <a:r>
              <a:rPr lang="en-US" altLang="zh-TW" sz="4000" spc="-200" dirty="0">
                <a:solidFill>
                  <a:schemeClr val="tx1"/>
                </a:solidFill>
                <a:ea typeface="華康儷中黑(P)" panose="020B0500000000000000" pitchFamily="34" charset="-120"/>
              </a:rPr>
              <a:t>Our Sister has departed, She has chosen to enjoy the freedom of “</a:t>
            </a:r>
            <a:r>
              <a:rPr lang="en-US" altLang="zh-TW" sz="4000" spc="-200" dirty="0">
                <a:solidFill>
                  <a:srgbClr val="FF0000"/>
                </a:solidFill>
                <a:highlight>
                  <a:srgbClr val="FFFF00"/>
                </a:highlight>
                <a:ea typeface="華康儷中黑(P)" panose="020B0500000000000000" pitchFamily="34" charset="-120"/>
              </a:rPr>
              <a:t>leaving quietly, after the task is done</a:t>
            </a:r>
            <a:r>
              <a:rPr lang="en-US" altLang="zh-TW" sz="4000" spc="-200" dirty="0">
                <a:solidFill>
                  <a:srgbClr val="FF0000"/>
                </a:solidFill>
                <a:ea typeface="華康儷中黑(P)" panose="020B0500000000000000" pitchFamily="34" charset="-120"/>
              </a:rPr>
              <a:t>, not seeking recognition and laurels, keeping secret her identity and her name</a:t>
            </a:r>
            <a:r>
              <a:rPr lang="en-US" altLang="zh-TW" sz="4000" spc="-200" dirty="0">
                <a:solidFill>
                  <a:schemeClr val="tx1"/>
                </a:solidFill>
                <a:ea typeface="華康儷中黑(P)" panose="020B0500000000000000" pitchFamily="34" charset="-120"/>
              </a:rPr>
              <a:t>”. Her spirit of “willingness of servitude to others” allows her to joyfully report to the Savior, who also “</a:t>
            </a:r>
            <a:r>
              <a:rPr lang="en-US" altLang="zh-TW" sz="4000" spc="-200" dirty="0">
                <a:solidFill>
                  <a:srgbClr val="FF0000"/>
                </a:solidFill>
                <a:ea typeface="華康儷中黑(P)" panose="020B0500000000000000" pitchFamily="34" charset="-120"/>
              </a:rPr>
              <a:t>seek not to be served but to serve</a:t>
            </a:r>
            <a:r>
              <a:rPr lang="en-US" altLang="zh-TW" sz="4000" spc="-2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3647657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98926"/>
            <a:ext cx="9108504" cy="6148358"/>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他天主之名的威權，牧放自己的羊群。</a:t>
            </a:r>
            <a:r>
              <a:rPr lang="zh-TW" altLang="en-US" sz="4000" dirty="0">
                <a:solidFill>
                  <a:schemeClr val="bg1"/>
                </a:solidFill>
                <a:latin typeface="華康儷中黑" panose="020B0509000000000000" pitchFamily="49" charset="-120"/>
                <a:ea typeface="華康儷中黑" panose="020B0509000000000000" pitchFamily="49" charset="-120"/>
              </a:rPr>
              <a:t>他們將獲得安居，因為他必大有權勢，直達地極。他本人將是和平！</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778104B1-71D3-42D6-A1A1-74E35E90399C}"/>
              </a:ext>
            </a:extLst>
          </p:cNvPr>
          <p:cNvSpPr>
            <a:spLocks noGrp="1"/>
          </p:cNvSpPr>
          <p:nvPr>
            <p:ph type="subTitle" idx="1"/>
          </p:nvPr>
        </p:nvSpPr>
        <p:spPr>
          <a:xfrm>
            <a:off x="0" y="260648"/>
            <a:ext cx="9144000" cy="6597352"/>
          </a:xfrm>
        </p:spPr>
        <p:txBody>
          <a:bodyPr>
            <a:normAutofit/>
          </a:bodyPr>
          <a:lstStyle/>
          <a:p>
            <a:pPr>
              <a:lnSpc>
                <a:spcPts val="4200"/>
              </a:lnSpc>
              <a:spcBef>
                <a:spcPts val="0"/>
              </a:spcBef>
            </a:pPr>
            <a:r>
              <a:rPr lang="zh-TW" altLang="en-US" b="0" i="0" dirty="0">
                <a:solidFill>
                  <a:srgbClr val="FF0000"/>
                </a:solidFill>
                <a:effectLst/>
                <a:ea typeface="華康儷中黑(P)" panose="020B0500000000000000" pitchFamily="34" charset="-120"/>
              </a:rPr>
              <a:t>將臨</a:t>
            </a:r>
            <a:r>
              <a:rPr lang="en-US" altLang="zh-TW" sz="2400" b="0" i="0" dirty="0">
                <a:solidFill>
                  <a:srgbClr val="FF0000"/>
                </a:solidFill>
                <a:effectLst/>
                <a:latin typeface="Arial" panose="020B0604020202020204" pitchFamily="34" charset="0"/>
                <a:ea typeface="華康儷中黑(P)" panose="020B0500000000000000" pitchFamily="34" charset="-120"/>
                <a:cs typeface="Arial" panose="020B0604020202020204" pitchFamily="34" charset="0"/>
              </a:rPr>
              <a:t>——</a:t>
            </a:r>
            <a:r>
              <a:rPr lang="zh-TW" altLang="en-US" b="0" i="0" dirty="0">
                <a:solidFill>
                  <a:srgbClr val="FF0000"/>
                </a:solidFill>
                <a:effectLst/>
                <a:ea typeface="華康儷中黑(P)" panose="020B0500000000000000" pitchFamily="34" charset="-120"/>
              </a:rPr>
              <a:t>世末</a:t>
            </a:r>
            <a:r>
              <a:rPr lang="zh-TW" altLang="en-US" b="0" i="0" dirty="0">
                <a:solidFill>
                  <a:srgbClr val="333333"/>
                </a:solidFill>
                <a:effectLst/>
                <a:ea typeface="華康儷中黑(P)" panose="020B0500000000000000" pitchFamily="34" charset="-120"/>
              </a:rPr>
              <a:t>    </a:t>
            </a:r>
            <a:r>
              <a:rPr lang="zh-TW" altLang="en-US" dirty="0">
                <a:solidFill>
                  <a:srgbClr val="0000FF"/>
                </a:solidFill>
                <a:ea typeface="華康儷中黑(P)" panose="020B0500000000000000" pitchFamily="34" charset="-120"/>
              </a:rPr>
              <a:t>聖誕</a:t>
            </a:r>
            <a:r>
              <a:rPr lang="en-US" altLang="zh-TW" sz="2400" dirty="0">
                <a:solidFill>
                  <a:srgbClr val="0000FF"/>
                </a:solidFill>
                <a:latin typeface="Arial" panose="020B0604020202020204" pitchFamily="34" charset="0"/>
                <a:ea typeface="華康儷中黑(P)" panose="020B0500000000000000" pitchFamily="34" charset="-120"/>
                <a:cs typeface="Arial" panose="020B0604020202020204" pitchFamily="34" charset="0"/>
              </a:rPr>
              <a:t>——</a:t>
            </a:r>
            <a:r>
              <a:rPr lang="zh-TW" altLang="en-US" dirty="0">
                <a:solidFill>
                  <a:srgbClr val="0000FF"/>
                </a:solidFill>
                <a:ea typeface="華康儷中黑(P)" panose="020B0500000000000000" pitchFamily="34" charset="-120"/>
              </a:rPr>
              <a:t>受難</a:t>
            </a:r>
            <a:endParaRPr lang="en-US" altLang="zh-TW" dirty="0">
              <a:solidFill>
                <a:srgbClr val="0000FF"/>
              </a:solidFill>
              <a:ea typeface="華康儷中黑(P)" panose="020B0500000000000000" pitchFamily="34" charset="-120"/>
            </a:endParaRPr>
          </a:p>
          <a:p>
            <a:pPr>
              <a:lnSpc>
                <a:spcPts val="4200"/>
              </a:lnSpc>
              <a:spcBef>
                <a:spcPts val="0"/>
              </a:spcBef>
            </a:pPr>
            <a:r>
              <a:rPr lang="zh-TW" altLang="en-US" b="0" i="0" dirty="0">
                <a:solidFill>
                  <a:srgbClr val="9900CC"/>
                </a:solidFill>
                <a:effectLst/>
                <a:ea typeface="華康儷中黑(P)" panose="020B0500000000000000" pitchFamily="34" charset="-120"/>
              </a:rPr>
              <a:t>靈魂</a:t>
            </a:r>
            <a:r>
              <a:rPr lang="en-US" altLang="zh-TW" sz="2400" b="0" i="0" dirty="0">
                <a:solidFill>
                  <a:srgbClr val="9900CC"/>
                </a:solidFill>
                <a:effectLst/>
                <a:latin typeface="Arial" panose="020B0604020202020204" pitchFamily="34" charset="0"/>
                <a:ea typeface="華康儷中黑(P)" panose="020B0500000000000000" pitchFamily="34" charset="-120"/>
                <a:cs typeface="Arial" panose="020B0604020202020204" pitchFamily="34" charset="0"/>
              </a:rPr>
              <a:t>——</a:t>
            </a:r>
            <a:r>
              <a:rPr lang="zh-TW" altLang="en-US" b="0" i="0" dirty="0">
                <a:solidFill>
                  <a:srgbClr val="9900CC"/>
                </a:solidFill>
                <a:effectLst/>
                <a:ea typeface="華康儷中黑(P)" panose="020B0500000000000000" pitchFamily="34" charset="-120"/>
              </a:rPr>
              <a:t>肉身 </a:t>
            </a:r>
            <a:r>
              <a:rPr lang="zh-TW" altLang="en-US" b="0" i="0" dirty="0">
                <a:solidFill>
                  <a:srgbClr val="333333"/>
                </a:solidFill>
                <a:effectLst/>
                <a:ea typeface="華康儷中黑(P)" panose="020B0500000000000000" pitchFamily="34" charset="-120"/>
              </a:rPr>
              <a:t>    </a:t>
            </a:r>
            <a:r>
              <a:rPr lang="zh-TW" altLang="en-US" b="0" i="0" dirty="0">
                <a:solidFill>
                  <a:srgbClr val="C00000"/>
                </a:solidFill>
                <a:effectLst/>
                <a:ea typeface="華康儷中黑(P)" panose="020B0500000000000000" pitchFamily="34" charset="-120"/>
              </a:rPr>
              <a:t>未知生焉知死</a:t>
            </a:r>
            <a:r>
              <a:rPr lang="en-US" altLang="zh-TW" sz="2400" b="0" i="0" dirty="0">
                <a:solidFill>
                  <a:srgbClr val="C00000"/>
                </a:solidFill>
                <a:effectLst/>
                <a:latin typeface="Arial" panose="020B0604020202020204" pitchFamily="34" charset="0"/>
                <a:ea typeface="華康儷中黑(P)" panose="020B0500000000000000" pitchFamily="34" charset="-120"/>
                <a:cs typeface="Arial" panose="020B0604020202020204" pitchFamily="34" charset="0"/>
              </a:rPr>
              <a:t>——</a:t>
            </a:r>
            <a:r>
              <a:rPr lang="zh-TW" altLang="en-US" b="0" i="0" dirty="0">
                <a:solidFill>
                  <a:srgbClr val="C00000"/>
                </a:solidFill>
                <a:effectLst/>
                <a:ea typeface="華康儷中黑(P)" panose="020B0500000000000000" pitchFamily="34" charset="-120"/>
              </a:rPr>
              <a:t>未知死焉知生</a:t>
            </a:r>
            <a:endParaRPr lang="en-US" altLang="zh-TW" b="0" i="0" dirty="0">
              <a:solidFill>
                <a:srgbClr val="C00000"/>
              </a:solidFill>
              <a:effectLst/>
              <a:ea typeface="華康儷中黑(P)" panose="020B0500000000000000" pitchFamily="34" charset="-120"/>
            </a:endParaRPr>
          </a:p>
          <a:p>
            <a:pPr>
              <a:lnSpc>
                <a:spcPts val="4200"/>
              </a:lnSpc>
              <a:spcBef>
                <a:spcPts val="0"/>
              </a:spcBef>
              <a:spcAft>
                <a:spcPts val="1200"/>
              </a:spcAft>
            </a:pPr>
            <a:r>
              <a:rPr lang="zh-TW" altLang="en-US" dirty="0">
                <a:solidFill>
                  <a:srgbClr val="0000FF"/>
                </a:solidFill>
                <a:ea typeface="華康儷粗宋(P)" panose="02020700000000000000" pitchFamily="18" charset="-120"/>
              </a:rPr>
              <a:t>矛盾的統一</a:t>
            </a:r>
            <a:r>
              <a:rPr lang="en-US" altLang="zh-TW" dirty="0">
                <a:solidFill>
                  <a:srgbClr val="0000FF"/>
                </a:solidFill>
                <a:ea typeface="華康儷粗宋(P)" panose="02020700000000000000" pitchFamily="18" charset="-120"/>
              </a:rPr>
              <a:t>, </a:t>
            </a:r>
            <a:r>
              <a:rPr lang="zh-TW" altLang="en-US" dirty="0">
                <a:solidFill>
                  <a:srgbClr val="0000FF"/>
                </a:solidFill>
                <a:ea typeface="華康儷粗宋(P)" panose="02020700000000000000" pitchFamily="18" charset="-120"/>
              </a:rPr>
              <a:t>統一的矛盾</a:t>
            </a:r>
            <a:endParaRPr lang="en-US" altLang="zh-CN" dirty="0">
              <a:solidFill>
                <a:srgbClr val="0000FF"/>
              </a:solidFill>
              <a:ea typeface="華康儷粗宋(P)" panose="02020700000000000000" pitchFamily="18" charset="-120"/>
            </a:endParaRPr>
          </a:p>
          <a:p>
            <a:pPr>
              <a:lnSpc>
                <a:spcPts val="4200"/>
              </a:lnSpc>
              <a:spcBef>
                <a:spcPts val="0"/>
              </a:spcBef>
            </a:pPr>
            <a:r>
              <a:rPr lang="zh-TW" altLang="en-US" b="0" i="0" dirty="0">
                <a:solidFill>
                  <a:srgbClr val="FF0000"/>
                </a:solidFill>
                <a:effectLst/>
                <a:highlight>
                  <a:srgbClr val="FFFF00"/>
                </a:highlight>
                <a:ea typeface="華康魏碑體(P)" panose="03000700000000000000" pitchFamily="66" charset="-120"/>
              </a:rPr>
              <a:t>柏拉圖</a:t>
            </a:r>
            <a:r>
              <a:rPr lang="zh-TW" altLang="en-US" dirty="0">
                <a:solidFill>
                  <a:schemeClr val="tx1"/>
                </a:solidFill>
                <a:highlight>
                  <a:srgbClr val="FFFF00"/>
                </a:highlight>
                <a:ea typeface="華康魏碑體(P)" panose="03000700000000000000" pitchFamily="66" charset="-120"/>
              </a:rPr>
              <a:t>的</a:t>
            </a:r>
            <a:r>
              <a:rPr lang="zh-TW" altLang="en-US" b="0" i="0" dirty="0">
                <a:solidFill>
                  <a:srgbClr val="333333"/>
                </a:solidFill>
                <a:effectLst/>
                <a:highlight>
                  <a:srgbClr val="FFFF00"/>
                </a:highlight>
                <a:ea typeface="華康儷粗宋(P)" panose="02020700000000000000" pitchFamily="18" charset="-120"/>
              </a:rPr>
              <a:t>否定自我中心</a:t>
            </a:r>
            <a:r>
              <a:rPr lang="en-US" altLang="zh-TW" b="0" i="0" dirty="0">
                <a:solidFill>
                  <a:srgbClr val="333333"/>
                </a:solidFill>
                <a:effectLst/>
                <a:highlight>
                  <a:srgbClr val="FFFF00"/>
                </a:highlight>
                <a:ea typeface="華康魏碑體(P)" panose="03000700000000000000" pitchFamily="66" charset="-120"/>
              </a:rPr>
              <a:t>;</a:t>
            </a:r>
            <a:r>
              <a:rPr lang="zh-TW" altLang="en-US" b="0" i="0" dirty="0">
                <a:solidFill>
                  <a:srgbClr val="FF0000"/>
                </a:solidFill>
                <a:effectLst/>
                <a:highlight>
                  <a:srgbClr val="FFFF00"/>
                </a:highlight>
                <a:ea typeface="華康魏碑體(P)" panose="03000700000000000000" pitchFamily="66" charset="-120"/>
              </a:rPr>
              <a:t>莊子</a:t>
            </a:r>
            <a:r>
              <a:rPr lang="zh-TW" altLang="en-US" b="0" i="0" dirty="0">
                <a:solidFill>
                  <a:srgbClr val="333333"/>
                </a:solidFill>
                <a:effectLst/>
                <a:highlight>
                  <a:srgbClr val="FFFF00"/>
                </a:highlight>
                <a:ea typeface="華康魏碑體(P)" panose="03000700000000000000" pitchFamily="66" charset="-120"/>
              </a:rPr>
              <a:t>的</a:t>
            </a:r>
            <a:r>
              <a:rPr lang="zh-TW" altLang="en-US" dirty="0">
                <a:solidFill>
                  <a:srgbClr val="333333"/>
                </a:solidFill>
                <a:highlight>
                  <a:srgbClr val="FFFF00"/>
                </a:highlight>
                <a:ea typeface="華康儷粗宋(P)" panose="02020700000000000000" pitchFamily="18" charset="-120"/>
              </a:rPr>
              <a:t>至人無己</a:t>
            </a:r>
            <a:r>
              <a:rPr lang="en-US" altLang="zh-TW" dirty="0">
                <a:solidFill>
                  <a:srgbClr val="333333"/>
                </a:solidFill>
                <a:highlight>
                  <a:srgbClr val="FFFF00"/>
                </a:highlight>
                <a:ea typeface="華康儷粗宋(P)" panose="02020700000000000000" pitchFamily="18" charset="-120"/>
              </a:rPr>
              <a:t>,</a:t>
            </a:r>
            <a:r>
              <a:rPr lang="zh-TW" altLang="en-US" dirty="0">
                <a:solidFill>
                  <a:srgbClr val="333333"/>
                </a:solidFill>
                <a:highlight>
                  <a:srgbClr val="FFFF00"/>
                </a:highlight>
                <a:ea typeface="華康儷粗宋(P)" panose="02020700000000000000" pitchFamily="18" charset="-120"/>
              </a:rPr>
              <a:t>神人無功</a:t>
            </a:r>
            <a:r>
              <a:rPr lang="en-US" altLang="zh-TW" dirty="0">
                <a:solidFill>
                  <a:srgbClr val="333333"/>
                </a:solidFill>
                <a:highlight>
                  <a:srgbClr val="FFFF00"/>
                </a:highlight>
                <a:ea typeface="華康儷粗宋(P)" panose="02020700000000000000" pitchFamily="18" charset="-120"/>
              </a:rPr>
              <a:t>,</a:t>
            </a:r>
          </a:p>
          <a:p>
            <a:pPr>
              <a:lnSpc>
                <a:spcPts val="4200"/>
              </a:lnSpc>
              <a:spcBef>
                <a:spcPts val="0"/>
              </a:spcBef>
            </a:pPr>
            <a:r>
              <a:rPr lang="zh-TW" altLang="en-US" dirty="0">
                <a:solidFill>
                  <a:srgbClr val="333333"/>
                </a:solidFill>
                <a:highlight>
                  <a:srgbClr val="FFFF00"/>
                </a:highlight>
                <a:ea typeface="華康儷粗宋(P)" panose="02020700000000000000" pitchFamily="18" charset="-120"/>
              </a:rPr>
              <a:t>聖人無名</a:t>
            </a:r>
            <a:r>
              <a:rPr lang="en-US" altLang="zh-TW" dirty="0">
                <a:solidFill>
                  <a:srgbClr val="333333"/>
                </a:solidFill>
                <a:highlight>
                  <a:srgbClr val="FFFF00"/>
                </a:highlight>
                <a:ea typeface="華康魏碑體(P)" panose="03000700000000000000" pitchFamily="66" charset="-120"/>
              </a:rPr>
              <a:t>;</a:t>
            </a:r>
            <a:r>
              <a:rPr lang="zh-TW" altLang="en-US" dirty="0">
                <a:solidFill>
                  <a:srgbClr val="FF0000"/>
                </a:solidFill>
                <a:highlight>
                  <a:srgbClr val="FFFF00"/>
                </a:highlight>
                <a:ea typeface="華康魏碑體(P)" panose="03000700000000000000" pitchFamily="66" charset="-120"/>
              </a:rPr>
              <a:t>耶穌</a:t>
            </a:r>
            <a:r>
              <a:rPr lang="zh-TW" altLang="en-US" dirty="0">
                <a:solidFill>
                  <a:srgbClr val="333333"/>
                </a:solidFill>
                <a:highlight>
                  <a:srgbClr val="FFFF00"/>
                </a:highlight>
                <a:ea typeface="華康魏碑體(P)" panose="03000700000000000000" pitchFamily="66" charset="-120"/>
              </a:rPr>
              <a:t>的</a:t>
            </a:r>
            <a:r>
              <a:rPr lang="zh-TW" altLang="en-US" dirty="0">
                <a:solidFill>
                  <a:srgbClr val="333333"/>
                </a:solidFill>
                <a:highlight>
                  <a:srgbClr val="FFFF00"/>
                </a:highlight>
                <a:ea typeface="華康儷粗宋(P)" panose="02020700000000000000" pitchFamily="18" charset="-120"/>
              </a:rPr>
              <a:t>乃役於人</a:t>
            </a:r>
            <a:r>
              <a:rPr lang="en-US" altLang="zh-TW" dirty="0">
                <a:solidFill>
                  <a:srgbClr val="333333"/>
                </a:solidFill>
                <a:highlight>
                  <a:srgbClr val="FFFF00"/>
                </a:highlight>
                <a:ea typeface="華康魏碑體(P)" panose="03000700000000000000" pitchFamily="66" charset="-120"/>
              </a:rPr>
              <a:t>;</a:t>
            </a:r>
            <a:r>
              <a:rPr lang="zh-TW" altLang="en-US" dirty="0">
                <a:solidFill>
                  <a:srgbClr val="FF0000"/>
                </a:solidFill>
                <a:highlight>
                  <a:srgbClr val="FFFF00"/>
                </a:highlight>
                <a:ea typeface="華康魏碑體(P)" panose="03000700000000000000" pitchFamily="66" charset="-120"/>
              </a:rPr>
              <a:t>瑪利亞</a:t>
            </a:r>
            <a:r>
              <a:rPr lang="zh-TW" altLang="en-US" dirty="0">
                <a:solidFill>
                  <a:srgbClr val="333333"/>
                </a:solidFill>
                <a:highlight>
                  <a:srgbClr val="FFFF00"/>
                </a:highlight>
                <a:ea typeface="華康儷粗宋(P)" panose="02020700000000000000" pitchFamily="18" charset="-120"/>
              </a:rPr>
              <a:t>對表姐的關顧</a:t>
            </a:r>
            <a:endParaRPr lang="en-US" altLang="zh-TW" dirty="0">
              <a:solidFill>
                <a:srgbClr val="333333"/>
              </a:solidFill>
              <a:highlight>
                <a:srgbClr val="FFFF00"/>
              </a:highlight>
              <a:ea typeface="華康魏碑體(P)" panose="03000700000000000000" pitchFamily="66" charset="-120"/>
            </a:endParaRPr>
          </a:p>
          <a:p>
            <a:pPr>
              <a:lnSpc>
                <a:spcPts val="4200"/>
              </a:lnSpc>
              <a:spcBef>
                <a:spcPts val="0"/>
              </a:spcBef>
            </a:pPr>
            <a:r>
              <a:rPr lang="zh-TW" altLang="en-US" dirty="0">
                <a:solidFill>
                  <a:srgbClr val="FF0000"/>
                </a:solidFill>
                <a:highlight>
                  <a:srgbClr val="FFFF00"/>
                </a:highlight>
                <a:ea typeface="華康魏碑體(P)" panose="03000700000000000000" pitchFamily="66" charset="-120"/>
              </a:rPr>
              <a:t>黃鳳儀修女</a:t>
            </a:r>
            <a:r>
              <a:rPr lang="zh-TW" altLang="en-US" dirty="0">
                <a:solidFill>
                  <a:srgbClr val="333333"/>
                </a:solidFill>
                <a:highlight>
                  <a:srgbClr val="FFFF00"/>
                </a:highlight>
                <a:ea typeface="華康儷粗宋(P)" panose="02020700000000000000" pitchFamily="18" charset="-120"/>
              </a:rPr>
              <a:t>對教會對中國和世人的默默奉獻</a:t>
            </a:r>
            <a:endParaRPr lang="en-US" altLang="zh-TW" dirty="0">
              <a:solidFill>
                <a:srgbClr val="333333"/>
              </a:solidFill>
              <a:highlight>
                <a:srgbClr val="FFFF00"/>
              </a:highlight>
              <a:ea typeface="華康儷粗宋(P)" panose="02020700000000000000" pitchFamily="18" charset="-120"/>
            </a:endParaRPr>
          </a:p>
          <a:p>
            <a:pPr>
              <a:lnSpc>
                <a:spcPts val="4200"/>
              </a:lnSpc>
              <a:spcBef>
                <a:spcPts val="0"/>
              </a:spcBef>
              <a:spcAft>
                <a:spcPts val="1200"/>
              </a:spcAft>
            </a:pPr>
            <a:r>
              <a:rPr lang="zh-TW" altLang="en-US" dirty="0">
                <a:solidFill>
                  <a:srgbClr val="0000FF"/>
                </a:solidFill>
                <a:ea typeface="華康儷粗宋(P)" panose="02020700000000000000" pitchFamily="18" charset="-120"/>
              </a:rPr>
              <a:t>生命說到最深處</a:t>
            </a:r>
            <a:r>
              <a:rPr lang="en-US" altLang="zh-TW" dirty="0">
                <a:solidFill>
                  <a:srgbClr val="0000FF"/>
                </a:solidFill>
                <a:ea typeface="華康儷粗宋(P)" panose="02020700000000000000" pitchFamily="18" charset="-120"/>
              </a:rPr>
              <a:t>,</a:t>
            </a:r>
            <a:r>
              <a:rPr lang="zh-TW" altLang="en-US" dirty="0">
                <a:solidFill>
                  <a:srgbClr val="0000FF"/>
                </a:solidFill>
                <a:ea typeface="華康儷粗宋(P)" panose="02020700000000000000" pitchFamily="18" charset="-120"/>
              </a:rPr>
              <a:t>不信人間有古今</a:t>
            </a:r>
            <a:endParaRPr lang="en-US" altLang="zh-TW" dirty="0">
              <a:solidFill>
                <a:srgbClr val="0000FF"/>
              </a:solidFill>
              <a:ea typeface="華康儷粗宋(P)" panose="02020700000000000000" pitchFamily="18" charset="-120"/>
            </a:endParaRPr>
          </a:p>
          <a:p>
            <a:pPr>
              <a:lnSpc>
                <a:spcPts val="4200"/>
              </a:lnSpc>
              <a:spcBef>
                <a:spcPts val="600"/>
              </a:spcBef>
            </a:pPr>
            <a:r>
              <a:rPr lang="zh-TW" altLang="en-US" sz="4000" dirty="0">
                <a:solidFill>
                  <a:srgbClr val="FF0000"/>
                </a:solidFill>
                <a:ea typeface="華康儷中黑(P)" panose="020B0500000000000000" pitchFamily="34" charset="-120"/>
              </a:rPr>
              <a:t>超越一切的天地人和</a:t>
            </a:r>
            <a:endParaRPr lang="en-US" altLang="zh-TW" sz="4000" dirty="0">
              <a:solidFill>
                <a:srgbClr val="FF0000"/>
              </a:solidFill>
              <a:ea typeface="華康儷中黑(P)" panose="020B0500000000000000" pitchFamily="34" charset="-120"/>
            </a:endParaRPr>
          </a:p>
          <a:p>
            <a:pPr>
              <a:lnSpc>
                <a:spcPts val="4200"/>
              </a:lnSpc>
              <a:spcBef>
                <a:spcPts val="0"/>
              </a:spcBef>
              <a:spcAft>
                <a:spcPts val="1200"/>
              </a:spcAft>
            </a:pPr>
            <a:r>
              <a:rPr lang="zh-TW" altLang="en-US" dirty="0">
                <a:solidFill>
                  <a:srgbClr val="FF0000"/>
                </a:solidFill>
                <a:ea typeface="華康儷中黑(P)" panose="020B0500000000000000" pitchFamily="34" charset="-120"/>
              </a:rPr>
              <a:t>是對耶穌聖嬰的崇敬</a:t>
            </a:r>
            <a:r>
              <a:rPr lang="en-US" altLang="zh-TW" dirty="0">
                <a:solidFill>
                  <a:srgbClr val="FF0000"/>
                </a:solidFill>
                <a:ea typeface="華康儷中黑(P)" panose="020B0500000000000000" pitchFamily="34" charset="-120"/>
              </a:rPr>
              <a:t>,</a:t>
            </a:r>
            <a:r>
              <a:rPr lang="zh-TW" altLang="en-US" dirty="0">
                <a:solidFill>
                  <a:srgbClr val="FF0000"/>
                </a:solidFill>
                <a:ea typeface="華康儷中黑(P)" panose="020B0500000000000000" pitchFamily="34" charset="-120"/>
              </a:rPr>
              <a:t>也是耶穌最中意的禮物</a:t>
            </a:r>
            <a:endParaRPr lang="en-US" altLang="zh-TW" dirty="0">
              <a:solidFill>
                <a:srgbClr val="FF0000"/>
              </a:solidFill>
              <a:ea typeface="華康儷中黑(P)" panose="020B0500000000000000" pitchFamily="34" charset="-120"/>
            </a:endParaRPr>
          </a:p>
          <a:p>
            <a:pPr>
              <a:lnSpc>
                <a:spcPts val="4200"/>
              </a:lnSpc>
              <a:spcBef>
                <a:spcPts val="0"/>
              </a:spcBef>
            </a:pPr>
            <a:r>
              <a:rPr lang="zh-TW" altLang="en-US" b="0" i="0" dirty="0">
                <a:solidFill>
                  <a:srgbClr val="333333"/>
                </a:solidFill>
                <a:effectLst/>
                <a:ea typeface="華康儷中黑(P)" panose="020B0500000000000000" pitchFamily="34" charset="-120"/>
              </a:rPr>
              <a:t>事了拂衣去</a:t>
            </a:r>
            <a:r>
              <a:rPr lang="en-US" altLang="zh-TW" b="0" i="0" dirty="0">
                <a:solidFill>
                  <a:srgbClr val="333333"/>
                </a:solidFill>
                <a:effectLst/>
                <a:ea typeface="華康儷中黑(P)" panose="020B0500000000000000" pitchFamily="34" charset="-120"/>
              </a:rPr>
              <a:t>,</a:t>
            </a:r>
            <a:r>
              <a:rPr lang="zh-TW" altLang="en-US" b="0" i="0" dirty="0">
                <a:solidFill>
                  <a:srgbClr val="333333"/>
                </a:solidFill>
                <a:effectLst/>
                <a:ea typeface="華康儷中黑(P)" panose="020B0500000000000000" pitchFamily="34" charset="-120"/>
              </a:rPr>
              <a:t>深藏身與名</a:t>
            </a:r>
            <a:r>
              <a:rPr lang="en-US" altLang="zh-TW" b="0" i="0" dirty="0">
                <a:solidFill>
                  <a:srgbClr val="333333"/>
                </a:solidFill>
                <a:effectLst/>
                <a:ea typeface="華康儷中黑(P)" panose="020B0500000000000000" pitchFamily="34" charset="-120"/>
              </a:rPr>
              <a:t>; </a:t>
            </a:r>
            <a:r>
              <a:rPr lang="zh-TW" altLang="en-US" b="0" i="0" dirty="0">
                <a:solidFill>
                  <a:srgbClr val="333333"/>
                </a:solidFill>
                <a:effectLst/>
                <a:ea typeface="華康儷中黑(P)" panose="020B0500000000000000" pitchFamily="34" charset="-120"/>
              </a:rPr>
              <a:t>縱</a:t>
            </a:r>
            <a:r>
              <a:rPr lang="zh-CN" altLang="en-US" b="0" i="0" dirty="0">
                <a:solidFill>
                  <a:srgbClr val="333333"/>
                </a:solidFill>
                <a:effectLst/>
                <a:ea typeface="華康儷中黑(P)" panose="020B0500000000000000" pitchFamily="34" charset="-120"/>
              </a:rPr>
              <a:t>死</a:t>
            </a:r>
            <a:r>
              <a:rPr lang="zh-TW" altLang="en-US" b="0" i="0" dirty="0">
                <a:solidFill>
                  <a:srgbClr val="333333"/>
                </a:solidFill>
                <a:effectLst/>
                <a:ea typeface="華康儷中黑(P)" panose="020B0500000000000000" pitchFamily="34" charset="-120"/>
              </a:rPr>
              <a:t>俠</a:t>
            </a:r>
            <a:r>
              <a:rPr lang="zh-CN" altLang="en-US" b="0" i="0" dirty="0">
                <a:solidFill>
                  <a:srgbClr val="333333"/>
                </a:solidFill>
                <a:effectLst/>
                <a:ea typeface="華康儷中黑(P)" panose="020B0500000000000000" pitchFamily="34" charset="-120"/>
              </a:rPr>
              <a:t>骨香</a:t>
            </a:r>
            <a:r>
              <a:rPr lang="en-US" altLang="zh-CN" b="0" i="0" dirty="0">
                <a:solidFill>
                  <a:srgbClr val="333333"/>
                </a:solidFill>
                <a:effectLst/>
                <a:ea typeface="華康儷中黑(P)" panose="020B0500000000000000" pitchFamily="34" charset="-120"/>
              </a:rPr>
              <a:t>,</a:t>
            </a:r>
            <a:r>
              <a:rPr lang="zh-CN" altLang="en-US" b="0" i="0" dirty="0">
                <a:solidFill>
                  <a:srgbClr val="333333"/>
                </a:solidFill>
                <a:effectLst/>
                <a:ea typeface="華康儷中黑(P)" panose="020B0500000000000000" pitchFamily="34" charset="-120"/>
              </a:rPr>
              <a:t>不</a:t>
            </a:r>
            <a:r>
              <a:rPr lang="zh-TW" altLang="en-US" b="0" i="0" dirty="0">
                <a:solidFill>
                  <a:srgbClr val="333333"/>
                </a:solidFill>
                <a:effectLst/>
                <a:ea typeface="華康儷中黑(P)" panose="020B0500000000000000" pitchFamily="34" charset="-120"/>
              </a:rPr>
              <a:t>慚</a:t>
            </a:r>
            <a:r>
              <a:rPr lang="zh-CN" altLang="en-US" b="0" i="0" dirty="0">
                <a:solidFill>
                  <a:srgbClr val="333333"/>
                </a:solidFill>
                <a:effectLst/>
                <a:ea typeface="華康儷中黑(P)" panose="020B0500000000000000" pitchFamily="34" charset="-120"/>
              </a:rPr>
              <a:t>世上英</a:t>
            </a:r>
            <a:endParaRPr lang="zh-TW" altLang="en-US" dirty="0">
              <a:ea typeface="華康儷中黑(P)" panose="020B0500000000000000" pitchFamily="34" charset="-120"/>
            </a:endParaRPr>
          </a:p>
        </p:txBody>
      </p:sp>
      <p:sp>
        <p:nvSpPr>
          <p:cNvPr id="5" name="文字方塊 4">
            <a:extLst>
              <a:ext uri="{FF2B5EF4-FFF2-40B4-BE49-F238E27FC236}">
                <a16:creationId xmlns:a16="http://schemas.microsoft.com/office/drawing/2014/main" id="{0D63B029-1A2B-4D7B-89A3-765A94A95D07}"/>
              </a:ext>
            </a:extLst>
          </p:cNvPr>
          <p:cNvSpPr txBox="1"/>
          <p:nvPr/>
        </p:nvSpPr>
        <p:spPr>
          <a:xfrm>
            <a:off x="5868144" y="6237312"/>
            <a:ext cx="2952328" cy="400110"/>
          </a:xfrm>
          <a:prstGeom prst="rect">
            <a:avLst/>
          </a:prstGeom>
          <a:noFill/>
          <a:ln w="19050">
            <a:solidFill>
              <a:srgbClr val="0000FF"/>
            </a:solidFill>
            <a:prstDash val="lgDash"/>
          </a:ln>
        </p:spPr>
        <p:txBody>
          <a:bodyPr wrap="square" rtlCol="0">
            <a:spAutoFit/>
          </a:bodyPr>
          <a:lstStyle/>
          <a:p>
            <a:pPr algn="ctr">
              <a:spcBef>
                <a:spcPts val="600"/>
              </a:spcBef>
              <a:spcAft>
                <a:spcPts val="0"/>
              </a:spcAft>
              <a:defRPr/>
            </a:pP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為福傳</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請點讚</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留言</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轉發</a:t>
            </a:r>
            <a:endParaRPr lang="en-US" altLang="zh-HK"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1175827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55272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恭讀致希伯來人書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10:5-10</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為此，基督一進入世界便說：「犧牲與素祭，已非你所要，卻給我預備了一個身體；</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全燔祭和贖罪祭，已非你所喜，於是我說：看，我已來到！</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關於我，書卷上已有記載：</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天主！我來為承行你的旨意。</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前邊說：「祭物和素祭，全燔祭和贖罪祭，已非你所要，已非你所喜」</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en-US" altLang="zh-TW" sz="4000" dirty="0">
                <a:solidFill>
                  <a:schemeClr val="bg1"/>
                </a:solidFill>
                <a:latin typeface="華康儷中黑" panose="020B0509000000000000" pitchFamily="49" charset="-120"/>
                <a:ea typeface="華康儷中黑"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rPr>
              <a:t>這一切都是按照法律所奉獻的；後邊他說：</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「看，我已來到，為承行你的旨意」。由此可見，他廢除了那先前的，為要成立那以後的。我們就是因這旨意，藉耶穌基督的身體，一次而為永遠的祭獻，得到了聖化。</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265" y="130324"/>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恭讀聖路加福音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1:39-45</a:t>
            </a: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瑪利亞就在那幾日起身，急速往山區去，到了猶大的一座城。</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她進入匝加利亞的家，</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就向依撒伯爾請安</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依撒伯爾一聽到瑪利亞請安，胎兒就在她的腹中歡躍。</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依撒伯爾於是充滿了聖神，高聲說：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「在女人中，你是蒙祝福的，你的胎兒，也是蒙祝福的。我主的母親，駕臨我這裡，這是我那裡得來的呢？</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722518" y="6292778"/>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看，你請安的聲音，一入我耳，胎兒就在我腹中，歡喜踴躍。那信了由上主傳於她的話必要完成的，是有福的。」</a:t>
            </a:r>
          </a:p>
          <a:p>
            <a:pPr marL="0" indent="0" algn="just" eaLnBrk="1">
              <a:spcBef>
                <a:spcPts val="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將臨期第四主日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12</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22</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ts val="600"/>
              </a:spcBef>
              <a:spcAft>
                <a:spcPts val="12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1200" dirty="0">
              <a:solidFill>
                <a:srgbClr val="00FF00"/>
              </a:solidFill>
              <a:ea typeface="華康粗黑體" panose="020B0709000000000000" pitchFamily="49" charset="-120"/>
            </a:endParaRPr>
          </a:p>
          <a:p>
            <a:pPr algn="ctr" eaLnBrk="1" hangingPunct="1">
              <a:spcBef>
                <a:spcPct val="0"/>
              </a:spcBef>
              <a:spcAft>
                <a:spcPts val="1200"/>
              </a:spcAft>
              <a:buFontTx/>
              <a:buNone/>
            </a:pPr>
            <a:r>
              <a:rPr lang="zh-HK" altLang="en-US" sz="10000" spc="600" dirty="0">
                <a:solidFill>
                  <a:srgbClr val="FFFF00"/>
                </a:solidFill>
                <a:ea typeface="華康粗黑體" panose="020B0709000000000000" pitchFamily="49" charset="-120"/>
              </a:rPr>
              <a:t>甘為人役</a:t>
            </a:r>
            <a:endParaRPr lang="en-US" altLang="zh-HK" sz="10000" spc="600" dirty="0">
              <a:solidFill>
                <a:srgbClr val="FFFF00"/>
              </a:solidFill>
              <a:ea typeface="華康粗黑體" panose="020B0709000000000000" pitchFamily="49" charset="-120"/>
            </a:endParaRPr>
          </a:p>
          <a:p>
            <a:pPr algn="ctr" eaLnBrk="1" hangingPunct="1">
              <a:spcBef>
                <a:spcPct val="0"/>
              </a:spcBef>
              <a:buFontTx/>
              <a:buNone/>
            </a:pPr>
            <a:r>
              <a:rPr lang="en-US" altLang="zh-TW" sz="44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事了拂衣去 深藏身與名</a:t>
            </a:r>
            <a:r>
              <a:rPr lang="en-US" altLang="zh-TW" sz="4400" dirty="0">
                <a:solidFill>
                  <a:schemeClr val="bg1"/>
                </a:solidFill>
                <a:ea typeface="華康粗黑體" panose="020B0709000000000000" pitchFamily="49" charset="-120"/>
              </a:rPr>
              <a:t>——</a:t>
            </a:r>
            <a:endParaRPr lang="en-US" altLang="zh-TW" sz="4000" dirty="0">
              <a:solidFill>
                <a:srgbClr val="00FF00"/>
              </a:solidFill>
              <a:ea typeface="華康粗黑體" panose="020B0709000000000000" pitchFamily="49" charset="-120"/>
            </a:endParaRP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386639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260648"/>
            <a:ext cx="9144000" cy="6552728"/>
          </a:xfrm>
        </p:spPr>
        <p:txBody>
          <a:bodyPr/>
          <a:lstStyle/>
          <a:p>
            <a:pPr lvl="0" eaLnBrk="1" hangingPunct="1">
              <a:spcBef>
                <a:spcPct val="0"/>
              </a:spcBef>
              <a:spcAft>
                <a:spcPts val="1800"/>
              </a:spcAft>
              <a:buNone/>
            </a:pPr>
            <a:r>
              <a:rPr lang="zh-TW" altLang="en-US" sz="4000" dirty="0">
                <a:ea typeface="華康儷中黑" panose="020B0509000000000000" pitchFamily="49" charset="-120"/>
              </a:rPr>
              <a:t>白冷</a:t>
            </a:r>
            <a:r>
              <a:rPr lang="en-US" altLang="zh-TW" sz="4000" dirty="0">
                <a:ea typeface="華康儷中黑" panose="020B0509000000000000" pitchFamily="49" charset="-120"/>
              </a:rPr>
              <a:t>!</a:t>
            </a:r>
            <a:r>
              <a:rPr lang="zh-TW" altLang="en-US" sz="4000" dirty="0">
                <a:ea typeface="華康儷中黑" panose="020B0509000000000000" pitchFamily="49" charset="-120"/>
              </a:rPr>
              <a:t>你在猶大郡邑中</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雖是最小的</a:t>
            </a:r>
            <a:r>
              <a:rPr lang="en-US" altLang="zh-TW" sz="4000" dirty="0">
                <a:ea typeface="華康儷中黑" panose="020B0509000000000000" pitchFamily="49" charset="-120"/>
              </a:rPr>
              <a:t>,</a:t>
            </a:r>
            <a:r>
              <a:rPr lang="zh-TW" altLang="en-US" sz="4000" dirty="0">
                <a:ea typeface="華康儷中黑" panose="020B0509000000000000" pitchFamily="49" charset="-120"/>
              </a:rPr>
              <a:t>但是</a:t>
            </a:r>
            <a:r>
              <a:rPr lang="en-US" altLang="zh-TW" sz="4000" dirty="0">
                <a:ea typeface="華康儷中黑" panose="020B0509000000000000" pitchFamily="49" charset="-120"/>
              </a:rPr>
              <a:t>,</a:t>
            </a:r>
            <a:r>
              <a:rPr lang="zh-TW" altLang="en-US" sz="4000" dirty="0">
                <a:ea typeface="華康儷中黑" panose="020B0509000000000000" pitchFamily="49" charset="-120"/>
              </a:rPr>
              <a:t>將由你為我出生一位統治以色列的人</a:t>
            </a:r>
            <a:r>
              <a:rPr lang="en-US" altLang="zh-TW" sz="4000" dirty="0">
                <a:ea typeface="華康儷中黑" panose="020B0509000000000000" pitchFamily="49" charset="-120"/>
              </a:rPr>
              <a:t>.</a:t>
            </a:r>
          </a:p>
          <a:p>
            <a:pPr lvl="0" eaLnBrk="1" hangingPunct="1">
              <a:spcBef>
                <a:spcPct val="0"/>
              </a:spcBef>
              <a:spcAft>
                <a:spcPts val="1800"/>
              </a:spcAft>
              <a:buNone/>
            </a:pPr>
            <a:r>
              <a:rPr lang="zh-TW" altLang="en-US" sz="4000" dirty="0">
                <a:ea typeface="華康儷中黑" panose="020B0509000000000000" pitchFamily="49" charset="-120"/>
              </a:rPr>
              <a:t>全燔祭和贖罪祭</a:t>
            </a:r>
            <a:r>
              <a:rPr lang="en-US" altLang="zh-TW" sz="4000" dirty="0">
                <a:ea typeface="華康儷中黑" panose="020B0509000000000000" pitchFamily="49" charset="-120"/>
              </a:rPr>
              <a:t>,</a:t>
            </a:r>
            <a:r>
              <a:rPr lang="zh-TW" altLang="en-US" sz="4000" dirty="0">
                <a:ea typeface="華康儷中黑" panose="020B0509000000000000" pitchFamily="49" charset="-120"/>
              </a:rPr>
              <a:t>已非你所喜</a:t>
            </a:r>
            <a:r>
              <a:rPr lang="en-US" altLang="zh-TW" sz="4000" dirty="0">
                <a:ea typeface="華康儷中黑" panose="020B0509000000000000" pitchFamily="49" charset="-120"/>
              </a:rPr>
              <a:t>,</a:t>
            </a:r>
            <a:r>
              <a:rPr lang="zh-TW" altLang="en-US" sz="4000" dirty="0">
                <a:ea typeface="華康儷中黑" panose="020B0509000000000000" pitchFamily="49" charset="-120"/>
              </a:rPr>
              <a:t>於是我說</a:t>
            </a:r>
            <a:r>
              <a:rPr lang="en-US" altLang="zh-TW" sz="4000" dirty="0">
                <a:ea typeface="華康儷中黑" panose="020B0509000000000000" pitchFamily="49" charset="-120"/>
              </a:rPr>
              <a:t>:</a:t>
            </a:r>
            <a:r>
              <a:rPr lang="zh-TW" altLang="en-US" sz="4000" dirty="0">
                <a:ea typeface="華康儷中黑" panose="020B0509000000000000" pitchFamily="49" charset="-120"/>
              </a:rPr>
              <a:t>看</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我已來到</a:t>
            </a:r>
            <a:r>
              <a:rPr lang="en-US" altLang="zh-TW" sz="4000" dirty="0">
                <a:solidFill>
                  <a:srgbClr val="FF0000"/>
                </a:solidFill>
                <a:ea typeface="華康儷中黑" panose="020B0509000000000000" pitchFamily="49" charset="-120"/>
              </a:rPr>
              <a:t>! </a:t>
            </a:r>
            <a:r>
              <a:rPr lang="zh-TW" altLang="en-US" sz="4000" dirty="0">
                <a:ea typeface="華康儷中黑" panose="020B0509000000000000" pitchFamily="49" charset="-120"/>
              </a:rPr>
              <a:t>天主</a:t>
            </a:r>
            <a:r>
              <a:rPr lang="en-US" altLang="zh-TW" sz="4000" dirty="0">
                <a:ea typeface="華康儷中黑" panose="020B0509000000000000" pitchFamily="49" charset="-120"/>
              </a:rPr>
              <a:t>!</a:t>
            </a:r>
            <a:r>
              <a:rPr lang="zh-TW" altLang="en-US" sz="4000" dirty="0">
                <a:ea typeface="華康儷中黑" panose="020B0509000000000000" pitchFamily="49" charset="-120"/>
              </a:rPr>
              <a:t>我來為承行你的旨意</a:t>
            </a:r>
            <a:r>
              <a:rPr lang="en-US" altLang="zh-TW" sz="4000" dirty="0">
                <a:ea typeface="華康儷中黑" panose="020B0509000000000000" pitchFamily="49" charset="-120"/>
              </a:rPr>
              <a:t>.</a:t>
            </a:r>
          </a:p>
          <a:p>
            <a:pPr lvl="0" eaLnBrk="1" hangingPunct="1">
              <a:spcBef>
                <a:spcPct val="0"/>
              </a:spcBef>
              <a:spcAft>
                <a:spcPts val="1800"/>
              </a:spcAft>
              <a:buNone/>
            </a:pPr>
            <a:r>
              <a:rPr lang="zh-TW" altLang="en-US" sz="4000" dirty="0">
                <a:solidFill>
                  <a:srgbClr val="FF0000"/>
                </a:solidFill>
                <a:ea typeface="華康儷中黑" panose="020B0509000000000000" pitchFamily="49" charset="-120"/>
              </a:rPr>
              <a:t>瑪利亞急速往山區去</a:t>
            </a:r>
            <a:r>
              <a:rPr lang="en-US" altLang="zh-TW" sz="4000" dirty="0">
                <a:ea typeface="華康儷中黑" panose="020B0509000000000000" pitchFamily="49" charset="-120"/>
              </a:rPr>
              <a:t>.</a:t>
            </a:r>
            <a:r>
              <a:rPr lang="zh-TW" altLang="en-US" sz="4000" dirty="0">
                <a:ea typeface="華康儷中黑" panose="020B0509000000000000" pitchFamily="49" charset="-120"/>
              </a:rPr>
              <a:t>她進入匝加利亞的家</a:t>
            </a:r>
            <a:r>
              <a:rPr lang="en-US" altLang="zh-TW" sz="4000" dirty="0">
                <a:ea typeface="華康儷中黑" panose="020B0509000000000000" pitchFamily="49" charset="-120"/>
              </a:rPr>
              <a:t>,</a:t>
            </a:r>
            <a:r>
              <a:rPr lang="zh-TW" altLang="en-US" sz="4000" dirty="0">
                <a:ea typeface="華康儷中黑" panose="020B0509000000000000" pitchFamily="49" charset="-120"/>
              </a:rPr>
              <a:t>就向依撒伯爾請安</a:t>
            </a:r>
            <a:r>
              <a:rPr lang="en-US" altLang="zh-TW" sz="4000" dirty="0">
                <a:ea typeface="華康儷中黑" panose="020B0509000000000000" pitchFamily="49" charset="-120"/>
              </a:rPr>
              <a:t>.</a:t>
            </a:r>
            <a:r>
              <a:rPr lang="zh-TW" altLang="en-US" sz="4000" dirty="0">
                <a:ea typeface="華康儷中黑" panose="020B0509000000000000" pitchFamily="49" charset="-120"/>
              </a:rPr>
              <a:t>依撒伯爾一聽到瑪利亞請安</a:t>
            </a:r>
            <a:r>
              <a:rPr lang="en-US" altLang="zh-TW" sz="4000" dirty="0">
                <a:ea typeface="華康儷中黑" panose="020B0509000000000000" pitchFamily="49" charset="-120"/>
              </a:rPr>
              <a:t>,</a:t>
            </a:r>
            <a:r>
              <a:rPr lang="zh-TW" altLang="en-US" sz="4000" dirty="0">
                <a:ea typeface="華康儷中黑" panose="020B0509000000000000" pitchFamily="49" charset="-120"/>
              </a:rPr>
              <a:t>胎兒就在她的腹中歡躍</a:t>
            </a:r>
            <a:r>
              <a:rPr lang="en-US" altLang="zh-TW" sz="4000" dirty="0">
                <a:ea typeface="華康儷中黑" panose="020B0509000000000000" pitchFamily="49" charset="-120"/>
              </a:rPr>
              <a:t>.</a:t>
            </a:r>
            <a:endParaRPr lang="zh-TW" altLang="en-US" sz="4000" dirty="0">
              <a:ea typeface="華康粗黑體" panose="020B0709000000000000" pitchFamily="49" charset="-120"/>
            </a:endParaRPr>
          </a:p>
        </p:txBody>
      </p:sp>
    </p:spTree>
    <p:extLst>
      <p:ext uri="{BB962C8B-B14F-4D97-AF65-F5344CB8AC3E}">
        <p14:creationId xmlns:p14="http://schemas.microsoft.com/office/powerpoint/2010/main" val="3596287254"/>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32371</TotalTime>
  <Words>3005</Words>
  <Application>Microsoft Office PowerPoint</Application>
  <PresentationFormat>如螢幕大小 (4:3)</PresentationFormat>
  <Paragraphs>130</Paragraphs>
  <Slides>31</Slides>
  <Notes>0</Notes>
  <HiddenSlides>0</HiddenSlides>
  <MMClips>0</MMClips>
  <ScaleCrop>false</ScaleCrop>
  <HeadingPairs>
    <vt:vector size="6" baseType="variant">
      <vt:variant>
        <vt:lpstr>使用字型</vt:lpstr>
      </vt:variant>
      <vt:variant>
        <vt:i4>12</vt:i4>
      </vt:variant>
      <vt:variant>
        <vt:lpstr>佈景主題</vt:lpstr>
      </vt:variant>
      <vt:variant>
        <vt:i4>3</vt:i4>
      </vt:variant>
      <vt:variant>
        <vt:lpstr>投影片標題</vt:lpstr>
      </vt:variant>
      <vt:variant>
        <vt:i4>31</vt:i4>
      </vt:variant>
    </vt:vector>
  </HeadingPairs>
  <TitlesOfParts>
    <vt:vector size="46" baseType="lpstr">
      <vt:lpstr>華康中黑體</vt:lpstr>
      <vt:lpstr>華康中黑體(P)</vt:lpstr>
      <vt:lpstr>華康正顏楷體W7</vt:lpstr>
      <vt:lpstr>華康正顏楷體W7(P)</vt:lpstr>
      <vt:lpstr>華康粗黑體</vt:lpstr>
      <vt:lpstr>華康魏碑體(P)</vt:lpstr>
      <vt:lpstr>華康儷中黑</vt:lpstr>
      <vt:lpstr>華康儷中黑(P)</vt:lpstr>
      <vt:lpstr>華康儷粗宋(P)</vt:lpstr>
      <vt:lpstr>新細明體</vt:lpstr>
      <vt:lpstr>Arial</vt:lpstr>
      <vt:lpstr>Calibri</vt:lpstr>
      <vt:lpstr>預設簡報設計</vt:lpstr>
      <vt:lpstr>3_預設簡報設計</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1744</cp:revision>
  <dcterms:created xsi:type="dcterms:W3CDTF">2006-09-26T01:05:23Z</dcterms:created>
  <dcterms:modified xsi:type="dcterms:W3CDTF">2024-12-09T09:52:18Z</dcterms:modified>
</cp:coreProperties>
</file>