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732" r:id="rId3"/>
  </p:sldMasterIdLst>
  <p:notesMasterIdLst>
    <p:notesMasterId r:id="rId25"/>
  </p:notesMasterIdLst>
  <p:handoutMasterIdLst>
    <p:handoutMasterId r:id="rId26"/>
  </p:handoutMasterIdLst>
  <p:sldIdLst>
    <p:sldId id="1565" r:id="rId4"/>
    <p:sldId id="1610" r:id="rId5"/>
    <p:sldId id="1370" r:id="rId6"/>
    <p:sldId id="1800" r:id="rId7"/>
    <p:sldId id="1612" r:id="rId8"/>
    <p:sldId id="1739" r:id="rId9"/>
    <p:sldId id="2106" r:id="rId10"/>
    <p:sldId id="1772" r:id="rId11"/>
    <p:sldId id="1804" r:id="rId12"/>
    <p:sldId id="1801" r:id="rId13"/>
    <p:sldId id="2109" r:id="rId14"/>
    <p:sldId id="1755" r:id="rId15"/>
    <p:sldId id="1805" r:id="rId16"/>
    <p:sldId id="1807" r:id="rId17"/>
    <p:sldId id="1808" r:id="rId18"/>
    <p:sldId id="1809" r:id="rId19"/>
    <p:sldId id="1810" r:id="rId20"/>
    <p:sldId id="1811" r:id="rId21"/>
    <p:sldId id="2107" r:id="rId22"/>
    <p:sldId id="2110" r:id="rId23"/>
    <p:sldId id="1045" r:id="rId24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  <p:cmAuthor id="2" name="LukTsui" initials="L" lastIdx="1" clrIdx="1">
    <p:extLst>
      <p:ext uri="{19B8F6BF-5375-455C-9EA6-DF929625EA0E}">
        <p15:presenceInfo xmlns:p15="http://schemas.microsoft.com/office/powerpoint/2012/main" userId="LukTsu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9900CC"/>
    <a:srgbClr val="0000FF"/>
    <a:srgbClr val="FF00FF"/>
    <a:srgbClr val="FF99FF"/>
    <a:srgbClr val="99FF99"/>
    <a:srgbClr val="FFCCFF"/>
    <a:srgbClr val="FFFFFF"/>
    <a:srgbClr val="00CC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3302" autoAdjust="0"/>
    <p:restoredTop sz="94677" autoAdjust="0"/>
  </p:normalViewPr>
  <p:slideViewPr>
    <p:cSldViewPr>
      <p:cViewPr>
        <p:scale>
          <a:sx n="50" d="100"/>
          <a:sy n="50" d="100"/>
        </p:scale>
        <p:origin x="1376" y="3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64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0CDCD5-D5E2-4CE3-A3C6-170DE7947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51A3D-E9ED-4782-AB80-6BD26AE8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EE6A-62DC-4600-B4DA-68F78EF7E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B33-66AE-4761-AA9F-3D0EF35FB7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26524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935400-DEE6-4E73-9D6E-6A352BD7F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E48A-0600-4651-822A-0E4D0DF5B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6F01D-6908-4DCB-A59C-B34B94134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98D9-6D34-427B-A175-3F8F79533F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87264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8C40A9-0042-468A-9DE6-03F7A61E3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DCFD2-752C-4B66-9D4D-B7234703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30C6-23FD-4551-B3E4-4DF5337C4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56AE6-53BA-4AD1-96BE-CBD8E317ED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904195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A4D6-D06E-4ABC-8D20-758F5AD20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47F37-2294-4564-A5FA-B766B8A1A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F699-42FA-4199-9AD9-B62E938FA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906-E67E-42C7-8B51-4369FA0109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62199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9B05F9-768D-4393-9467-5B17D4D79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315398-8CF6-4C64-BE9F-A1FE8764F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F6EF85-0F1E-494C-80D7-D262F1847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2F170-E9EA-47C9-8509-C494A7C34CC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7194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3B0323-734E-434D-8F60-96E47466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73FDC4-BF83-412F-B448-EA14B4AD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F4A78-349B-4809-AAFD-2A7AA42A1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8D50-6BC1-4D0C-B3E8-65A44DD2B5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804866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ED0D9D-BC01-4C03-B58A-4B0908F26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0BAA7C-8985-4094-9D2E-8BEFA24D9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B7E63-4B51-4E52-98B6-7E8B4FA45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ED24-D404-4716-B68D-8AAFA511561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82572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4E71E-EF4F-4270-B795-D022584BF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E5FF2-C928-4B5B-A9CB-687DDF46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3CB962-50E8-40B4-83E3-33DE21473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1CC9-E450-40E6-A421-720701B08D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933249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B761CC-DB91-45A8-83DC-5DB8A89D5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EE00F-21D5-41F8-8AB2-81E620C1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FE92D-4FE3-4280-B8B9-85593F6F5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18ED-E33F-4EB6-8E96-D8D275F85C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84066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BEA5C-ED4E-4088-99AB-E033DEB95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999E05-DD48-4FD9-A9EC-BB64F5EF1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CEF0CB-128E-47FF-B9EA-D364BE676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7B72-E9B7-4954-B531-0F73789373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981890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E7087-6D1F-4A21-8AC1-4190A94C3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BD219-5288-49D2-B322-CED1BBE00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35C8F1-7D60-4B5F-A09A-007D26337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F33B-62FF-4DD4-9C7D-5AB8784A8D9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06141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CE0364B-89B6-410A-AF04-D7953F83B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6969A3-708E-4520-AA31-AF76C044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6106F9B8-6907-49FE-A585-93FD51A72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045953EA-AEED-4732-887C-22740B65D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9A583CFA-8946-4F77-8525-73A7DEF2EF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fld id="{E9803CD0-5415-4484-B4EB-F9FFE8CF1D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2240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33" r:id="rId1"/>
    <p:sldLayoutId id="2147489734" r:id="rId2"/>
    <p:sldLayoutId id="2147489735" r:id="rId3"/>
    <p:sldLayoutId id="2147489736" r:id="rId4"/>
    <p:sldLayoutId id="2147489737" r:id="rId5"/>
    <p:sldLayoutId id="2147489738" r:id="rId6"/>
    <p:sldLayoutId id="2147489739" r:id="rId7"/>
    <p:sldLayoutId id="2147489740" r:id="rId8"/>
    <p:sldLayoutId id="2147489741" r:id="rId9"/>
    <p:sldLayoutId id="2147489742" r:id="rId10"/>
    <p:sldLayoutId id="2147489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將臨期第四主日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12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21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8000" dirty="0">
                <a:solidFill>
                  <a:srgbClr val="FFFF00"/>
                </a:solidFill>
                <a:ea typeface="華康儷中黑" panose="020B0509000000000000" pitchFamily="49" charset="-120"/>
              </a:rPr>
              <a:t>厄瑪奴耳</a:t>
            </a:r>
            <a:r>
              <a:rPr lang="zh-TW" altLang="en-US" sz="60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en-US" altLang="zh-TW" sz="6000" dirty="0">
                <a:solidFill>
                  <a:srgbClr val="FFFF00"/>
                </a:solidFill>
                <a:ea typeface="華康儷中黑" panose="020B0509000000000000" pitchFamily="49" charset="-120"/>
                <a:cs typeface="Times New Roman" panose="02020603050405020304" pitchFamily="18" charset="0"/>
              </a:rPr>
              <a:t>Emmanuel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Times New Roman" panose="02020603050405020304" pitchFamily="18" charset="0"/>
              </a:rPr>
              <a:t>——</a:t>
            </a:r>
            <a:r>
              <a:rPr lang="zh-TW" altLang="en-US" sz="4400" dirty="0">
                <a:solidFill>
                  <a:srgbClr val="FF99FF"/>
                </a:solidFill>
                <a:ea typeface="華康儷中黑" panose="020B0509000000000000" pitchFamily="49" charset="-120"/>
                <a:cs typeface="Times New Roman" panose="02020603050405020304" pitchFamily="18" charset="0"/>
              </a:rPr>
              <a:t>天無私覆</a:t>
            </a:r>
            <a:r>
              <a:rPr lang="zh-TW" altLang="en-US" sz="4400" dirty="0">
                <a:solidFill>
                  <a:schemeClr val="bg1"/>
                </a:solidFill>
                <a:ea typeface="華康儷中黑" panose="020B0509000000000000" pitchFamily="49" charset="-120"/>
                <a:cs typeface="Times New Roman" panose="02020603050405020304" pitchFamily="18" charset="0"/>
              </a:rPr>
              <a:t>地無私載</a:t>
            </a:r>
            <a:r>
              <a:rPr lang="zh-TW" altLang="en-US" sz="4400" dirty="0">
                <a:solidFill>
                  <a:srgbClr val="00FF00"/>
                </a:solidFill>
                <a:ea typeface="華康儷中黑" panose="020B0509000000000000" pitchFamily="49" charset="-120"/>
                <a:cs typeface="Times New Roman" panose="02020603050405020304" pitchFamily="18" charset="0"/>
              </a:rPr>
              <a:t>日月無私照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Times New Roman" panose="02020603050405020304" pitchFamily="18" charset="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3299154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395C0D31-F275-411B-9058-5403D5318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pPr marL="360000" indent="-457200" algn="l">
              <a:lnSpc>
                <a:spcPts val="4400"/>
              </a:lnSpc>
            </a:pPr>
            <a:r>
              <a:rPr lang="zh-TW" altLang="en-US" sz="40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吾主要</a:t>
            </a:r>
            <a:r>
              <a:rPr lang="zh-TW" altLang="en-US" sz="4000" spc="-15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親自給一個徵兆</a:t>
            </a:r>
            <a:r>
              <a:rPr lang="en-US" altLang="zh-TW" sz="40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:</a:t>
            </a:r>
            <a:r>
              <a:rPr lang="zh-TW" altLang="en-US" sz="40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看</a:t>
            </a:r>
            <a:r>
              <a:rPr lang="en-US" altLang="zh-TW" sz="40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有位貞女要懷孕生子</a:t>
            </a:r>
            <a:r>
              <a:rPr lang="en-US" altLang="zh-TW" sz="40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給他起名叫厄瑪奴耳</a:t>
            </a:r>
            <a:r>
              <a:rPr lang="en-US" altLang="zh-TW" sz="40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  <a:r>
              <a:rPr lang="en-US" altLang="zh-TW" sz="28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(</a:t>
            </a:r>
            <a:r>
              <a:rPr lang="zh-TW" altLang="en-US" sz="28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依</a:t>
            </a:r>
            <a:r>
              <a:rPr lang="en-US" altLang="zh-TW" sz="28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7:14)</a:t>
            </a:r>
          </a:p>
          <a:p>
            <a:pPr marL="360000" indent="-457200" algn="l">
              <a:lnSpc>
                <a:spcPts val="44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40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她要生一個兒子</a:t>
            </a:r>
            <a:r>
              <a:rPr lang="en-US" altLang="zh-TW" sz="40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;</a:t>
            </a:r>
            <a:r>
              <a:rPr lang="zh-TW" altLang="en-US" sz="4000" spc="-150" dirty="0">
                <a:solidFill>
                  <a:srgbClr val="00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你要給他起名叫耶穌</a:t>
            </a:r>
            <a:r>
              <a:rPr lang="en-US" altLang="zh-TW" sz="40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 他要把自己的民族</a:t>
            </a:r>
            <a:r>
              <a:rPr lang="en-US" altLang="zh-TW" sz="40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由他們的罪惡中拯救出來</a:t>
            </a:r>
            <a:r>
              <a:rPr lang="en-US" altLang="zh-TW" sz="40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  <a:r>
              <a:rPr lang="zh-TW" altLang="en-US" sz="40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他的名字叫厄瑪奴耳</a:t>
            </a:r>
            <a:r>
              <a:rPr lang="en-US" altLang="zh-TW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Emmanuel,</a:t>
            </a:r>
            <a:r>
              <a:rPr lang="zh-TW" altLang="en-US" sz="40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意思是</a:t>
            </a:r>
            <a:r>
              <a:rPr lang="en-US" altLang="zh-TW" sz="40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:</a:t>
            </a:r>
            <a:r>
              <a:rPr lang="zh-TW" altLang="en-US" sz="4000" spc="-15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天主與我們同在</a:t>
            </a:r>
            <a:r>
              <a:rPr lang="en-US" altLang="zh-TW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  <a:r>
              <a:rPr lang="en-US" altLang="zh-TW" sz="28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瑪</a:t>
            </a:r>
            <a:r>
              <a:rPr lang="en-US" altLang="zh-TW" sz="28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1:23)</a:t>
            </a:r>
          </a:p>
          <a:p>
            <a:pPr marL="360000" indent="-457200" algn="l">
              <a:lnSpc>
                <a:spcPts val="4600"/>
              </a:lnSpc>
              <a:spcBef>
                <a:spcPts val="0"/>
              </a:spcBef>
            </a:pP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真正的神一定是世界之神和宇宙之神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他不屬於任何民族或宗教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. </a:t>
            </a:r>
            <a:r>
              <a:rPr lang="zh-TW" altLang="en-US" sz="40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遠在未有人類未有宗教之前</a:t>
            </a:r>
            <a:r>
              <a:rPr lang="en-US" altLang="zh-TW" sz="40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神已經存在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他是全能全知全善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無始無終的神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他創造了人類也創造了大地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他愛上他所創造的一切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7781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395C0D31-F275-411B-9058-5403D5318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pPr marL="360000" indent="-457200" algn="l">
              <a:spcAft>
                <a:spcPts val="1200"/>
              </a:spcAft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這位真神天主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他一定與古今中外全人類同在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他至少如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《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禮記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》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中孔子所說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 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天無私覆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地無私載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日月無私照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. 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如果我相信天主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也應明白主的心意</a:t>
            </a:r>
            <a:r>
              <a:rPr lang="en-US" altLang="zh-TW" sz="34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34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願你的旨意奉行在人間</a:t>
            </a:r>
            <a:r>
              <a:rPr lang="en-US" altLang="zh-TW" sz="34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  <a:r>
              <a:rPr lang="en-US" altLang="zh-TW" sz="35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並要學會像天主一樣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 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與所有人同在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</a:p>
          <a:p>
            <a:pPr marL="360000" indent="-457200" algn="l">
              <a:spcBef>
                <a:spcPts val="0"/>
              </a:spcBef>
            </a:pP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1.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無私覆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關愛一切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保育一切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照顧一切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. </a:t>
            </a:r>
          </a:p>
          <a:p>
            <a:pPr marL="360000" indent="-457200" algn="l">
              <a:spcBef>
                <a:spcPts val="0"/>
              </a:spcBef>
            </a:pP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2.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無私載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包容一切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承擔一切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厚德載物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有容乃大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 </a:t>
            </a:r>
          </a:p>
          <a:p>
            <a:pPr marL="360000" indent="-457200" algn="l">
              <a:spcBef>
                <a:spcPts val="0"/>
              </a:spcBef>
            </a:pP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3.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無私照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做地鹽世光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喚醒沉睡中的人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福傳天下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 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雄雞一聲天下白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140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905E1505-40A1-4ABD-BA19-5DAB4064E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lnSpc>
                <a:spcPts val="4320"/>
              </a:lnSpc>
              <a:spcBef>
                <a:spcPts val="0"/>
              </a:spcBef>
              <a:spcAft>
                <a:spcPts val="1200"/>
              </a:spcAft>
            </a:pP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吾主要親自給你們一個徵兆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看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有位貞女要懷孕生子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給他起名叫厄瑪奴耳</a:t>
            </a:r>
            <a:r>
              <a:rPr lang="en-US" altLang="zh-HK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.(</a:t>
            </a:r>
            <a:r>
              <a:rPr lang="zh-HK" altLang="en-US" sz="2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依</a:t>
            </a:r>
            <a:r>
              <a:rPr lang="en-US" altLang="zh-HK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7:14).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她要生一個兒子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你要給他起名叫耶穌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他要把自己的民族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由他們的罪惡中拯救出來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他的名字叫</a:t>
            </a:r>
            <a:br>
              <a:rPr lang="en-US" altLang="zh-HK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厄瑪奴耳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意思是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天主與我們同在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zh-HK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HK" altLang="en-US" sz="2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瑪</a:t>
            </a:r>
            <a:r>
              <a:rPr lang="en-US" altLang="zh-HK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1:23)</a:t>
            </a:r>
          </a:p>
          <a:p>
            <a:pPr>
              <a:lnSpc>
                <a:spcPts val="3900"/>
              </a:lnSpc>
              <a:spcBef>
                <a:spcPts val="0"/>
              </a:spcBef>
            </a:pPr>
            <a:r>
              <a:rPr lang="en-US" altLang="zh-HK" sz="36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Therefore the Lord himself will give you a sign; the young woman, pregnant and about to bear a son, shall name him </a:t>
            </a:r>
            <a:r>
              <a:rPr lang="en-US" altLang="zh-HK" sz="36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Emmanuel</a:t>
            </a:r>
            <a:r>
              <a:rPr lang="en-US" altLang="zh-HK" sz="36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HK" sz="2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(Is 7:14).</a:t>
            </a:r>
            <a:r>
              <a:rPr lang="en-US" altLang="zh-HK" sz="36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She will give birth to a son, and you are to give him the name Jesus, because he will save his people from their sins. His name shall be called Emmanuel, which means "</a:t>
            </a:r>
            <a:r>
              <a:rPr lang="en-US" altLang="zh-HK" sz="36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 is with us</a:t>
            </a:r>
            <a:r>
              <a:rPr lang="en-US" altLang="zh-HK" sz="36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 </a:t>
            </a:r>
            <a:r>
              <a:rPr lang="en-US" altLang="zh-HK" sz="2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(Mt 1:21-23).</a:t>
            </a:r>
          </a:p>
        </p:txBody>
      </p:sp>
    </p:spTree>
    <p:extLst>
      <p:ext uri="{BB962C8B-B14F-4D97-AF65-F5344CB8AC3E}">
        <p14:creationId xmlns:p14="http://schemas.microsoft.com/office/powerpoint/2010/main" val="2941315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905E1505-40A1-4ABD-BA19-5DAB4064E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lnSpc>
                <a:spcPts val="5000"/>
              </a:lnSpc>
              <a:spcBef>
                <a:spcPts val="0"/>
              </a:spcBef>
            </a:pPr>
            <a:r>
              <a:rPr lang="zh-HK" altLang="en-US" sz="4000" dirty="0">
                <a:solidFill>
                  <a:srgbClr val="FF00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天主教和一般的宗教有什麼不同</a:t>
            </a:r>
            <a:r>
              <a:rPr lang="en-US" altLang="zh-HK" sz="4000" dirty="0">
                <a:solidFill>
                  <a:srgbClr val="FF00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?</a:t>
            </a:r>
          </a:p>
          <a:p>
            <a:pPr>
              <a:lnSpc>
                <a:spcPts val="5000"/>
              </a:lnSpc>
              <a:spcBef>
                <a:spcPts val="0"/>
              </a:spcBef>
            </a:pPr>
            <a:r>
              <a:rPr lang="zh-HK" altLang="en-US" sz="4000" dirty="0">
                <a:ea typeface="華康儷中黑" panose="020B0509000000000000" pitchFamily="49" charset="-120"/>
                <a:cs typeface="華康黑體-GB5" panose="020B0509000000000000" pitchFamily="49" charset="-120"/>
              </a:rPr>
              <a:t>問這個問題</a:t>
            </a:r>
            <a:r>
              <a:rPr lang="en-US" altLang="zh-HK" sz="4000" dirty="0">
                <a:ea typeface="華康儷中黑" panose="020B0509000000000000" pitchFamily="49" charset="-120"/>
                <a:cs typeface="華康黑體-GB5" panose="020B0509000000000000" pitchFamily="49" charset="-120"/>
              </a:rPr>
              <a:t>,</a:t>
            </a:r>
            <a:r>
              <a:rPr lang="zh-HK" altLang="en-US" sz="4000" dirty="0">
                <a:ea typeface="華康儷中黑" panose="020B0509000000000000" pitchFamily="49" charset="-120"/>
                <a:cs typeface="華康黑體-GB5" panose="020B0509000000000000" pitchFamily="49" charset="-120"/>
              </a:rPr>
              <a:t>絕對沒有自我舉揚</a:t>
            </a:r>
            <a:r>
              <a:rPr lang="en-US" altLang="zh-HK" sz="4000" dirty="0">
                <a:ea typeface="華康儷中黑" panose="020B0509000000000000" pitchFamily="49" charset="-120"/>
                <a:cs typeface="華康黑體-GB5" panose="020B0509000000000000" pitchFamily="49" charset="-120"/>
              </a:rPr>
              <a:t>,</a:t>
            </a:r>
            <a:r>
              <a:rPr lang="zh-HK" altLang="en-US" sz="4000" dirty="0">
                <a:ea typeface="華康儷中黑" panose="020B0509000000000000" pitchFamily="49" charset="-120"/>
                <a:cs typeface="華康黑體-GB5" panose="020B0509000000000000" pitchFamily="49" charset="-120"/>
              </a:rPr>
              <a:t>更沒有</a:t>
            </a:r>
            <a:endParaRPr lang="en-US" altLang="zh-HK" sz="4000" dirty="0">
              <a:ea typeface="華康儷中黑" panose="020B0509000000000000" pitchFamily="49" charset="-120"/>
              <a:cs typeface="華康黑體-GB5" panose="020B0509000000000000" pitchFamily="49" charset="-120"/>
            </a:endParaRPr>
          </a:p>
          <a:p>
            <a:pPr>
              <a:lnSpc>
                <a:spcPts val="5000"/>
              </a:lnSpc>
              <a:spcBef>
                <a:spcPts val="0"/>
              </a:spcBef>
            </a:pPr>
            <a:r>
              <a:rPr lang="zh-HK" altLang="en-US" sz="4000" dirty="0">
                <a:ea typeface="華康儷中黑" panose="020B0509000000000000" pitchFamily="49" charset="-120"/>
                <a:cs typeface="華康黑體-GB5" panose="020B0509000000000000" pitchFamily="49" charset="-120"/>
              </a:rPr>
              <a:t>貶低其他宗教的含義</a:t>
            </a:r>
            <a:r>
              <a:rPr lang="en-US" altLang="zh-HK" sz="4000" dirty="0">
                <a:ea typeface="華康儷中黑" panose="020B0509000000000000" pitchFamily="49" charset="-120"/>
                <a:cs typeface="華康黑體-GB5" panose="020B0509000000000000" pitchFamily="49" charset="-120"/>
              </a:rPr>
              <a:t>,</a:t>
            </a:r>
            <a:r>
              <a:rPr lang="zh-HK" altLang="en-US" sz="4000" dirty="0">
                <a:ea typeface="華康儷中黑" panose="020B0509000000000000" pitchFamily="49" charset="-120"/>
                <a:cs typeface="華康黑體-GB5" panose="020B0509000000000000" pitchFamily="49" charset="-120"/>
              </a:rPr>
              <a:t>只是說明</a:t>
            </a:r>
            <a:r>
              <a:rPr lang="en-US" altLang="zh-HK" sz="4000" dirty="0">
                <a:ea typeface="華康儷中黑" panose="020B0509000000000000" pitchFamily="49" charset="-120"/>
                <a:cs typeface="華康黑體-GB5" panose="020B0509000000000000" pitchFamily="49" charset="-120"/>
              </a:rPr>
              <a:t>,</a:t>
            </a:r>
          </a:p>
          <a:p>
            <a:pPr>
              <a:lnSpc>
                <a:spcPts val="5000"/>
              </a:lnSpc>
              <a:spcBef>
                <a:spcPts val="0"/>
              </a:spcBef>
              <a:spcAft>
                <a:spcPts val="1200"/>
              </a:spcAft>
            </a:pPr>
            <a:r>
              <a:rPr lang="zh-HK" altLang="en-US" sz="4000" dirty="0">
                <a:solidFill>
                  <a:srgbClr val="FF00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天主教確有她很特別的與眾不同之處</a:t>
            </a:r>
            <a:r>
              <a:rPr lang="en-US" altLang="zh-HK" sz="4000" dirty="0">
                <a:solidFill>
                  <a:srgbClr val="FF0000"/>
                </a:solidFill>
                <a:ea typeface="華康儷中黑" panose="020B0509000000000000" pitchFamily="49" charset="-120"/>
                <a:cs typeface="華康黑體-GB5" panose="020B0509000000000000" pitchFamily="49" charset="-120"/>
              </a:rPr>
              <a:t>.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en-US" altLang="zh-TW" sz="40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What is the difference between Catholicism and other religions? Please note, this question is asked not for 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en-US" altLang="zh-TW" sz="40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self-promotion, nor to belittle other religions, but simply to illustrate that Catholicism does possess 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en-US" altLang="zh-TW" sz="4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 uniquely special characteristic</a:t>
            </a:r>
            <a:r>
              <a:rPr lang="en-US" altLang="zh-TW" sz="40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.</a:t>
            </a:r>
            <a:endParaRPr lang="en-US" altLang="zh-HK" sz="4000" dirty="0">
              <a:ea typeface="華康儷中黑" panose="020B0509000000000000" pitchFamily="49" charset="-120"/>
              <a:cs typeface="華康黑體-GB5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8808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905E1505-40A1-4ABD-BA19-5DAB4064E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lnSpc>
                <a:spcPts val="4320"/>
              </a:lnSpc>
              <a:spcBef>
                <a:spcPts val="0"/>
              </a:spcBef>
            </a:pP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其他宗教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主要是</a:t>
            </a: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人找尋神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而我們的天主卻是主動的</a:t>
            </a: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找尋人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他向我們說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「你們必作我的人民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我必作你們的天主」</a:t>
            </a:r>
            <a:r>
              <a:rPr lang="en-US" altLang="zh-HK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HK" altLang="en-US" sz="2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耶</a:t>
            </a:r>
            <a:r>
              <a:rPr lang="en-US" altLang="zh-HK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30:22)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ts val="4320"/>
              </a:lnSpc>
              <a:spcBef>
                <a:spcPts val="0"/>
              </a:spcBef>
              <a:spcAft>
                <a:spcPts val="1200"/>
              </a:spcAft>
            </a:pP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基督更進一步說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「看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我同你們天天在一起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直到今世的終結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6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r>
              <a:rPr lang="en-US" altLang="zh-HK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HK" altLang="en-US" sz="2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瑪</a:t>
            </a:r>
            <a:r>
              <a:rPr lang="en-US" altLang="zh-HK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28:20)</a:t>
            </a:r>
          </a:p>
          <a:p>
            <a:pPr>
              <a:lnSpc>
                <a:spcPts val="4320"/>
              </a:lnSpc>
              <a:spcBef>
                <a:spcPts val="0"/>
              </a:spcBef>
            </a:pPr>
            <a:r>
              <a:rPr lang="en-US" altLang="zh-TW" sz="36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other religions, it is primarily about humanity seeking God. But in our faith, God takes the initiative to seek out humanity. He says to us: "</a:t>
            </a:r>
            <a:r>
              <a:rPr lang="en-US" altLang="zh-TW" sz="3600" kern="1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will be my people, and I will be your God</a:t>
            </a:r>
            <a:r>
              <a:rPr lang="en-US" altLang="zh-TW" sz="36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 </a:t>
            </a:r>
            <a:r>
              <a:rPr lang="en-US" altLang="zh-TW" sz="28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zh-TW" sz="2800" kern="100" spc="-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Jer</a:t>
            </a:r>
            <a:r>
              <a:rPr lang="en-US" altLang="zh-TW" sz="28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30:22). </a:t>
            </a:r>
            <a:r>
              <a:rPr lang="en-US" altLang="zh-TW" sz="36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Christ further assures us: "</a:t>
            </a:r>
            <a:r>
              <a:rPr lang="en-US" altLang="zh-TW" sz="3600" kern="1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behold, I am with you always, until the end of the age</a:t>
            </a:r>
            <a:r>
              <a:rPr lang="en-US" altLang="zh-TW" sz="36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 </a:t>
            </a:r>
            <a:r>
              <a:rPr lang="en-US" altLang="zh-TW" sz="28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(Mt 28:20).</a:t>
            </a:r>
            <a:endParaRPr lang="en-US" altLang="zh-HK" sz="2800" spc="-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7031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905E1505-40A1-4ABD-BA19-5DAB4064E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lnSpc>
                <a:spcPts val="5000"/>
              </a:lnSpc>
              <a:spcBef>
                <a:spcPts val="0"/>
              </a:spcBef>
              <a:spcAft>
                <a:spcPts val="1200"/>
              </a:spcAft>
            </a:pPr>
            <a:r>
              <a:rPr lang="zh-HK" altLang="en-US" sz="37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天主從浩瀚無涯的宇宙中</a:t>
            </a:r>
            <a:r>
              <a:rPr lang="en-US" altLang="zh-HK" sz="3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7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找到一個</a:t>
            </a:r>
            <a:r>
              <a:rPr lang="zh-HK" altLang="en-US" sz="37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小到不能再小</a:t>
            </a:r>
            <a:r>
              <a:rPr lang="zh-HK" altLang="en-US" sz="37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的地球</a:t>
            </a:r>
            <a:r>
              <a:rPr lang="en-US" altLang="zh-HK" sz="3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7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降生成人為救贖我們</a:t>
            </a:r>
            <a:r>
              <a:rPr lang="en-US" altLang="zh-HK" sz="3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7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他的召叫</a:t>
            </a:r>
            <a:r>
              <a:rPr lang="en-US" altLang="zh-HK" sz="3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7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他的宣講</a:t>
            </a:r>
            <a:r>
              <a:rPr lang="en-US" altLang="zh-HK" sz="3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7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</a:t>
            </a:r>
            <a:r>
              <a:rPr lang="zh-TW" altLang="en-US" sz="37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</a:t>
            </a:r>
            <a:r>
              <a:rPr lang="zh-HK" altLang="en-US" sz="37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「</a:t>
            </a:r>
            <a:r>
              <a:rPr lang="zh-HK" altLang="en-US" sz="37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肩擔古今愁</a:t>
            </a:r>
            <a:r>
              <a:rPr lang="zh-HK" altLang="en-US" sz="37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」</a:t>
            </a:r>
            <a:r>
              <a:rPr lang="en-US" altLang="zh-HK" sz="3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7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全都是天主在主動</a:t>
            </a:r>
            <a:r>
              <a:rPr lang="en-US" altLang="zh-HK" sz="3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HK" altLang="en-US" sz="37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我們要做的是</a:t>
            </a:r>
            <a:r>
              <a:rPr lang="en-US" altLang="zh-HK" sz="3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HK" altLang="en-US" sz="37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全部接受</a:t>
            </a:r>
            <a:r>
              <a:rPr lang="en-US" altLang="zh-HK" sz="37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7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快樂回應</a:t>
            </a:r>
            <a:r>
              <a:rPr lang="en-US" altLang="zh-HK" sz="3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 the boundless immensity of the universe, God found our tiny planet Earth, and was incarnated as man to redeem us. His calling, His preaching, His </a:t>
            </a:r>
            <a:r>
              <a:rPr lang="en-US" altLang="zh-TW" sz="4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bearing of the sorrows of all ages </a:t>
            </a: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all of this reveals God's initiative. What is required of us is a </a:t>
            </a:r>
            <a:r>
              <a:rPr lang="en-US" altLang="zh-TW" sz="4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 acceptance </a:t>
            </a: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a </a:t>
            </a:r>
            <a:r>
              <a:rPr lang="en-US" altLang="zh-TW" sz="40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joyful response</a:t>
            </a: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zh-TW" sz="40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8928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905E1505-40A1-4ABD-BA19-5DAB4064E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18" y="116632"/>
            <a:ext cx="9144000" cy="6624736"/>
          </a:xfrm>
        </p:spPr>
        <p:txBody>
          <a:bodyPr/>
          <a:lstStyle/>
          <a:p>
            <a:pPr>
              <a:lnSpc>
                <a:spcPts val="5500"/>
              </a:lnSpc>
              <a:spcBef>
                <a:spcPts val="0"/>
              </a:spcBef>
            </a:pP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當耶穌說陪伴我們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和我們在一起時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lnSpc>
                <a:spcPts val="5500"/>
              </a:lnSpc>
              <a:spcBef>
                <a:spcPts val="0"/>
              </a:spcBef>
            </a:pP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他不是指他那無所不在的天主性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也是指他的人性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即那個</a:t>
            </a:r>
            <a:r>
              <a:rPr lang="zh-HK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兩千年前</a:t>
            </a:r>
            <a:endParaRPr lang="en-US" altLang="zh-HK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5500"/>
              </a:lnSpc>
              <a:spcBef>
                <a:spcPts val="0"/>
              </a:spcBef>
              <a:spcAft>
                <a:spcPts val="1200"/>
              </a:spcAft>
            </a:pPr>
            <a:r>
              <a:rPr lang="zh-HK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行走在巴肋斯坦土地上的真人</a:t>
            </a:r>
            <a:r>
              <a:rPr lang="en-US" altLang="zh-HK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320"/>
              </a:lnSpc>
              <a:spcBef>
                <a:spcPts val="0"/>
              </a:spcBef>
            </a:pPr>
            <a:r>
              <a:rPr lang="en-US" altLang="zh-TW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When Jesus promised to be with us always, He was not referring merely to His </a:t>
            </a:r>
            <a:r>
              <a:rPr lang="en-US" altLang="zh-TW" sz="44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omnipresent</a:t>
            </a:r>
            <a:r>
              <a:rPr lang="en-US" altLang="zh-TW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divinity, but also to His humanity – </a:t>
            </a:r>
            <a:r>
              <a:rPr lang="en-US" altLang="zh-TW" sz="44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true man </a:t>
            </a:r>
            <a:r>
              <a:rPr lang="en-US" altLang="zh-TW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 walked the land of Palestine </a:t>
            </a:r>
          </a:p>
          <a:p>
            <a:pPr>
              <a:lnSpc>
                <a:spcPts val="4320"/>
              </a:lnSpc>
              <a:spcBef>
                <a:spcPts val="0"/>
              </a:spcBef>
            </a:pPr>
            <a:r>
              <a:rPr lang="en-US" altLang="zh-TW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two thousand years ago.</a:t>
            </a:r>
          </a:p>
        </p:txBody>
      </p:sp>
    </p:spTree>
    <p:extLst>
      <p:ext uri="{BB962C8B-B14F-4D97-AF65-F5344CB8AC3E}">
        <p14:creationId xmlns:p14="http://schemas.microsoft.com/office/powerpoint/2010/main" val="21415954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905E1505-40A1-4ABD-BA19-5DAB4064E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>
              <a:lnSpc>
                <a:spcPts val="4300"/>
              </a:lnSpc>
              <a:spcBef>
                <a:spcPts val="0"/>
              </a:spcBef>
            </a:pPr>
            <a:r>
              <a:rPr lang="zh-HK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他藉</a:t>
            </a:r>
            <a:r>
              <a:rPr lang="zh-HK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聖洗</a:t>
            </a:r>
            <a:r>
              <a:rPr lang="zh-HK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給我們新生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藉</a:t>
            </a:r>
            <a:r>
              <a:rPr lang="zh-HK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堅振</a:t>
            </a:r>
            <a:r>
              <a:rPr lang="zh-HK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給我們聖神讓我們堅強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藉</a:t>
            </a:r>
            <a:r>
              <a:rPr lang="zh-HK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聖體</a:t>
            </a:r>
            <a:r>
              <a:rPr lang="zh-HK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養育我們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lnSpc>
                <a:spcPts val="4300"/>
              </a:lnSpc>
              <a:spcBef>
                <a:spcPts val="0"/>
              </a:spcBef>
            </a:pPr>
            <a:r>
              <a:rPr lang="zh-HK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藉</a:t>
            </a:r>
            <a:r>
              <a:rPr lang="zh-HK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告解</a:t>
            </a:r>
            <a:r>
              <a:rPr lang="zh-HK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治療我們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藉</a:t>
            </a:r>
            <a:r>
              <a:rPr lang="zh-HK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病人傅油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陪伴我們</a:t>
            </a:r>
            <a:endParaRPr lang="en-US" altLang="zh-HK" sz="38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>
              <a:lnSpc>
                <a:spcPts val="4300"/>
              </a:lnSpc>
              <a:spcBef>
                <a:spcPts val="0"/>
              </a:spcBef>
            </a:pPr>
            <a:r>
              <a:rPr lang="zh-HK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走人生最後一程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HK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回歸父家</a:t>
            </a:r>
            <a:r>
              <a:rPr lang="en-US" altLang="zh-HK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3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38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</a:t>
            </a:r>
            <a:r>
              <a:rPr lang="zh-HK" altLang="en-US" sz="38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們自生至死</a:t>
            </a:r>
            <a:r>
              <a:rPr lang="en-US" altLang="zh-HK" sz="38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都有基督與我們同在</a:t>
            </a:r>
            <a:r>
              <a:rPr lang="en-US" altLang="zh-HK" sz="38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3500"/>
              </a:lnSpc>
              <a:spcBef>
                <a:spcPts val="0"/>
              </a:spcBef>
            </a:pPr>
            <a:r>
              <a:rPr lang="en-US" altLang="zh-TW" sz="40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gives us </a:t>
            </a:r>
            <a:r>
              <a:rPr lang="en-US" altLang="zh-TW" sz="4000" kern="1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life </a:t>
            </a:r>
            <a:r>
              <a:rPr lang="en-US" altLang="zh-TW" sz="40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through Baptism, </a:t>
            </a:r>
            <a:r>
              <a:rPr lang="en-US" altLang="zh-TW" sz="4000" kern="1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strengthens us </a:t>
            </a:r>
            <a:r>
              <a:rPr lang="en-US" altLang="zh-TW" sz="40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the Holy Spirit through Confirmation, </a:t>
            </a:r>
            <a:r>
              <a:rPr lang="en-US" altLang="zh-TW" sz="4000" kern="1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nourishes us </a:t>
            </a:r>
            <a:r>
              <a:rPr lang="en-US" altLang="zh-TW" sz="40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the Eucharist, </a:t>
            </a:r>
            <a:r>
              <a:rPr lang="en-US" altLang="zh-TW" sz="4000" kern="1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heals us</a:t>
            </a:r>
            <a:r>
              <a:rPr lang="en-US" altLang="zh-TW" sz="40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through Reconciliation, and </a:t>
            </a:r>
            <a:r>
              <a:rPr lang="en-US" altLang="zh-TW" sz="4000" kern="1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accompanies us </a:t>
            </a:r>
            <a:r>
              <a:rPr lang="en-US" altLang="zh-TW" sz="40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our final journey back to the Father's house through the Anointing </a:t>
            </a:r>
            <a:br>
              <a:rPr lang="en-US" altLang="zh-TW" sz="40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the Sick. </a:t>
            </a:r>
            <a:r>
              <a:rPr lang="en-US" altLang="zh-TW" sz="4000" kern="10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 our birth until our death, </a:t>
            </a:r>
            <a:r>
              <a:rPr lang="en-US" altLang="zh-TW" sz="4000" kern="1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Christ is truly with us.</a:t>
            </a:r>
            <a:endParaRPr lang="zh-TW" altLang="zh-TW" sz="4000" kern="100" spc="-100" dirty="0">
              <a:solidFill>
                <a:srgbClr val="FF0000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3675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905E1505-40A1-4ABD-BA19-5DAB4064E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lnSpc>
                <a:spcPts val="5500"/>
              </a:lnSpc>
              <a:spcBef>
                <a:spcPts val="0"/>
              </a:spcBef>
            </a:pP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天主</a:t>
            </a:r>
            <a:r>
              <a:rPr lang="zh-HK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鍾愛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召叫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我們為聖徒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lnSpc>
                <a:spcPts val="5500"/>
              </a:lnSpc>
              <a:spcBef>
                <a:spcPts val="0"/>
              </a:spcBef>
            </a:pPr>
            <a:r>
              <a:rPr lang="zh-TW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賜</a:t>
            </a:r>
            <a:r>
              <a:rPr lang="zh-HK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給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我們恩寵與平安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這是多麼大的</a:t>
            </a:r>
            <a:endParaRPr lang="en-US" altLang="zh-HK" sz="44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>
              <a:lnSpc>
                <a:spcPts val="5500"/>
              </a:lnSpc>
              <a:spcBef>
                <a:spcPts val="0"/>
              </a:spcBef>
            </a:pP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福分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多麼豐盛的恩寵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多麼幸福的</a:t>
            </a:r>
            <a:endParaRPr lang="en-US" altLang="zh-HK" sz="44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>
              <a:lnSpc>
                <a:spcPts val="5500"/>
              </a:lnSpc>
              <a:spcBef>
                <a:spcPts val="0"/>
              </a:spcBef>
              <a:spcAft>
                <a:spcPts val="1200"/>
              </a:spcAft>
            </a:pPr>
            <a:r>
              <a:rPr lang="zh-HK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「天主與我們同在」的生命</a:t>
            </a:r>
            <a:r>
              <a:rPr lang="en-US" altLang="zh-HK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en-US" altLang="zh-TW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 loves us, calls us to be saints, </a:t>
            </a: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en-US" altLang="zh-TW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grants us grace and peace. </a:t>
            </a: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en-US" altLang="zh-TW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a tremendous blessing this is! </a:t>
            </a: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en-US" altLang="zh-TW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abundant grace! </a:t>
            </a: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en-US" altLang="zh-TW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a joyful life lived in the reality </a:t>
            </a: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en-US" altLang="zh-TW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 “</a:t>
            </a:r>
            <a:r>
              <a:rPr lang="en-US" altLang="zh-TW" sz="44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 IS WITH US</a:t>
            </a:r>
            <a:r>
              <a:rPr lang="en-US" altLang="zh-TW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”!</a:t>
            </a:r>
            <a:endParaRPr lang="zh-TW" altLang="zh-TW" sz="4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4008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AAD544F9-1F86-4BF4-A430-F16F8C48B4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5500"/>
              </a:lnSpc>
              <a:spcBef>
                <a:spcPts val="0"/>
              </a:spcBef>
            </a:pPr>
            <a:r>
              <a:rPr lang="zh-TW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與我們同在的天主</a:t>
            </a:r>
            <a:r>
              <a:rPr lang="en-US" altLang="zh-TW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</a:p>
          <a:p>
            <a:pPr>
              <a:lnSpc>
                <a:spcPts val="5500"/>
              </a:lnSpc>
              <a:spcBef>
                <a:spcPts val="0"/>
              </a:spcBef>
            </a:pPr>
            <a:r>
              <a:rPr lang="zh-TW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祂如天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如地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如日月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zh-TW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按孔子的話是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lnSpc>
                <a:spcPts val="55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天無私覆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地無私載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日月無私照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God who is “with us” is like the heavens, the earth, the sun and the moon. As Confucius said: "The heavens cover all </a:t>
            </a:r>
            <a:r>
              <a:rPr lang="en-US" altLang="zh-TW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without partiality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the earth supports all </a:t>
            </a:r>
            <a:r>
              <a:rPr lang="en-US" altLang="zh-TW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without bias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sun and moon shine upon all </a:t>
            </a: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en-US" altLang="zh-TW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without discrimination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."</a:t>
            </a:r>
          </a:p>
        </p:txBody>
      </p:sp>
    </p:spTree>
    <p:extLst>
      <p:ext uri="{BB962C8B-B14F-4D97-AF65-F5344CB8AC3E}">
        <p14:creationId xmlns:p14="http://schemas.microsoft.com/office/powerpoint/2010/main" val="2596049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08504" cy="6691423"/>
          </a:xfrm>
        </p:spPr>
        <p:txBody>
          <a:bodyPr/>
          <a:lstStyle/>
          <a:p>
            <a:pPr marL="0" indent="0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恭讀依撒意亞先知書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7:10-14</a:t>
            </a:r>
          </a:p>
          <a:p>
            <a:pPr marL="0" indent="0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上主又對阿哈次說：「你向上主、你的天主，要求一個徵兆吧！或求諸陰府深處，或求諸上天高處。」阿哈次回答說：「我不要求，我不願試探上主。」依撒意亞說：「達味的家族，你們聽吧！你們使人厭惡還不夠，還要使我的天主厭惡嗎？因此，</a:t>
            </a:r>
            <a:r>
              <a:rPr lang="zh-TW" altLang="en-US" sz="39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吾主要親自給你們一個徵兆：看，有位貞女要懷孕生子，給他起名叫厄瑪奴耳。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9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</a:t>
            </a:r>
            <a:r>
              <a:rPr lang="en-US" altLang="zh-TW" sz="39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  </a:t>
            </a:r>
          </a:p>
          <a:p>
            <a:pPr marL="0" indent="0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42849C30-E0E6-4680-9E64-D341063E13BD}"/>
              </a:ext>
            </a:extLst>
          </p:cNvPr>
          <p:cNvSpPr txBox="1"/>
          <p:nvPr/>
        </p:nvSpPr>
        <p:spPr>
          <a:xfrm>
            <a:off x="6012160" y="6307841"/>
            <a:ext cx="2808312" cy="400110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latin typeface="華康儷粗宋(P)" panose="02020700000000000000" pitchFamily="18" charset="-120"/>
                <a:ea typeface="華康儷粗宋(P)" panose="02020700000000000000" pitchFamily="18" charset="-120"/>
              </a:rPr>
              <a:t>靜默片刻 </a:t>
            </a:r>
            <a:r>
              <a:rPr lang="zh-TW" altLang="en-US" sz="2000" dirty="0">
                <a:solidFill>
                  <a:srgbClr val="0000FF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默想上主的話</a:t>
            </a: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AAD544F9-1F86-4BF4-A430-F16F8C48B4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4000"/>
              </a:lnSpc>
              <a:spcBef>
                <a:spcPts val="0"/>
              </a:spcBef>
            </a:pPr>
            <a:r>
              <a:rPr lang="zh-TW" altLang="en-US" sz="3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我們是否也應效法天主這</a:t>
            </a:r>
            <a:r>
              <a:rPr lang="zh-TW" altLang="en-US" sz="34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三無</a:t>
            </a:r>
            <a:r>
              <a:rPr lang="zh-TW" altLang="en-US" sz="3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精神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zh-TW" sz="34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zh-TW" altLang="en-US" sz="34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無私覆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zh-TW" altLang="en-US" sz="3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照顧所有人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en-US" altLang="zh-TW" sz="34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</a:t>
            </a:r>
            <a:r>
              <a:rPr lang="zh-TW" altLang="en-US" sz="34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無私載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承載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包容一切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做到有容乃大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en-US" altLang="zh-TW" sz="34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</a:t>
            </a:r>
            <a:r>
              <a:rPr lang="zh-TW" altLang="en-US" sz="34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無私照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喚醒所有沉睡的人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福傳天下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</a:t>
            </a:r>
            <a:endParaRPr lang="en-US" altLang="zh-TW" sz="34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>
              <a:lnSpc>
                <a:spcPts val="40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3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所以</a:t>
            </a:r>
            <a:r>
              <a:rPr lang="en-US" altLang="zh-TW" sz="3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我們也應說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4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地球是我家</a:t>
            </a:r>
            <a:r>
              <a:rPr lang="en-US" altLang="zh-TW" sz="34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我和教會建設她</a:t>
            </a:r>
            <a:endParaRPr lang="en-US" altLang="zh-TW" sz="3400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36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Should we also emulate this spirit of “</a:t>
            </a:r>
            <a:r>
              <a:rPr lang="en-US" altLang="zh-TW" sz="3600" kern="1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Three Impartialities</a:t>
            </a:r>
            <a:r>
              <a:rPr lang="en-US" altLang="zh-TW" sz="36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”? </a:t>
            </a:r>
            <a:r>
              <a:rPr lang="en-US" altLang="zh-TW" sz="3600" kern="10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en-US" altLang="zh-TW" sz="36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Impartial Coverage: We should care for all people. </a:t>
            </a:r>
            <a:r>
              <a:rPr lang="en-US" altLang="zh-TW" sz="3600" kern="10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</a:t>
            </a:r>
            <a:r>
              <a:rPr lang="en-US" altLang="zh-TW" sz="36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Impartial Support: We should bear with and embrace all things, achieving greatness through inclusiveness. </a:t>
            </a:r>
            <a:r>
              <a:rPr lang="en-US" altLang="zh-TW" sz="3600" kern="10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altLang="zh-TW" sz="36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Impartial Illumination: We should awaken all who are asleep, and spread the Gospel to the whole world.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36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So, we should also say: </a:t>
            </a:r>
            <a:r>
              <a:rPr lang="en-US" altLang="zh-TW" sz="3600" kern="10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Earth is my home</a:t>
            </a:r>
            <a:r>
              <a:rPr lang="en-US" altLang="zh-TW" sz="3600" kern="1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br>
              <a:rPr lang="en-US" altLang="zh-TW" sz="3600" kern="1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3600" kern="1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together with the church, I build her up</a:t>
            </a:r>
            <a:r>
              <a:rPr lang="en-US" altLang="zh-TW" sz="36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zh-TW" sz="3600" kern="100" spc="-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1DB17335-8253-41F3-B36C-CB58E6E98008}"/>
              </a:ext>
            </a:extLst>
          </p:cNvPr>
          <p:cNvSpPr txBox="1"/>
          <p:nvPr/>
        </p:nvSpPr>
        <p:spPr>
          <a:xfrm>
            <a:off x="8432384" y="5445224"/>
            <a:ext cx="720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800" dirty="0">
                <a:solidFill>
                  <a:srgbClr val="9900CC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記得</a:t>
            </a:r>
            <a:r>
              <a:rPr lang="zh-TW" altLang="en-US" sz="1800" dirty="0">
                <a:solidFill>
                  <a:srgbClr val="0000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點讚</a:t>
            </a:r>
            <a:endParaRPr lang="en-US" altLang="zh-TW" sz="1800" dirty="0">
              <a:solidFill>
                <a:srgbClr val="0000FF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r>
              <a:rPr lang="zh-TW" altLang="en-US" sz="1800" dirty="0">
                <a:solidFill>
                  <a:srgbClr val="0000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留言分享</a:t>
            </a:r>
          </a:p>
        </p:txBody>
      </p:sp>
    </p:spTree>
    <p:extLst>
      <p:ext uri="{BB962C8B-B14F-4D97-AF65-F5344CB8AC3E}">
        <p14:creationId xmlns:p14="http://schemas.microsoft.com/office/powerpoint/2010/main" val="15227915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44921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好 天 主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幫助你戰勝疫情和一切困難</a:t>
            </a:r>
            <a:endParaRPr lang="en-US" altLang="zh-TW" sz="54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-2341"/>
            <a:ext cx="9144000" cy="6858000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600" dirty="0">
              <a:solidFill>
                <a:schemeClr val="bg1"/>
              </a:solidFill>
              <a:latin typeface="華康中黑體" panose="020B0509000000000000" pitchFamily="49" charset="-120"/>
              <a:ea typeface="華康中黑體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3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恭讀聖保祿宗徒致羅馬人書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1:1-7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耶穌的僕人保祿，蒙召作宗徒，被選拔去傳天主的福音。這福音是天主先前藉自己的先知，在聖經中論及他的兒子、我們主耶穌基督，所預許的。他按肉身，是生於達味的後裔。按至聖的神性，由於他從死者中復活，被立為具有大能的天主之子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藉著他，我們領受了宗徒職務的恩寵，為使萬民服從信德，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740352" y="6093296"/>
            <a:ext cx="100486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 algn="just" eaLnBrk="1">
              <a:lnSpc>
                <a:spcPts val="2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以光榮他的聖名，其中也有你們這些蒙召屬於耶穌基督的人。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我保祿致書給一切住在羅馬，為天主所鍾愛，並蒙召為聖徒的人：願恩寵與平安，由我們的天主父，和我們的主耶穌基督，賜與你們。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</a:t>
            </a: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402431" y="6307932"/>
            <a:ext cx="755651" cy="400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D2B3C75-2BC3-4741-A5AE-AB2459A1B84D}"/>
              </a:ext>
            </a:extLst>
          </p:cNvPr>
          <p:cNvSpPr txBox="1"/>
          <p:nvPr/>
        </p:nvSpPr>
        <p:spPr>
          <a:xfrm>
            <a:off x="2915816" y="5301208"/>
            <a:ext cx="3600400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latin typeface="華康儷粗宋(P)" panose="02020700000000000000" pitchFamily="18" charset="-120"/>
                <a:ea typeface="華康儷粗宋(P)" panose="02020700000000000000" pitchFamily="18" charset="-120"/>
              </a:rPr>
              <a:t>靜默片刻 </a:t>
            </a:r>
            <a:r>
              <a:rPr lang="zh-TW" altLang="en-US" sz="2000" dirty="0">
                <a:solidFill>
                  <a:srgbClr val="0000FF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默想上主對</a:t>
            </a:r>
            <a:r>
              <a:rPr lang="zh-TW" altLang="en-US" sz="2000" dirty="0">
                <a:solidFill>
                  <a:srgbClr val="FF00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我</a:t>
            </a:r>
            <a:r>
              <a:rPr lang="zh-TW" altLang="en-US" sz="2000" dirty="0">
                <a:solidFill>
                  <a:srgbClr val="0000FF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3139770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88640"/>
            <a:ext cx="9107488" cy="6624736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恭讀聖瑪竇福音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1:18-24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耶穌基督的誕生是這樣的：他的母親瑪利亞，許配於若瑟後，在同居前，因聖神有孕的事，已顯示出來。她的丈夫若瑟，因是義人，不願公開羞辱她，有意暗暗休退她。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當若瑟在思慮這事時，看，在夢中，上主的天使顯現給他，說：「達味之子若瑟，不要怕，娶你的妻子瑪利亞，因為在她內受生的，是出於聖神。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292674" y="6419963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1/2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她要生一個兒子；你要給他起名叫耶穌，因為他要把自己的民族，由他們的罪惡中拯救出來。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」這一切事的發生，是為應驗上主藉先知所說的話：「有一位貞女，將懷孕生子，人將稱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他的名字為厄瑪奴耳，意思是：天主與我們同在。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」若瑟從夢中醒來，就照上主的天使所囑咐的去做，娶了他的妻子。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HK" sz="34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sz="34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  </a:t>
            </a:r>
            <a:r>
              <a:rPr lang="zh-TW" altLang="en-US" sz="34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460134" y="6341318"/>
            <a:ext cx="648370" cy="400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6861FDDF-A76B-4BF3-8493-65054F8E988A}"/>
              </a:ext>
            </a:extLst>
          </p:cNvPr>
          <p:cNvSpPr txBox="1"/>
          <p:nvPr/>
        </p:nvSpPr>
        <p:spPr>
          <a:xfrm>
            <a:off x="2483768" y="5858108"/>
            <a:ext cx="460851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latin typeface="華康儷粗宋(P)" panose="02020700000000000000" pitchFamily="18" charset="-120"/>
                <a:ea typeface="華康儷粗宋(P)" panose="02020700000000000000" pitchFamily="18" charset="-120"/>
              </a:rPr>
              <a:t>靜默片刻 </a:t>
            </a:r>
            <a:r>
              <a:rPr lang="zh-TW" altLang="en-US" sz="2000" dirty="0">
                <a:solidFill>
                  <a:srgbClr val="0000FF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默想上主</a:t>
            </a:r>
            <a:r>
              <a:rPr lang="zh-TW" altLang="en-US" sz="2800" dirty="0">
                <a:solidFill>
                  <a:srgbClr val="FF00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今天</a:t>
            </a:r>
            <a:r>
              <a:rPr lang="zh-TW" altLang="en-US" sz="2000" dirty="0">
                <a:solidFill>
                  <a:srgbClr val="0000FF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對</a:t>
            </a:r>
            <a:r>
              <a:rPr lang="zh-TW" altLang="en-US" sz="2800" dirty="0">
                <a:solidFill>
                  <a:srgbClr val="FF00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我</a:t>
            </a:r>
            <a:r>
              <a:rPr lang="zh-TW" altLang="en-US" sz="2000" dirty="0">
                <a:solidFill>
                  <a:srgbClr val="0000FF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2998701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將臨期第四主日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12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21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8000" dirty="0">
                <a:solidFill>
                  <a:srgbClr val="FFFF00"/>
                </a:solidFill>
                <a:ea typeface="華康儷中黑" panose="020B0509000000000000" pitchFamily="49" charset="-120"/>
              </a:rPr>
              <a:t>厄瑪奴耳</a:t>
            </a:r>
            <a:r>
              <a:rPr lang="zh-TW" altLang="en-US" sz="60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en-US" altLang="zh-TW" sz="6000" dirty="0">
                <a:solidFill>
                  <a:srgbClr val="FFFF00"/>
                </a:solidFill>
                <a:ea typeface="華康儷中黑" panose="020B0509000000000000" pitchFamily="49" charset="-120"/>
                <a:cs typeface="Times New Roman" panose="02020603050405020304" pitchFamily="18" charset="0"/>
              </a:rPr>
              <a:t>Emmanuel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Times New Roman" panose="02020603050405020304" pitchFamily="18" charset="0"/>
              </a:rPr>
              <a:t>——</a:t>
            </a:r>
            <a:r>
              <a:rPr lang="zh-TW" altLang="en-US" sz="4400" dirty="0">
                <a:solidFill>
                  <a:srgbClr val="FF99FF"/>
                </a:solidFill>
                <a:ea typeface="華康儷中黑" panose="020B0509000000000000" pitchFamily="49" charset="-120"/>
                <a:cs typeface="Times New Roman" panose="02020603050405020304" pitchFamily="18" charset="0"/>
              </a:rPr>
              <a:t>天無私覆</a:t>
            </a:r>
            <a:r>
              <a:rPr lang="zh-TW" altLang="en-US" sz="4400" dirty="0">
                <a:solidFill>
                  <a:schemeClr val="bg1"/>
                </a:solidFill>
                <a:ea typeface="華康儷中黑" panose="020B0509000000000000" pitchFamily="49" charset="-120"/>
                <a:cs typeface="Times New Roman" panose="02020603050405020304" pitchFamily="18" charset="0"/>
              </a:rPr>
              <a:t>地無私載</a:t>
            </a:r>
            <a:r>
              <a:rPr lang="zh-TW" altLang="en-US" sz="4400" dirty="0">
                <a:solidFill>
                  <a:srgbClr val="00FF00"/>
                </a:solidFill>
                <a:ea typeface="華康儷中黑" panose="020B0509000000000000" pitchFamily="49" charset="-120"/>
                <a:cs typeface="Times New Roman" panose="02020603050405020304" pitchFamily="18" charset="0"/>
              </a:rPr>
              <a:t>日月無私照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Times New Roman" panose="02020603050405020304" pitchFamily="18" charset="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3174408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395C0D31-F275-411B-9058-5403D5318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360000" indent="-457200" algn="l"/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吾主要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親自給一個徵兆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看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有位貞女要懷孕生子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給他起名叫厄瑪奴耳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/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天主所鍾愛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並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蒙召為聖徒的人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願恩寵與平安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由我們的天主父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和我們的主耶穌基督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賜與你們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/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她要生一個兒子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你要給他起名叫耶穌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 他要把自己的民族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由他們的罪惡中拯救出來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他的名字叫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厄瑪奴耳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意思是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天主與我們同在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endParaRPr lang="zh-HK" alt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13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395C0D31-F275-411B-9058-5403D5318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5169" y="188640"/>
            <a:ext cx="9144000" cy="6480720"/>
          </a:xfrm>
        </p:spPr>
        <p:txBody>
          <a:bodyPr/>
          <a:lstStyle/>
          <a:p>
            <a:pPr marL="360000" indent="-457200" algn="l"/>
            <a:r>
              <a:rPr lang="zh-TW" altLang="en-US" sz="36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天主所鍾愛</a:t>
            </a:r>
            <a:r>
              <a:rPr lang="en-US" altLang="zh-TW" sz="36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並</a:t>
            </a:r>
            <a:r>
              <a:rPr lang="zh-TW" altLang="en-US" sz="36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蒙召為聖徒的人</a:t>
            </a:r>
            <a:r>
              <a:rPr lang="en-US" altLang="zh-TW" sz="36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願恩寵與平</a:t>
            </a:r>
            <a:br>
              <a:rPr lang="en-US" altLang="zh-TW" sz="36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</a:br>
            <a:r>
              <a:rPr lang="zh-TW" altLang="en-US" sz="36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安</a:t>
            </a:r>
            <a:r>
              <a:rPr lang="en-US" altLang="zh-TW" sz="36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由我們的天主父</a:t>
            </a:r>
            <a:r>
              <a:rPr lang="en-US" altLang="zh-TW" sz="36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和我們的主耶穌基督</a:t>
            </a:r>
            <a:r>
              <a:rPr lang="en-US" altLang="zh-TW" sz="36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賜與你們</a:t>
            </a:r>
            <a:r>
              <a:rPr lang="en-US" altLang="zh-TW" sz="36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/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我們</a:t>
            </a:r>
            <a:r>
              <a:rPr lang="zh-TW" altLang="en-US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蒙召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是天主主動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天主找尋我們</a:t>
            </a: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0"/>
              </a:spcBef>
            </a:pP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為</a:t>
            </a:r>
            <a:r>
              <a:rPr lang="zh-TW" altLang="en-US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聖徒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不是作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平凡人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不單是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不下地獄得上天堂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而是成聖成賢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故此要無限自我開放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Bef>
                <a:spcPts val="0"/>
              </a:spcBef>
            </a:pPr>
            <a:r>
              <a:rPr lang="zh-TW" altLang="en-US" sz="2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  </a:t>
            </a:r>
            <a:r>
              <a:rPr lang="zh-TW" altLang="en-US" sz="3600" i="1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你信無限的天主</a:t>
            </a:r>
            <a:r>
              <a:rPr lang="en-US" altLang="zh-TW" sz="3600" i="1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i="1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卻執著</a:t>
            </a:r>
            <a:r>
              <a:rPr lang="zh-TW" altLang="en-US" sz="3600" i="1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對天主有限的認識</a:t>
            </a:r>
            <a:r>
              <a:rPr lang="zh-TW" altLang="en-US" sz="3600" i="1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當無限的真理</a:t>
            </a:r>
            <a:r>
              <a:rPr lang="en-US" altLang="zh-TW" sz="2800" i="1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2800" i="1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瞎子摸象</a:t>
            </a:r>
            <a:r>
              <a:rPr lang="en-US" altLang="zh-TW" sz="2800" i="1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2800" i="1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還以為找到全部真理</a:t>
            </a:r>
            <a:r>
              <a:rPr lang="en-US" altLang="zh-TW" sz="2800" i="1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  <a:r>
              <a:rPr lang="en-US" altLang="zh-TW" sz="3600" i="1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br>
              <a:rPr lang="en-US" altLang="zh-TW" sz="3600" i="1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</a:b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故永不能找到無限的天主</a:t>
            </a: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/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</a:t>
            </a:r>
            <a:r>
              <a:rPr lang="zh-TW" altLang="en-US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鍾愛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我們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超過我們愛我們自己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我們將永沐於主的恩寵與平安中</a:t>
            </a: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16234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25423</TotalTime>
  <Words>2248</Words>
  <Application>Microsoft Office PowerPoint</Application>
  <PresentationFormat>如螢幕大小 (4:3)</PresentationFormat>
  <Paragraphs>105</Paragraphs>
  <Slides>21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21</vt:i4>
      </vt:variant>
    </vt:vector>
  </HeadingPairs>
  <TitlesOfParts>
    <vt:vector size="36" baseType="lpstr">
      <vt:lpstr>華康中黑體</vt:lpstr>
      <vt:lpstr>華康中黑體(P)</vt:lpstr>
      <vt:lpstr>華康正顏楷體W7</vt:lpstr>
      <vt:lpstr>華康正顏楷體W7(P)</vt:lpstr>
      <vt:lpstr>華康黑體-GB5</vt:lpstr>
      <vt:lpstr>華康儷中黑</vt:lpstr>
      <vt:lpstr>華康儷中黑(P)</vt:lpstr>
      <vt:lpstr>華康儷粗宋(P)</vt:lpstr>
      <vt:lpstr>新細明體</vt:lpstr>
      <vt:lpstr>Arial</vt:lpstr>
      <vt:lpstr>Calibri</vt:lpstr>
      <vt:lpstr>Times New Roman</vt:lpstr>
      <vt:lpstr>預設簡報設計</vt:lpstr>
      <vt:lpstr>3_預設簡報設計</vt:lpstr>
      <vt:lpstr>15_預設簡報設計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1305</cp:revision>
  <dcterms:created xsi:type="dcterms:W3CDTF">2006-09-26T01:05:23Z</dcterms:created>
  <dcterms:modified xsi:type="dcterms:W3CDTF">2025-11-28T03:49:02Z</dcterms:modified>
</cp:coreProperties>
</file>