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33"/>
  </p:notesMasterIdLst>
  <p:handoutMasterIdLst>
    <p:handoutMasterId r:id="rId34"/>
  </p:handoutMasterIdLst>
  <p:sldIdLst>
    <p:sldId id="2357" r:id="rId4"/>
    <p:sldId id="2119" r:id="rId5"/>
    <p:sldId id="2120" r:id="rId6"/>
    <p:sldId id="2122" r:id="rId7"/>
    <p:sldId id="2123" r:id="rId8"/>
    <p:sldId id="2134" r:id="rId9"/>
    <p:sldId id="2135" r:id="rId10"/>
    <p:sldId id="2306" r:id="rId11"/>
    <p:sldId id="2358" r:id="rId12"/>
    <p:sldId id="2096" r:id="rId13"/>
    <p:sldId id="2360" r:id="rId14"/>
    <p:sldId id="2361" r:id="rId15"/>
    <p:sldId id="2362" r:id="rId16"/>
    <p:sldId id="2363" r:id="rId17"/>
    <p:sldId id="2364" r:id="rId18"/>
    <p:sldId id="2365" r:id="rId19"/>
    <p:sldId id="2366" r:id="rId20"/>
    <p:sldId id="2367" r:id="rId21"/>
    <p:sldId id="2368" r:id="rId22"/>
    <p:sldId id="2369" r:id="rId23"/>
    <p:sldId id="2370" r:id="rId24"/>
    <p:sldId id="2371" r:id="rId25"/>
    <p:sldId id="2372" r:id="rId26"/>
    <p:sldId id="2376" r:id="rId27"/>
    <p:sldId id="2377" r:id="rId28"/>
    <p:sldId id="2378" r:id="rId29"/>
    <p:sldId id="2379" r:id="rId30"/>
    <p:sldId id="2373" r:id="rId31"/>
    <p:sldId id="2305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FF00"/>
    <a:srgbClr val="0000FF"/>
    <a:srgbClr val="FF00FF"/>
    <a:srgbClr val="007E39"/>
    <a:srgbClr val="FFFFFF"/>
    <a:srgbClr val="FF99FF"/>
    <a:srgbClr val="660066"/>
    <a:srgbClr val="00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982" autoAdjust="0"/>
    <p:restoredTop sz="93315" autoAdjust="0"/>
  </p:normalViewPr>
  <p:slideViewPr>
    <p:cSldViewPr>
      <p:cViewPr varScale="1">
        <p:scale>
          <a:sx n="59" d="100"/>
          <a:sy n="59" d="100"/>
        </p:scale>
        <p:origin x="12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2147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0624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3600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1967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6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3157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1752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94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176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0442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94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26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將臨期第三主日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HK" altLang="en-US" sz="9600" spc="900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endParaRPr lang="en-US" altLang="zh-HK" sz="9600" spc="9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4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沒有一分鐘不喜樂</a:t>
            </a:r>
            <a:r>
              <a:rPr lang="en-US" altLang="zh-TW" sz="44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可能嗎</a:t>
            </a: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?——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887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你應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歡樂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你應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歡呼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你應滿心高興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喜樂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上主已掃除了你的仇敵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在你中間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你再不會遇見災禍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你們在主內應當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常常喜樂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我再說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你們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應當喜樂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你們什麼也不要掛慮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懷著感謝之心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向天主呈上你們的請求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群眾問若翰說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「那麼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我們該做什麼呢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」若翰答覆他們說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有兩件內衣的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要分給那沒有的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有食物的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也應照樣做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你應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歡樂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你應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歡呼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你應滿心高興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喜樂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上主已掃除了你的仇敵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在你中間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你再不會遇見災禍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</a:p>
          <a:p>
            <a:pPr lvl="0" eaLnBrk="1" hangingPunct="1">
              <a:lnSpc>
                <a:spcPts val="4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少女文字W5(P)" panose="040F0500000000000000" pitchFamily="82" charset="-120"/>
              </a:rPr>
              <a:t>歡樂</a:t>
            </a:r>
            <a:r>
              <a:rPr lang="en-US" altLang="zh-TW" sz="3600" dirty="0">
                <a:ea typeface="華康少女文字W5(P)" panose="040F0500000000000000" pitchFamily="82" charset="-120"/>
              </a:rPr>
              <a:t>/</a:t>
            </a:r>
            <a:r>
              <a:rPr lang="zh-TW" altLang="en-US" sz="3600" dirty="0">
                <a:ea typeface="華康少女文字W5(P)" panose="040F0500000000000000" pitchFamily="82" charset="-120"/>
              </a:rPr>
              <a:t>歡呼</a:t>
            </a:r>
            <a:r>
              <a:rPr lang="en-US" altLang="zh-TW" dirty="0">
                <a:ea typeface="華康少女文字W5(P)" panose="040F0500000000000000" pitchFamily="82" charset="-120"/>
              </a:rPr>
              <a:t>/</a:t>
            </a:r>
            <a:r>
              <a:rPr lang="zh-TW" altLang="en-US" dirty="0">
                <a:ea typeface="華康少女文字W5(P)" panose="040F0500000000000000" pitchFamily="82" charset="-120"/>
              </a:rPr>
              <a:t>喜樂</a:t>
            </a:r>
            <a:r>
              <a:rPr lang="en-US" altLang="zh-TW" sz="4000" dirty="0">
                <a:ea typeface="華康少女文字W5(P)" panose="040F0500000000000000" pitchFamily="82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少女文字W5(P)" panose="040F0500000000000000" pitchFamily="82" charset="-120"/>
              </a:rPr>
              <a:t>天主創造人</a:t>
            </a:r>
            <a:r>
              <a:rPr lang="en-US" altLang="zh-TW" sz="4000" dirty="0">
                <a:solidFill>
                  <a:srgbClr val="FF0000"/>
                </a:solidFill>
                <a:ea typeface="華康少女文字W5(P)" panose="040F0500000000000000" pitchFamily="82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少女文字W5(P)" panose="040F0500000000000000" pitchFamily="82" charset="-120"/>
              </a:rPr>
              <a:t>想人快樂</a:t>
            </a:r>
            <a:r>
              <a:rPr lang="en-US" altLang="zh-TW" sz="4000" dirty="0">
                <a:ea typeface="華康少女文字W5(P)" panose="040F0500000000000000" pitchFamily="82" charset="-120"/>
              </a:rPr>
              <a:t>,</a:t>
            </a:r>
            <a:r>
              <a:rPr lang="zh-TW" altLang="en-US" sz="4000" dirty="0">
                <a:ea typeface="華康少女文字W5(P)" panose="040F0500000000000000" pitchFamily="82" charset="-120"/>
              </a:rPr>
              <a:t>分享祂的豐盛的生命</a:t>
            </a:r>
            <a:r>
              <a:rPr lang="en-US" altLang="zh-TW" sz="4000" dirty="0">
                <a:ea typeface="華康少女文字W5(P)" panose="040F0500000000000000" pitchFamily="82" charset="-120"/>
              </a:rPr>
              <a:t>;</a:t>
            </a:r>
            <a:r>
              <a:rPr lang="zh-TW" altLang="en-US" sz="4000" dirty="0">
                <a:ea typeface="華康少女文字W5(P)" panose="040F0500000000000000" pitchFamily="82" charset="-120"/>
              </a:rPr>
              <a:t>我們快樂</a:t>
            </a:r>
            <a:r>
              <a:rPr lang="en-US" altLang="zh-TW" sz="4000" dirty="0">
                <a:ea typeface="華康少女文字W5(P)" panose="040F0500000000000000" pitchFamily="82" charset="-120"/>
              </a:rPr>
              <a:t>,</a:t>
            </a:r>
            <a:r>
              <a:rPr lang="zh-TW" altLang="en-US" sz="4000" dirty="0">
                <a:ea typeface="華康少女文字W5(P)" panose="040F0500000000000000" pitchFamily="82" charset="-120"/>
              </a:rPr>
              <a:t>人人快樂</a:t>
            </a:r>
            <a:r>
              <a:rPr lang="en-US" altLang="zh-TW" sz="4000" dirty="0">
                <a:ea typeface="華康少女文字W5(P)" panose="040F0500000000000000" pitchFamily="82" charset="-120"/>
              </a:rPr>
              <a:t>,</a:t>
            </a:r>
            <a:r>
              <a:rPr lang="zh-TW" altLang="en-US" sz="4000" dirty="0">
                <a:ea typeface="華康少女文字W5(P)" panose="040F0500000000000000" pitchFamily="82" charset="-120"/>
              </a:rPr>
              <a:t>就是天主的快樂</a:t>
            </a:r>
            <a:r>
              <a:rPr lang="en-US" altLang="zh-TW" sz="4000" dirty="0">
                <a:ea typeface="華康少女文字W5(P)" panose="040F0500000000000000" pitchFamily="82" charset="-120"/>
              </a:rPr>
              <a:t>.</a:t>
            </a:r>
            <a:r>
              <a:rPr lang="zh-TW" altLang="en-US" sz="4000" dirty="0">
                <a:ea typeface="華康少女文字W5(P)" panose="040F0500000000000000" pitchFamily="82" charset="-120"/>
              </a:rPr>
              <a:t>當</a:t>
            </a:r>
            <a:r>
              <a:rPr lang="zh-TW" altLang="en-US" sz="4000" dirty="0">
                <a:solidFill>
                  <a:srgbClr val="9900CC"/>
                </a:solidFill>
                <a:ea typeface="華康少女文字W5(P)" panose="040F0500000000000000" pitchFamily="82" charset="-120"/>
              </a:rPr>
              <a:t>我們想著天主</a:t>
            </a:r>
            <a:r>
              <a:rPr lang="zh-TW" altLang="en-US" sz="4000" dirty="0">
                <a:ea typeface="華康少女文字W5(P)" panose="040F0500000000000000" pitchFamily="82" charset="-120"/>
              </a:rPr>
              <a:t>時</a:t>
            </a:r>
            <a:r>
              <a:rPr lang="en-US" altLang="zh-TW" sz="4000" dirty="0">
                <a:ea typeface="華康少女文字W5(P)" panose="040F0500000000000000" pitchFamily="82" charset="-120"/>
              </a:rPr>
              <a:t>,</a:t>
            </a:r>
            <a:r>
              <a:rPr lang="zh-TW" altLang="en-US" sz="4000" dirty="0">
                <a:ea typeface="華康少女文字W5(P)" panose="040F0500000000000000" pitchFamily="82" charset="-120"/>
              </a:rPr>
              <a:t>也要知道</a:t>
            </a:r>
            <a:r>
              <a:rPr lang="en-US" altLang="zh-TW" sz="4000" dirty="0">
                <a:ea typeface="華康少女文字W5(P)" panose="040F0500000000000000" pitchFamily="82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ea typeface="華康少女文字W5(P)" panose="040F0500000000000000" pitchFamily="82" charset="-120"/>
              </a:rPr>
              <a:t>天主正在想著我們</a:t>
            </a:r>
            <a:r>
              <a:rPr lang="en-US" altLang="zh-TW" sz="4000" dirty="0">
                <a:ea typeface="華康少女文字W5(P)" panose="040F0500000000000000" pitchFamily="82" charset="-120"/>
              </a:rPr>
              <a:t>!</a:t>
            </a:r>
          </a:p>
          <a:p>
            <a:pPr lvl="0" eaLnBrk="1" hangingPunct="1">
              <a:lnSpc>
                <a:spcPts val="4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墨字體(P)" panose="040B0900000000000000" pitchFamily="82" charset="-120"/>
              </a:rPr>
              <a:t>我們的快樂源於天主</a:t>
            </a:r>
            <a:r>
              <a:rPr lang="en-US" altLang="zh-TW" sz="4000" dirty="0">
                <a:ea typeface="華康墨字體(P)" panose="040B0900000000000000" pitchFamily="82" charset="-120"/>
              </a:rPr>
              <a:t>:</a:t>
            </a:r>
            <a:r>
              <a:rPr lang="zh-TW" altLang="en-US" sz="4000" dirty="0">
                <a:ea typeface="華康墨字體(P)" panose="040B0900000000000000" pitchFamily="82" charset="-120"/>
              </a:rPr>
              <a:t>祂為我們掃除仇敵</a:t>
            </a:r>
            <a:r>
              <a:rPr lang="en-US" altLang="zh-TW" sz="4000" dirty="0">
                <a:ea typeface="華康墨字體(P)" panose="040B0900000000000000" pitchFamily="82" charset="-120"/>
              </a:rPr>
              <a:t>,</a:t>
            </a:r>
            <a:r>
              <a:rPr lang="zh-TW" altLang="en-US" sz="4000" dirty="0">
                <a:ea typeface="華康墨字體(P)" panose="040B0900000000000000" pitchFamily="82" charset="-120"/>
              </a:rPr>
              <a:t>我們再不會遇見災禍</a:t>
            </a:r>
            <a:r>
              <a:rPr lang="en-US" altLang="zh-TW" sz="4000" dirty="0">
                <a:ea typeface="華康墨字體(P)" panose="040B0900000000000000" pitchFamily="82" charset="-120"/>
              </a:rPr>
              <a:t>.</a:t>
            </a:r>
          </a:p>
          <a:p>
            <a:pPr lvl="0" eaLnBrk="1" hangingPunct="1">
              <a:lnSpc>
                <a:spcPts val="4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b="1" dirty="0">
                <a:solidFill>
                  <a:srgbClr val="FF000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我們也應同樣</a:t>
            </a:r>
            <a:r>
              <a:rPr lang="zh-TW" alt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華康瘦金體(P)" panose="03000300000000000000" pitchFamily="66" charset="-120"/>
                <a:ea typeface="華康瘦金體(P)" panose="03000300000000000000" pitchFamily="66" charset="-120"/>
              </a:rPr>
              <a:t>使別人快樂</a:t>
            </a:r>
            <a:r>
              <a:rPr lang="en-US" altLang="zh-TW" sz="2800" b="1" spc="-300" dirty="0">
                <a:latin typeface="華康瘦金體(P)" panose="03000300000000000000" pitchFamily="66" charset="-120"/>
                <a:ea typeface="華康瘦金體(P)" panose="03000300000000000000" pitchFamily="66" charset="-120"/>
              </a:rPr>
              <a:t>——</a:t>
            </a:r>
            <a:r>
              <a:rPr lang="zh-TW" altLang="en-US" sz="4000" b="1" dirty="0">
                <a:latin typeface="華康瘦金體(P)" panose="03000300000000000000" pitchFamily="66" charset="-120"/>
                <a:ea typeface="華康瘦金體(P)" panose="03000300000000000000" pitchFamily="66" charset="-120"/>
              </a:rPr>
              <a:t>無敵無禍</a:t>
            </a:r>
            <a:r>
              <a:rPr lang="en-US" altLang="zh-TW" sz="4000" b="1" dirty="0">
                <a:latin typeface="華康瘦金體(P)" panose="03000300000000000000" pitchFamily="66" charset="-120"/>
                <a:ea typeface="華康瘦金體(P)" panose="03000300000000000000" pitchFamily="66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190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  <a:cs typeface="Calibri" panose="020F0502020204030204" pitchFamily="34" charset="0"/>
              </a:rPr>
              <a:t>你們在主內應當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Calibri" panose="020F0502020204030204" pitchFamily="34" charset="0"/>
              </a:rPr>
              <a:t>常常喜樂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  <a:cs typeface="Calibri" panose="020F0502020204030204" pitchFamily="34" charset="0"/>
              </a:rPr>
              <a:t>我再說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  <a:cs typeface="Calibri" panose="020F0502020204030204" pitchFamily="34" charset="0"/>
              </a:rPr>
              <a:t>你們</a:t>
            </a:r>
            <a:b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Calibri" panose="020F0502020204030204" pitchFamily="34" charset="0"/>
              </a:rPr>
              <a:t>應當喜樂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  <a:cs typeface="Calibri" panose="020F0502020204030204" pitchFamily="34" charset="0"/>
              </a:rPr>
              <a:t>你們什麼也不要掛慮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  <a:cs typeface="Calibri" panose="020F0502020204030204" pitchFamily="34" charset="0"/>
              </a:rPr>
              <a:t>懷著感謝之心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  <a:cs typeface="Calibri" panose="020F0502020204030204" pitchFamily="34" charset="0"/>
              </a:rPr>
              <a:t>向天主呈上你們的請求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  <a:cs typeface="Calibri" panose="020F0502020204030204" pitchFamily="34" charset="0"/>
              </a:rPr>
              <a:t>常常喜樂</a:t>
            </a:r>
            <a:r>
              <a:rPr lang="en-US" altLang="zh-TW" sz="36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  <a:cs typeface="Calibri" panose="020F0502020204030204" pitchFamily="34" charset="0"/>
              </a:rPr>
              <a:t>沒一分鐘不喜樂</a:t>
            </a:r>
            <a:r>
              <a:rPr lang="en-US" altLang="zh-TW" sz="36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  <a:cs typeface="Calibri" panose="020F0502020204030204" pitchFamily="34" charset="0"/>
              </a:rPr>
              <a:t>可能嗎</a:t>
            </a:r>
            <a:r>
              <a:rPr lang="en-US" altLang="zh-TW" sz="36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36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可能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  <a:endParaRPr lang="en-US" altLang="zh-TW" sz="2400" dirty="0">
              <a:solidFill>
                <a:srgbClr val="FFFF00"/>
              </a:solidFill>
              <a:highlight>
                <a:srgbClr val="FF0000"/>
              </a:highlight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lvl="0" indent="-161925" eaLnBrk="1" hangingPunct="1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zh-TW" altLang="en-US" sz="3600" dirty="0">
                <a:solidFill>
                  <a:srgbClr val="0000FF"/>
                </a:solidFill>
                <a:ea typeface="華康彩帶體" panose="040B0709000000000000" pitchFamily="81" charset="-120"/>
                <a:cs typeface="Calibri" panose="020F0502020204030204" pitchFamily="34" charset="0"/>
              </a:rPr>
              <a:t>不作虧心事</a:t>
            </a:r>
            <a:r>
              <a:rPr lang="en-US" altLang="zh-TW" sz="3600" dirty="0"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TW" altLang="en-US" sz="3600" spc="-150" dirty="0">
                <a:ea typeface="華康少女文字W5(P)" panose="040F0500000000000000" pitchFamily="82" charset="-120"/>
                <a:cs typeface="Calibri" panose="020F0502020204030204" pitchFamily="34" charset="0"/>
              </a:rPr>
              <a:t>夜半敲門也不驚</a:t>
            </a:r>
            <a:r>
              <a:rPr lang="en-US" altLang="zh-TW" sz="3600" spc="-150" dirty="0"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spc="-150" dirty="0">
                <a:ea typeface="華康少女文字W5(P)" panose="040F0500000000000000" pitchFamily="82" charset="-120"/>
                <a:cs typeface="Calibri" panose="020F0502020204030204" pitchFamily="34" charset="0"/>
              </a:rPr>
              <a:t>善生善終</a:t>
            </a:r>
            <a:endParaRPr lang="en-US" altLang="zh-TW" sz="3600" spc="-15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indent="-161925" eaLnBrk="1" hangingPunct="1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zh-TW" altLang="en-US" sz="3600" dirty="0">
                <a:solidFill>
                  <a:srgbClr val="FF00FF"/>
                </a:solidFill>
                <a:ea typeface="華康彩帶體" panose="040B0709000000000000" pitchFamily="81" charset="-120"/>
                <a:cs typeface="Calibri" panose="020F0502020204030204" pitchFamily="34" charset="0"/>
              </a:rPr>
              <a:t>助人為快樂之本</a:t>
            </a:r>
            <a:r>
              <a:rPr lang="en-US" altLang="zh-TW" sz="3600" dirty="0">
                <a:ea typeface="華康唐風隸W5(P)" panose="03000500000000000000" pitchFamily="66" charset="-120"/>
                <a:cs typeface="Calibri" panose="020F0502020204030204" pitchFamily="34" charset="0"/>
              </a:rPr>
              <a:t>: </a:t>
            </a:r>
            <a:r>
              <a:rPr lang="zh-TW" altLang="en-US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基督對此感同身受</a:t>
            </a:r>
            <a:endParaRPr lang="en-US" altLang="zh-TW" sz="3600" dirty="0">
              <a:ea typeface="華康少女文字W5(P)" panose="040F0500000000000000" pitchFamily="82" charset="-120"/>
              <a:cs typeface="Calibri" panose="020F0502020204030204" pitchFamily="34" charset="0"/>
            </a:endParaRPr>
          </a:p>
          <a:p>
            <a:pPr lvl="0" indent="-161925" eaLnBrk="1" hangingPunct="1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zh-TW" altLang="en-US" sz="3600" dirty="0">
                <a:solidFill>
                  <a:srgbClr val="0000FF"/>
                </a:solidFill>
                <a:ea typeface="華康彩帶體" panose="040B0709000000000000" pitchFamily="81" charset="-120"/>
                <a:cs typeface="Calibri" panose="020F0502020204030204" pitchFamily="34" charset="0"/>
              </a:rPr>
              <a:t>充滿希望</a:t>
            </a:r>
            <a:r>
              <a:rPr lang="en-US" altLang="zh-TW" sz="3600" dirty="0">
                <a:ea typeface="華康唐風隸W5(P)" panose="03000500000000000000" pitchFamily="66" charset="-120"/>
                <a:cs typeface="Calibri" panose="020F0502020204030204" pitchFamily="34" charset="0"/>
              </a:rPr>
              <a:t>: </a:t>
            </a:r>
            <a:r>
              <a:rPr lang="zh-TW" altLang="en-US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方法總比困難多</a:t>
            </a:r>
            <a: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天主愛我多過</a:t>
            </a:r>
            <a:b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</a:br>
            <a: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 </a:t>
            </a:r>
            <a:r>
              <a:rPr lang="zh-TW" altLang="en-US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我愛自己</a:t>
            </a:r>
            <a: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祂的安排勝過我的精打細算</a:t>
            </a:r>
            <a:endParaRPr lang="en-US" altLang="zh-TW" sz="3600" dirty="0">
              <a:ea typeface="華康少女文字W5(P)" panose="040F0500000000000000" pitchFamily="82" charset="-120"/>
              <a:cs typeface="Calibri" panose="020F0502020204030204" pitchFamily="34" charset="0"/>
            </a:endParaRPr>
          </a:p>
          <a:p>
            <a:pPr lvl="0" indent="-161925" eaLnBrk="1" hangingPunct="1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zh-TW" altLang="en-US" sz="3600" dirty="0">
                <a:solidFill>
                  <a:srgbClr val="FF0000"/>
                </a:solidFill>
                <a:ea typeface="華康彩帶體" panose="040B0709000000000000" pitchFamily="81" charset="-120"/>
                <a:cs typeface="Calibri" panose="020F0502020204030204" pitchFamily="34" charset="0"/>
              </a:rPr>
              <a:t>與人同樂</a:t>
            </a:r>
            <a:r>
              <a:rPr lang="en-US" altLang="zh-TW" sz="3600" dirty="0">
                <a:ea typeface="華康唐風隸W5(P)" panose="03000500000000000000" pitchFamily="66" charset="-120"/>
                <a:cs typeface="Calibri" panose="020F0502020204030204" pitchFamily="34" charset="0"/>
              </a:rPr>
              <a:t>: </a:t>
            </a:r>
            <a:r>
              <a:rPr lang="zh-TW" altLang="en-US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獨樂樂不若與人樂樂</a:t>
            </a:r>
            <a: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; </a:t>
            </a:r>
            <a:r>
              <a:rPr lang="zh-TW" altLang="en-US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與少樂樂</a:t>
            </a:r>
            <a:b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</a:br>
            <a: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 </a:t>
            </a:r>
            <a:r>
              <a:rPr lang="zh-TW" altLang="en-US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不若與眾樂樂</a:t>
            </a:r>
            <a:endParaRPr lang="en-US" altLang="zh-TW" sz="3600" dirty="0">
              <a:ea typeface="華康少女文字W5(P)" panose="040F0500000000000000" pitchFamily="82" charset="-120"/>
              <a:cs typeface="Calibri" panose="020F0502020204030204" pitchFamily="34" charset="0"/>
            </a:endParaRPr>
          </a:p>
          <a:p>
            <a:pPr lvl="0" indent="-161925" eaLnBrk="1" hangingPunct="1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5.</a:t>
            </a:r>
            <a:r>
              <a:rPr lang="zh-TW" altLang="en-US" sz="3600" dirty="0">
                <a:solidFill>
                  <a:srgbClr val="9900CC"/>
                </a:solidFill>
                <a:ea typeface="華康彩帶體" panose="040B0709000000000000" pitchFamily="81" charset="-120"/>
                <a:cs typeface="Calibri" panose="020F0502020204030204" pitchFamily="34" charset="0"/>
              </a:rPr>
              <a:t>痛苦是祝福</a:t>
            </a:r>
            <a:r>
              <a:rPr lang="en-US" altLang="zh-TW" sz="3600" dirty="0">
                <a:solidFill>
                  <a:srgbClr val="9900CC"/>
                </a:solidFill>
                <a:ea typeface="華康彩帶體" panose="040B0709000000000000" pitchFamily="81" charset="-120"/>
                <a:cs typeface="Calibri" panose="020F0502020204030204" pitchFamily="34" charset="0"/>
              </a:rPr>
              <a:t>/</a:t>
            </a:r>
            <a:r>
              <a:rPr lang="zh-TW" altLang="en-US" sz="3600" dirty="0">
                <a:solidFill>
                  <a:srgbClr val="9900CC"/>
                </a:solidFill>
                <a:ea typeface="華康彩帶體" panose="040B0709000000000000" pitchFamily="81" charset="-120"/>
                <a:cs typeface="Calibri" panose="020F0502020204030204" pitchFamily="34" charset="0"/>
              </a:rPr>
              <a:t>快樂</a:t>
            </a:r>
            <a: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: </a:t>
            </a:r>
            <a:r>
              <a:rPr lang="zh-TW" altLang="en-US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不單是化了妝的祝福</a:t>
            </a:r>
            <a:r>
              <a:rPr lang="en-US" altLang="zh-TW" sz="3600" dirty="0">
                <a:ea typeface="華康少女文字W5(P)" panose="040F0500000000000000" pitchFamily="82" charset="-120"/>
                <a:cs typeface="Calibri" panose="020F0502020204030204" pitchFamily="34" charset="0"/>
              </a:rPr>
              <a:t>!!</a:t>
            </a:r>
          </a:p>
        </p:txBody>
      </p:sp>
      <p:sp>
        <p:nvSpPr>
          <p:cNvPr id="3" name="笑臉 2">
            <a:extLst>
              <a:ext uri="{FF2B5EF4-FFF2-40B4-BE49-F238E27FC236}">
                <a16:creationId xmlns:a16="http://schemas.microsoft.com/office/drawing/2014/main" id="{EEA3FCD8-2391-49FF-93E1-F9C5C6DF5E18}"/>
              </a:ext>
            </a:extLst>
          </p:cNvPr>
          <p:cNvSpPr/>
          <p:nvPr/>
        </p:nvSpPr>
        <p:spPr>
          <a:xfrm>
            <a:off x="3347864" y="5271064"/>
            <a:ext cx="432048" cy="43204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FFFB5E5-1772-4B81-BFAE-8CC9929EBF0A}"/>
              </a:ext>
            </a:extLst>
          </p:cNvPr>
          <p:cNvSpPr txBox="1"/>
          <p:nvPr/>
        </p:nvSpPr>
        <p:spPr>
          <a:xfrm>
            <a:off x="8172400" y="1700808"/>
            <a:ext cx="902811" cy="732829"/>
          </a:xfrm>
          <a:prstGeom prst="rect">
            <a:avLst/>
          </a:prstGeom>
          <a:solidFill>
            <a:srgbClr val="9900CC"/>
          </a:solidFill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800" dirty="0">
                <a:solidFill>
                  <a:schemeClr val="bg1"/>
                </a:solidFill>
                <a:latin typeface="華康特粗楷體(P)" panose="03000900000000000000" pitchFamily="66" charset="-120"/>
                <a:ea typeface="華康特粗楷體(P)" panose="03000900000000000000" pitchFamily="66" charset="-120"/>
              </a:rPr>
              <a:t>以下</a:t>
            </a:r>
            <a:endParaRPr lang="en-US" altLang="zh-TW" sz="2800" dirty="0">
              <a:solidFill>
                <a:schemeClr val="bg1"/>
              </a:solidFill>
              <a:latin typeface="華康特粗楷體(P)" panose="03000900000000000000" pitchFamily="66" charset="-120"/>
              <a:ea typeface="華康特粗楷體(P)" panose="03000900000000000000" pitchFamily="66" charset="-120"/>
            </a:endParaRPr>
          </a:p>
          <a:p>
            <a:pPr>
              <a:lnSpc>
                <a:spcPts val="2400"/>
              </a:lnSpc>
            </a:pPr>
            <a:r>
              <a:rPr lang="zh-TW" altLang="en-US" sz="2800" dirty="0">
                <a:solidFill>
                  <a:schemeClr val="bg1"/>
                </a:solidFill>
                <a:latin typeface="華康特粗楷體(P)" panose="03000900000000000000" pitchFamily="66" charset="-120"/>
                <a:ea typeface="華康特粗楷體(P)" panose="03000900000000000000" pitchFamily="66" charset="-120"/>
              </a:rPr>
              <a:t>全做</a:t>
            </a:r>
          </a:p>
        </p:txBody>
      </p:sp>
    </p:spTree>
    <p:extLst>
      <p:ext uri="{BB962C8B-B14F-4D97-AF65-F5344CB8AC3E}">
        <p14:creationId xmlns:p14="http://schemas.microsoft.com/office/powerpoint/2010/main" val="352510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群眾問若翰說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「那麼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我們該做什麼呢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」若翰答覆他們說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有兩件內衣的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要分給那沒有的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有食物的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也應照樣做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」</a:t>
            </a:r>
            <a:endParaRPr lang="en-US" altLang="zh-TW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該做什麼</a:t>
            </a:r>
            <a:r>
              <a:rPr lang="zh-TW" altLang="en-US" sz="39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才能常常喜樂</a:t>
            </a:r>
            <a:r>
              <a:rPr lang="en-US" altLang="zh-TW" sz="3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沒一分鐘不喜樂</a:t>
            </a:r>
            <a:r>
              <a:rPr lang="en-US" altLang="zh-TW" sz="3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250825" lvl="0" indent="-160338" eaLnBrk="1" hangingPunct="1">
              <a:lnSpc>
                <a:spcPts val="41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9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zh-TW" altLang="en-US" sz="4000" spc="-30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分享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我們的時間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金錢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才能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愛心</a:t>
            </a:r>
            <a:endParaRPr lang="en-US" altLang="zh-TW" sz="4000" spc="-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50825" lvl="0" indent="-160338" eaLnBrk="1" hangingPunct="1">
              <a:lnSpc>
                <a:spcPts val="41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9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zh-TW" altLang="en-US" sz="4000" spc="-30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整全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發展</a:t>
            </a:r>
            <a:r>
              <a:rPr lang="zh-TW" altLang="en-US" spc="-300" dirty="0">
                <a:solidFill>
                  <a:srgbClr val="0000FF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身心靈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全部</a:t>
            </a:r>
            <a:r>
              <a:rPr lang="zh-TW" altLang="en-US" sz="4000" spc="-30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配套</a:t>
            </a:r>
            <a:r>
              <a:rPr lang="en-US" altLang="zh-TW" spc="-300" dirty="0">
                <a:latin typeface="華康龍門石碑(P)" panose="03000700000000000000" pitchFamily="66" charset="-120"/>
                <a:ea typeface="華康龍門石碑(P)" panose="03000700000000000000" pitchFamily="66" charset="-120"/>
                <a:cs typeface="Calibri" panose="020F0502020204030204" pitchFamily="34" charset="0"/>
              </a:rPr>
              <a:t>(</a:t>
            </a:r>
            <a:r>
              <a:rPr lang="zh-TW" altLang="en-US" spc="-300" dirty="0">
                <a:latin typeface="華康龍門石碑(P)" panose="03000700000000000000" pitchFamily="66" charset="-120"/>
                <a:ea typeface="華康龍門石碑(P)" panose="03000700000000000000" pitchFamily="66" charset="-120"/>
                <a:cs typeface="Calibri" panose="020F0502020204030204" pitchFamily="34" charset="0"/>
              </a:rPr>
              <a:t>如本文</a:t>
            </a:r>
            <a:r>
              <a:rPr lang="en-US" altLang="zh-TW" spc="-300" dirty="0">
                <a:solidFill>
                  <a:srgbClr val="FF0000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Calibri" panose="020F0502020204030204" pitchFamily="34" charset="0"/>
              </a:rPr>
              <a:t>5</a:t>
            </a:r>
            <a:r>
              <a:rPr lang="zh-TW" altLang="en-US" spc="-300" dirty="0"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  <a:cs typeface="Calibri" panose="020F0502020204030204" pitchFamily="34" charset="0"/>
              </a:rPr>
              <a:t>點</a:t>
            </a:r>
            <a:r>
              <a:rPr lang="en-US" altLang="zh-TW" spc="-300" dirty="0">
                <a:latin typeface="華康龍門石碑(P)" panose="03000700000000000000" pitchFamily="66" charset="-120"/>
                <a:ea typeface="華康龍門石碑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pc="-300" dirty="0">
                <a:latin typeface="華康龍門石碑(P)" panose="03000700000000000000" pitchFamily="66" charset="-120"/>
                <a:ea typeface="華康龍門石碑(P)" panose="03000700000000000000" pitchFamily="66" charset="-120"/>
                <a:cs typeface="Calibri" panose="020F0502020204030204" pitchFamily="34" charset="0"/>
              </a:rPr>
              <a:t>缺一不可</a:t>
            </a:r>
            <a:r>
              <a:rPr lang="en-US" altLang="zh-TW" spc="-300" dirty="0">
                <a:latin typeface="華康龍門石碑(P)" panose="03000700000000000000" pitchFamily="66" charset="-120"/>
                <a:ea typeface="華康龍門石碑(P)" panose="03000700000000000000" pitchFamily="66" charset="-120"/>
                <a:cs typeface="Calibri" panose="020F0502020204030204" pitchFamily="34" charset="0"/>
              </a:rPr>
              <a:t>)</a:t>
            </a:r>
          </a:p>
          <a:p>
            <a:pPr marL="250825" lvl="0" indent="-160338" eaLnBrk="1" hangingPunct="1">
              <a:lnSpc>
                <a:spcPts val="41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9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善盡本分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30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 </a:t>
            </a:r>
            <a:r>
              <a:rPr lang="zh-TW" altLang="en-US" sz="4000" spc="-300" dirty="0">
                <a:solidFill>
                  <a:srgbClr val="0000FF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打好自己的工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稅吏不多收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軍人</a:t>
            </a:r>
            <a:br>
              <a:rPr lang="en-US" altLang="zh-TW" sz="36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6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不敲詐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spc="-30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在工作中成聖</a:t>
            </a:r>
            <a:endParaRPr lang="en-US" altLang="zh-TW" sz="4000" spc="-3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50825" lvl="0" indent="-160338" eaLnBrk="1" hangingPunct="1">
              <a:lnSpc>
                <a:spcPts val="41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9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zh-TW" altLang="en-US" sz="4000" spc="-30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盡人力聽天命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唸好</a:t>
            </a:r>
            <a:r>
              <a:rPr lang="zh-TW" altLang="en-US" sz="3600" spc="-300" dirty="0">
                <a:solidFill>
                  <a:srgbClr val="0000FF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經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做好</a:t>
            </a:r>
            <a:r>
              <a:rPr lang="zh-TW" altLang="en-US" sz="3600" spc="-300" dirty="0">
                <a:solidFill>
                  <a:srgbClr val="0000FF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事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吃好</a:t>
            </a:r>
            <a:r>
              <a:rPr lang="zh-TW" altLang="en-US" sz="3600" spc="-300" dirty="0">
                <a:solidFill>
                  <a:srgbClr val="0000FF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飯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睡好</a:t>
            </a:r>
            <a:r>
              <a:rPr lang="zh-TW" altLang="en-US" sz="3600" spc="-300" dirty="0">
                <a:solidFill>
                  <a:srgbClr val="0000FF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覺</a:t>
            </a:r>
            <a:endParaRPr lang="en-US" altLang="zh-TW" sz="3600" spc="-3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50825" lvl="0" indent="-160338" eaLnBrk="1" hangingPunct="1">
              <a:lnSpc>
                <a:spcPts val="41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9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活得</a:t>
            </a:r>
            <a:r>
              <a:rPr lang="zh-TW" altLang="en-US" sz="4000" spc="-30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逍遙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8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至人</a:t>
            </a:r>
            <a:r>
              <a:rPr lang="zh-TW" altLang="en-US" sz="4000" spc="-300" dirty="0">
                <a:solidFill>
                  <a:srgbClr val="0000FF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無己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神人</a:t>
            </a:r>
            <a:r>
              <a:rPr lang="zh-TW" altLang="en-US" sz="4000" spc="-300" dirty="0">
                <a:solidFill>
                  <a:srgbClr val="0000FF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無功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聖人</a:t>
            </a:r>
            <a:r>
              <a:rPr lang="zh-TW" altLang="en-US" sz="4000" spc="-300" dirty="0">
                <a:solidFill>
                  <a:srgbClr val="0000FF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無名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做   </a:t>
            </a:r>
            <a:b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了</a:t>
            </a:r>
            <a:r>
              <a:rPr lang="zh-TW" altLang="en-US" sz="4000" spc="-300" dirty="0">
                <a:highlight>
                  <a:srgbClr val="FFFF00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該做</a:t>
            </a:r>
            <a:r>
              <a:rPr lang="zh-TW" altLang="en-US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和</a:t>
            </a:r>
            <a:r>
              <a:rPr lang="zh-TW" altLang="en-US" sz="4000" spc="-300" dirty="0">
                <a:highlight>
                  <a:srgbClr val="FFFF00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能做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的</a:t>
            </a:r>
            <a:r>
              <a:rPr lang="en-US" altLang="zh-TW" sz="4000" spc="-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spc="-3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事了拂衣去</a:t>
            </a:r>
            <a:r>
              <a:rPr lang="zh-TW" altLang="en-US" sz="4000" spc="-300" dirty="0"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深藏身與名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45192EA-0B38-458E-AAAB-9D1233FD23DF}"/>
              </a:ext>
            </a:extLst>
          </p:cNvPr>
          <p:cNvSpPr txBox="1"/>
          <p:nvPr/>
        </p:nvSpPr>
        <p:spPr>
          <a:xfrm>
            <a:off x="7668344" y="2552155"/>
            <a:ext cx="1406867" cy="4104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zh-TW" altLang="en-US" sz="2400" dirty="0">
                <a:solidFill>
                  <a:schemeClr val="bg1"/>
                </a:solidFill>
                <a:latin typeface="華康特粗楷體(P)" panose="03000900000000000000" pitchFamily="66" charset="-120"/>
                <a:ea typeface="華康特粗楷體(P)" panose="03000900000000000000" pitchFamily="66" charset="-120"/>
              </a:rPr>
              <a:t>以下全做</a:t>
            </a:r>
          </a:p>
        </p:txBody>
      </p:sp>
    </p:spTree>
    <p:extLst>
      <p:ext uri="{BB962C8B-B14F-4D97-AF65-F5344CB8AC3E}">
        <p14:creationId xmlns:p14="http://schemas.microsoft.com/office/powerpoint/2010/main" val="165982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應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歡樂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應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歡呼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應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滿心高興喜樂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上主已掃除了你的仇敵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在你中間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你再不會遇見災禍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索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3:14-15)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"You </a:t>
            </a:r>
            <a:r>
              <a:rPr lang="en-US" altLang="zh-TW" sz="44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should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rejoice! You </a:t>
            </a:r>
            <a:r>
              <a:rPr lang="en-US" altLang="zh-TW" sz="44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should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shout for joy! You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should be filled with happiness and joy!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The Lord has removed your enemies; you will no longer encounter disaster among you!" 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(Zephaniah 3:14-15)</a:t>
            </a:r>
          </a:p>
        </p:txBody>
      </p:sp>
    </p:spTree>
    <p:extLst>
      <p:ext uri="{BB962C8B-B14F-4D97-AF65-F5344CB8AC3E}">
        <p14:creationId xmlns:p14="http://schemas.microsoft.com/office/powerpoint/2010/main" val="214369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天主創造人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想人快樂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當人人快樂時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天主也快樂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當我們想著天主時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天主也在想著我們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God created humanity. He desired to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make a happy people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 when everyone is happy, God is also happy.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When we are thinking about God, </a:t>
            </a:r>
          </a:p>
          <a:p>
            <a:pPr>
              <a:spcBef>
                <a:spcPts val="0"/>
              </a:spcBef>
            </a:pPr>
            <a:r>
              <a:rPr lang="en-US" altLang="zh-TW" sz="4400" b="1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God is also thinking about us!</a:t>
            </a:r>
          </a:p>
        </p:txBody>
      </p:sp>
    </p:spTree>
    <p:extLst>
      <p:ext uri="{BB962C8B-B14F-4D97-AF65-F5344CB8AC3E}">
        <p14:creationId xmlns:p14="http://schemas.microsoft.com/office/powerpoint/2010/main" val="4280617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我們的快樂源於天主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祂為我們掃除仇敵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我們再不會遇見災禍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我們也應同樣使別人快樂</a:t>
            </a:r>
            <a:r>
              <a:rPr lang="en-US" altLang="zh-TW" spc="-300" dirty="0">
                <a:solidFill>
                  <a:srgbClr val="FF0000"/>
                </a:solidFill>
                <a:latin typeface="Arial" panose="020B0604020202020204" pitchFamily="34" charset="0"/>
                <a:ea typeface="華康儷粗宋(P)" panose="02020700000000000000" pitchFamily="18" charset="-120"/>
                <a:cs typeface="Arial" panose="020B0604020202020204" pitchFamily="34" charset="0"/>
              </a:rPr>
              <a:t>——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為他們掃除障碍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God is the source of our happiness: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He removes our enemies, so we are not harmed and we will no longer encounter disaster. We should also share our joy with  others—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by removing obstacles 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or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easing the path for them.</a:t>
            </a:r>
          </a:p>
        </p:txBody>
      </p:sp>
    </p:spTree>
    <p:extLst>
      <p:ext uri="{BB962C8B-B14F-4D97-AF65-F5344CB8AC3E}">
        <p14:creationId xmlns:p14="http://schemas.microsoft.com/office/powerpoint/2010/main" val="2288119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你們在主內應當常常喜樂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我再說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你們應當喜樂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你們什麼也不要掛慮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懷著感謝之心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向天主請求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斐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4:4-6)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"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You should always rejoice in the Lord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 again I say: you should rejoice! Do not be anxious about anything; with a </a:t>
            </a:r>
            <a:r>
              <a:rPr lang="en-US" altLang="zh-TW" sz="44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thankful heart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present your requests to God." 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(Philippians 4:4-6)</a:t>
            </a:r>
          </a:p>
        </p:txBody>
      </p:sp>
    </p:spTree>
    <p:extLst>
      <p:ext uri="{BB962C8B-B14F-4D97-AF65-F5344CB8AC3E}">
        <p14:creationId xmlns:p14="http://schemas.microsoft.com/office/powerpoint/2010/main" val="1876673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47260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常常喜樂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沒一分鐘不喜樂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可能嗎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可能</a:t>
            </a:r>
            <a:r>
              <a:rPr lang="en-US" altLang="zh-TW" sz="4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Rejoice always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 i.e., every minute of the day),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and not a single minute </a:t>
            </a:r>
          </a:p>
          <a:p>
            <a:pPr>
              <a:spcBef>
                <a:spcPts val="0"/>
              </a:spcBef>
            </a:pPr>
            <a:r>
              <a:rPr lang="en-US" altLang="zh-TW" sz="4800" spc="-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without joy; is it possible?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4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Yes, it is!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93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1.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良心無罪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平生不作虧心事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夜半敲門也不驚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既善生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又善終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怎能不快樂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Maintain a clear conscience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 If one has done no wrong, why fear the day of reckoning </a:t>
            </a:r>
            <a:r>
              <a:rPr lang="zh-TW" altLang="en-US" sz="2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清算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  Even </a:t>
            </a:r>
            <a:r>
              <a:rPr lang="en-US" altLang="zh-TW" sz="44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 midnight knock 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on the door would not cause alarm. </a:t>
            </a:r>
          </a:p>
          <a:p>
            <a:pPr>
              <a:spcBef>
                <a:spcPts val="0"/>
              </a:spcBef>
            </a:pPr>
            <a:r>
              <a:rPr lang="en-US" altLang="zh-TW" sz="4400" b="1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If one has lived honestly and </a:t>
            </a:r>
          </a:p>
          <a:p>
            <a:pPr>
              <a:spcBef>
                <a:spcPts val="0"/>
              </a:spcBef>
            </a:pPr>
            <a:r>
              <a:rPr lang="en-US" altLang="zh-TW" sz="4400" b="1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died without remorse </a:t>
            </a:r>
            <a:r>
              <a:rPr lang="zh-TW" altLang="en-US" sz="24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悔恨</a:t>
            </a:r>
            <a:r>
              <a:rPr lang="en-US" altLang="zh-TW" sz="4400" b="1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400" b="1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how can one not be joyful?</a:t>
            </a:r>
          </a:p>
        </p:txBody>
      </p:sp>
    </p:spTree>
    <p:extLst>
      <p:ext uri="{BB962C8B-B14F-4D97-AF65-F5344CB8AC3E}">
        <p14:creationId xmlns:p14="http://schemas.microsoft.com/office/powerpoint/2010/main" val="240470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恭讀索福尼亞先知書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3:14-18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熙雍女子，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你應歡樂！以色列，你應歡呼！耶路撒冷女子，你應滿心高興喜樂！上主已撤銷了對你的定案，掃除了你的仇敵。以色列的君王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上主，在你中間，你再不會遇見災禍！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在那一天，人必對耶路撒冷說：「熙雍，你不用害怕，不要雙手低垂！上主你的天主，在你中間；他是一位施救的勇士。他必為你喜不自勝；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2.</a:t>
            </a:r>
            <a:r>
              <a:rPr lang="zh-TW" altLang="en-US" sz="48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助人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為快樂之本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基督對我的</a:t>
            </a:r>
            <a:endParaRPr lang="en-US" altLang="zh-TW" sz="48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愛德行為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會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感同身受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Find happiness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by helping others: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Christ </a:t>
            </a:r>
            <a:r>
              <a:rPr lang="en-US" altLang="zh-TW" sz="54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feels</a:t>
            </a: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and </a:t>
            </a:r>
            <a:r>
              <a:rPr lang="en-US" altLang="zh-TW" sz="54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is touched</a:t>
            </a: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by every good deed we do.</a:t>
            </a:r>
          </a:p>
        </p:txBody>
      </p:sp>
    </p:spTree>
    <p:extLst>
      <p:ext uri="{BB962C8B-B14F-4D97-AF65-F5344CB8AC3E}">
        <p14:creationId xmlns:p14="http://schemas.microsoft.com/office/powerpoint/2010/main" val="306233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3.</a:t>
            </a:r>
            <a:r>
              <a:rPr lang="zh-TW" altLang="en-US" sz="44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充滿希望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不必害怕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方法總比困難多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天主愛我多過我愛自己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祂的安排遠勝過我的精打細算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Be filled with hope: Do not be fearful as there are always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more solutions than difficulties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 God’s love for me far surpasses the love I have for myself; 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6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His plans for me far surpasses my best.</a:t>
            </a:r>
          </a:p>
        </p:txBody>
      </p:sp>
    </p:spTree>
    <p:extLst>
      <p:ext uri="{BB962C8B-B14F-4D97-AF65-F5344CB8AC3E}">
        <p14:creationId xmlns:p14="http://schemas.microsoft.com/office/powerpoint/2010/main" val="1887006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4.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與人同樂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獨樂樂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不若與人樂樂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與少樂樂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不若與眾樂樂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.(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孟子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)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Share joy with others: It is better to be joyous together than to be happy by oneself;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Sharing joy with all is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better than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being happy with just a select few.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(Mencius)</a:t>
            </a:r>
          </a:p>
          <a:p>
            <a:pPr algn="l"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    5.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痛苦是祝福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是快樂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                 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不單是化了妝的祝福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!!</a:t>
            </a:r>
          </a:p>
          <a:p>
            <a:pPr algn="l"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 Suffering </a:t>
            </a:r>
            <a:r>
              <a:rPr lang="en-US" altLang="zh-TW" sz="4000" b="1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is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a blessing, it </a:t>
            </a:r>
            <a:r>
              <a:rPr lang="en-US" altLang="zh-TW" sz="4000" b="1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is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joy: </a:t>
            </a:r>
          </a:p>
          <a:p>
            <a:pPr algn="l"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                  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not just a blessing in disguise!</a:t>
            </a:r>
            <a:endParaRPr lang="zh-TW" altLang="en-US" sz="4000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28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群眾問若翰說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「那麼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我們該做什麼呢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」若翰答覆他們說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「有兩件內衣的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要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分給那沒有的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有食物的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也應照樣做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路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3:10-14)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The crowds asked John, “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What then shall we do?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” John answered them, “If you have two coats, </a:t>
            </a:r>
            <a:r>
              <a:rPr lang="en-US" altLang="zh-TW" sz="4400" b="1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share with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the one who has none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 and if you have food, do the same.”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(Luke 3:10-14)</a:t>
            </a:r>
          </a:p>
        </p:txBody>
      </p:sp>
    </p:spTree>
    <p:extLst>
      <p:ext uri="{BB962C8B-B14F-4D97-AF65-F5344CB8AC3E}">
        <p14:creationId xmlns:p14="http://schemas.microsoft.com/office/powerpoint/2010/main" val="3018739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該做什麼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才能常喜樂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沒一分鐘不喜樂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What should we do to rejoice continually and not fitfully </a:t>
            </a:r>
            <a:r>
              <a:rPr lang="zh-TW" altLang="en-US" sz="2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斷斷續續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endParaRPr lang="en-US" altLang="zh-TW" sz="4000" dirty="0"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1.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分享我們的時間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金錢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才能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愛心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身邊人快樂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我們也一定快樂</a:t>
            </a:r>
            <a:r>
              <a:rPr lang="en-US" altLang="zh-TW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Share our time, money, talents, and love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 when those around us are happy, we will surely be happy too.</a:t>
            </a:r>
          </a:p>
        </p:txBody>
      </p:sp>
    </p:spTree>
    <p:extLst>
      <p:ext uri="{BB962C8B-B14F-4D97-AF65-F5344CB8AC3E}">
        <p14:creationId xmlns:p14="http://schemas.microsoft.com/office/powerpoint/2010/main" val="1290862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2.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整全發展身心靈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做足必需的</a:t>
            </a:r>
            <a:r>
              <a:rPr lang="zh-TW" altLang="en-US" sz="44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配套</a:t>
            </a:r>
            <a:endParaRPr lang="en-US" altLang="zh-TW" sz="4400" dirty="0">
              <a:solidFill>
                <a:schemeClr val="bg1"/>
              </a:solidFill>
              <a:highlight>
                <a:srgbClr val="FF0000"/>
              </a:highlight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(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如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本文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44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5 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點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缺一不可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Develop the </a:t>
            </a:r>
            <a:r>
              <a:rPr lang="en-US" altLang="zh-TW" sz="48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body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TW" sz="48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mind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and </a:t>
            </a:r>
            <a:r>
              <a:rPr lang="en-US" altLang="zh-TW" sz="48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spirit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holistically; ensure all necessary components are in place (such as the </a:t>
            </a:r>
            <a:r>
              <a:rPr lang="en-US" altLang="zh-TW" sz="4800" b="1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five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points mentioned in this text,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none of which can be omitted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99072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33670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4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3.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善盡本分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在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工作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中成聖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稅吏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不多收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軍人</a:t>
            </a:r>
            <a:r>
              <a:rPr lang="zh-TW" altLang="en-US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不敲詐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Fulfill your duties and be sanctified in your work: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tax collectors 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should not collect more than required;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soldiers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should not extort 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勒索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by force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0546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sz="48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4.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盡人力聽天命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48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唸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好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每句經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做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好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每件事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吃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好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每口飯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睡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好</a:t>
            </a:r>
            <a:r>
              <a:rPr lang="zh-TW" altLang="en-US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每個覺</a:t>
            </a:r>
            <a:r>
              <a:rPr lang="en-US" altLang="zh-TW" sz="4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5700"/>
              </a:lnSpc>
              <a:spcBef>
                <a:spcPts val="0"/>
              </a:spcBef>
            </a:pPr>
            <a:r>
              <a:rPr lang="en-US" altLang="zh-TW" sz="5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Do your best and </a:t>
            </a:r>
            <a:r>
              <a:rPr lang="en-US" altLang="zh-TW" sz="5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leave the rest </a:t>
            </a:r>
            <a:r>
              <a:rPr lang="en-US" altLang="zh-TW" sz="5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to God </a:t>
            </a: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 learn each verse of </a:t>
            </a: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Scripture</a:t>
            </a: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well, be conscientious in all you </a:t>
            </a: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do</a:t>
            </a: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enjoy every morsel </a:t>
            </a:r>
            <a:r>
              <a:rPr lang="en-US" altLang="zh-TW" sz="24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一點點</a:t>
            </a:r>
            <a:r>
              <a:rPr lang="en-US" altLang="zh-TW" sz="24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24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一小口</a:t>
            </a:r>
            <a:r>
              <a:rPr lang="en-US" altLang="zh-TW" sz="24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r>
              <a:rPr lang="zh-TW" altLang="en-US" sz="28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of </a:t>
            </a: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food</a:t>
            </a: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</a:p>
          <a:p>
            <a:pPr>
              <a:lnSpc>
                <a:spcPts val="5700"/>
              </a:lnSpc>
              <a:spcBef>
                <a:spcPts val="0"/>
              </a:spcBef>
            </a:pP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and </a:t>
            </a:r>
            <a:r>
              <a:rPr lang="en-US" altLang="zh-TW" sz="5400" dirty="0">
                <a:solidFill>
                  <a:srgbClr val="0000FF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sleep</a:t>
            </a:r>
            <a:r>
              <a:rPr lang="en-US" altLang="zh-TW" sz="5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well each night.</a:t>
            </a:r>
          </a:p>
        </p:txBody>
      </p:sp>
    </p:spTree>
    <p:extLst>
      <p:ext uri="{BB962C8B-B14F-4D97-AF65-F5344CB8AC3E}">
        <p14:creationId xmlns:p14="http://schemas.microsoft.com/office/powerpoint/2010/main" val="1895103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D3AB59-2433-470F-9A3C-018E332B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5.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活得逍遙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至人</a:t>
            </a:r>
            <a:r>
              <a:rPr lang="zh-TW" altLang="en-US" sz="3900" dirty="0">
                <a:solidFill>
                  <a:srgbClr val="0000FF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無己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神人</a:t>
            </a:r>
            <a:r>
              <a:rPr lang="zh-TW" altLang="en-US" sz="3900" dirty="0">
                <a:solidFill>
                  <a:srgbClr val="0000FF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無功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聖人</a:t>
            </a:r>
            <a:r>
              <a:rPr lang="zh-TW" altLang="en-US" sz="3900" dirty="0">
                <a:solidFill>
                  <a:srgbClr val="0000FF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無名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做了該做的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事了拂衣去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何等瀟灑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快樂</a:t>
            </a:r>
            <a:r>
              <a:rPr lang="en-US" altLang="zh-TW" sz="39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Live freely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: The </a:t>
            </a:r>
            <a:r>
              <a:rPr lang="en-US" altLang="zh-TW" sz="44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wise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person is selfless, the </a:t>
            </a:r>
            <a:r>
              <a:rPr lang="en-US" altLang="zh-TW" sz="44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‘divine’ 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person is not anxious about achievements, and the </a:t>
            </a:r>
            <a:r>
              <a:rPr lang="en-US" altLang="zh-TW" sz="4400" dirty="0">
                <a:solidFill>
                  <a:srgbClr val="9900CC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sage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does not care about his name (or his laurels </a:t>
            </a:r>
            <a:r>
              <a:rPr lang="zh-TW" altLang="en-US" sz="2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桂冠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). </a:t>
            </a:r>
            <a:r>
              <a:rPr lang="en-US" altLang="zh-TW" sz="44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Having done what is needed, he leaves graciously, freely and joyfully.</a:t>
            </a:r>
          </a:p>
          <a:p>
            <a:pPr>
              <a:spcBef>
                <a:spcPts val="0"/>
              </a:spcBef>
            </a:pPr>
            <a:r>
              <a:rPr lang="en-US" altLang="zh-TW" sz="2800" spc="-300" dirty="0">
                <a:latin typeface="Arial" panose="020B0604020202020204" pitchFamily="34" charset="0"/>
                <a:ea typeface="華康儷粗宋(P)" panose="02020700000000000000" pitchFamily="18" charset="-120"/>
                <a:cs typeface="Arial" panose="020B0604020202020204" pitchFamily="34" charset="0"/>
              </a:rPr>
              <a:t>—— </a:t>
            </a:r>
            <a:r>
              <a:rPr lang="en-US" altLang="zh-TW" sz="4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how carefree and joyful!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D5E9E4F-CB41-44D5-AF5F-3191B806752D}"/>
              </a:ext>
            </a:extLst>
          </p:cNvPr>
          <p:cNvSpPr txBox="1"/>
          <p:nvPr/>
        </p:nvSpPr>
        <p:spPr>
          <a:xfrm>
            <a:off x="3275856" y="6207695"/>
            <a:ext cx="3240360" cy="461665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為</a:t>
            </a:r>
            <a:r>
              <a:rPr lang="zh-TW" altLang="en-US" sz="2400" dirty="0">
                <a:solidFill>
                  <a:srgbClr val="FFFF00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福傳</a:t>
            </a:r>
            <a:r>
              <a:rPr lang="en-US" altLang="zh-TW" sz="2000" dirty="0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請點讚</a:t>
            </a:r>
            <a:r>
              <a:rPr lang="en-US" altLang="zh-TW" sz="2000" dirty="0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留言</a:t>
            </a:r>
            <a:r>
              <a:rPr lang="en-US" altLang="zh-TW" sz="2000" dirty="0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轉發</a:t>
            </a:r>
          </a:p>
        </p:txBody>
      </p:sp>
    </p:spTree>
    <p:extLst>
      <p:ext uri="{BB962C8B-B14F-4D97-AF65-F5344CB8AC3E}">
        <p14:creationId xmlns:p14="http://schemas.microsoft.com/office/powerpoint/2010/main" val="2315417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0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 主佑！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對你重溫他的愛情；且因你而歡躍喜樂，有如在慶節之日。」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我必消滅打擊你的人，使你不再受羞辱。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BFA2692-BF5D-48B7-BABC-E32B52D55AE5}"/>
              </a:ext>
            </a:extLst>
          </p:cNvPr>
          <p:cNvSpPr txBox="1"/>
          <p:nvPr/>
        </p:nvSpPr>
        <p:spPr>
          <a:xfrm>
            <a:off x="827584" y="4077072"/>
            <a:ext cx="7272808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FFFF00"/>
                </a:solidFill>
              </a:rPr>
              <a:t>請靜默片刻</a:t>
            </a:r>
            <a:r>
              <a:rPr lang="en-US" altLang="zh-TW" sz="3200" dirty="0">
                <a:solidFill>
                  <a:srgbClr val="FFFF00"/>
                </a:solidFill>
              </a:rPr>
              <a:t>,</a:t>
            </a:r>
            <a:r>
              <a:rPr lang="zh-TW" altLang="en-US" sz="3200" dirty="0">
                <a:solidFill>
                  <a:srgbClr val="FFFF00"/>
                </a:solidFill>
              </a:rPr>
              <a:t>默想上主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今天</a:t>
            </a:r>
            <a:r>
              <a:rPr lang="zh-TW" altLang="en-US" sz="3200" dirty="0">
                <a:solidFill>
                  <a:srgbClr val="FFFF00"/>
                </a:solidFill>
              </a:rPr>
              <a:t>對</a:t>
            </a:r>
            <a:r>
              <a:rPr lang="zh-TW" altLang="en-US" sz="4000" dirty="0">
                <a:solidFill>
                  <a:srgbClr val="00FF00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我</a:t>
            </a:r>
            <a:r>
              <a:rPr lang="zh-TW" altLang="en-US" sz="3200" dirty="0">
                <a:solidFill>
                  <a:srgbClr val="FFFF00"/>
                </a:solidFill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45041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4:4-7</a:t>
            </a:r>
          </a:p>
          <a:p>
            <a:pPr marL="0" indent="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你們在主內應當常常喜樂；我再說：你們應當喜樂！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你們的寬仁，應當叫眾人知道：主快來了。</a:t>
            </a:r>
          </a:p>
          <a:p>
            <a:pPr marL="0" indent="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你們什麼也不要掛慮，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只在一切事上，以懇求和祈禱，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懷著感謝之心，向天主呈上你們的請求；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這樣，天主那超乎各種意想的平安，必要在基督耶穌內，固守你們的心思念慮。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7DA4B1A-FBC6-4157-9E60-02592FDFF508}"/>
              </a:ext>
            </a:extLst>
          </p:cNvPr>
          <p:cNvSpPr txBox="1"/>
          <p:nvPr/>
        </p:nvSpPr>
        <p:spPr>
          <a:xfrm>
            <a:off x="827584" y="4077072"/>
            <a:ext cx="7488832" cy="707886"/>
          </a:xfrm>
          <a:prstGeom prst="rect">
            <a:avLst/>
          </a:prstGeom>
          <a:noFill/>
          <a:ln>
            <a:solidFill>
              <a:schemeClr val="accent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FFFF00"/>
                </a:solidFill>
              </a:rPr>
              <a:t>請靜默片刻</a:t>
            </a:r>
            <a:r>
              <a:rPr lang="en-US" altLang="zh-TW" sz="3200" dirty="0">
                <a:solidFill>
                  <a:srgbClr val="FFFF00"/>
                </a:solidFill>
              </a:rPr>
              <a:t>,</a:t>
            </a:r>
            <a:r>
              <a:rPr lang="zh-TW" altLang="en-US" sz="3200" dirty="0">
                <a:solidFill>
                  <a:srgbClr val="FFFF00"/>
                </a:solidFill>
              </a:rPr>
              <a:t>默想上主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今天</a:t>
            </a:r>
            <a:r>
              <a:rPr lang="zh-TW" altLang="en-US" sz="3200" dirty="0">
                <a:solidFill>
                  <a:srgbClr val="FFFF00"/>
                </a:solidFill>
              </a:rPr>
              <a:t>對</a:t>
            </a:r>
            <a:r>
              <a:rPr lang="zh-TW" altLang="en-US" sz="4000" dirty="0">
                <a:solidFill>
                  <a:srgbClr val="00FF00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我</a:t>
            </a:r>
            <a:r>
              <a:rPr lang="zh-TW" altLang="en-US" sz="3200" dirty="0">
                <a:solidFill>
                  <a:srgbClr val="FFFF00"/>
                </a:solidFill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3:10-18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群眾問若翰說：「那麼，我們該做什麼呢？」若翰答覆他們說：「有兩件內衣的，要分給那沒有的；有食物的，也應照樣做。」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稅吏也來受洗，並問若翰說：「師父，我們該做什麼呢？」若翰向他們說：「除了規定給你們的，不要多收！」軍人也問若翰說：「我們該做什麼呢？」若翰向他們說：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332656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「不要勒索人，也不要敲詐；對你們的糧餉，應當知足！」那時，百姓都在期待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默西亞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，為此，人人心中推想：或許若翰就是默西亞。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若翰便向眾人說：「我固然以水洗你們，但是，比我強的那一位，要來；就是解他的鞋帶，我也不配。他要以聖神和火洗你們。木</a:t>
            </a:r>
            <a:r>
              <a:rPr lang="zh-TW" altLang="en-US" sz="4000" dirty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華康中黑體" panose="020B0509000000000000" pitchFamily="49" charset="-120"/>
              </a:rPr>
              <a:t>𣔙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已放在他手中，他要揚淨自己的禾場，把麥粒收在倉內；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704608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至於糠秕，卻要用不滅的火燒掉。」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若翰還講了許多其他勸言，給百姓傳報喜訊。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8333D08-D281-4D17-8EC5-B11AE24F49F6}"/>
              </a:ext>
            </a:extLst>
          </p:cNvPr>
          <p:cNvSpPr txBox="1"/>
          <p:nvPr/>
        </p:nvSpPr>
        <p:spPr>
          <a:xfrm>
            <a:off x="755576" y="4077072"/>
            <a:ext cx="7632848" cy="707886"/>
          </a:xfrm>
          <a:prstGeom prst="rect">
            <a:avLst/>
          </a:prstGeom>
          <a:noFill/>
          <a:ln cmpd="thinThick">
            <a:solidFill>
              <a:schemeClr val="accent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</a:rPr>
              <a:t>請靜默片刻</a:t>
            </a:r>
            <a:r>
              <a:rPr lang="en-US" altLang="zh-TW" sz="3200" dirty="0">
                <a:solidFill>
                  <a:schemeClr val="bg1"/>
                </a:solidFill>
              </a:rPr>
              <a:t>,</a:t>
            </a:r>
            <a:r>
              <a:rPr lang="zh-TW" altLang="en-US" sz="3200" dirty="0">
                <a:solidFill>
                  <a:schemeClr val="bg1"/>
                </a:solidFill>
              </a:rPr>
              <a:t>默想上主</a:t>
            </a:r>
            <a:r>
              <a:rPr lang="zh-TW" altLang="en-US" sz="4000" dirty="0">
                <a:solidFill>
                  <a:srgbClr val="00FF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今天</a:t>
            </a:r>
            <a:r>
              <a:rPr lang="zh-TW" altLang="en-US" sz="3200" dirty="0">
                <a:solidFill>
                  <a:schemeClr val="bg1"/>
                </a:solidFill>
              </a:rPr>
              <a:t>對</a:t>
            </a:r>
            <a:r>
              <a:rPr lang="zh-TW" altLang="en-US" sz="4000" dirty="0">
                <a:solidFill>
                  <a:srgbClr val="FFFF00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我</a:t>
            </a:r>
            <a:r>
              <a:rPr lang="zh-TW" altLang="en-US" sz="3200" dirty="0">
                <a:solidFill>
                  <a:schemeClr val="bg1"/>
                </a:solidFill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15995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將臨期第三主日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HK" altLang="en-US" sz="9600" spc="900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endParaRPr lang="en-US" altLang="zh-HK" sz="9600" spc="9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4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沒有一分鐘不喜樂</a:t>
            </a:r>
            <a:r>
              <a:rPr lang="en-US" altLang="zh-TW" sz="44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可能嗎</a:t>
            </a: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?——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418480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32277</TotalTime>
  <Words>2289</Words>
  <Application>Microsoft Office PowerPoint</Application>
  <PresentationFormat>如螢幕大小 (4:3)</PresentationFormat>
  <Paragraphs>142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29</vt:i4>
      </vt:variant>
    </vt:vector>
  </HeadingPairs>
  <TitlesOfParts>
    <vt:vector size="54" baseType="lpstr">
      <vt:lpstr>Adobe 繁黑體 Std B</vt:lpstr>
      <vt:lpstr>華康中黑體</vt:lpstr>
      <vt:lpstr>華康中黑體(P)</vt:lpstr>
      <vt:lpstr>華康少女文字W5(P)</vt:lpstr>
      <vt:lpstr>華康正顏楷體W7</vt:lpstr>
      <vt:lpstr>華康正顏楷體W7(P)</vt:lpstr>
      <vt:lpstr>華康唐風隸W5(P)</vt:lpstr>
      <vt:lpstr>華康特粗楷體(P)</vt:lpstr>
      <vt:lpstr>華康彩帶體</vt:lpstr>
      <vt:lpstr>華康粗黑體</vt:lpstr>
      <vt:lpstr>華康墨字體(P)</vt:lpstr>
      <vt:lpstr>華康瘦金體(P)</vt:lpstr>
      <vt:lpstr>華康龍門石碑(P)</vt:lpstr>
      <vt:lpstr>華康儷中黑</vt:lpstr>
      <vt:lpstr>華康儷中黑(P)</vt:lpstr>
      <vt:lpstr>華康儷粗宋</vt:lpstr>
      <vt:lpstr>華康儷粗宋(P)</vt:lpstr>
      <vt:lpstr>新細明體</vt:lpstr>
      <vt:lpstr>標楷體</vt:lpstr>
      <vt:lpstr>Arial</vt:lpstr>
      <vt:lpstr>Arial Narrow</vt:lpstr>
      <vt:lpstr>Calibri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1751</cp:revision>
  <dcterms:created xsi:type="dcterms:W3CDTF">2006-09-26T01:05:23Z</dcterms:created>
  <dcterms:modified xsi:type="dcterms:W3CDTF">2024-12-09T09:50:16Z</dcterms:modified>
</cp:coreProperties>
</file>