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90020" r:id="rId3"/>
  </p:sldMasterIdLst>
  <p:notesMasterIdLst>
    <p:notesMasterId r:id="rId29"/>
  </p:notesMasterIdLst>
  <p:handoutMasterIdLst>
    <p:handoutMasterId r:id="rId30"/>
  </p:handoutMasterIdLst>
  <p:sldIdLst>
    <p:sldId id="2131" r:id="rId4"/>
    <p:sldId id="2119" r:id="rId5"/>
    <p:sldId id="2120" r:id="rId6"/>
    <p:sldId id="2122" r:id="rId7"/>
    <p:sldId id="2141" r:id="rId8"/>
    <p:sldId id="2134" r:id="rId9"/>
    <p:sldId id="2135" r:id="rId10"/>
    <p:sldId id="2139" r:id="rId11"/>
    <p:sldId id="2165" r:id="rId12"/>
    <p:sldId id="2096" r:id="rId13"/>
    <p:sldId id="2168" r:id="rId14"/>
    <p:sldId id="2169" r:id="rId15"/>
    <p:sldId id="2170" r:id="rId16"/>
    <p:sldId id="2171" r:id="rId17"/>
    <p:sldId id="2172" r:id="rId18"/>
    <p:sldId id="2173" r:id="rId19"/>
    <p:sldId id="2174" r:id="rId20"/>
    <p:sldId id="2175" r:id="rId21"/>
    <p:sldId id="2176" r:id="rId22"/>
    <p:sldId id="2177" r:id="rId23"/>
    <p:sldId id="2178" r:id="rId24"/>
    <p:sldId id="2179" r:id="rId25"/>
    <p:sldId id="2180" r:id="rId26"/>
    <p:sldId id="2181" r:id="rId27"/>
    <p:sldId id="1892" r:id="rId28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00FF00"/>
    <a:srgbClr val="FF99FF"/>
    <a:srgbClr val="660066"/>
    <a:srgbClr val="9900CC"/>
    <a:srgbClr val="00CC00"/>
    <a:srgbClr val="FFFFFF"/>
    <a:srgbClr val="99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979" autoAdjust="0"/>
    <p:restoredTop sz="93315" autoAdjust="0"/>
  </p:normalViewPr>
  <p:slideViewPr>
    <p:cSldViewPr>
      <p:cViewPr varScale="1">
        <p:scale>
          <a:sx n="59" d="100"/>
          <a:sy n="59" d="100"/>
        </p:scale>
        <p:origin x="134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-30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842227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119869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764707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881892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61161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743112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0656806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6390701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797133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754027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074964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06413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0021" r:id="rId1"/>
    <p:sldLayoutId id="2147490022" r:id="rId2"/>
    <p:sldLayoutId id="2147490023" r:id="rId3"/>
    <p:sldLayoutId id="2147490024" r:id="rId4"/>
    <p:sldLayoutId id="2147490025" r:id="rId5"/>
    <p:sldLayoutId id="2147490026" r:id="rId6"/>
    <p:sldLayoutId id="2147490027" r:id="rId7"/>
    <p:sldLayoutId id="2147490028" r:id="rId8"/>
    <p:sldLayoutId id="2147490029" r:id="rId9"/>
    <p:sldLayoutId id="2147490030" r:id="rId10"/>
    <p:sldLayoutId id="21474900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將臨期第三主日</a:t>
            </a: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17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粗黑體" panose="020B0709000000000000" pitchFamily="49" charset="-120"/>
              </a:rPr>
              <a:t>常常歡樂</a:t>
            </a:r>
            <a:r>
              <a:rPr lang="en-US" altLang="zh-TW" sz="5400" dirty="0">
                <a:solidFill>
                  <a:srgbClr val="FFFF00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5400" dirty="0">
                <a:solidFill>
                  <a:srgbClr val="FFFF00"/>
                </a:solidFill>
                <a:ea typeface="華康粗黑體" panose="020B0709000000000000" pitchFamily="49" charset="-120"/>
              </a:rPr>
              <a:t>不斷祈禱</a:t>
            </a:r>
            <a:r>
              <a:rPr lang="en-US" altLang="zh-TW" sz="5400" dirty="0">
                <a:solidFill>
                  <a:srgbClr val="FFFF00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5400" dirty="0">
                <a:solidFill>
                  <a:srgbClr val="FFFF00"/>
                </a:solidFill>
                <a:ea typeface="華康粗黑體" panose="020B0709000000000000" pitchFamily="49" charset="-120"/>
              </a:rPr>
              <a:t>事事感謝</a:t>
            </a:r>
            <a:endParaRPr lang="en-US" altLang="zh-TW" sz="54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en-US" altLang="zh-TW" dirty="0">
                <a:solidFill>
                  <a:srgbClr val="00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2000" dirty="0">
                <a:solidFill>
                  <a:srgbClr val="00FF00"/>
                </a:solidFill>
                <a:ea typeface="華康粗黑體" panose="020B0709000000000000" pitchFamily="49" charset="-120"/>
              </a:rPr>
              <a:t>基督徒</a:t>
            </a:r>
            <a:r>
              <a:rPr lang="zh-TW" altLang="en-US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基本心態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祭祀</a:t>
            </a:r>
            <a:r>
              <a:rPr lang="en-US" altLang="zh-TW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崇拜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宴會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共融</a:t>
            </a:r>
          </a:p>
        </p:txBody>
      </p:sp>
    </p:spTree>
    <p:extLst>
      <p:ext uri="{BB962C8B-B14F-4D97-AF65-F5344CB8AC3E}">
        <p14:creationId xmlns:p14="http://schemas.microsoft.com/office/powerpoint/2010/main" val="1981810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6516" y="188640"/>
            <a:ext cx="9144000" cy="6547297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2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上主的神</a:t>
            </a:r>
            <a:r>
              <a:rPr lang="zh-TW" altLang="en-US" sz="4200" dirty="0">
                <a:ea typeface="華康正顏楷體W7(P)" panose="03000700000000000000" pitchFamily="66" charset="-120"/>
              </a:rPr>
              <a:t>臨於我身上</a:t>
            </a:r>
            <a:r>
              <a:rPr lang="en-US" altLang="zh-TW" sz="4200" dirty="0">
                <a:ea typeface="華康正顏楷體W7(P)" panose="03000700000000000000" pitchFamily="66" charset="-120"/>
              </a:rPr>
              <a:t>,</a:t>
            </a:r>
            <a:r>
              <a:rPr lang="zh-TW" altLang="en-US" sz="4200" dirty="0">
                <a:ea typeface="華康正顏楷體W7(P)" panose="03000700000000000000" pitchFamily="66" charset="-120"/>
              </a:rPr>
              <a:t>他給我</a:t>
            </a:r>
            <a:r>
              <a:rPr lang="zh-TW" altLang="en-US" sz="4200" dirty="0">
                <a:highlight>
                  <a:srgbClr val="FFFF00"/>
                </a:highlight>
                <a:ea typeface="華康正顏楷體W7(P)" panose="03000700000000000000" pitchFamily="66" charset="-120"/>
              </a:rPr>
              <a:t>傅了油</a:t>
            </a:r>
            <a:r>
              <a:rPr lang="en-US" altLang="zh-TW" sz="4200" dirty="0">
                <a:ea typeface="華康正顏楷體W7(P)" panose="03000700000000000000" pitchFamily="66" charset="-120"/>
              </a:rPr>
              <a:t>,</a:t>
            </a:r>
            <a:r>
              <a:rPr lang="zh-TW" altLang="en-US" sz="4200" dirty="0">
                <a:ea typeface="華康正顏楷體W7(P)" panose="03000700000000000000" pitchFamily="66" charset="-120"/>
              </a:rPr>
              <a:t>派遣我向貧苦的人傳報</a:t>
            </a:r>
            <a:r>
              <a:rPr lang="zh-TW" altLang="en-US" sz="42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喜訊</a:t>
            </a:r>
            <a:r>
              <a:rPr lang="en-US" altLang="zh-TW" sz="4200" dirty="0">
                <a:ea typeface="華康正顏楷體W7(P)" panose="03000700000000000000" pitchFamily="66" charset="-120"/>
              </a:rPr>
              <a:t>,</a:t>
            </a:r>
            <a:r>
              <a:rPr lang="zh-TW" altLang="en-US" sz="42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治療</a:t>
            </a:r>
            <a:r>
              <a:rPr lang="zh-TW" altLang="en-US" sz="4200" dirty="0">
                <a:ea typeface="華康正顏楷體W7(P)" panose="03000700000000000000" pitchFamily="66" charset="-120"/>
              </a:rPr>
              <a:t>破碎了的心靈</a:t>
            </a:r>
            <a:r>
              <a:rPr lang="en-US" altLang="zh-TW" sz="4200" dirty="0">
                <a:ea typeface="華康正顏楷體W7(P)" panose="03000700000000000000" pitchFamily="66" charset="-120"/>
              </a:rPr>
              <a:t>,</a:t>
            </a:r>
            <a:r>
              <a:rPr lang="zh-TW" altLang="en-US" sz="4200" dirty="0">
                <a:ea typeface="華康正顏楷體W7(P)" panose="03000700000000000000" pitchFamily="66" charset="-120"/>
              </a:rPr>
              <a:t>向俘虜宣告</a:t>
            </a:r>
            <a:r>
              <a:rPr lang="zh-TW" altLang="en-US" sz="42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自由</a:t>
            </a:r>
            <a:r>
              <a:rPr lang="en-US" altLang="zh-TW" sz="4200" dirty="0">
                <a:ea typeface="華康正顏楷體W7(P)" panose="03000700000000000000" pitchFamily="66" charset="-120"/>
              </a:rPr>
              <a:t>,</a:t>
            </a:r>
            <a:r>
              <a:rPr lang="zh-TW" altLang="en-US" sz="4200" dirty="0">
                <a:ea typeface="華康正顏楷體W7(P)" panose="03000700000000000000" pitchFamily="66" charset="-120"/>
              </a:rPr>
              <a:t>宣布上主恩慈的</a:t>
            </a:r>
            <a:r>
              <a:rPr lang="zh-TW" altLang="en-US" sz="42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喜年</a:t>
            </a:r>
            <a:r>
              <a:rPr lang="en-US" altLang="zh-TW" sz="4200" dirty="0">
                <a:ea typeface="華康正顏楷體W7(P)" panose="03000700000000000000" pitchFamily="66" charset="-120"/>
              </a:rPr>
              <a:t>.</a:t>
            </a:r>
            <a:r>
              <a:rPr lang="zh-TW" altLang="en-US" sz="4200" dirty="0">
                <a:ea typeface="華康正顏楷體W7(P)" panose="03000700000000000000" pitchFamily="66" charset="-120"/>
              </a:rPr>
              <a:t>我要萬分</a:t>
            </a:r>
            <a:r>
              <a:rPr lang="zh-TW" altLang="en-US" sz="4200" dirty="0">
                <a:highlight>
                  <a:srgbClr val="FFFF00"/>
                </a:highlight>
                <a:ea typeface="華康正顏楷體W7(P)" panose="03000700000000000000" pitchFamily="66" charset="-120"/>
              </a:rPr>
              <a:t>喜樂於上主</a:t>
            </a:r>
            <a:r>
              <a:rPr lang="en-US" altLang="zh-TW" sz="4200" dirty="0">
                <a:ea typeface="華康正顏楷體W7(P)" panose="03000700000000000000" pitchFamily="66" charset="-120"/>
              </a:rPr>
              <a:t>.</a:t>
            </a:r>
          </a:p>
          <a:p>
            <a:pPr lvl="0" eaLnBrk="1" hangingPunct="1">
              <a:lnSpc>
                <a:spcPts val="5200"/>
              </a:lnSpc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上主的神臨於我身上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他給我傅了油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:</a:t>
            </a:r>
            <a:b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我也曾傅過油</a:t>
            </a:r>
            <a:r>
              <a:rPr lang="en-US" altLang="zh-TW" sz="4000" dirty="0">
                <a:ea typeface="華康儷中黑" panose="020B0509000000000000" pitchFamily="49" charset="-120"/>
              </a:rPr>
              <a:t>(=</a:t>
            </a:r>
            <a:r>
              <a:rPr lang="zh-TW" altLang="en-US" sz="4000" dirty="0">
                <a:ea typeface="華康儷中黑" panose="020B0509000000000000" pitchFamily="49" charset="-120"/>
              </a:rPr>
              <a:t>基督徒</a:t>
            </a:r>
            <a:r>
              <a:rPr lang="en-US" altLang="zh-TW" sz="4000" dirty="0">
                <a:ea typeface="華康儷中黑" panose="020B0509000000000000" pitchFamily="49" charset="-120"/>
              </a:rPr>
              <a:t>),</a:t>
            </a:r>
            <a:r>
              <a:rPr lang="zh-TW" altLang="en-US" sz="4000" dirty="0">
                <a:ea typeface="華康儷中黑" panose="020B0509000000000000" pitchFamily="49" charset="-120"/>
              </a:rPr>
              <a:t>也有上主的神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我屬神而非屬世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永恆而非短暫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喜訊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外在</a:t>
            </a:r>
            <a:r>
              <a:rPr lang="en-US" altLang="zh-TW" sz="4000" dirty="0">
                <a:ea typeface="華康儷中黑" panose="020B0509000000000000" pitchFamily="49" charset="-120"/>
              </a:rPr>
              <a:t>+</a:t>
            </a:r>
            <a:r>
              <a:rPr lang="zh-TW" altLang="en-US" sz="4000" dirty="0">
                <a:ea typeface="華康儷中黑" panose="020B0509000000000000" pitchFamily="49" charset="-120"/>
              </a:rPr>
              <a:t>精神</a:t>
            </a:r>
            <a:r>
              <a:rPr lang="en-US" altLang="zh-TW" sz="4000" dirty="0">
                <a:ea typeface="華康儷中黑" panose="020B0509000000000000" pitchFamily="49" charset="-120"/>
              </a:rPr>
              <a:t>; </a:t>
            </a:r>
            <a:r>
              <a:rPr lang="zh-TW" altLang="en-US" sz="4000" dirty="0">
                <a:ea typeface="華康儷中黑" panose="020B0509000000000000" pitchFamily="49" charset="-120"/>
              </a:rPr>
              <a:t>個別</a:t>
            </a:r>
            <a:r>
              <a:rPr lang="en-US" altLang="zh-TW" sz="4000" dirty="0">
                <a:ea typeface="華康儷中黑" panose="020B0509000000000000" pitchFamily="49" charset="-120"/>
              </a:rPr>
              <a:t>+</a:t>
            </a:r>
            <a:r>
              <a:rPr lang="zh-TW" altLang="en-US" sz="4000" dirty="0">
                <a:ea typeface="華康儷中黑" panose="020B0509000000000000" pitchFamily="49" charset="-120"/>
              </a:rPr>
              <a:t>整體</a:t>
            </a:r>
            <a:r>
              <a:rPr lang="en-US" altLang="zh-TW" sz="4000" dirty="0">
                <a:ea typeface="華康儷中黑" panose="020B0509000000000000" pitchFamily="49" charset="-120"/>
              </a:rPr>
              <a:t>(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喜年</a:t>
            </a:r>
            <a:r>
              <a:rPr lang="en-US" altLang="zh-TW" sz="4000" dirty="0">
                <a:ea typeface="華康儷中黑" panose="020B0509000000000000" pitchFamily="49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9628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6516" y="188640"/>
            <a:ext cx="9144000" cy="6547297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400" dirty="0">
                <a:ea typeface="華康正顏楷體W7(P)" panose="03000700000000000000" pitchFamily="66" charset="-120"/>
              </a:rPr>
              <a:t>你們應常</a:t>
            </a:r>
            <a:r>
              <a:rPr lang="zh-TW" altLang="en-US" sz="44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歡樂</a:t>
            </a:r>
            <a:r>
              <a:rPr lang="en-US" altLang="zh-TW" sz="4400" dirty="0">
                <a:ea typeface="華康正顏楷體W7(P)" panose="03000700000000000000" pitchFamily="66" charset="-120"/>
              </a:rPr>
              <a:t>,</a:t>
            </a:r>
            <a:r>
              <a:rPr lang="zh-TW" altLang="en-US" sz="4400" dirty="0">
                <a:ea typeface="華康正顏楷體W7(P)" panose="03000700000000000000" pitchFamily="66" charset="-120"/>
              </a:rPr>
              <a:t>不斷</a:t>
            </a:r>
            <a:r>
              <a:rPr lang="zh-TW" altLang="en-US" sz="44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祈禱</a:t>
            </a:r>
            <a:r>
              <a:rPr lang="en-US" altLang="zh-TW" sz="4400" dirty="0">
                <a:ea typeface="華康正顏楷體W7(P)" panose="03000700000000000000" pitchFamily="66" charset="-120"/>
              </a:rPr>
              <a:t>,</a:t>
            </a:r>
            <a:r>
              <a:rPr lang="zh-TW" altLang="en-US" sz="4400" dirty="0">
                <a:ea typeface="華康正顏楷體W7(P)" panose="03000700000000000000" pitchFamily="66" charset="-120"/>
              </a:rPr>
              <a:t>事事</a:t>
            </a:r>
            <a:r>
              <a:rPr lang="zh-TW" altLang="en-US" sz="44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感謝</a:t>
            </a:r>
            <a:r>
              <a:rPr lang="en-US" altLang="zh-TW" sz="4400" dirty="0">
                <a:ea typeface="華康正顏楷體W7(P)" panose="03000700000000000000" pitchFamily="66" charset="-120"/>
              </a:rPr>
              <a:t>;</a:t>
            </a:r>
            <a:br>
              <a:rPr lang="en-US" altLang="zh-TW" sz="4400" dirty="0">
                <a:ea typeface="華康正顏楷體W7(P)" panose="03000700000000000000" pitchFamily="66" charset="-120"/>
              </a:rPr>
            </a:br>
            <a:r>
              <a:rPr lang="zh-TW" altLang="en-US" sz="4400" dirty="0">
                <a:ea typeface="華康正顏楷體W7(P)" panose="03000700000000000000" pitchFamily="66" charset="-120"/>
              </a:rPr>
              <a:t>好的</a:t>
            </a:r>
            <a:r>
              <a:rPr lang="en-US" altLang="zh-TW" sz="4400" dirty="0">
                <a:ea typeface="華康正顏楷體W7(P)" panose="03000700000000000000" pitchFamily="66" charset="-120"/>
              </a:rPr>
              <a:t>,</a:t>
            </a:r>
            <a:r>
              <a:rPr lang="zh-TW" altLang="en-US" sz="4400" dirty="0">
                <a:ea typeface="華康正顏楷體W7(P)" panose="03000700000000000000" pitchFamily="66" charset="-120"/>
              </a:rPr>
              <a:t>應保持</a:t>
            </a:r>
            <a:r>
              <a:rPr lang="en-US" altLang="zh-TW" sz="4400" dirty="0">
                <a:ea typeface="華康正顏楷體W7(P)" panose="03000700000000000000" pitchFamily="66" charset="-120"/>
              </a:rPr>
              <a:t>;</a:t>
            </a:r>
            <a:r>
              <a:rPr lang="zh-TW" altLang="en-US" sz="4400" dirty="0">
                <a:ea typeface="華康正顏楷體W7(P)" panose="03000700000000000000" pitchFamily="66" charset="-120"/>
              </a:rPr>
              <a:t>各種壞的</a:t>
            </a:r>
            <a:r>
              <a:rPr lang="en-US" altLang="zh-TW" sz="4400" dirty="0">
                <a:ea typeface="華康正顏楷體W7(P)" panose="03000700000000000000" pitchFamily="66" charset="-120"/>
              </a:rPr>
              <a:t>,</a:t>
            </a:r>
            <a:r>
              <a:rPr lang="zh-TW" altLang="en-US" sz="4400" dirty="0">
                <a:ea typeface="華康正顏楷體W7(P)" panose="03000700000000000000" pitchFamily="66" charset="-120"/>
              </a:rPr>
              <a:t>要遠避</a:t>
            </a:r>
            <a:r>
              <a:rPr lang="en-US" altLang="zh-TW" sz="4400" dirty="0">
                <a:ea typeface="華康正顏楷體W7(P)" panose="03000700000000000000" pitchFamily="66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粗黑體" panose="020B0709000000000000" pitchFamily="49" charset="-120"/>
              </a:rPr>
              <a:t>常常歡樂</a:t>
            </a:r>
            <a:r>
              <a:rPr lang="en-US" altLang="zh-TW" sz="4000" dirty="0">
                <a:ea typeface="華康粗黑體" panose="020B0709000000000000" pitchFamily="49" charset="-120"/>
              </a:rPr>
              <a:t>:</a:t>
            </a:r>
            <a:r>
              <a:rPr lang="zh-TW" altLang="en-US" sz="4000" dirty="0">
                <a:ea typeface="華康粗黑體" panose="020B0709000000000000" pitchFamily="49" charset="-120"/>
              </a:rPr>
              <a:t>沒有一刻不歡樂</a:t>
            </a:r>
            <a:br>
              <a:rPr lang="en-US" altLang="zh-TW" sz="4000" dirty="0">
                <a:ea typeface="華康粗黑體" panose="020B0709000000000000" pitchFamily="49" charset="-120"/>
              </a:rPr>
            </a:br>
            <a:r>
              <a:rPr lang="en-US" altLang="zh-TW" sz="4000" dirty="0">
                <a:ea typeface="華康粗黑體" panose="020B0709000000000000" pitchFamily="49" charset="-120"/>
              </a:rPr>
              <a:t>             </a:t>
            </a:r>
            <a:r>
              <a:rPr lang="en-US" altLang="zh-TW" sz="4000" dirty="0">
                <a:ea typeface="華康粗黑體" panose="020B07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ea typeface="華康粗黑體" panose="020B0709000000000000" pitchFamily="49" charset="-120"/>
                <a:sym typeface="Wingdings" panose="05000000000000000000" pitchFamily="2" charset="2"/>
              </a:rPr>
              <a:t>憂道不憂貧的智慧</a:t>
            </a:r>
            <a:r>
              <a:rPr lang="en-US" altLang="zh-TW" sz="4000" dirty="0">
                <a:ea typeface="華康粗黑體" panose="020B0709000000000000" pitchFamily="49" charset="-120"/>
                <a:sym typeface="Wingdings" panose="05000000000000000000" pitchFamily="2" charset="2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粗黑體" panose="020B0709000000000000" pitchFamily="49" charset="-120"/>
              </a:rPr>
              <a:t>事事感謝</a:t>
            </a:r>
            <a:r>
              <a:rPr lang="en-US" altLang="zh-TW" sz="4000" dirty="0">
                <a:solidFill>
                  <a:srgbClr val="FF0000"/>
                </a:solidFill>
                <a:ea typeface="華康粗黑體" panose="020B0709000000000000" pitchFamily="49" charset="-120"/>
              </a:rPr>
              <a:t>:</a:t>
            </a:r>
            <a:r>
              <a:rPr lang="zh-TW" altLang="en-US" sz="4000" dirty="0">
                <a:ea typeface="華康粗黑體" panose="020B0709000000000000" pitchFamily="49" charset="-120"/>
              </a:rPr>
              <a:t>沒一事不感謝</a:t>
            </a:r>
            <a:br>
              <a:rPr lang="en-US" altLang="zh-TW" sz="4000" dirty="0">
                <a:ea typeface="華康粗黑體" panose="020B0709000000000000" pitchFamily="49" charset="-120"/>
              </a:rPr>
            </a:br>
            <a:r>
              <a:rPr lang="en-US" altLang="zh-TW" sz="4000" dirty="0">
                <a:ea typeface="華康粗黑體" panose="020B0709000000000000" pitchFamily="49" charset="-120"/>
              </a:rPr>
              <a:t>             </a:t>
            </a:r>
            <a:r>
              <a:rPr lang="en-US" altLang="zh-TW" sz="4000" dirty="0">
                <a:ea typeface="華康粗黑體" panose="020B07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ea typeface="華康粗黑體" panose="020B0709000000000000" pitchFamily="49" charset="-120"/>
                <a:sym typeface="Wingdings" panose="05000000000000000000" pitchFamily="2" charset="2"/>
              </a:rPr>
              <a:t>化詛為恩的能力和毅力</a:t>
            </a:r>
            <a:endParaRPr lang="en-US" altLang="zh-TW" sz="4000" dirty="0">
              <a:ea typeface="華康粗黑體" panose="020B0709000000000000" pitchFamily="49" charset="-120"/>
              <a:sym typeface="Wingdings" panose="05000000000000000000" pitchFamily="2" charset="2"/>
            </a:endParaRPr>
          </a:p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粗黑體" panose="020B0709000000000000" pitchFamily="49" charset="-120"/>
                <a:sym typeface="Wingdings" panose="05000000000000000000" pitchFamily="2" charset="2"/>
              </a:rPr>
              <a:t>不斷祈禱</a:t>
            </a:r>
            <a:r>
              <a:rPr lang="en-US" altLang="zh-TW" sz="4000" dirty="0">
                <a:ea typeface="華康粗黑體" panose="020B0709000000000000" pitchFamily="49" charset="-120"/>
                <a:sym typeface="Wingdings" panose="05000000000000000000" pitchFamily="2" charset="2"/>
              </a:rPr>
              <a:t>: </a:t>
            </a:r>
            <a:r>
              <a:rPr lang="zh-TW" altLang="en-US" sz="4000" dirty="0">
                <a:ea typeface="華康粗黑體" panose="020B0709000000000000" pitchFamily="49" charset="-120"/>
                <a:sym typeface="Wingdings" panose="05000000000000000000" pitchFamily="2" charset="2"/>
              </a:rPr>
              <a:t>連心跳都在說「我愛你」</a:t>
            </a:r>
            <a:endParaRPr lang="en-US" altLang="zh-TW" sz="4000" dirty="0"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4211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6516" y="188640"/>
            <a:ext cx="9144000" cy="6547297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400" spc="-150" dirty="0">
                <a:ea typeface="華康正顏楷體W7(P)" panose="03000700000000000000" pitchFamily="66" charset="-120"/>
              </a:rPr>
              <a:t>我是在</a:t>
            </a:r>
            <a:r>
              <a:rPr lang="zh-TW" altLang="en-US" sz="44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曠野</a:t>
            </a:r>
            <a:r>
              <a:rPr lang="zh-TW" altLang="en-US" sz="4400" spc="-150" dirty="0">
                <a:ea typeface="華康正顏楷體W7(P)" panose="03000700000000000000" pitchFamily="66" charset="-120"/>
              </a:rPr>
              <a:t>裡呼喊者的</a:t>
            </a:r>
            <a:r>
              <a:rPr lang="zh-TW" altLang="en-US" sz="44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聲音</a:t>
            </a:r>
            <a:r>
              <a:rPr lang="en-US" altLang="zh-TW" sz="4400" spc="-150" dirty="0">
                <a:ea typeface="華康正顏楷體W7(P)" panose="03000700000000000000" pitchFamily="66" charset="-120"/>
              </a:rPr>
              <a:t>:</a:t>
            </a:r>
            <a:r>
              <a:rPr lang="zh-TW" altLang="en-US" sz="4400" spc="-150" dirty="0">
                <a:ea typeface="華康正顏楷體W7(P)" panose="03000700000000000000" pitchFamily="66" charset="-120"/>
              </a:rPr>
              <a:t>修直上主的道路</a:t>
            </a:r>
            <a:r>
              <a:rPr lang="en-US" altLang="zh-TW" sz="4400" spc="-150" dirty="0">
                <a:ea typeface="華康正顏楷體W7(P)" panose="03000700000000000000" pitchFamily="66" charset="-120"/>
              </a:rPr>
              <a:t>!</a:t>
            </a:r>
            <a:r>
              <a:rPr lang="zh-TW" altLang="en-US" sz="4400" spc="-150" dirty="0">
                <a:ea typeface="華康正顏楷體W7(P)" panose="03000700000000000000" pitchFamily="66" charset="-120"/>
              </a:rPr>
              <a:t>正如依撒意亞先知所說的</a:t>
            </a:r>
            <a:r>
              <a:rPr lang="en-US" altLang="zh-TW" sz="4400" spc="-150" dirty="0">
                <a:ea typeface="華康正顏楷體W7(P)" panose="03000700000000000000" pitchFamily="66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highlight>
                  <a:srgbClr val="FFFF00"/>
                </a:highlight>
                <a:ea typeface="華康粗黑體" panose="020B0709000000000000" pitchFamily="49" charset="-120"/>
              </a:rPr>
              <a:t>曠野之聲</a:t>
            </a:r>
            <a:r>
              <a:rPr lang="en-US" altLang="zh-TW" sz="3600" dirty="0">
                <a:highlight>
                  <a:srgbClr val="FFFF00"/>
                </a:highlight>
                <a:ea typeface="華康粗黑體" panose="020B0709000000000000" pitchFamily="49" charset="-120"/>
              </a:rPr>
              <a:t>,</a:t>
            </a:r>
            <a:r>
              <a:rPr lang="zh-TW" altLang="en-US" sz="3600" dirty="0">
                <a:highlight>
                  <a:srgbClr val="FFFF00"/>
                </a:highlight>
                <a:ea typeface="華康粗黑體" panose="020B0709000000000000" pitchFamily="49" charset="-120"/>
              </a:rPr>
              <a:t>猶需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粗黑體" panose="020B0709000000000000" pitchFamily="49" charset="-120"/>
              </a:rPr>
              <a:t>良朋互勉</a:t>
            </a:r>
            <a:r>
              <a:rPr lang="zh-TW" altLang="en-US" sz="3600" dirty="0">
                <a:highlight>
                  <a:srgbClr val="FFFF00"/>
                </a:highlight>
                <a:ea typeface="華康粗黑體" panose="020B0709000000000000" pitchFamily="49" charset="-120"/>
              </a:rPr>
              <a:t>以延續</a:t>
            </a:r>
            <a:r>
              <a:rPr lang="en-US" altLang="zh-TW" sz="2800" dirty="0">
                <a:ea typeface="華康粗黑體" panose="020B0709000000000000" pitchFamily="49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一滴水如何不乾</a:t>
            </a:r>
            <a:r>
              <a:rPr lang="en-US" altLang="zh-TW" sz="2800" dirty="0">
                <a:solidFill>
                  <a:schemeClr val="bg1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?</a:t>
            </a:r>
            <a:r>
              <a:rPr lang="en-US" altLang="zh-TW" sz="2800" dirty="0">
                <a:ea typeface="華康粗黑體" panose="020B0709000000000000" pitchFamily="49" charset="-120"/>
              </a:rPr>
              <a:t>)</a:t>
            </a:r>
            <a:r>
              <a:rPr lang="zh-TW" altLang="en-US" sz="3600" dirty="0">
                <a:ea typeface="華康粗黑體" panose="020B0709000000000000" pitchFamily="49" charset="-120"/>
              </a:rPr>
              <a:t> </a:t>
            </a:r>
            <a:endParaRPr lang="en-US" altLang="zh-TW" sz="3600" dirty="0">
              <a:ea typeface="華康粗黑體" panose="020B0709000000000000" pitchFamily="49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rgbClr val="0000FF"/>
                </a:solidFill>
                <a:ea typeface="華康粗黑體" panose="020B0709000000000000" pitchFamily="49" charset="-120"/>
              </a:rPr>
              <a:t> </a:t>
            </a:r>
            <a:r>
              <a:rPr lang="zh-TW" altLang="en-US" sz="2400" dirty="0">
                <a:solidFill>
                  <a:srgbClr val="0000FF"/>
                </a:solidFill>
                <a:ea typeface="華康粗黑體" panose="020B0709000000000000" pitchFamily="49" charset="-120"/>
              </a:rPr>
              <a:t>  </a:t>
            </a:r>
            <a:r>
              <a:rPr lang="zh-TW" altLang="en-US" sz="3600" dirty="0">
                <a:solidFill>
                  <a:srgbClr val="0000FF"/>
                </a:solidFill>
                <a:ea typeface="華康粗黑體" panose="020B0709000000000000" pitchFamily="49" charset="-120"/>
              </a:rPr>
              <a:t>詩稱國手徒為爾</a:t>
            </a:r>
            <a:r>
              <a:rPr lang="en-US" altLang="zh-TW" sz="3600" dirty="0">
                <a:solidFill>
                  <a:srgbClr val="0000FF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ea typeface="華康粗黑體" panose="020B0709000000000000" pitchFamily="49" charset="-120"/>
              </a:rPr>
              <a:t>命壓人頭不奈何</a:t>
            </a:r>
            <a:r>
              <a:rPr lang="en-US" altLang="zh-TW" sz="3600" dirty="0">
                <a:solidFill>
                  <a:srgbClr val="0000FF"/>
                </a:solidFill>
                <a:ea typeface="華康粗黑體" panose="020B0709000000000000" pitchFamily="49" charset="-120"/>
              </a:rPr>
              <a:t>;</a:t>
            </a:r>
            <a:endParaRPr lang="zh-TW" altLang="en-US" sz="3600" dirty="0">
              <a:solidFill>
                <a:srgbClr val="0000FF"/>
              </a:solidFill>
              <a:ea typeface="華康粗黑體" panose="020B0709000000000000" pitchFamily="49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rgbClr val="0000FF"/>
                </a:solidFill>
                <a:ea typeface="華康粗黑體" panose="020B0709000000000000" pitchFamily="49" charset="-120"/>
              </a:rPr>
              <a:t>  舉眼風光長寂寞</a:t>
            </a:r>
            <a:r>
              <a:rPr lang="en-US" altLang="zh-TW" sz="3600" dirty="0">
                <a:solidFill>
                  <a:srgbClr val="0000FF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ea typeface="華康粗黑體" panose="020B0709000000000000" pitchFamily="49" charset="-120"/>
              </a:rPr>
              <a:t>滿朝官職獨蹉跎</a:t>
            </a:r>
            <a:r>
              <a:rPr lang="en-US" altLang="zh-TW" sz="3600" dirty="0">
                <a:solidFill>
                  <a:srgbClr val="0000FF"/>
                </a:solidFill>
                <a:ea typeface="華康粗黑體" panose="020B0709000000000000" pitchFamily="49" charset="-120"/>
              </a:rPr>
              <a:t>;</a:t>
            </a:r>
            <a:endParaRPr lang="zh-TW" altLang="en-US" sz="3600" dirty="0">
              <a:solidFill>
                <a:srgbClr val="0000FF"/>
              </a:solidFill>
              <a:ea typeface="華康粗黑體" panose="020B0709000000000000" pitchFamily="49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rgbClr val="0000FF"/>
                </a:solidFill>
                <a:ea typeface="華康粗黑體" panose="020B0709000000000000" pitchFamily="49" charset="-120"/>
              </a:rPr>
              <a:t>  亦知合被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FFFF00"/>
                </a:highlight>
                <a:ea typeface="華康粗黑體" panose="020B0709000000000000" pitchFamily="49" charset="-120"/>
              </a:rPr>
              <a:t>才名折</a:t>
            </a:r>
            <a:r>
              <a:rPr lang="en-US" altLang="zh-TW" sz="3600" dirty="0">
                <a:solidFill>
                  <a:srgbClr val="0000FF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ea typeface="華康粗黑體" panose="020B0709000000000000" pitchFamily="49" charset="-120"/>
              </a:rPr>
              <a:t>二十三年折太多</a:t>
            </a:r>
            <a:r>
              <a:rPr lang="en-US" altLang="zh-TW" sz="3600" dirty="0">
                <a:solidFill>
                  <a:srgbClr val="0000FF"/>
                </a:solidFill>
                <a:ea typeface="華康粗黑體" panose="020B0709000000000000" pitchFamily="49" charset="-120"/>
              </a:rPr>
              <a:t>.</a:t>
            </a:r>
            <a:r>
              <a:rPr lang="en-US" altLang="zh-TW" sz="2400" dirty="0">
                <a:ea typeface="華康粗黑體" panose="020B0709000000000000" pitchFamily="49" charset="-120"/>
              </a:rPr>
              <a:t>(</a:t>
            </a:r>
            <a:r>
              <a:rPr lang="zh-TW" altLang="en-US" sz="2400" dirty="0">
                <a:ea typeface="華康粗黑體" panose="020B0709000000000000" pitchFamily="49" charset="-120"/>
              </a:rPr>
              <a:t>白居易</a:t>
            </a:r>
            <a:r>
              <a:rPr lang="en-US" altLang="zh-TW" sz="2400" dirty="0">
                <a:ea typeface="華康粗黑體" panose="020B0709000000000000" pitchFamily="49" charset="-120"/>
              </a:rPr>
              <a:t>)</a:t>
            </a:r>
          </a:p>
          <a:p>
            <a:pPr lvl="0" eaLnBrk="1" hangingPunct="1">
              <a:spcBef>
                <a:spcPct val="0"/>
              </a:spcBef>
              <a:spcAft>
                <a:spcPts val="0"/>
              </a:spcAft>
              <a:buNone/>
              <a:tabLst>
                <a:tab pos="542925" algn="l"/>
              </a:tabLst>
            </a:pPr>
            <a:r>
              <a:rPr lang="zh-TW" altLang="en-US" sz="3600" dirty="0">
                <a:ea typeface="華康粗黑體" panose="020B0709000000000000" pitchFamily="49" charset="-120"/>
              </a:rPr>
              <a:t>     巴山楚水淒涼地</a:t>
            </a:r>
            <a:r>
              <a:rPr lang="en-US" altLang="zh-TW" sz="3600" dirty="0">
                <a:ea typeface="華康粗黑體" panose="020B0709000000000000" pitchFamily="49" charset="-120"/>
              </a:rPr>
              <a:t>,</a:t>
            </a:r>
            <a:r>
              <a:rPr lang="zh-TW" altLang="en-US" sz="3600" dirty="0">
                <a:ea typeface="華康粗黑體" panose="020B0709000000000000" pitchFamily="49" charset="-120"/>
              </a:rPr>
              <a:t>二十三年棄置身</a:t>
            </a:r>
            <a:r>
              <a:rPr lang="en-US" altLang="zh-TW" sz="3600" dirty="0">
                <a:ea typeface="華康粗黑體" panose="020B0709000000000000" pitchFamily="49" charset="-120"/>
              </a:rPr>
              <a:t>;</a:t>
            </a:r>
            <a:endParaRPr lang="zh-TW" altLang="en-US" sz="3600" dirty="0">
              <a:ea typeface="華康粗黑體" panose="020B0709000000000000" pitchFamily="49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0"/>
              </a:spcAft>
              <a:buNone/>
              <a:tabLst>
                <a:tab pos="542925" algn="l"/>
              </a:tabLst>
            </a:pPr>
            <a:r>
              <a:rPr lang="zh-TW" altLang="en-US" sz="3600" dirty="0">
                <a:ea typeface="華康粗黑體" panose="020B0709000000000000" pitchFamily="49" charset="-120"/>
              </a:rPr>
              <a:t>     沉舟側畔千帆過</a:t>
            </a:r>
            <a:r>
              <a:rPr lang="en-US" altLang="zh-TW" sz="3600" dirty="0">
                <a:ea typeface="華康粗黑體" panose="020B0709000000000000" pitchFamily="49" charset="-120"/>
              </a:rPr>
              <a:t>;</a:t>
            </a:r>
            <a:r>
              <a:rPr lang="zh-TW" altLang="en-US" sz="3600" dirty="0">
                <a:ea typeface="華康粗黑體" panose="020B0709000000000000" pitchFamily="49" charset="-120"/>
              </a:rPr>
              <a:t>病樹前頭萬木春</a:t>
            </a:r>
            <a:r>
              <a:rPr lang="en-US" altLang="zh-TW" sz="3600" dirty="0">
                <a:ea typeface="華康粗黑體" panose="020B0709000000000000" pitchFamily="49" charset="-120"/>
              </a:rPr>
              <a:t>;</a:t>
            </a:r>
            <a:endParaRPr lang="zh-TW" altLang="en-US" sz="3600" dirty="0">
              <a:ea typeface="華康粗黑體" panose="020B0709000000000000" pitchFamily="49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0"/>
              </a:spcAft>
              <a:buNone/>
              <a:tabLst>
                <a:tab pos="542925" algn="l"/>
              </a:tabLst>
            </a:pPr>
            <a:r>
              <a:rPr lang="zh-TW" altLang="en-US" sz="3600" dirty="0">
                <a:ea typeface="華康粗黑體" panose="020B0709000000000000" pitchFamily="49" charset="-120"/>
              </a:rPr>
              <a:t>     今日聽君歌一曲</a:t>
            </a:r>
            <a:r>
              <a:rPr lang="en-US" altLang="zh-TW" sz="3600" dirty="0">
                <a:ea typeface="華康粗黑體" panose="020B0709000000000000" pitchFamily="49" charset="-120"/>
              </a:rPr>
              <a:t>,</a:t>
            </a:r>
            <a:r>
              <a:rPr lang="zh-TW" altLang="en-US" sz="3600" dirty="0">
                <a:ea typeface="華康粗黑體" panose="020B0709000000000000" pitchFamily="49" charset="-120"/>
              </a:rPr>
              <a:t>暫憑杯酒</a:t>
            </a:r>
            <a:r>
              <a:rPr lang="zh-TW" altLang="en-US" sz="3600" dirty="0">
                <a:highlight>
                  <a:srgbClr val="FFFF00"/>
                </a:highlight>
                <a:ea typeface="華康粗黑體" panose="020B0709000000000000" pitchFamily="49" charset="-120"/>
              </a:rPr>
              <a:t>長精神</a:t>
            </a:r>
            <a:r>
              <a:rPr lang="en-US" altLang="zh-TW" sz="3600" dirty="0">
                <a:ea typeface="華康粗黑體" panose="020B0709000000000000" pitchFamily="49" charset="-120"/>
              </a:rPr>
              <a:t>.</a:t>
            </a:r>
            <a:r>
              <a:rPr lang="en-US" altLang="zh-TW" sz="2400" dirty="0">
                <a:ea typeface="華康粗黑體" panose="020B0709000000000000" pitchFamily="49" charset="-120"/>
              </a:rPr>
              <a:t>(</a:t>
            </a:r>
            <a:r>
              <a:rPr lang="zh-TW" altLang="en-US" sz="2400" dirty="0">
                <a:ea typeface="華康粗黑體" panose="020B0709000000000000" pitchFamily="49" charset="-120"/>
              </a:rPr>
              <a:t>劉禹錫</a:t>
            </a:r>
            <a:r>
              <a:rPr lang="en-US" altLang="zh-TW" sz="2400" dirty="0">
                <a:ea typeface="華康粗黑體" panose="020B0709000000000000" pitchFamily="49" charset="-120"/>
              </a:rPr>
              <a:t>)</a:t>
            </a:r>
          </a:p>
          <a:p>
            <a:pPr lvl="0" eaLnBrk="1" hangingPunct="1">
              <a:lnSpc>
                <a:spcPts val="35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542925" algn="l"/>
              </a:tabLst>
            </a:pPr>
            <a:r>
              <a:rPr lang="zh-TW" altLang="en-US" sz="2800" dirty="0">
                <a:ea typeface="華康粗黑體" panose="020B0709000000000000" pitchFamily="49" charset="-120"/>
              </a:rPr>
              <a:t>              </a:t>
            </a:r>
            <a:r>
              <a:rPr lang="zh-TW" altLang="en-US" sz="2800" dirty="0">
                <a:solidFill>
                  <a:srgbClr val="FF0000"/>
                </a:solidFill>
                <a:ea typeface="華康粗黑體" panose="020B0709000000000000" pitchFamily="49" charset="-120"/>
              </a:rPr>
              <a:t>人誰不怕老</a:t>
            </a:r>
            <a:r>
              <a:rPr lang="en-US" altLang="zh-TW" sz="2800" dirty="0">
                <a:solidFill>
                  <a:srgbClr val="FF0000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2800" dirty="0">
                <a:solidFill>
                  <a:srgbClr val="FF0000"/>
                </a:solidFill>
                <a:ea typeface="華康粗黑體" panose="020B0709000000000000" pitchFamily="49" charset="-120"/>
              </a:rPr>
              <a:t>老去有誰憐</a:t>
            </a:r>
            <a:r>
              <a:rPr lang="en-US" altLang="zh-TW" sz="3600" dirty="0">
                <a:ea typeface="華康粗黑體" panose="020B0709000000000000" pitchFamily="49" charset="-120"/>
              </a:rPr>
              <a:t>       </a:t>
            </a:r>
          </a:p>
          <a:p>
            <a:pPr lvl="0" eaLnBrk="1" hangingPunct="1">
              <a:spcBef>
                <a:spcPct val="0"/>
              </a:spcBef>
              <a:spcAft>
                <a:spcPts val="0"/>
              </a:spcAft>
              <a:buNone/>
              <a:tabLst>
                <a:tab pos="542925" algn="l"/>
              </a:tabLst>
            </a:pPr>
            <a:r>
              <a:rPr lang="en-US" altLang="zh-TW" sz="3600" dirty="0">
                <a:ea typeface="華康粗黑體" panose="020B0709000000000000" pitchFamily="49" charset="-120"/>
              </a:rPr>
              <a:t>       </a:t>
            </a:r>
            <a:r>
              <a:rPr lang="en-US" altLang="zh-TW" sz="3600" dirty="0">
                <a:solidFill>
                  <a:srgbClr val="0000FF"/>
                </a:solidFill>
                <a:highlight>
                  <a:srgbClr val="FFFF00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3600" dirty="0">
                <a:solidFill>
                  <a:srgbClr val="FF0000"/>
                </a:solidFill>
                <a:ea typeface="華康粗黑體" panose="020B0709000000000000" pitchFamily="49" charset="-120"/>
                <a:sym typeface="Wingdings" panose="05000000000000000000" pitchFamily="2" charset="2"/>
              </a:rPr>
              <a:t>莫道桑榆晚</a:t>
            </a:r>
            <a:r>
              <a:rPr lang="en-US" altLang="zh-TW" sz="3600" dirty="0">
                <a:solidFill>
                  <a:srgbClr val="FF0000"/>
                </a:solidFill>
                <a:ea typeface="華康粗黑體" panose="020B07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粗黑體" panose="020B0709000000000000" pitchFamily="49" charset="-120"/>
                <a:sym typeface="Wingdings" panose="05000000000000000000" pitchFamily="2" charset="2"/>
              </a:rPr>
              <a:t>微霞尚滿天</a:t>
            </a:r>
            <a:r>
              <a:rPr lang="en-US" altLang="zh-TW" sz="3600" dirty="0">
                <a:solidFill>
                  <a:srgbClr val="FF0000"/>
                </a:solidFill>
                <a:ea typeface="華康粗黑體" panose="020B07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永不放棄</a:t>
            </a:r>
            <a:endParaRPr lang="zh-TW" altLang="en-US" sz="3600" dirty="0">
              <a:solidFill>
                <a:srgbClr val="FFFF00"/>
              </a:solidFill>
              <a:highlight>
                <a:srgbClr val="FF0000"/>
              </a:highlight>
              <a:ea typeface="華康粗黑體" panose="020B0709000000000000" pitchFamily="49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29A8A494-26DF-4857-9329-48E332CE1460}"/>
              </a:ext>
            </a:extLst>
          </p:cNvPr>
          <p:cNvSpPr txBox="1"/>
          <p:nvPr/>
        </p:nvSpPr>
        <p:spPr>
          <a:xfrm>
            <a:off x="7080560" y="2248874"/>
            <a:ext cx="1979712" cy="70788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詩豪</a:t>
            </a:r>
            <a:r>
              <a:rPr lang="en-US" altLang="zh-TW" sz="2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  <a:r>
              <a:rPr lang="zh-TW" altLang="en-US" sz="2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劉柳</a:t>
            </a:r>
            <a:r>
              <a:rPr lang="en-US" altLang="zh-TW" sz="2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  <a:r>
              <a:rPr lang="zh-TW" altLang="en-US" sz="2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劉白劉白韋應物三傑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060272A4-205A-4FBD-988D-6F7CCEF99C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2946842"/>
            <a:ext cx="1368153" cy="564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031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A90FCDB-86E6-400C-983B-7A31C5E31B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喜年</a:t>
            </a:r>
            <a:r>
              <a:rPr lang="en-US" altLang="zh-TW" dirty="0"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ea typeface="華康儷中黑" panose="020B0509000000000000" pitchFamily="49" charset="-120"/>
              </a:rPr>
              <a:t>肋未紀第</a:t>
            </a:r>
            <a:r>
              <a:rPr lang="en-US" altLang="zh-TW" dirty="0">
                <a:ea typeface="華康儷中黑" panose="020B0509000000000000" pitchFamily="49" charset="-120"/>
              </a:rPr>
              <a:t>25</a:t>
            </a:r>
            <a:r>
              <a:rPr lang="zh-TW" altLang="en-US" dirty="0">
                <a:ea typeface="華康儷中黑" panose="020B0509000000000000" pitchFamily="49" charset="-120"/>
              </a:rPr>
              <a:t>章</a:t>
            </a:r>
            <a:r>
              <a:rPr lang="en-US" altLang="zh-TW" dirty="0"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ea typeface="華康儷中黑" panose="020B0509000000000000" pitchFamily="49" charset="-120"/>
              </a:rPr>
              <a:t>申命紀第</a:t>
            </a:r>
            <a:r>
              <a:rPr lang="en-US" altLang="zh-TW" dirty="0">
                <a:ea typeface="華康儷中黑" panose="020B0509000000000000" pitchFamily="49" charset="-120"/>
              </a:rPr>
              <a:t>5</a:t>
            </a:r>
            <a:r>
              <a:rPr lang="zh-TW" altLang="en-US" dirty="0">
                <a:ea typeface="華康儷中黑" panose="020B0509000000000000" pitchFamily="49" charset="-120"/>
              </a:rPr>
              <a:t>章</a:t>
            </a:r>
            <a:r>
              <a:rPr lang="en-US" altLang="zh-TW" dirty="0">
                <a:ea typeface="華康儷中黑" panose="020B0509000000000000" pitchFamily="49" charset="-120"/>
              </a:rPr>
              <a:t>):</a:t>
            </a:r>
            <a:r>
              <a:rPr lang="en-US" altLang="zh-TW" sz="4000" dirty="0">
                <a:ea typeface="華康儷中黑" panose="020B0509000000000000" pitchFamily="49" charset="-120"/>
              </a:rPr>
              <a:t> </a:t>
            </a:r>
            <a:r>
              <a:rPr lang="zh-TW" altLang="en-US" sz="4000" dirty="0">
                <a:ea typeface="華康儷中黑" panose="020B0509000000000000" pitchFamily="49" charset="-120"/>
              </a:rPr>
              <a:t>六天工作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第七天是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安息日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六年工作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第七年是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安息年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七個安息年共</a:t>
            </a:r>
            <a:r>
              <a:rPr lang="en-US" altLang="zh-TW" sz="4000" dirty="0">
                <a:ea typeface="華康儷中黑" panose="020B0509000000000000" pitchFamily="49" charset="-120"/>
              </a:rPr>
              <a:t>49</a:t>
            </a:r>
            <a:r>
              <a:rPr lang="zh-TW" altLang="en-US" sz="4000" dirty="0">
                <a:ea typeface="華康儷中黑" panose="020B0509000000000000" pitchFamily="49" charset="-120"/>
              </a:rPr>
              <a:t>年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第</a:t>
            </a:r>
            <a:r>
              <a:rPr lang="en-US" altLang="zh-TW" sz="4000" dirty="0">
                <a:ea typeface="華康儷中黑" panose="020B0509000000000000" pitchFamily="49" charset="-120"/>
              </a:rPr>
              <a:t>50</a:t>
            </a:r>
            <a:r>
              <a:rPr lang="zh-TW" altLang="en-US" sz="4000" dirty="0">
                <a:ea typeface="華康儷中黑" panose="020B0509000000000000" pitchFamily="49" charset="-120"/>
              </a:rPr>
              <a:t>年就是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喜年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Jubilee Year </a:t>
            </a:r>
            <a:r>
              <a:rPr lang="en-US" altLang="zh-TW" dirty="0">
                <a:ea typeface="華康儷中黑" panose="020B0509000000000000" pitchFamily="49" charset="-120"/>
              </a:rPr>
              <a:t>(Leviticus 25, Deuteronomy 5):</a:t>
            </a:r>
            <a:r>
              <a:rPr lang="en-US" altLang="zh-TW" sz="4000" dirty="0">
                <a:ea typeface="華康儷中黑" panose="020B0509000000000000" pitchFamily="49" charset="-120"/>
              </a:rPr>
              <a:t>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six</a:t>
            </a:r>
            <a:r>
              <a:rPr lang="en-US" altLang="zh-TW" sz="4000" dirty="0">
                <a:ea typeface="華康儷中黑" panose="020B0509000000000000" pitchFamily="49" charset="-120"/>
              </a:rPr>
              <a:t> days of work, rest day </a:t>
            </a:r>
            <a:r>
              <a:rPr lang="en-US" altLang="zh-TW" sz="3600" dirty="0">
                <a:ea typeface="華康儷中黑" panose="020B0509000000000000" pitchFamily="49" charset="-120"/>
              </a:rPr>
              <a:t>(Sabbath) </a:t>
            </a:r>
            <a:r>
              <a:rPr lang="en-US" altLang="zh-TW" sz="4000" dirty="0">
                <a:ea typeface="華康儷中黑" panose="020B0509000000000000" pitchFamily="49" charset="-120"/>
              </a:rPr>
              <a:t>on the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seventh</a:t>
            </a:r>
            <a:r>
              <a:rPr lang="en-US" altLang="zh-TW" sz="4000" dirty="0">
                <a:ea typeface="華康儷中黑" panose="020B0509000000000000" pitchFamily="49" charset="-120"/>
              </a:rPr>
              <a:t> day;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six</a:t>
            </a:r>
            <a:r>
              <a:rPr lang="en-US" altLang="zh-TW" sz="4000" dirty="0">
                <a:ea typeface="華康儷中黑" panose="020B0509000000000000" pitchFamily="49" charset="-120"/>
              </a:rPr>
              <a:t> years of work, Sabbatical on the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seventh</a:t>
            </a:r>
            <a:r>
              <a:rPr lang="en-US" altLang="zh-TW" sz="4000" dirty="0">
                <a:ea typeface="華康儷中黑" panose="020B0509000000000000" pitchFamily="49" charset="-120"/>
              </a:rPr>
              <a:t> year.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7 Sabbatical year =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49</a:t>
            </a:r>
            <a:r>
              <a:rPr lang="en-US" altLang="zh-TW" sz="4000" dirty="0">
                <a:ea typeface="華康儷中黑" panose="020B0509000000000000" pitchFamily="49" charset="-120"/>
              </a:rPr>
              <a:t>,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the fiftieth year is Jubilee year</a:t>
            </a:r>
            <a:r>
              <a:rPr lang="en-US" altLang="zh-TW" sz="4000" dirty="0">
                <a:ea typeface="華康儷中黑" panose="020B0509000000000000" pitchFamily="49" charset="-12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90277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A90FCDB-86E6-400C-983B-7A31C5E31B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喜年內容</a:t>
            </a:r>
            <a:r>
              <a:rPr lang="en-US" altLang="zh-TW" sz="4000" dirty="0">
                <a:ea typeface="華康儷中黑" panose="020B0509000000000000" pitchFamily="49" charset="-120"/>
              </a:rPr>
              <a:t>: 1.</a:t>
            </a:r>
            <a:r>
              <a:rPr lang="zh-TW" altLang="en-US" sz="4000" dirty="0">
                <a:ea typeface="華康儷中黑" panose="020B0509000000000000" pitchFamily="49" charset="-120"/>
              </a:rPr>
              <a:t>大地休耕</a:t>
            </a:r>
            <a:r>
              <a:rPr lang="en-US" altLang="zh-TW" sz="4000" dirty="0">
                <a:ea typeface="華康儷中黑" panose="020B0509000000000000" pitchFamily="49" charset="-120"/>
              </a:rPr>
              <a:t>; 2.</a:t>
            </a:r>
            <a:r>
              <a:rPr lang="zh-TW" altLang="en-US" sz="4000" dirty="0">
                <a:ea typeface="華康儷中黑" panose="020B0509000000000000" pitchFamily="49" charset="-120"/>
              </a:rPr>
              <a:t>人人各歸祖業</a:t>
            </a:r>
            <a:r>
              <a:rPr lang="en-US" altLang="zh-TW" sz="4000" dirty="0">
                <a:ea typeface="華康儷中黑" panose="020B0509000000000000" pitchFamily="49" charset="-120"/>
              </a:rPr>
              <a:t>; 3.</a:t>
            </a:r>
            <a:r>
              <a:rPr lang="zh-TW" altLang="en-US" sz="4000" dirty="0">
                <a:ea typeface="華康儷中黑" panose="020B0509000000000000" pitchFamily="49" charset="-120"/>
              </a:rPr>
              <a:t>所有奴隸無條件重獲自由</a:t>
            </a:r>
            <a:r>
              <a:rPr lang="en-US" altLang="zh-TW" sz="4000" dirty="0">
                <a:ea typeface="華康儷中黑" panose="020B0509000000000000" pitchFamily="49" charset="-120"/>
              </a:rPr>
              <a:t>;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TW" sz="4000" dirty="0">
                <a:ea typeface="華康儷中黑" panose="020B0509000000000000" pitchFamily="49" charset="-120"/>
              </a:rPr>
              <a:t>4.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真正的普天同慶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What is Jubilee year about: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1. fallowing the land </a:t>
            </a:r>
            <a:r>
              <a:rPr lang="en-US" altLang="zh-TW" sz="3600" dirty="0">
                <a:ea typeface="華康儷中黑" panose="020B0509000000000000" pitchFamily="49" charset="-120"/>
              </a:rPr>
              <a:t>(resting the land between crops)</a:t>
            </a:r>
            <a:r>
              <a:rPr lang="en-US" altLang="zh-TW" sz="4000" dirty="0">
                <a:ea typeface="華康儷中黑" panose="020B0509000000000000" pitchFamily="49" charset="-120"/>
              </a:rPr>
              <a:t>; 2. everyone returning home </a:t>
            </a:r>
            <a:r>
              <a:rPr lang="en-US" altLang="zh-TW" sz="3600" dirty="0">
                <a:ea typeface="華康儷中黑" panose="020B0509000000000000" pitchFamily="49" charset="-120"/>
              </a:rPr>
              <a:t>(for those who had sold their family estate)</a:t>
            </a:r>
            <a:r>
              <a:rPr lang="en-US" altLang="zh-TW" sz="4000" dirty="0">
                <a:ea typeface="華康儷中黑" panose="020B0509000000000000" pitchFamily="49" charset="-120"/>
              </a:rPr>
              <a:t>; 3. unconditionally setting free all slaves; 4. </a:t>
            </a:r>
            <a:r>
              <a:rPr lang="en-US" altLang="zh-TW" sz="4000" dirty="0" err="1">
                <a:solidFill>
                  <a:srgbClr val="FF00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l</a:t>
            </a:r>
            <a:r>
              <a:rPr lang="en-US" altLang="zh-TW" sz="4400" dirty="0" err="1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true</a:t>
            </a:r>
            <a:r>
              <a:rPr lang="en-US" altLang="zh-TW" sz="44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 </a:t>
            </a:r>
            <a:r>
              <a:rPr lang="en-US" altLang="zh-TW" sz="4400" b="1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universal jubilation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51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A90FCDB-86E6-400C-983B-7A31C5E31B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" panose="020B0509000000000000" pitchFamily="49" charset="-120"/>
              </a:rPr>
              <a:t>在真正的普天同慶中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人們才能真真實實的</a:t>
            </a:r>
            <a:endParaRPr lang="en-US" altLang="zh-TW" sz="36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常常喜樂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事事感恩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ea typeface="華康儷中黑" panose="020B0509000000000000" pitchFamily="49" charset="-120"/>
              </a:rPr>
              <a:t>衣食足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然後知榮辱</a:t>
            </a:r>
            <a:r>
              <a:rPr lang="en-US" altLang="zh-TW" sz="2800" dirty="0"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ea typeface="華康儷中黑" panose="020B0509000000000000" pitchFamily="49" charset="-120"/>
              </a:rPr>
              <a:t>管子</a:t>
            </a:r>
            <a:r>
              <a:rPr lang="en-US" altLang="zh-TW" sz="2800" dirty="0">
                <a:ea typeface="華康儷中黑" panose="020B0509000000000000" pitchFamily="49" charset="-120"/>
              </a:rPr>
              <a:t>);</a:t>
            </a:r>
            <a:r>
              <a:rPr lang="zh-TW" altLang="en-US" sz="3600" dirty="0">
                <a:ea typeface="華康儷中黑" panose="020B0509000000000000" pitchFamily="49" charset="-120"/>
              </a:rPr>
              <a:t>同樣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衣食足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然後可深化信仰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100"/>
              </a:lnSpc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Only in true universal jubilation will people genuinely experience “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rejoice 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always</a:t>
            </a:r>
            <a:r>
              <a:rPr lang="en-US" altLang="zh-TW" sz="3600" dirty="0">
                <a:ea typeface="華康儷中黑" panose="020B0509000000000000" pitchFamily="49" charset="-120"/>
              </a:rPr>
              <a:t>” and “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give thanks in 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all circumstances</a:t>
            </a:r>
            <a:r>
              <a:rPr lang="en-US" altLang="zh-TW" sz="3600" dirty="0">
                <a:ea typeface="華康儷中黑" panose="020B0509000000000000" pitchFamily="49" charset="-120"/>
              </a:rPr>
              <a:t>”. Because only when food and clothing needs are satisfied will people understand </a:t>
            </a:r>
            <a:r>
              <a:rPr lang="en-US" altLang="zh-TW" sz="3600" dirty="0" err="1">
                <a:ea typeface="華康儷中黑" panose="020B0509000000000000" pitchFamily="49" charset="-120"/>
              </a:rPr>
              <a:t>honour</a:t>
            </a:r>
            <a:r>
              <a:rPr lang="en-US" altLang="zh-TW" sz="3600" dirty="0">
                <a:ea typeface="華康儷中黑" panose="020B0509000000000000" pitchFamily="49" charset="-120"/>
              </a:rPr>
              <a:t> and disgrace </a:t>
            </a:r>
            <a:r>
              <a:rPr lang="en-US" altLang="zh-TW" sz="2800" dirty="0">
                <a:ea typeface="華康儷中黑" panose="020B0509000000000000" pitchFamily="49" charset="-120"/>
              </a:rPr>
              <a:t>(</a:t>
            </a:r>
            <a:r>
              <a:rPr lang="en-US" altLang="zh-TW" sz="2800" dirty="0" err="1">
                <a:ea typeface="華康儷中黑" panose="020B0509000000000000" pitchFamily="49" charset="-120"/>
              </a:rPr>
              <a:t>Guanzi</a:t>
            </a:r>
            <a:r>
              <a:rPr lang="en-US" altLang="zh-TW" sz="2800" dirty="0">
                <a:ea typeface="華康儷中黑" panose="020B0509000000000000" pitchFamily="49" charset="-120"/>
              </a:rPr>
              <a:t>)</a:t>
            </a:r>
            <a:r>
              <a:rPr lang="en-US" altLang="zh-TW" sz="3600" dirty="0">
                <a:ea typeface="華康儷中黑" panose="020B0509000000000000" pitchFamily="49" charset="-120"/>
              </a:rPr>
              <a:t>; similarly,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only when basic needs are addressed 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will people have the opportunity to deepen their faith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46548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A90FCDB-86E6-400C-983B-7A31C5E31B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ea typeface="華康儷中黑" panose="020B0509000000000000" pitchFamily="49" charset="-120"/>
              </a:rPr>
              <a:t>否則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一定是如杜甫所說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「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朱門酒肉臭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路有凍死骨</a:t>
            </a:r>
            <a:r>
              <a:rPr lang="zh-TW" altLang="en-US" sz="3600" dirty="0">
                <a:ea typeface="華康儷中黑" panose="020B0509000000000000" pitchFamily="49" charset="-120"/>
              </a:rPr>
              <a:t>」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或「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率土謳歌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尚有窮人悲夜月</a:t>
            </a:r>
            <a:r>
              <a:rPr lang="zh-TW" altLang="en-US" sz="3600" dirty="0">
                <a:ea typeface="華康儷中黑" panose="020B0509000000000000" pitchFamily="49" charset="-120"/>
              </a:rPr>
              <a:t>」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Otherwise, it would be as the poet Du Fu said, “</a:t>
            </a:r>
            <a:r>
              <a:rPr lang="en-US" altLang="zh-TW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Aromas of meat and wine intoxicate behind exclusive gates,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 </a:t>
            </a:r>
            <a:r>
              <a:rPr lang="en-US" altLang="zh-TW" sz="3600" dirty="0">
                <a:ea typeface="華康儷中黑" panose="020B0509000000000000" pitchFamily="49" charset="-120"/>
              </a:rPr>
              <a:t>while on the streets, emaciated </a:t>
            </a:r>
            <a:r>
              <a:rPr lang="en-US" altLang="zh-TW" sz="3000" dirty="0">
                <a:ea typeface="華康儷中黑" panose="020B0509000000000000" pitchFamily="49" charset="-120"/>
              </a:rPr>
              <a:t>(</a:t>
            </a:r>
            <a:r>
              <a:rPr lang="en-US" altLang="zh-TW" sz="3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malnourished)</a:t>
            </a:r>
            <a:r>
              <a:rPr lang="en-US" altLang="zh-TW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zh-TW" sz="3600" dirty="0">
                <a:ea typeface="華康儷中黑" panose="020B0509000000000000" pitchFamily="49" charset="-120"/>
              </a:rPr>
              <a:t>bodies freeze 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in death’s embrace”.  Or, 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en-US" altLang="zh-TW" sz="3600" dirty="0">
                <a:ea typeface="華康儷中黑" panose="020B0509000000000000" pitchFamily="49" charset="-120"/>
              </a:rPr>
              <a:t>“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The prosperous celebrates in music across the land</a:t>
            </a:r>
            <a:r>
              <a:rPr lang="en-US" altLang="zh-TW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, yet under the same moon the pitiful to their sorrows are condemned</a:t>
            </a:r>
            <a:r>
              <a:rPr lang="en-US" altLang="zh-TW" sz="3600" dirty="0">
                <a:ea typeface="華康儷中黑" panose="020B0509000000000000" pitchFamily="49" charset="-12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7238371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A90FCDB-86E6-400C-983B-7A31C5E31B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所以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如要「普天同慶」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就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「應使老弱盡歡顏」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讓全人類至少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每</a:t>
            </a:r>
            <a:r>
              <a:rPr lang="en-US" altLang="zh-TW" sz="4000" dirty="0">
                <a:ea typeface="華康儷中黑" panose="020B0509000000000000" pitchFamily="49" charset="-120"/>
              </a:rPr>
              <a:t>50</a:t>
            </a:r>
            <a:r>
              <a:rPr lang="zh-TW" altLang="en-US" sz="4000" dirty="0">
                <a:ea typeface="華康儷中黑" panose="020B0509000000000000" pitchFamily="49" charset="-120"/>
              </a:rPr>
              <a:t>年</a:t>
            </a:r>
            <a:r>
              <a:rPr lang="en-US" altLang="zh-TW" sz="4000" dirty="0">
                <a:ea typeface="華康儷中黑" panose="020B0509000000000000" pitchFamily="49" charset="-120"/>
              </a:rPr>
              <a:t>, </a:t>
            </a:r>
            <a:r>
              <a:rPr lang="zh-TW" altLang="en-US" sz="4000" dirty="0">
                <a:ea typeface="華康儷中黑" panose="020B0509000000000000" pitchFamily="49" charset="-120"/>
              </a:rPr>
              <a:t>就可進入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喜年的佳景</a:t>
            </a:r>
            <a:r>
              <a:rPr lang="en-US" altLang="zh-TW" sz="4000" dirty="0">
                <a:ea typeface="華康儷中黑" panose="020B0509000000000000" pitchFamily="49" charset="-120"/>
              </a:rPr>
              <a:t>, </a:t>
            </a:r>
            <a:r>
              <a:rPr lang="zh-TW" altLang="en-US" sz="4000" dirty="0">
                <a:ea typeface="華康儷中黑" panose="020B0509000000000000" pitchFamily="49" charset="-120"/>
              </a:rPr>
              <a:t>重拾希望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So to achieve universal jubilation, we must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bring joy to the old and the marginalized. </a:t>
            </a:r>
            <a:r>
              <a:rPr lang="en-US" altLang="zh-TW" sz="4000" dirty="0">
                <a:ea typeface="華康儷中黑" panose="020B0509000000000000" pitchFamily="49" charset="-120"/>
              </a:rPr>
              <a:t>Every 50 years or so, to bring relief and 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hope to all humanity </a:t>
            </a:r>
            <a:r>
              <a:rPr lang="en-US" altLang="zh-TW" sz="4000" dirty="0">
                <a:ea typeface="華康儷中黑" panose="020B0509000000000000" pitchFamily="49" charset="-120"/>
              </a:rPr>
              <a:t>with a Year of Jubilation.</a:t>
            </a:r>
          </a:p>
        </p:txBody>
      </p:sp>
    </p:spTree>
    <p:extLst>
      <p:ext uri="{BB962C8B-B14F-4D97-AF65-F5344CB8AC3E}">
        <p14:creationId xmlns:p14="http://schemas.microsoft.com/office/powerpoint/2010/main" val="8047629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A90FCDB-86E6-400C-983B-7A31C5E31B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ea typeface="華康儷中黑" panose="020B0509000000000000" pitchFamily="49" charset="-120"/>
              </a:rPr>
              <a:t>喜年時</a:t>
            </a:r>
            <a:r>
              <a:rPr lang="en-US" altLang="zh-TW" sz="3600" dirty="0"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ea typeface="華康儷中黑" panose="020B0509000000000000" pitchFamily="49" charset="-120"/>
              </a:rPr>
              <a:t>物歸原主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奴隸自由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</a:rPr>
              <a:t>公元二千年時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曾有人提倡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富國免除窮國的債務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讓他們從頭再來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</a:rPr>
              <a:t>可惜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信聖經的有錢國家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沒有這樣做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100"/>
              </a:lnSpc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During the Year of Jubilation, return property to the original owner, set slaves free. In the year 2000, some well-meaning people advocated for affluent countries to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relieve the debts of the poor countries </a:t>
            </a:r>
            <a:r>
              <a:rPr lang="en-US" altLang="zh-TW" sz="3600" dirty="0">
                <a:ea typeface="華康儷中黑" panose="020B0509000000000000" pitchFamily="49" charset="-120"/>
              </a:rPr>
              <a:t>so they can set out anew; however, the Bible-believing Christian countries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did not seem to support the call for action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77833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A90FCDB-86E6-400C-983B-7A31C5E31B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安息日和喜年的精神提醒人們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人不可利用工作無休止地去掠奪大地的資源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人更需與大自然和諧相處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 </a:t>
            </a:r>
            <a:r>
              <a:rPr lang="zh-TW" altLang="en-US" sz="4000" dirty="0">
                <a:ea typeface="華康儷中黑" panose="020B0509000000000000" pitchFamily="49" charset="-120"/>
              </a:rPr>
              <a:t>定時休耕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The spirit of Sabbath and Year of Jubilee serve as a reminder that humanity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not to exploit the earth </a:t>
            </a:r>
            <a:r>
              <a:rPr lang="en-US" altLang="zh-TW" sz="4000" dirty="0">
                <a:ea typeface="華康儷中黑" panose="020B0509000000000000" pitchFamily="49" charset="-120"/>
              </a:rPr>
              <a:t>relentlessly, instead to live a harmonious relationship with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nature</a:t>
            </a:r>
            <a:r>
              <a:rPr lang="en-US" altLang="zh-TW" sz="4000" dirty="0">
                <a:ea typeface="華康儷中黑" panose="020B0509000000000000" pitchFamily="49" charset="-120"/>
              </a:rPr>
              <a:t>, and take regular periods of rest 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and fallow the land.</a:t>
            </a:r>
          </a:p>
        </p:txBody>
      </p:sp>
    </p:spTree>
    <p:extLst>
      <p:ext uri="{BB962C8B-B14F-4D97-AF65-F5344CB8AC3E}">
        <p14:creationId xmlns:p14="http://schemas.microsoft.com/office/powerpoint/2010/main" val="2166133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469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恭讀依撒意亞先知書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61:1-2,10-11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吾主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上主的神臨於我身上，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因為上主給我傅了油，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派遣我向貧苦的人傳報喜訊，治療破碎了的心靈，向俘虜宣告自由，釋放獄中的囚徒，宣布上主恩慈的喜年。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我要萬分喜樂於上主，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我的心靈要歡躍於我的天主，因為他給我穿上救恩的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91412" y="6191190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93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A90FCDB-86E6-400C-983B-7A31C5E31B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" panose="020B0509000000000000" pitchFamily="49" charset="-120"/>
              </a:rPr>
              <a:t>人亦不應利用工作去改變人與人</a:t>
            </a:r>
            <a:endParaRPr lang="en-US" altLang="zh-TW" sz="44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" panose="020B0509000000000000" pitchFamily="49" charset="-120"/>
              </a:rPr>
              <a:t>的關係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而造成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貧富差距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或藉交易而造成更大的貧富懸殊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800"/>
              </a:lnSpc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It also serves as a reminder that humans should not let work hinder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interpersonal relationship</a:t>
            </a:r>
            <a:r>
              <a:rPr lang="en-US" altLang="zh-TW" sz="4400" dirty="0">
                <a:ea typeface="華康儷中黑" panose="020B0509000000000000" pitchFamily="49" charset="-120"/>
              </a:rPr>
              <a:t>, nor cause a disparity between the rich and the poor, nor create </a:t>
            </a:r>
          </a:p>
          <a:p>
            <a:pPr>
              <a:lnSpc>
                <a:spcPts val="4800"/>
              </a:lnSpc>
              <a:spcBef>
                <a:spcPts val="0"/>
              </a:spcBef>
            </a:pP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further</a:t>
            </a:r>
            <a:r>
              <a:rPr lang="en-US" altLang="zh-TW" sz="4400" dirty="0">
                <a:ea typeface="華康儷中黑" panose="020B0509000000000000" pitchFamily="49" charset="-120"/>
              </a:rPr>
              <a:t>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imbalance through trade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49643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A90FCDB-86E6-400C-983B-7A31C5E31B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藉著安息日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人要尋求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個體的發展</a:t>
            </a:r>
            <a:r>
              <a:rPr lang="en-US" altLang="zh-TW" dirty="0"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ea typeface="華康儷中黑" panose="020B0509000000000000" pitchFamily="49" charset="-120"/>
              </a:rPr>
              <a:t>祈禱</a:t>
            </a:r>
            <a:r>
              <a:rPr lang="en-US" altLang="zh-TW" dirty="0"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ea typeface="華康儷中黑" panose="020B0509000000000000" pitchFamily="49" charset="-120"/>
              </a:rPr>
              <a:t>閱讀</a:t>
            </a:r>
            <a:r>
              <a:rPr lang="en-US" altLang="zh-TW" dirty="0"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ea typeface="華康儷中黑" panose="020B0509000000000000" pitchFamily="49" charset="-120"/>
              </a:rPr>
              <a:t>休息</a:t>
            </a:r>
            <a:r>
              <a:rPr lang="en-US" altLang="zh-TW" dirty="0">
                <a:ea typeface="華康儷中黑" panose="020B0509000000000000" pitchFamily="49" charset="-120"/>
              </a:rPr>
              <a:t>)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團體的和諧</a:t>
            </a:r>
            <a:r>
              <a:rPr lang="en-US" altLang="zh-TW" dirty="0"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ea typeface="華康儷中黑" panose="020B0509000000000000" pitchFamily="49" charset="-120"/>
              </a:rPr>
              <a:t>共同崇拜</a:t>
            </a:r>
            <a:r>
              <a:rPr lang="en-US" altLang="zh-TW" dirty="0"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ea typeface="華康儷中黑" panose="020B0509000000000000" pitchFamily="49" charset="-120"/>
              </a:rPr>
              <a:t>家庭生活</a:t>
            </a:r>
            <a:r>
              <a:rPr lang="en-US" altLang="zh-TW" dirty="0">
                <a:ea typeface="華康儷中黑" panose="020B0509000000000000" pitchFamily="49" charset="-120"/>
              </a:rPr>
              <a:t>),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欣賞和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享受生命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en-US" altLang="zh-TW" sz="4000" spc="-100" dirty="0">
                <a:ea typeface="華康儷中黑" panose="020B0509000000000000" pitchFamily="49" charset="-120"/>
              </a:rPr>
              <a:t>Through observing the Sabbath, individuals are encouraged to seek </a:t>
            </a:r>
            <a:r>
              <a:rPr lang="en-US" altLang="zh-TW" sz="40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personal development </a:t>
            </a:r>
            <a:r>
              <a:rPr lang="en-US" altLang="zh-TW" sz="4000" spc="-100" dirty="0">
                <a:ea typeface="華康儷中黑" panose="020B0509000000000000" pitchFamily="49" charset="-120"/>
              </a:rPr>
              <a:t>through activities such as prayer, reading and rest, and to live a </a:t>
            </a:r>
            <a:r>
              <a:rPr lang="en-US" altLang="zh-TW" sz="40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harmonious community life </a:t>
            </a:r>
            <a:r>
              <a:rPr lang="en-US" altLang="zh-TW" sz="4000" spc="-100" dirty="0">
                <a:ea typeface="華康儷中黑" panose="020B0509000000000000" pitchFamily="49" charset="-120"/>
              </a:rPr>
              <a:t>through collective worship and family life, as well as to appreciate and </a:t>
            </a:r>
            <a:r>
              <a:rPr lang="en-US" altLang="zh-TW" sz="40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enjoy life</a:t>
            </a:r>
            <a:r>
              <a:rPr lang="en-US" altLang="zh-TW" sz="4000" spc="-1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79472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A90FCDB-86E6-400C-983B-7A31C5E31B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5400" dirty="0">
                <a:ea typeface="華康儷中黑" panose="020B0509000000000000" pitchFamily="49" charset="-120"/>
              </a:rPr>
              <a:t>安息日原來便是</a:t>
            </a:r>
            <a:r>
              <a:rPr lang="zh-TW" altLang="en-US" sz="5400" dirty="0">
                <a:solidFill>
                  <a:srgbClr val="FF0000"/>
                </a:solidFill>
                <a:ea typeface="華康儷中黑" panose="020B0509000000000000" pitchFamily="49" charset="-120"/>
              </a:rPr>
              <a:t>人性日</a:t>
            </a:r>
            <a:r>
              <a:rPr lang="en-US" altLang="zh-TW" sz="54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zh-TW" altLang="en-US" sz="5400" dirty="0">
                <a:solidFill>
                  <a:srgbClr val="FF0000"/>
                </a:solidFill>
                <a:ea typeface="華康儷中黑" panose="020B0509000000000000" pitchFamily="49" charset="-120"/>
              </a:rPr>
              <a:t>家庭日</a:t>
            </a:r>
            <a:r>
              <a:rPr lang="zh-TW" altLang="en-US" sz="5400" dirty="0">
                <a:ea typeface="華康儷中黑" panose="020B0509000000000000" pitchFamily="49" charset="-120"/>
              </a:rPr>
              <a:t>和</a:t>
            </a:r>
            <a:r>
              <a:rPr lang="zh-TW" altLang="en-US" sz="5400" dirty="0">
                <a:solidFill>
                  <a:srgbClr val="FF0000"/>
                </a:solidFill>
                <a:ea typeface="華康儷中黑" panose="020B0509000000000000" pitchFamily="49" charset="-120"/>
              </a:rPr>
              <a:t>宗教日</a:t>
            </a:r>
            <a:r>
              <a:rPr lang="en-US" altLang="zh-TW" sz="5400" dirty="0">
                <a:ea typeface="華康儷中黑" panose="020B0509000000000000" pitchFamily="49" charset="-120"/>
              </a:rPr>
              <a:t>.</a:t>
            </a:r>
            <a:endParaRPr lang="zh-TW" altLang="en-US" sz="54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5400" dirty="0">
                <a:ea typeface="華康儷中黑" panose="020B0509000000000000" pitchFamily="49" charset="-120"/>
              </a:rPr>
              <a:t>The Sabbath is intended to be as a rest day to celebrate our </a:t>
            </a:r>
            <a:r>
              <a:rPr lang="en-US" altLang="zh-TW" sz="5400" dirty="0">
                <a:solidFill>
                  <a:srgbClr val="FF0000"/>
                </a:solidFill>
                <a:ea typeface="華康儷中黑" panose="020B0509000000000000" pitchFamily="49" charset="-120"/>
              </a:rPr>
              <a:t>humanity</a:t>
            </a:r>
            <a:r>
              <a:rPr lang="en-US" altLang="zh-TW" sz="5400" dirty="0">
                <a:ea typeface="華康儷中黑" panose="020B0509000000000000" pitchFamily="49" charset="-120"/>
              </a:rPr>
              <a:t>, our </a:t>
            </a:r>
            <a:r>
              <a:rPr lang="en-US" altLang="zh-TW" sz="5400" dirty="0">
                <a:solidFill>
                  <a:srgbClr val="FF0000"/>
                </a:solidFill>
                <a:ea typeface="華康儷中黑" panose="020B0509000000000000" pitchFamily="49" charset="-120"/>
              </a:rPr>
              <a:t>family</a:t>
            </a:r>
            <a:r>
              <a:rPr lang="en-US" altLang="zh-TW" sz="5400" dirty="0">
                <a:ea typeface="華康儷中黑" panose="020B0509000000000000" pitchFamily="49" charset="-120"/>
              </a:rPr>
              <a:t> lives and for </a:t>
            </a:r>
            <a:r>
              <a:rPr lang="en-US" altLang="zh-TW" sz="5400" dirty="0">
                <a:solidFill>
                  <a:srgbClr val="FF0000"/>
                </a:solidFill>
                <a:ea typeface="華康儷中黑" panose="020B0509000000000000" pitchFamily="49" charset="-120"/>
              </a:rPr>
              <a:t>religious</a:t>
            </a:r>
            <a:r>
              <a:rPr lang="en-US" altLang="zh-TW" sz="5400" dirty="0">
                <a:ea typeface="華康儷中黑" panose="020B0509000000000000" pitchFamily="49" charset="-120"/>
              </a:rPr>
              <a:t> observation. </a:t>
            </a:r>
          </a:p>
        </p:txBody>
      </p:sp>
    </p:spTree>
    <p:extLst>
      <p:ext uri="{BB962C8B-B14F-4D97-AF65-F5344CB8AC3E}">
        <p14:creationId xmlns:p14="http://schemas.microsoft.com/office/powerpoint/2010/main" val="23790987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A90FCDB-86E6-400C-983B-7A31C5E31B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喜年更是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保障人性</a:t>
            </a:r>
            <a:r>
              <a:rPr lang="zh-TW" altLang="en-US" sz="4000" dirty="0">
                <a:ea typeface="華康儷中黑" panose="020B0509000000000000" pitchFamily="49" charset="-120"/>
              </a:rPr>
              <a:t>的一條法律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它規定</a:t>
            </a:r>
            <a:r>
              <a:rPr lang="en-US" altLang="zh-TW" sz="4000" dirty="0">
                <a:ea typeface="華康儷中黑" panose="020B0509000000000000" pitchFamily="49" charset="-120"/>
              </a:rPr>
              <a:t>: </a:t>
            </a:r>
            <a:r>
              <a:rPr lang="zh-TW" altLang="en-US" sz="4000" dirty="0">
                <a:ea typeface="華康儷中黑" panose="020B0509000000000000" pitchFamily="49" charset="-120"/>
              </a:rPr>
              <a:t>由上主所賜給人的天賦權利</a:t>
            </a:r>
            <a:r>
              <a:rPr lang="en-US" altLang="zh-TW" sz="4000" dirty="0">
                <a:ea typeface="華康儷中黑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土地權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物業權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人身自由權</a:t>
            </a:r>
            <a:r>
              <a:rPr lang="en-US" altLang="zh-TW" sz="4000" dirty="0">
                <a:ea typeface="華康儷中黑" panose="020B0509000000000000" pitchFamily="49" charset="-120"/>
              </a:rPr>
              <a:t>——</a:t>
            </a:r>
            <a:r>
              <a:rPr lang="zh-TW" altLang="en-US" sz="4000" dirty="0">
                <a:ea typeface="華康儷中黑" panose="020B0509000000000000" pitchFamily="49" charset="-120"/>
              </a:rPr>
              <a:t>都不得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永久售賣或霸佔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Moreover, Jubilee Year is a law that provides protection to humanity. It stipulates the right to land and property, personal freedom as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inalienable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and God-given rights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87017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A90FCDB-86E6-400C-983B-7A31C5E31B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zh-TW" altLang="en-US" sz="4800" dirty="0">
                <a:ea typeface="華康儷中黑" panose="020B0509000000000000" pitchFamily="49" charset="-120"/>
              </a:rPr>
              <a:t>後來基督所宣揚的</a:t>
            </a:r>
            <a:r>
              <a:rPr lang="en-US" altLang="zh-TW" sz="4800" dirty="0">
                <a:ea typeface="華康儷中黑" panose="020B0509000000000000" pitchFamily="49" charset="-120"/>
              </a:rPr>
              <a:t>,</a:t>
            </a:r>
            <a:r>
              <a:rPr lang="zh-TW" altLang="en-US" sz="4800" dirty="0">
                <a:ea typeface="華康儷中黑" panose="020B0509000000000000" pitchFamily="49" charset="-120"/>
              </a:rPr>
              <a:t>也就是這個訊息</a:t>
            </a:r>
            <a:r>
              <a:rPr lang="en-US" altLang="zh-TW" sz="4800" dirty="0">
                <a:ea typeface="華康儷中黑" panose="020B0509000000000000" pitchFamily="49" charset="-120"/>
              </a:rPr>
              <a:t>: </a:t>
            </a:r>
            <a:r>
              <a:rPr lang="zh-TW" altLang="en-US" sz="4800" dirty="0">
                <a:ea typeface="華康儷中黑" panose="020B0509000000000000" pitchFamily="49" charset="-120"/>
              </a:rPr>
              <a:t>一個自由</a:t>
            </a:r>
            <a:r>
              <a:rPr lang="en-US" altLang="zh-TW" sz="4800" dirty="0">
                <a:ea typeface="華康儷中黑" panose="020B0509000000000000" pitchFamily="49" charset="-120"/>
              </a:rPr>
              <a:t>,</a:t>
            </a:r>
            <a:r>
              <a:rPr lang="zh-TW" altLang="en-US" sz="4800" dirty="0">
                <a:ea typeface="華康儷中黑" panose="020B0509000000000000" pitchFamily="49" charset="-120"/>
              </a:rPr>
              <a:t>平等</a:t>
            </a:r>
            <a:r>
              <a:rPr lang="en-US" altLang="zh-TW" sz="4800" dirty="0">
                <a:ea typeface="華康儷中黑" panose="020B0509000000000000" pitchFamily="49" charset="-120"/>
              </a:rPr>
              <a:t>,</a:t>
            </a:r>
            <a:r>
              <a:rPr lang="zh-TW" altLang="en-US" sz="4800" dirty="0">
                <a:ea typeface="華康儷中黑" panose="020B0509000000000000" pitchFamily="49" charset="-120"/>
              </a:rPr>
              <a:t>使全體人和每一個人都得到解放的喜訊</a:t>
            </a:r>
            <a:r>
              <a:rPr lang="zh-TW" altLang="en-US" sz="2600" dirty="0">
                <a:ea typeface="華康儷中黑" panose="020B0509000000000000" pitchFamily="49" charset="-120"/>
              </a:rPr>
              <a:t>（路</a:t>
            </a:r>
            <a:r>
              <a:rPr lang="en-US" altLang="zh-TW" sz="2600" dirty="0">
                <a:ea typeface="華康儷中黑" panose="020B0509000000000000" pitchFamily="49" charset="-120"/>
              </a:rPr>
              <a:t>4:19-21</a:t>
            </a:r>
            <a:r>
              <a:rPr lang="zh-TW" altLang="en-US" sz="2600" dirty="0">
                <a:ea typeface="華康儷中黑" panose="020B0509000000000000" pitchFamily="49" charset="-120"/>
              </a:rPr>
              <a:t>）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" panose="020B0509000000000000" pitchFamily="49" charset="-120"/>
              </a:rPr>
              <a:t>This is precisely the message that Jesus Christ brought to us: freedom and equality that </a:t>
            </a:r>
            <a:r>
              <a:rPr lang="en-US" altLang="zh-TW" sz="4800" dirty="0" err="1">
                <a:solidFill>
                  <a:srgbClr val="FF00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l</a:t>
            </a:r>
            <a:r>
              <a:rPr lang="en-US" altLang="zh-TW" sz="4800" dirty="0" err="1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liberates</a:t>
            </a:r>
            <a:r>
              <a:rPr lang="en-US" altLang="zh-TW" sz="48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 all and </a:t>
            </a:r>
            <a:r>
              <a:rPr lang="en-US" altLang="zh-TW" sz="4800" dirty="0" err="1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everyone</a:t>
            </a:r>
            <a:r>
              <a:rPr lang="en-US" altLang="zh-TW" sz="4800" dirty="0" err="1">
                <a:solidFill>
                  <a:srgbClr val="FF00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l</a:t>
            </a:r>
            <a:r>
              <a:rPr lang="en-US" altLang="zh-TW" sz="4800" dirty="0">
                <a:ea typeface="華康儷中黑" panose="020B0509000000000000" pitchFamily="49" charset="-120"/>
              </a:rPr>
              <a:t>.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B21E4A5B-F7CD-46D6-B83E-5F3CBDA0330B}"/>
              </a:ext>
            </a:extLst>
          </p:cNvPr>
          <p:cNvSpPr txBox="1"/>
          <p:nvPr/>
        </p:nvSpPr>
        <p:spPr>
          <a:xfrm>
            <a:off x="5940152" y="6093296"/>
            <a:ext cx="3096344" cy="400110"/>
          </a:xfrm>
          <a:prstGeom prst="rect">
            <a:avLst/>
          </a:prstGeom>
          <a:noFill/>
          <a:ln w="28575"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為福傳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請點讚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留言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轉發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)</a:t>
            </a:r>
            <a:endParaRPr kumimoji="1" lang="en-US" altLang="zh-HK" sz="2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5351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上 主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幫助你戰勝疫情和一切困難</a:t>
            </a:r>
            <a:endParaRPr lang="en-US" altLang="zh-TW" sz="54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469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衣服，給我披上義德的外衣，使我有如頭戴花冠的新郎，有如佩帶珍珠的新娘。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正如大地怎樣產生苗芽，田園怎樣使種子發芽，吾主上主也要怎樣在萬民前，產生正義和讚揚。</a:t>
            </a: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 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26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恭讀聖保祿宗徒致得撒洛尼人前書　</a:t>
            </a:r>
            <a:r>
              <a:rPr lang="en-US" altLang="zh-TW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5:16-24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你們應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常歡樂，不斷祈禱，事事感謝</a:t>
            </a: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：這就是天主在基督耶穌內，對你們所有的旨意。不要消滅神恩，不要輕視先知之恩；但應當考驗一切：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好的，應保持；各種壞的，要遠避。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願賜平安的天主，親自完全聖化你們，使你們整個的神魂、靈魂和肉身，</a:t>
            </a:r>
            <a:endParaRPr lang="en-US" altLang="zh-TW" dirty="0">
              <a:solidFill>
                <a:srgbClr val="FFFFFF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8A9DFCDC-C7FE-4726-AF0C-78DBFEA8F1E3}"/>
              </a:ext>
            </a:extLst>
          </p:cNvPr>
          <p:cNvSpPr txBox="1"/>
          <p:nvPr/>
        </p:nvSpPr>
        <p:spPr>
          <a:xfrm>
            <a:off x="7691412" y="6191190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61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在我們的主耶穌基督來臨時，保持無瑕可指。那召叫你們的，是忠信的，他必實行。</a:t>
            </a: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 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dirty="0">
              <a:solidFill>
                <a:srgbClr val="FFFFFF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1B7F93D-75BD-4A31-AA90-8CB9D3BEEB30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106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188640"/>
            <a:ext cx="9107488" cy="65973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恭讀聖若望福音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1:6-8,19-28</a:t>
            </a:r>
            <a:endParaRPr lang="en-US" altLang="zh-TW" sz="40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曾有一人，是由天主派遣來的，名叫若翰。這人來，是為作證，為給光作證，為使眾人藉他而信。他不是那光，只是為給那光作證。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這是若翰所作的見證：當時，猶太人從耶路撒冷派遣了司祭和肋未人，到他那裡問他說：「你是誰？」，他明明承認，並沒有否認；他明認說：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8B5FAF6-F73B-4168-8793-533569BE801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62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我不是默西亞。」他們又問若翰說：「那麼你是誰？你是厄里亞嗎？」。他說：「我不是。」他們又問：「你是那位先知嗎？」他回答說：「不是。」於是，他們問他說：「你究竟是誰？好叫我們答覆那派遣我們來的人。你自己說你是誰？」若翰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我是在曠野裡呼喊者的聲音：修直上主的道路！正如依撒意亞先知所說的。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68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被派遣來的有些是法利塞人；他們又問若翰說：「你既不是默西亞，又不是厄里亞，也不是那位先知，那麼，你為什麼施洗呢？」若翰答覆他們說：「我以水施洗，但有一位站在你們中間，是你們所不認識的；他在我以後來，我卻當不起解他的鞋帶。」這些事發生於約但河對岸的伯達尼，若翰施洗的地方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HK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  <a:endParaRPr lang="en-US" altLang="zh-HK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3/3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357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將臨期第三主日</a:t>
            </a: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17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粗黑體" panose="020B0709000000000000" pitchFamily="49" charset="-120"/>
              </a:rPr>
              <a:t>常常歡樂</a:t>
            </a:r>
            <a:r>
              <a:rPr lang="en-US" altLang="zh-TW" sz="5400" dirty="0">
                <a:solidFill>
                  <a:srgbClr val="FFFF00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5400" dirty="0">
                <a:solidFill>
                  <a:srgbClr val="FFFF00"/>
                </a:solidFill>
                <a:ea typeface="華康粗黑體" panose="020B0709000000000000" pitchFamily="49" charset="-120"/>
              </a:rPr>
              <a:t>不斷祈禱</a:t>
            </a:r>
            <a:r>
              <a:rPr lang="en-US" altLang="zh-TW" sz="5400" dirty="0">
                <a:solidFill>
                  <a:srgbClr val="FFFF00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5400" dirty="0">
                <a:solidFill>
                  <a:srgbClr val="FFFF00"/>
                </a:solidFill>
                <a:ea typeface="華康粗黑體" panose="020B0709000000000000" pitchFamily="49" charset="-120"/>
              </a:rPr>
              <a:t>事事感謝</a:t>
            </a:r>
            <a:endParaRPr lang="en-US" altLang="zh-TW" sz="54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en-US" altLang="zh-TW" dirty="0">
                <a:solidFill>
                  <a:srgbClr val="00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2000" dirty="0">
                <a:solidFill>
                  <a:srgbClr val="00FF00"/>
                </a:solidFill>
                <a:ea typeface="華康粗黑體" panose="020B0709000000000000" pitchFamily="49" charset="-120"/>
              </a:rPr>
              <a:t>基督徒</a:t>
            </a:r>
            <a:r>
              <a:rPr lang="zh-TW" altLang="en-US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基本心態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祭祀</a:t>
            </a:r>
            <a:r>
              <a:rPr lang="en-US" altLang="zh-TW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崇拜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宴會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共融</a:t>
            </a:r>
          </a:p>
        </p:txBody>
      </p:sp>
    </p:spTree>
    <p:extLst>
      <p:ext uri="{BB962C8B-B14F-4D97-AF65-F5344CB8AC3E}">
        <p14:creationId xmlns:p14="http://schemas.microsoft.com/office/powerpoint/2010/main" val="1843810914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31818</TotalTime>
  <Words>2050</Words>
  <Application>Microsoft Office PowerPoint</Application>
  <PresentationFormat>如螢幕大小 (4:3)</PresentationFormat>
  <Paragraphs>113</Paragraphs>
  <Slides>25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25</vt:i4>
      </vt:variant>
    </vt:vector>
  </HeadingPairs>
  <TitlesOfParts>
    <vt:vector size="38" baseType="lpstr">
      <vt:lpstr>華康中黑體</vt:lpstr>
      <vt:lpstr>華康中黑體(P)</vt:lpstr>
      <vt:lpstr>華康正顏楷體W7</vt:lpstr>
      <vt:lpstr>華康正顏楷體W7(P)</vt:lpstr>
      <vt:lpstr>華康粗黑體</vt:lpstr>
      <vt:lpstr>華康儷中黑</vt:lpstr>
      <vt:lpstr>新細明體</vt:lpstr>
      <vt:lpstr>Arial</vt:lpstr>
      <vt:lpstr>Calibri</vt:lpstr>
      <vt:lpstr>Wingdings</vt:lpstr>
      <vt:lpstr>預設簡報設計</vt:lpstr>
      <vt:lpstr>3_預設簡報設計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1730</cp:revision>
  <dcterms:created xsi:type="dcterms:W3CDTF">2006-09-26T01:05:23Z</dcterms:created>
  <dcterms:modified xsi:type="dcterms:W3CDTF">2023-12-11T05:33:15Z</dcterms:modified>
</cp:coreProperties>
</file>