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7"/>
  </p:notesMasterIdLst>
  <p:handoutMasterIdLst>
    <p:handoutMasterId r:id="rId28"/>
  </p:handoutMasterIdLst>
  <p:sldIdLst>
    <p:sldId id="2334" r:id="rId4"/>
    <p:sldId id="1610" r:id="rId5"/>
    <p:sldId id="1770" r:id="rId6"/>
    <p:sldId id="1370" r:id="rId7"/>
    <p:sldId id="1612" r:id="rId8"/>
    <p:sldId id="1796" r:id="rId9"/>
    <p:sldId id="1739" r:id="rId10"/>
    <p:sldId id="1834" r:id="rId11"/>
    <p:sldId id="1772" r:id="rId12"/>
    <p:sldId id="1798" r:id="rId13"/>
    <p:sldId id="2333" r:id="rId14"/>
    <p:sldId id="2335" r:id="rId15"/>
    <p:sldId id="1799" r:id="rId16"/>
    <p:sldId id="1800" r:id="rId17"/>
    <p:sldId id="1755" r:id="rId18"/>
    <p:sldId id="1801" r:id="rId19"/>
    <p:sldId id="1818" r:id="rId20"/>
    <p:sldId id="1802" r:id="rId21"/>
    <p:sldId id="1811" r:id="rId22"/>
    <p:sldId id="1812" r:id="rId23"/>
    <p:sldId id="1813" r:id="rId24"/>
    <p:sldId id="1815" r:id="rId25"/>
    <p:sldId id="1045" r:id="rId26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9900CC"/>
    <a:srgbClr val="99FF99"/>
    <a:srgbClr val="FF00FF"/>
    <a:srgbClr val="FFCCFF"/>
    <a:srgbClr val="FF99FF"/>
    <a:srgbClr val="00CC00"/>
    <a:srgbClr val="FF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5287" autoAdjust="0"/>
    <p:restoredTop sz="94685" autoAdjust="0"/>
  </p:normalViewPr>
  <p:slideViewPr>
    <p:cSldViewPr>
      <p:cViewPr>
        <p:scale>
          <a:sx n="50" d="100"/>
          <a:sy n="50" d="100"/>
        </p:scale>
        <p:origin x="130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3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8087"/>
            <a:ext cx="9144000" cy="6691313"/>
          </a:xfrm>
        </p:spPr>
        <p:txBody>
          <a:bodyPr/>
          <a:lstStyle/>
          <a:p>
            <a:pPr algn="ctr" eaLnBrk="1" hangingPunct="1">
              <a:lnSpc>
                <a:spcPts val="47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將臨期第三主日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4700"/>
              </a:lnSpc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4700"/>
              </a:lnSpc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8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堅忍</a:t>
            </a:r>
            <a:r>
              <a:rPr lang="en-US" altLang="zh-TW" sz="8800" dirty="0">
                <a:solidFill>
                  <a:schemeClr val="bg1"/>
                </a:solidFill>
                <a:ea typeface="華康儷中黑" panose="020B0509000000000000" pitchFamily="49" charset="-120"/>
              </a:rPr>
              <a:t>+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盼望</a:t>
            </a:r>
            <a:r>
              <a:rPr lang="en-US" altLang="zh-TW" sz="8800" dirty="0">
                <a:solidFill>
                  <a:schemeClr val="bg1"/>
                </a:solidFill>
                <a:ea typeface="華康儷中黑" panose="020B0509000000000000" pitchFamily="49" charset="-120"/>
              </a:rPr>
              <a:t>=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喜樂</a:t>
            </a:r>
            <a:endParaRPr lang="en-US" altLang="zh-TW" sz="88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0055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你們應</a:t>
            </a:r>
            <a:r>
              <a:rPr lang="zh-TW" altLang="en-US" sz="38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加強痿弱的手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告訴心怯的人說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不要畏懼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!</a:t>
            </a:r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你們的天主要</a:t>
            </a:r>
            <a:r>
              <a:rPr lang="zh-TW" altLang="en-US" sz="38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親自</a:t>
            </a:r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來拯救你們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你們將盡享快樂和歡喜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再沒有悲哀</a:t>
            </a:r>
            <a:r>
              <a:rPr lang="en-US" altLang="zh-TW" sz="3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加強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痿弱的手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要天助必先自助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b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打鐵還需自身硬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天主</a:t>
            </a:r>
            <a:r>
              <a:rPr lang="en-US" altLang="zh-TW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: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人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=</a:t>
            </a:r>
            <a:r>
              <a:rPr lang="en-US" altLang="zh-TW" sz="38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50:50</a:t>
            </a:r>
            <a:endParaRPr lang="en-US" altLang="zh-TW" sz="3800" dirty="0">
              <a:solidFill>
                <a:srgbClr val="FFFF00"/>
              </a:solidFill>
              <a:highlight>
                <a:srgbClr val="FF00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不要畏懼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加強和天主的關係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b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在愛內沒有恐懼</a:t>
            </a:r>
            <a:endParaRPr lang="en-US" altLang="zh-TW" sz="38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天主親自拯救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他愛我們多過我們愛我們自己</a:t>
            </a:r>
            <a:r>
              <a:rPr lang="en-US" altLang="zh-TW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他的安排遠超我們的精打細算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 </a:t>
            </a:r>
            <a:b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800" dirty="0">
                <a:solidFill>
                  <a:srgbClr val="0000FF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天主一定做他的</a:t>
            </a:r>
            <a:r>
              <a:rPr lang="en-US" altLang="zh-TW" sz="3800" dirty="0">
                <a:solidFill>
                  <a:srgbClr val="0000FF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50,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我們要做多少</a:t>
            </a:r>
            <a:r>
              <a:rPr lang="en-US" altLang="zh-TW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?!</a:t>
            </a:r>
          </a:p>
        </p:txBody>
      </p:sp>
    </p:spTree>
    <p:extLst>
      <p:ext uri="{BB962C8B-B14F-4D97-AF65-F5344CB8AC3E}">
        <p14:creationId xmlns:p14="http://schemas.microsoft.com/office/powerpoint/2010/main" val="12840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CC1A7-E0FF-4A7F-AB47-43922FB6C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>
              <a:lnSpc>
                <a:spcPts val="4000"/>
              </a:lnSpc>
              <a:spcAft>
                <a:spcPts val="0"/>
              </a:spcAft>
            </a:pP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另眼看世界</a:t>
            </a:r>
            <a:r>
              <a:rPr lang="en-US" altLang="zh-TW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: </a:t>
            </a: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視通萬里</a:t>
            </a:r>
            <a:r>
              <a:rPr lang="en-US" altLang="zh-TW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,</a:t>
            </a: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思接千載</a:t>
            </a:r>
            <a:endParaRPr lang="en-US" altLang="zh-TW" sz="2800" spc="300" dirty="0">
              <a:solidFill>
                <a:srgbClr val="FF0000"/>
              </a:solidFill>
              <a:highlight>
                <a:srgbClr val="FFFF00"/>
              </a:highlight>
              <a:ea typeface="華康超明體(P)" panose="02020C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2600"/>
              </a:lnSpc>
              <a:spcAft>
                <a:spcPts val="12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Song of the Wage-Slaves </a:t>
            </a:r>
            <a:r>
              <a:rPr lang="en-US" altLang="zh-TW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(Ernest Jones) </a:t>
            </a:r>
            <a:r>
              <a:rPr lang="zh-TW" altLang="en-US" sz="2000" dirty="0">
                <a:solidFill>
                  <a:srgbClr val="0000FF"/>
                </a:solidFill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打工仔的悲歌</a:t>
            </a:r>
            <a:endParaRPr lang="en-US" altLang="zh-TW" sz="2000" dirty="0">
              <a:solidFill>
                <a:srgbClr val="0000FF"/>
              </a:solidFill>
              <a:latin typeface="華康魏碑體(P)" panose="03000700000000000000" pitchFamily="66" charset="-120"/>
              <a:ea typeface="華康魏碑體(P)" panose="03000700000000000000" pitchFamily="66" charset="-12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land it is the landlord’s, the trader's is the sea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地主佔有了土地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商人控制了海洋</a:t>
            </a:r>
            <a:endParaRPr lang="en-US" altLang="zh-TW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rich have got the earth, And what remains for me?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財主吞下了整個地球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留給我們的還有哪一樣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bear the wrong in silence, We store it in our brain</a:t>
            </a:r>
            <a:b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2800" kern="0" dirty="0"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我們默默的吞聲忍氣</a:t>
            </a:r>
            <a: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kern="0" dirty="0"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我們只把這一切放在心裡</a:t>
            </a:r>
            <a:endParaRPr lang="en-US" altLang="zh-TW" sz="28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think us dull, they think us dead, But we shall rise again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他們認為我們蠢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認為我們己死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但我們終將重新奮起</a:t>
            </a:r>
            <a:endParaRPr lang="en-US" altLang="zh-TW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2800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coming hope, the future day, When wrong to right shall bow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希望臨近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曙光映現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不義將屈膝在正義面前</a:t>
            </a:r>
            <a:endParaRPr lang="en-US" altLang="zh-TW" sz="2800" spc="-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2800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hearts that have the courage, man, </a:t>
            </a:r>
            <a:r>
              <a:rPr lang="en-US" altLang="zh-TW" sz="2800" kern="0" spc="-1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make that future </a:t>
            </a:r>
            <a:r>
              <a:rPr lang="en-US" altLang="zh-TW" sz="2800" b="1" kern="0" spc="-1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</a:t>
            </a: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心懷</a:t>
            </a:r>
            <a:r>
              <a:rPr lang="zh-TW" altLang="en-US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大勇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的人啊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快把未來提到今天</a:t>
            </a:r>
            <a:endParaRPr lang="zh-TW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05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CC1A7-E0FF-4A7F-AB47-43922FB6C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>
              <a:lnSpc>
                <a:spcPts val="4000"/>
              </a:lnSpc>
              <a:spcAft>
                <a:spcPts val="0"/>
              </a:spcAft>
            </a:pP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另眼看世界</a:t>
            </a:r>
            <a:r>
              <a:rPr lang="en-US" altLang="zh-TW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: </a:t>
            </a: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視通萬里</a:t>
            </a:r>
            <a:r>
              <a:rPr lang="en-US" altLang="zh-TW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,</a:t>
            </a:r>
            <a:r>
              <a:rPr lang="zh-TW" altLang="en-US" sz="2800" spc="300" dirty="0">
                <a:solidFill>
                  <a:srgbClr val="FF0000"/>
                </a:solidFill>
                <a:highlight>
                  <a:srgbClr val="FFFF00"/>
                </a:highlight>
                <a:ea typeface="華康超明體(P)" panose="02020C00000000000000" pitchFamily="18" charset="-120"/>
                <a:cs typeface="Calibri" panose="020F0502020204030204" pitchFamily="34" charset="0"/>
              </a:rPr>
              <a:t>思接千載</a:t>
            </a:r>
            <a:endParaRPr lang="en-US" altLang="zh-TW" sz="2800" spc="300" dirty="0">
              <a:solidFill>
                <a:srgbClr val="FF0000"/>
              </a:solidFill>
              <a:highlight>
                <a:srgbClr val="FFFF00"/>
              </a:highlight>
              <a:ea typeface="華康超明體(P)" panose="02020C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2600"/>
              </a:lnSpc>
              <a:spcAft>
                <a:spcPts val="12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Song of the Wage-Slaves </a:t>
            </a:r>
            <a:r>
              <a:rPr lang="en-US" altLang="zh-TW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(Ernest Jones) </a:t>
            </a:r>
            <a:r>
              <a:rPr lang="zh-TW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打工仔的悲歌</a:t>
            </a:r>
            <a:endParaRPr lang="en-US" altLang="zh-TW" sz="20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land it is the landlord’s, the trader's is the sea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地主佔有了土地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商人控制了海洋</a:t>
            </a:r>
            <a:endParaRPr lang="en-US" altLang="zh-TW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rich have got the earth, And what remains for me?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財主吞下了整個地球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留給我們的還有哪一樣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bear the wrong in silence, We store it in our brain</a:t>
            </a:r>
            <a:b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2800" kern="0" dirty="0"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我們默默的吞聲忍氣</a:t>
            </a:r>
            <a: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kern="0" dirty="0"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我們只把這一切放在心裡</a:t>
            </a:r>
            <a:endParaRPr lang="en-US" altLang="zh-TW" sz="2800" kern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TW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think us dull, they think us dead, But we shall rise again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他們認為我們蠢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認為我們己死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dirty="0"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但我們終將重新奮起</a:t>
            </a:r>
            <a:endParaRPr lang="en-US" altLang="zh-TW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2800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coming hope, the future day, When wrong to right shall bow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希望臨近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曙光映現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不義將屈膝在正義面前</a:t>
            </a:r>
            <a:endParaRPr lang="en-US" altLang="zh-TW" sz="2800" spc="-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2800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hearts that have the courage, man, </a:t>
            </a:r>
            <a:r>
              <a:rPr lang="en-US" altLang="zh-TW" sz="2800" kern="0" spc="-1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make that future </a:t>
            </a:r>
            <a:r>
              <a:rPr lang="en-US" altLang="zh-TW" sz="2800" b="1" kern="0" spc="-1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</a:t>
            </a: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心懷</a:t>
            </a:r>
            <a:r>
              <a:rPr lang="zh-TW" altLang="en-US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大勇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的人啊</a:t>
            </a:r>
            <a:r>
              <a:rPr lang="en-US" altLang="zh-TW" sz="2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2800" spc="-100" dirty="0">
                <a:solidFill>
                  <a:srgbClr val="FF00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快把未來提到今天</a:t>
            </a:r>
            <a:endParaRPr lang="zh-TW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4EA5E560-E106-4B3D-AB59-56136946C921}"/>
              </a:ext>
            </a:extLst>
          </p:cNvPr>
          <p:cNvSpPr txBox="1"/>
          <p:nvPr/>
        </p:nvSpPr>
        <p:spPr>
          <a:xfrm rot="21347911">
            <a:off x="572777" y="1341884"/>
            <a:ext cx="8003944" cy="3016210"/>
          </a:xfrm>
          <a:prstGeom prst="rect">
            <a:avLst/>
          </a:prstGeom>
          <a:solidFill>
            <a:srgbClr val="FFCCFF"/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zh-TW" sz="1600" dirty="0"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蘇東坡</a:t>
            </a:r>
            <a:r>
              <a:rPr lang="en-US" altLang="zh-TW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《</a:t>
            </a:r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留侯論</a:t>
            </a:r>
            <a:r>
              <a:rPr lang="en-US" altLang="zh-TW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》</a:t>
            </a:r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對大勇的看法</a:t>
            </a:r>
            <a:endParaRPr lang="en-US" altLang="zh-TW" sz="3600" dirty="0"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其所挾持者甚大</a:t>
            </a:r>
            <a:r>
              <a:rPr lang="en-US" altLang="zh-TW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而其志甚遠也</a:t>
            </a:r>
            <a:endParaRPr lang="en-US" altLang="zh-TW" sz="4000" dirty="0">
              <a:solidFill>
                <a:srgbClr val="FF00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3600" spc="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抱負寬廣</a:t>
            </a:r>
            <a:r>
              <a:rPr lang="en-US" altLang="zh-TW" sz="3600" spc="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spc="6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志向遠大</a:t>
            </a:r>
            <a:endParaRPr lang="en-US" altLang="zh-TW" sz="3600" spc="600" dirty="0"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3600" spc="6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視通萬里</a:t>
            </a:r>
            <a:r>
              <a:rPr lang="en-US" altLang="zh-TW" sz="3600" spc="6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spc="6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思接千載</a:t>
            </a:r>
            <a:endParaRPr lang="en-US" altLang="zh-TW" sz="3600" spc="600" dirty="0">
              <a:solidFill>
                <a:srgbClr val="9900CC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endParaRPr lang="zh-TW" altLang="en-US" sz="1600" dirty="0"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1427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你們應該忍耐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看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農夫多麼忍耐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期待田地裡寶貴的出產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直到獲得時雨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弟兄們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應以那些曾因上主之名講話的先知們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作為受苦和忍耐的模範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zh-TW" altLang="en-US" sz="36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都說中國崛起是得天時地利再加點幸運</a:t>
            </a:r>
            <a:r>
              <a:rPr lang="en-US" altLang="zh-TW" sz="36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我四十多年來走遍中國大江南北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見過許多胼手胝足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因長期勞動磨損而長出繭子的老百姓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他們一生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默默勤勞苦幹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任勞任怨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用生命去光榮天主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是今天雅各伯書的最好見證人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孔子發憤忘食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樂以忘憂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;</a:t>
            </a:r>
            <a:r>
              <a:rPr lang="zh-TW" altLang="en-US" sz="36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我自己勞心之餘</a:t>
            </a:r>
            <a:r>
              <a:rPr lang="en-US" altLang="zh-TW" sz="36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也做點勞力的家務</a:t>
            </a:r>
            <a:r>
              <a:rPr lang="en-US" altLang="zh-TW" sz="3600" spc="-150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Ora et </a:t>
            </a:r>
            <a:r>
              <a:rPr lang="en-US" altLang="zh-TW" sz="3600" spc="-150" dirty="0" err="1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Labora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也是希望能獲得身心靈的健康</a:t>
            </a:r>
            <a:endParaRPr lang="en-US" altLang="zh-TW" sz="3600" spc="-150" dirty="0">
              <a:solidFill>
                <a:schemeClr val="bg1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30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瞎子看見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跛子行走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痲瘋病人得到潔淨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聾子聽見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死人復活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窮苦的人得聞喜訊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凡不因我而絆倒的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是有福的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將這些肉身的奇蹟大而化之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成為</a:t>
            </a:r>
            <a:r>
              <a:rPr lang="zh-TW" altLang="en-US" sz="3800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奇蹟之大者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我們便能將生命看得深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通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廣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遠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透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看到冰山下的百分之九十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通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除去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一葉能蔽目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雙荳能塞聰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的困境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800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廣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宏觀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看到整體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全體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見樹木又見樹林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遠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看到事物的因果關係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改毛病先去因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透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透視生命那不為人知的秘密</a:t>
            </a:r>
            <a:endParaRPr lang="zh-HK" altLang="en-US" sz="3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8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你們的天主要親自來拯救你們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你們將盡享快樂和歡喜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再沒有憂愁和悲哀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依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35:1-10).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所以我們要</a:t>
            </a:r>
            <a:r>
              <a:rPr lang="zh-HK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常常喜樂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HK" altLang="en-US" sz="3600" dirty="0">
                <a:highlight>
                  <a:srgbClr val="99FF99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事事感恩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即是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沒有一分鐘不喜樂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沒有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一件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事不感恩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這有可能嗎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God Himself will come to save you. Then you will rejoice, and gladness will be your companion, while sorrow and sighing flee away 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(Isaiah 35:1–10). 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this reason, we must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“rejoice always” and “give thanks in all circumstances.” That is to say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not a single moment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without joy, 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a single thing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gratitude. Is this possible?</a:t>
            </a:r>
          </a:p>
        </p:txBody>
      </p:sp>
    </p:spTree>
    <p:extLst>
      <p:ext uri="{BB962C8B-B14F-4D97-AF65-F5344CB8AC3E}">
        <p14:creationId xmlns:p14="http://schemas.microsoft.com/office/powerpoint/2010/main" val="2941315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有可能</a:t>
            </a: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絕對有可能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條件是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我們必須具備真實的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完全的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完整的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活活潑潑的信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望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愛三德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Yes, it is possible! Absolutely possible! But on one condition: we must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possess the three theological virtues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faith, hope, and love (charity) —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a way that is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true, complete, whole, and alive.</a:t>
            </a:r>
            <a:endParaRPr lang="zh-TW" altLang="zh-TW" sz="44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44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96744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我說的真實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完全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完整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活潑的信望愛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不要止於我們唸經時或唱經時的「耶穌我信你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我望你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我愛你」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並非不要唸或不要唱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而是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不要止於唸和唱</a:t>
            </a:r>
            <a:r>
              <a:rPr lang="en-US" altLang="zh-HK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“true, complete, whole, and alive,”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mean this: we must not stop at merely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reciting or singing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“Jesus, I trust in You,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hope in You, I love You.”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that we shouldn’t recite or sing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but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must not stop there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457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真實的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信德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要堅信一位真實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立體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有血有肉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親眼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見過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親手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摸過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親耳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聽過的天主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參考</a:t>
            </a: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YouTube20220501</a:t>
            </a: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復活</a:t>
            </a: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我摸到天主</a:t>
            </a: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 faith means believing firmly in a God who is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tangible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with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flesh and blood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a God whom we have seen with our own eyes, touched with our own hands, and heard with our own ears. </a:t>
            </a:r>
          </a:p>
          <a:p>
            <a:pPr>
              <a:spcBef>
                <a:spcPts val="0"/>
              </a:spcBef>
            </a:pPr>
            <a:r>
              <a:rPr lang="en-US" altLang="zh-TW" sz="2800" spc="-15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(Refer to YouTube: 20220501 Resurrection 3 – I Have Touched God)</a:t>
            </a:r>
            <a:endParaRPr lang="zh-TW" altLang="zh-TW" sz="2800" spc="-15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8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望德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是指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可以失望而不絕望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可以在看不到任何前路時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仍然設法向前邁進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見</a:t>
            </a: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20221016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常</a:t>
            </a:r>
            <a:r>
              <a:rPr lang="en-US" altLang="zh-HK" sz="2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zh-HK" altLang="en-US" sz="2800" dirty="0"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不可絕望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而且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正因為看不到出路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才懷有望德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看到出路</a:t>
            </a:r>
            <a:r>
              <a:rPr lang="en-US" altLang="zh-HK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就不叫望德了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羅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8:24)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Hope means being able to face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disappointment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without falling into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despair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It means pressing forward even when we cannot see the way ahead </a:t>
            </a:r>
            <a:r>
              <a:rPr lang="en-US" altLang="zh-TW" sz="2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(see 20221016 Homily 29 – Do Not Despair). 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Indeed, it is precisely 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we see no way out 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we are called to hope 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for hope 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is seen is no hope at all </a:t>
            </a:r>
            <a:r>
              <a:rPr lang="en-US" altLang="zh-TW" sz="2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(Romans 8:24).</a:t>
            </a:r>
            <a:endParaRPr lang="zh-TW" altLang="zh-TW" sz="28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6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27384"/>
            <a:ext cx="9108504" cy="6885384"/>
          </a:xfrm>
        </p:spPr>
        <p:txBody>
          <a:bodyPr/>
          <a:lstStyle/>
          <a:p>
            <a:pPr marL="0" indent="0" eaLnBrk="1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35:1-6,10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荒野和不毛之地必要歡樂，沙漠必要欣喜，如花盛開，盛開得有如百合，高興得歡樂歌唱，因為它們將獲得黎巴嫩的光華、加爾默耳和沙龍的美麗。它們將見到上主的榮耀、我們天主的光輝。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你們應加強痿弱的手，堅固顫動的膝，告訴心怯的人說：「鼓起勇氣來，不要畏懼！看，你們的天主！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17917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zh-TW" altLang="zh-TW" sz="39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愛德</a:t>
            </a:r>
            <a:r>
              <a:rPr lang="zh-TW" altLang="zh-TW" sz="3900" dirty="0"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是指心中充滿愛,濃濃的愛,溫馨的愛,無私,純淨,徹底的愛;可以上愛天主下愛世人,可以「</a:t>
            </a:r>
            <a:r>
              <a:rPr lang="zh-TW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親親而仁民,仁民而愛物</a:t>
            </a:r>
            <a:r>
              <a:rPr lang="zh-TW" altLang="zh-TW" sz="3900" dirty="0"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zh-TW" altLang="zh-TW" sz="2800" dirty="0"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(孟子)</a:t>
            </a:r>
          </a:p>
          <a:p>
            <a:pPr>
              <a:lnSpc>
                <a:spcPct val="115000"/>
              </a:lnSpc>
            </a:pP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Love (charity) means a heart filled with love —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 love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tender love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selfless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pure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love. It enables us to love God above all and our neighbor as ourselves — to “love our own </a:t>
            </a:r>
            <a:r>
              <a:rPr lang="en-US" altLang="zh-TW" sz="39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family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deeply, show kindness to </a:t>
            </a:r>
            <a:r>
              <a:rPr lang="en-US" altLang="zh-TW" sz="39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39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care for </a:t>
            </a:r>
            <a:r>
              <a:rPr lang="en-US" altLang="zh-TW" sz="39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creation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altLang="zh-TW" sz="2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(Mencius).</a:t>
            </a:r>
            <a:endParaRPr lang="zh-TW" altLang="zh-TW" sz="28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88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正因為我們愛天主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所以也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愛天主所愛的一切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無限的包容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無限的欣賞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無限的接納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愛可愛的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也愛不可愛的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愛身邊的人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也愛遠在天邊的人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precisely because we love God that we also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love everything He loves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embracing, appreciating, and accepting without limit; loving not only the lovable but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 the unlovable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loving those close to us as well as those far away.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298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只有這種信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望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才能為我們帶來</a:t>
            </a:r>
            <a:endParaRPr lang="en-US" altLang="zh-HK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喜樂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真實而永恆的喜樂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我信你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我望你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HK" altLang="en-US" sz="4400" spc="3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我愛你</a:t>
            </a:r>
            <a:r>
              <a:rPr lang="en-US" altLang="zh-HK" sz="4400" spc="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this kind of faith, hope, and love can bring us joy —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 and everlasting joy.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Jesus, I trust in You! </a:t>
            </a:r>
            <a:r>
              <a:rPr lang="en-US" altLang="zh-TW" sz="4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Jesus,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hope in You!</a:t>
            </a: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8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Jesus, I love You!</a:t>
            </a:r>
            <a:endParaRPr lang="zh-TW" altLang="zh-TW" sz="4800" dirty="0">
              <a:solidFill>
                <a:srgbClr val="0000FF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BB766CB-EBE7-42D3-9322-2880B711A6EA}"/>
              </a:ext>
            </a:extLst>
          </p:cNvPr>
          <p:cNvSpPr txBox="1"/>
          <p:nvPr/>
        </p:nvSpPr>
        <p:spPr>
          <a:xfrm>
            <a:off x="4427984" y="6125234"/>
            <a:ext cx="432048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請點讚</a:t>
            </a:r>
            <a:r>
              <a:rPr lang="en-US" altLang="zh-TW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留言</a:t>
            </a:r>
            <a:r>
              <a:rPr lang="en-US" altLang="zh-TW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分享</a:t>
            </a:r>
            <a:r>
              <a:rPr lang="zh-TW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like, comment, share</a:t>
            </a:r>
            <a:endParaRPr lang="zh-TW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71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幫助你戰勝疫情和所有困難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35496" y="47786"/>
            <a:ext cx="9144000" cy="6810214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報復已到！天主的報酬已到！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他要親自來拯救你們。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那時，盲人將會看見，聾子將要聽到；那時，瘸子必要跳躍如鹿，啞吧的舌頭，必要歡呼。上主所解救的人必要歸來，快樂地來到熙雍；永久的歡樂，有如冠冕，戴在他們頭上。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他們將盡享快樂和歡喜，再沒有憂愁和悲哀。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657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E2CE71A-CAA6-4F29-91CF-5D204175F73C}"/>
              </a:ext>
            </a:extLst>
          </p:cNvPr>
          <p:cNvSpPr txBox="1"/>
          <p:nvPr/>
        </p:nvSpPr>
        <p:spPr>
          <a:xfrm>
            <a:off x="3707904" y="5877272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華康瘦金體(P)" panose="03000300000000000000" pitchFamily="66" charset="-120"/>
                <a:ea typeface="華康瘦金體(P)" panose="03000300000000000000" pitchFamily="66" charset="-120"/>
              </a:rPr>
              <a:t>唯道集虛 虛而待物</a:t>
            </a:r>
          </a:p>
        </p:txBody>
      </p:sp>
    </p:spTree>
    <p:extLst>
      <p:ext uri="{BB962C8B-B14F-4D97-AF65-F5344CB8AC3E}">
        <p14:creationId xmlns:p14="http://schemas.microsoft.com/office/powerpoint/2010/main" val="3492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恭讀聖雅各伯書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5:7-10</a:t>
            </a: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弟兄姊妹們：直到主的來臨，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你們應該忍耐。看，農夫多麼忍耐，期待田地裡寶貴的出產，直到獲得時雨和晚雨。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你們也該忍耐，堅固你們的心，因為主的來臨已接近了。弟兄們，不要彼此抱怨，免得你們受審判；看，審判者已站在門前。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弟兄們，應以那些曾因上主之名講話的先知們，作為受苦和忍耐的模範。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8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6F8BC36-4787-424C-908F-11A9AAB8F7EC}"/>
              </a:ext>
            </a:extLst>
          </p:cNvPr>
          <p:cNvSpPr txBox="1"/>
          <p:nvPr/>
        </p:nvSpPr>
        <p:spPr>
          <a:xfrm>
            <a:off x="3635896" y="5930116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rgbClr val="FFFF00"/>
                </a:solidFill>
                <a:highlight>
                  <a:srgbClr val="FF0000"/>
                </a:highlight>
                <a:latin typeface="華康瘦金體(P)" panose="03000300000000000000" pitchFamily="66" charset="-120"/>
                <a:ea typeface="華康瘦金體(P)" panose="03000300000000000000" pitchFamily="66" charset="-120"/>
              </a:rPr>
              <a:t>唯道集虛 虛而待物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11:2-11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那時候，若翰在獄中聽了基督所行的，就派遣他的門徒去問耶穌說：「你就是要來的那一位，或是我們還要等候另一位？」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耶穌回答他們說：「你們去，把你們所見所聞的，報告給若翰：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瞎子看見，跛子行走，痲瘋病人得到潔淨，聾子聽見，死人復活，窮苦的人得聞喜訊。凡不因我而絆倒的，是有福的！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92674" y="64199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走了以後，耶穌就對群眾講論若翰說：「你們出去到荒野，是為看什麼呢？為看隨風搖曳的蘆葦嗎？你們出去到底是為看什麼？為看一位穿細軟衣服的人嗎？啊！那穿細軟衣服的人，是在王宮裡。你們究竟為什麼出去？為看一位先知嗎？是的！我給你們說：而且他比先知還大。關於這人，經上記載說：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看，我派遣我的使者在你面前，他要在你前面，預備你的道路。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46327" y="636351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20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40871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「我實在告訴你們：在婦女所生的，沒有興起一位比洗者若翰更大的；但在天國裡最小的，也比他大。」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84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HK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840"/>
              </a:lnSpc>
              <a:spcBef>
                <a:spcPts val="600"/>
              </a:spcBef>
              <a:spcAft>
                <a:spcPts val="180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  <a:endParaRPr lang="en-US" altLang="zh-TW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840"/>
              </a:lnSpc>
              <a:spcBef>
                <a:spcPts val="600"/>
              </a:spcBef>
              <a:spcAft>
                <a:spcPts val="1800"/>
              </a:spcAft>
              <a:buNone/>
            </a:pPr>
            <a:endParaRPr lang="en-US" altLang="zh-TW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840"/>
              </a:lnSpc>
              <a:spcBef>
                <a:spcPts val="600"/>
              </a:spcBef>
              <a:spcAft>
                <a:spcPts val="1800"/>
              </a:spcAft>
              <a:buNone/>
            </a:pPr>
            <a:endParaRPr lang="zh-TW" altLang="en-US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8837" y="6053286"/>
            <a:ext cx="755651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1">
            <a:extLst>
              <a:ext uri="{FF2B5EF4-FFF2-40B4-BE49-F238E27FC236}">
                <a16:creationId xmlns:a16="http://schemas.microsoft.com/office/drawing/2014/main" id="{8E2CE71A-CAA6-4F29-91CF-5D204175F73C}"/>
              </a:ext>
            </a:extLst>
          </p:cNvPr>
          <p:cNvSpPr txBox="1"/>
          <p:nvPr/>
        </p:nvSpPr>
        <p:spPr>
          <a:xfrm>
            <a:off x="611560" y="3861048"/>
            <a:ext cx="655272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 algn="ctr"/>
            <a:r>
              <a:rPr lang="zh-TW" alt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唯道集</a:t>
            </a:r>
            <a:r>
              <a:rPr lang="zh-TW" altLang="en-US" sz="36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虛</a:t>
            </a:r>
            <a:r>
              <a:rPr lang="zh-TW" alt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 </a:t>
            </a:r>
            <a:r>
              <a:rPr lang="zh-TW" altLang="en-US" sz="3600" b="1" dirty="0">
                <a:solidFill>
                  <a:srgbClr val="0000FF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以</a:t>
            </a:r>
            <a:r>
              <a:rPr lang="zh-TW" altLang="en-US" sz="3600" b="1" dirty="0">
                <a:ln>
                  <a:solidFill>
                    <a:schemeClr val="bg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虛</a:t>
            </a:r>
            <a:r>
              <a:rPr lang="zh-TW" altLang="en-US" sz="3600" b="1" dirty="0">
                <a:solidFill>
                  <a:srgbClr val="0000FF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集道</a:t>
            </a:r>
            <a:r>
              <a:rPr lang="zh-TW" alt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 </a:t>
            </a:r>
            <a:r>
              <a:rPr lang="zh-TW" altLang="en-US" sz="3600" b="1" dirty="0">
                <a:ln>
                  <a:solidFill>
                    <a:schemeClr val="bg1"/>
                  </a:solidFill>
                </a:ln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虛</a:t>
            </a:r>
            <a:r>
              <a:rPr lang="zh-TW" altLang="en-US" sz="3600" b="1" dirty="0">
                <a:solidFill>
                  <a:srgbClr val="9900CC"/>
                </a:solidFill>
                <a:highlight>
                  <a:srgbClr val="FFFF00"/>
                </a:highlight>
                <a:latin typeface="華康鐵線龍門W3" panose="03000309000000000000" pitchFamily="65" charset="-120"/>
                <a:ea typeface="華康鐵線龍門W3" panose="03000309000000000000" pitchFamily="65" charset="-120"/>
              </a:rPr>
              <a:t>而待物 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將臨期第三主日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8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堅忍</a:t>
            </a:r>
            <a:r>
              <a:rPr lang="en-US" altLang="zh-TW" sz="8800" dirty="0">
                <a:solidFill>
                  <a:schemeClr val="bg1"/>
                </a:solidFill>
                <a:ea typeface="華康儷中黑" panose="020B0509000000000000" pitchFamily="49" charset="-120"/>
              </a:rPr>
              <a:t>+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盼望</a:t>
            </a:r>
            <a:r>
              <a:rPr lang="en-US" altLang="zh-TW" sz="8800" dirty="0">
                <a:solidFill>
                  <a:schemeClr val="bg1"/>
                </a:solidFill>
                <a:ea typeface="華康儷中黑" panose="020B0509000000000000" pitchFamily="49" charset="-120"/>
              </a:rPr>
              <a:t>=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喜樂</a:t>
            </a:r>
            <a:endParaRPr lang="en-US" altLang="zh-TW" sz="88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231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加強痿弱的手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告訴心怯的人說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不要畏懼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你們的天主要親自來拯救你們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你們將盡享快樂和歡喜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再沒有悲哀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你們應該忍耐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農夫多麼忍耐</a:t>
            </a:r>
            <a:r>
              <a:rPr lang="en-US" altLang="zh-TW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期待田地裡寶貴的出產</a:t>
            </a:r>
            <a:r>
              <a:rPr lang="en-US" altLang="zh-TW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直到獲得時雨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弟兄們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應以那些曾因上主之名講話的先知們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作為受苦和忍耐的模範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瞎子看見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跛子行走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痲瘋病人得到潔淨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聾子聽見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死人復活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窮苦的人得聞喜訊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凡不因我而絆倒的</a:t>
            </a:r>
            <a:r>
              <a:rPr lang="en-US" altLang="zh-TW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是有福的</a:t>
            </a:r>
            <a:r>
              <a:rPr lang="en-US" altLang="zh-TW" sz="3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endParaRPr lang="zh-HK" altLang="en-US" sz="3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13832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24953</TotalTime>
  <Words>2444</Words>
  <Application>Microsoft Office PowerPoint</Application>
  <PresentationFormat>如螢幕大小 (4:3)</PresentationFormat>
  <Paragraphs>139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17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23</vt:i4>
      </vt:variant>
    </vt:vector>
  </HeadingPairs>
  <TitlesOfParts>
    <vt:vector size="43" baseType="lpstr">
      <vt:lpstr>華康中黑體</vt:lpstr>
      <vt:lpstr>華康中黑體(P)</vt:lpstr>
      <vt:lpstr>華康正顏楷體W5(P)</vt:lpstr>
      <vt:lpstr>華康正顏楷體W7</vt:lpstr>
      <vt:lpstr>華康正顏楷體W7(P)</vt:lpstr>
      <vt:lpstr>華康超明體(P)</vt:lpstr>
      <vt:lpstr>華康瘦金體(P)</vt:lpstr>
      <vt:lpstr>華康魏碑體(P)</vt:lpstr>
      <vt:lpstr>華康儷中黑</vt:lpstr>
      <vt:lpstr>華康儷中黑(P)</vt:lpstr>
      <vt:lpstr>華康儷粗宋(P)</vt:lpstr>
      <vt:lpstr>華康鐵線龍門W3</vt:lpstr>
      <vt:lpstr>新細明體</vt:lpstr>
      <vt:lpstr>標楷體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1296</cp:revision>
  <dcterms:created xsi:type="dcterms:W3CDTF">2006-09-26T01:05:23Z</dcterms:created>
  <dcterms:modified xsi:type="dcterms:W3CDTF">2025-11-26T04:39:35Z</dcterms:modified>
</cp:coreProperties>
</file>