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84" r:id="rId3"/>
  </p:sldMasterIdLst>
  <p:notesMasterIdLst>
    <p:notesMasterId r:id="rId38"/>
  </p:notesMasterIdLst>
  <p:handoutMasterIdLst>
    <p:handoutMasterId r:id="rId39"/>
  </p:handoutMasterIdLst>
  <p:sldIdLst>
    <p:sldId id="2358" r:id="rId4"/>
    <p:sldId id="2119" r:id="rId5"/>
    <p:sldId id="2120" r:id="rId6"/>
    <p:sldId id="2306" r:id="rId7"/>
    <p:sldId id="2122" r:id="rId8"/>
    <p:sldId id="2123" r:id="rId9"/>
    <p:sldId id="2133" r:id="rId10"/>
    <p:sldId id="2134" r:id="rId11"/>
    <p:sldId id="2382" r:id="rId12"/>
    <p:sldId id="2165" r:id="rId13"/>
    <p:sldId id="2359" r:id="rId14"/>
    <p:sldId id="2360" r:id="rId15"/>
    <p:sldId id="274" r:id="rId16"/>
    <p:sldId id="2377" r:id="rId17"/>
    <p:sldId id="2378" r:id="rId18"/>
    <p:sldId id="2379" r:id="rId19"/>
    <p:sldId id="2380" r:id="rId20"/>
    <p:sldId id="2381" r:id="rId21"/>
    <p:sldId id="2361" r:id="rId22"/>
    <p:sldId id="2363" r:id="rId23"/>
    <p:sldId id="2364" r:id="rId24"/>
    <p:sldId id="2365" r:id="rId25"/>
    <p:sldId id="2366" r:id="rId26"/>
    <p:sldId id="2367" r:id="rId27"/>
    <p:sldId id="2368" r:id="rId28"/>
    <p:sldId id="2369" r:id="rId29"/>
    <p:sldId id="2370" r:id="rId30"/>
    <p:sldId id="2371" r:id="rId31"/>
    <p:sldId id="2372" r:id="rId32"/>
    <p:sldId id="2373" r:id="rId33"/>
    <p:sldId id="2374" r:id="rId34"/>
    <p:sldId id="2375" r:id="rId35"/>
    <p:sldId id="2376" r:id="rId36"/>
    <p:sldId id="2305" r:id="rId3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00FF00"/>
    <a:srgbClr val="FF99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50" autoAdjust="0"/>
    <p:restoredTop sz="93378" autoAdjust="0"/>
  </p:normalViewPr>
  <p:slideViewPr>
    <p:cSldViewPr>
      <p:cViewPr>
        <p:scale>
          <a:sx n="40" d="100"/>
          <a:sy n="40" d="100"/>
        </p:scale>
        <p:origin x="1904" y="4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159038-D192-4015-8A5A-18F76BFF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836B-71DC-48FE-A06A-63E02EC75637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17C2C0-99D6-45F5-90B6-CA53D653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3D3C3A-EAE6-4259-86C9-02A0170D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38E7-F55D-48E9-915D-316DB7AAF2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433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854672-1725-46C1-930A-3B6613606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B9448-DC27-4D81-84E8-85BE89FB9D96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DA9A0-4B3C-4996-9C44-6EA82FB5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5BF0F9-9B6D-476F-A200-875FCB49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8C884-8481-41EF-904A-05E159AD46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384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47D654-1B84-4E2A-B42C-6173D505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B83C-3FF3-4B8C-88F3-1ACCB6D77C47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83CF4E-F46E-4933-8177-53C3C171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8E4193-18AB-40C9-8482-1123397A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0046-9DA6-48CA-95CC-9B3D448A5D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1766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ED7B5A9-757A-44F3-8CA1-BA16823F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5A6-19D7-4B8B-A926-1AA999743093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A3A3E25-1A91-47CB-95C8-8B8EA22A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CF31BC1-BD48-4D21-9825-D662B789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C56A-730D-4A83-8E70-C38D78DD94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8004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D0EC29BF-CA00-479B-A90A-702BC154D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A9C6-B956-4E03-AB8E-CC6DC061B88D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AA44B4EA-AA7C-499F-B548-0E346A98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FD3E7B2E-D6E3-4FD7-B096-9D906BD1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BA715-0BA4-492A-95C0-A39374A324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26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88DA7704-86BE-4E05-91A6-43D7FEA3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1CB3-0776-4531-900B-9F122DABB851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0C19047C-D046-4365-A369-16FE36BB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09403FC-05BA-4D13-A32A-B93BD92A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C8C1-89B7-4B60-B9F7-687DFDD62C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4167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9DC36ED4-0ABF-4088-826A-83B565E7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879D-B545-4F74-9110-33BC8C379174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27ECB828-AB91-423C-B3D2-1FBA72DA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04FBFD4-79F8-444A-BE90-3F8CF7412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F0238-5D22-41AD-AC90-0FFB4D20D8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507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0C80866-C24D-48A5-A11B-272488F6D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93D1F-7176-453A-80A1-7C124AA5462F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D6804DB-BC94-4C43-9285-11233C884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8D22A6F-EAA0-4E29-8343-12BAD32A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E8AF2-8DC5-4311-9ECF-691E23090E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7087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74F6EB6-FD34-4817-92DD-216D13B9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6117F-59E8-40F4-8CA5-04C009A9DDC1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0D7A99D-D3A3-4997-AC42-33B7A603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D539619-D428-49EF-84C4-2E233FF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03D83-1D04-414C-ACF9-8F284641B5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680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0BFB9B-B398-4D6D-80CC-9F454F16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20F7-5612-4ED8-822A-FF5752516570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88899B-2C95-4645-A12A-02786145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9C2AF6-8CF9-493D-BC39-CECE9454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FD2E5-A9E9-456E-A1E8-6DF48CD438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7599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AE59B3-9E9F-4E25-8BDA-884F04E20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58453-D7DB-4F7D-9223-820B58E5195C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45F475-3BFA-40A1-88A0-36723BAA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387CF2-0B68-472C-922A-913CCFE1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0ACBA-41AE-4C5B-A0AB-73B2FE6684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11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22D9D1C3-139D-433D-B8E2-91E058AA71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C7E7CF88-1E14-4E3B-93DE-9BD493D887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65A915-7E57-4153-A63C-D3EDEEEAC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EC74D35-0B8D-499F-AD40-50FF8A1C7A2E}" type="datetimeFigureOut">
              <a:rPr lang="zh-TW" altLang="en-US"/>
              <a:pPr>
                <a:defRPr/>
              </a:pPr>
              <a:t>2024/11/25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4D338A-1F02-4801-9503-455F10682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BCF56A-FEB0-429D-BBB3-E2007BA9C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BF8146-41D1-42D6-B479-8646C5F617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91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將臨期第二主日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HK" altLang="en-US" sz="8800" spc="1500" dirty="0">
                <a:solidFill>
                  <a:srgbClr val="FFFF00"/>
                </a:solidFill>
                <a:ea typeface="華康粗黑體" panose="020B0709000000000000" pitchFamily="49" charset="-120"/>
              </a:rPr>
              <a:t>曠野之聲</a:t>
            </a:r>
            <a:endParaRPr lang="en-US" altLang="zh-HK" sz="8800" spc="15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哪種聲音是你</a:t>
            </a: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聽不入耳</a:t>
            </a:r>
            <a:r>
              <a:rPr lang="zh-TW" altLang="en-US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的曠野之聲</a:t>
            </a:r>
            <a:r>
              <a:rPr lang="en-US" altLang="zh-TW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  <a:endParaRPr lang="en-US" altLang="zh-TW" sz="3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565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52728"/>
          </a:xfrm>
        </p:spPr>
        <p:txBody>
          <a:bodyPr/>
          <a:lstStyle/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天主要對天下萬邦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顯示你的榮耀</a:t>
            </a:r>
            <a:r>
              <a:rPr lang="en-US" altLang="zh-TW" sz="4000" dirty="0">
                <a:ea typeface="華康儷中黑" panose="020B0509000000000000" pitchFamily="49" charset="-120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</a:rPr>
              <a:t>給你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起名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永遠叫 </a:t>
            </a:r>
            <a:r>
              <a:rPr lang="zh-TW" altLang="en-US" sz="36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正義的和平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和 </a:t>
            </a:r>
            <a:r>
              <a:rPr lang="zh-TW" altLang="en-US" sz="36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虔敬的光榮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願你們的愛德日漸增長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充滿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真知識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各種見識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使你們能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辨別</a:t>
            </a:r>
            <a:r>
              <a:rPr lang="zh-TW" altLang="en-US" sz="4000" dirty="0">
                <a:ea typeface="華康儷中黑" panose="020B0509000000000000" pitchFamily="49" charset="-120"/>
              </a:rPr>
              <a:t>卓絕之事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在荒野中有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呼號者的聲音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你們當預備上主的道路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修直他的途徑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一切深谷要填滿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一切山岳丘陵要剷平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0861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52728"/>
          </a:xfrm>
        </p:spPr>
        <p:txBody>
          <a:bodyPr/>
          <a:lstStyle/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信主的人呀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en-US" altLang="zh-TW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天主要對天下萬邦</a:t>
            </a:r>
            <a: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顯示你的</a:t>
            </a:r>
            <a:br>
              <a:rPr lang="en-US" altLang="zh-TW" sz="40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榮耀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給你起名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永遠叫 </a:t>
            </a:r>
            <a:r>
              <a:rPr lang="zh-TW" altLang="en-US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正義的和平</a:t>
            </a:r>
            <a:r>
              <a:rPr lang="zh-TW" altLang="en-US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</a:t>
            </a:r>
            <a:r>
              <a:rPr lang="en-US" altLang="zh-TW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40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和 </a:t>
            </a:r>
            <a:r>
              <a:rPr lang="zh-TW" altLang="en-US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</a:t>
            </a:r>
            <a:r>
              <a:rPr lang="zh-TW" altLang="en-US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虔敬的光榮</a:t>
            </a:r>
            <a:r>
              <a:rPr lang="zh-TW" altLang="en-US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</a:t>
            </a:r>
            <a:r>
              <a:rPr lang="en-US" altLang="zh-TW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正義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和平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和平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正義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是基督徒招牌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標記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真正的正義與和平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源於對天主的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虔敬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與尊重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願你的旨意奉行在地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如同在天</a:t>
            </a:r>
            <a:endParaRPr lang="en-US" altLang="zh-TW" sz="40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lvl="0" eaLnBrk="1" hangingPunct="1">
              <a:lnSpc>
                <a:spcPts val="35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zh-TW" spc="-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Sicut</a:t>
            </a:r>
            <a:r>
              <a:rPr lang="en-US" altLang="zh-TW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altLang="zh-TW" spc="-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coelo</a:t>
            </a:r>
            <a:r>
              <a:rPr lang="en-US" altLang="zh-TW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in terra (On earth as it is in Heaven)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虔敬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敬天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一定要愛人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因為天主這樣愛了世界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36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神愛世人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不單愛信徒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229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52728"/>
          </a:xfrm>
        </p:spPr>
        <p:txBody>
          <a:bodyPr/>
          <a:lstStyle/>
          <a:p>
            <a:pPr lvl="0" eaLnBrk="1" hangingPunct="1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   願你們的</a:t>
            </a:r>
            <a:r>
              <a:rPr lang="zh-TW" altLang="en-US" sz="44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愛德</a:t>
            </a: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日漸增長</a:t>
            </a:r>
            <a:endParaRPr lang="en-US" altLang="zh-TW" sz="44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lvl="0" eaLnBrk="1" hangingPunct="1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         充滿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真知識</a:t>
            </a: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各種見識</a:t>
            </a:r>
            <a:endParaRPr lang="en-US" altLang="zh-TW" sz="44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lvl="0" eaLnBrk="1" hangingPunct="1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               使你們能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辨別</a:t>
            </a:r>
            <a:r>
              <a:rPr lang="zh-TW" altLang="en-US" sz="4400" dirty="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卓絕之事</a:t>
            </a:r>
            <a:endParaRPr lang="en-US" altLang="zh-TW" sz="4400" dirty="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lvl="0" eaLnBrk="1" hangingPunct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真知識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</a:rPr>
              <a:t>信仰</a:t>
            </a:r>
            <a:r>
              <a:rPr lang="en-US" altLang="zh-TW" sz="4000" dirty="0"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</a:rPr>
              <a:t>智慧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各種見識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人間學問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文化修養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個人實際 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經歷後的領悟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en-US" altLang="zh-TW" sz="4000" spc="-150" dirty="0">
                <a:ea typeface="華康儷中黑" panose="020B0509000000000000" pitchFamily="49" charset="-120"/>
                <a:sym typeface="Wingdings" panose="05000000000000000000" pitchFamily="2" charset="2"/>
              </a:rPr>
              <a:t>common sense (</a:t>
            </a:r>
            <a:r>
              <a:rPr lang="zh-TW" altLang="en-US" sz="4000" spc="-150" dirty="0">
                <a:ea typeface="華康儷中黑" panose="020B0509000000000000" pitchFamily="49" charset="-120"/>
                <a:sym typeface="Wingdings" panose="05000000000000000000" pitchFamily="2" charset="2"/>
              </a:rPr>
              <a:t>常識</a:t>
            </a:r>
            <a:r>
              <a:rPr lang="en-US" altLang="zh-TW" sz="4000" spc="-15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</a:p>
          <a:p>
            <a:pPr lvl="0" eaLnBrk="1" hangingPunct="1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辨別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知識就是道德</a:t>
            </a:r>
            <a:r>
              <a:rPr lang="en-US" altLang="zh-TW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dirty="0">
                <a:ea typeface="華康儷中黑" panose="020B0509000000000000" pitchFamily="49" charset="-120"/>
                <a:sym typeface="Wingdings" panose="05000000000000000000" pitchFamily="2" charset="2"/>
              </a:rPr>
              <a:t>蘇格拉底</a:t>
            </a:r>
            <a:r>
              <a:rPr lang="en-US" altLang="zh-TW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不同的知  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識對價值觀有不同的定義   </a:t>
            </a:r>
            <a:endParaRPr lang="en-US" altLang="zh-TW" sz="4000" dirty="0"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       </a:t>
            </a:r>
            <a:r>
              <a:rPr lang="en-US" altLang="zh-TW" sz="40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  <a:sym typeface="Wingdings" panose="05000000000000000000" pitchFamily="2" charset="2"/>
              </a:rPr>
              <a:t>(</a:t>
            </a:r>
            <a:r>
              <a:rPr lang="zh-TW" altLang="en-US" sz="40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  <a:sym typeface="Wingdings" panose="05000000000000000000" pitchFamily="2" charset="2"/>
              </a:rPr>
              <a:t>下面是對「奇蹟」的兩極看法</a:t>
            </a:r>
            <a:r>
              <a:rPr lang="en-US" altLang="zh-TW" sz="40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  <a:sym typeface="Wingdings" panose="05000000000000000000" pitchFamily="2" charset="2"/>
              </a:rPr>
              <a:t>)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639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19675"/>
              </p:ext>
            </p:extLst>
          </p:nvPr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FF0000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50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604739"/>
              </p:ext>
            </p:extLst>
          </p:nvPr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FF0000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經歷奇蹟找尋天主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聖經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祈禱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聖事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人生學問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生活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耶穌的話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真理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道路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生命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應以聖言指導生命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784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605410"/>
              </p:ext>
            </p:extLst>
          </p:nvPr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600" b="0" spc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耶穌時代天國出現</a:t>
                      </a:r>
                      <a:r>
                        <a:rPr lang="en-US" altLang="zh-TW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 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今天我們參與建設天國</a:t>
                      </a: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更豐盛生命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人際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團體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/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世界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  <a:r>
                        <a:rPr lang="en-US" altLang="zh-TW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個人成為奇蹟</a:t>
                      </a: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經歷奇蹟找尋天主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聖經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祈禱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聖事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人生學問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生活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耶穌的話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真理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道路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生命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應以聖言指導生命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25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9744"/>
              </p:ext>
            </p:extLst>
          </p:nvPr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600" b="0" spc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耶穌時代天國出現</a:t>
                      </a:r>
                      <a:r>
                        <a:rPr lang="en-US" altLang="zh-TW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 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今天我們參與建設天國</a:t>
                      </a: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更豐盛生命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人際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團體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/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世界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  <a:r>
                        <a:rPr lang="en-US" altLang="zh-TW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個人成為奇蹟</a:t>
                      </a: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經歷奇蹟找尋天主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聖經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祈禱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聖事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人生學問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生活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耶穌的話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真理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道路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生命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應以聖言指導生命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個人的奇蹟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不會經常發生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不易因此終生堅持信仰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525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16381"/>
              </p:ext>
            </p:extLst>
          </p:nvPr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600" b="0" spc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耶穌時代天國出現</a:t>
                      </a:r>
                      <a:r>
                        <a:rPr lang="en-US" altLang="zh-TW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 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今天我們參與建設天國</a:t>
                      </a: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更豐盛生命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人際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團體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/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世界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  <a:r>
                        <a:rPr lang="en-US" altLang="zh-TW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個人成為奇蹟</a:t>
                      </a: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經歷奇蹟找尋天主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聖經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祈禱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聖事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人生學問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生活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耶穌的話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真理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道路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生命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應以聖言指導生命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個人的奇蹟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不會經常發生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不易因此終生堅持信仰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獲奇蹟者會繼續追求奇蹟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未必會</a:t>
                      </a:r>
                      <a:r>
                        <a:rPr lang="zh-TW" altLang="en-US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愛上耶穌</a:t>
                      </a:r>
                      <a:r>
                        <a:rPr lang="en-US" altLang="zh-TW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耶穌三年奇蹟白廢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死人復活無用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耶穌復活又如何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?</a:t>
                      </a: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endParaRPr lang="zh-TW" altLang="en-US" sz="3200" b="0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196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179772-18F1-493A-B55E-7938B6C7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3F9961-B986-4190-9A23-850E8DD824E0}"/>
              </a:ext>
            </a:extLst>
          </p:cNvPr>
          <p:cNvGraphicFramePr>
            <a:graphicFrameLocks noGrp="1"/>
          </p:cNvGraphicFramePr>
          <p:nvPr/>
        </p:nvGraphicFramePr>
        <p:xfrm>
          <a:off x="23150" y="84863"/>
          <a:ext cx="9108504" cy="721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81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600" b="0" spc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耶穌時代天國出現</a:t>
                      </a:r>
                      <a:r>
                        <a:rPr lang="en-US" altLang="zh-TW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 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今天我們參與建設天國</a:t>
                      </a:r>
                    </a:p>
                  </a:txBody>
                  <a:tcPr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更豐盛生命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人際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團體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/</a:t>
                      </a:r>
                      <a:r>
                        <a:rPr lang="zh-TW" altLang="en-US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世界</a:t>
                      </a:r>
                      <a:r>
                        <a:rPr lang="en-US" altLang="zh-TW" sz="28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  <a:r>
                        <a:rPr lang="en-US" altLang="zh-TW" sz="3200" b="0" dirty="0">
                          <a:solidFill>
                            <a:srgbClr val="9900CC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9900CC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個人成為奇蹟</a:t>
                      </a:r>
                      <a:endParaRPr lang="zh-TW" altLang="en-US" sz="3200" b="0" dirty="0">
                        <a:solidFill>
                          <a:srgbClr val="9900CC"/>
                        </a:solidFill>
                        <a:highlight>
                          <a:srgbClr val="FFFF00"/>
                        </a:highlight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經歷奇蹟找尋天主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聖經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祈禱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聖事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人生學問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生活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耶穌的話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真理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道路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生命</a:t>
                      </a:r>
                      <a:r>
                        <a:rPr lang="en-US" altLang="zh-TW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應以聖言指導生命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耶穌的</a:t>
                      </a: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四大奇蹟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(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征服大自然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治病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驅魔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復活死人</a:t>
                      </a:r>
                      <a:r>
                        <a:rPr lang="en-US" altLang="zh-TW" sz="28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)</a:t>
                      </a:r>
                    </a:p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證明祂是天主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有天主的權威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應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7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天國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天主為王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</a:t>
                      </a:r>
                      <a:r>
                        <a:rPr lang="zh-TW" altLang="en-US" sz="4000" b="0" dirty="0">
                          <a:solidFill>
                            <a:schemeClr val="bg1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天主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=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分享</a:t>
                      </a:r>
                      <a:r>
                        <a:rPr lang="en-US" altLang="zh-TW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+</a:t>
                      </a:r>
                      <a:r>
                        <a:rPr lang="zh-TW" altLang="en-US" sz="3200" b="0" dirty="0">
                          <a:solidFill>
                            <a:srgbClr val="FFFF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寬恕</a:t>
                      </a:r>
                    </a:p>
                  </a:txBody>
                  <a:tcPr marT="45725" marB="45725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個人的奇蹟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: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不會經常發生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不易因此終生堅持信仰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獲奇蹟者會繼續追求奇蹟</a:t>
                      </a:r>
                      <a:r>
                        <a:rPr lang="en-US" altLang="zh-TW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1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未必會</a:t>
                      </a:r>
                      <a:r>
                        <a:rPr lang="zh-TW" altLang="en-US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愛上耶穌</a:t>
                      </a:r>
                      <a:r>
                        <a:rPr lang="en-US" altLang="zh-TW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,</a:t>
                      </a:r>
                      <a:r>
                        <a:rPr lang="zh-TW" altLang="en-US" sz="31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聽祂的話</a:t>
                      </a:r>
                      <a:endParaRPr lang="zh-TW" altLang="en-US" sz="31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耶穌三年奇蹟白廢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死人復活無用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耶穌復活又如何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?</a:t>
                      </a:r>
                      <a:endParaRPr lang="zh-TW" altLang="en-US" sz="32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zh-TW" altLang="en-US" sz="3200" b="0" dirty="0">
                          <a:solidFill>
                            <a:srgbClr val="FF0000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默西亞的秘密</a:t>
                      </a:r>
                      <a:r>
                        <a:rPr lang="en-US" altLang="zh-TW" sz="28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anose="05000000000000000000" pitchFamily="2" charset="2"/>
                        </a:rPr>
                        <a:t>耶穌不願人因奇蹟而信</a:t>
                      </a:r>
                      <a:r>
                        <a:rPr lang="en-US" altLang="zh-TW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anose="05000000000000000000" pitchFamily="2" charset="2"/>
                        </a:rPr>
                        <a:t>;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latin typeface="+mn-lt"/>
                          <a:ea typeface="華康粗黑體" pitchFamily="49" charset="-120"/>
                          <a:cs typeface="華康黑體-GB5" pitchFamily="49" charset="-120"/>
                          <a:sym typeface="Wingdings" panose="05000000000000000000" pitchFamily="2" charset="2"/>
                        </a:rPr>
                        <a:t>故</a:t>
                      </a:r>
                      <a:r>
                        <a:rPr lang="zh-TW" altLang="en-US" sz="3200" b="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華康粗黑體" pitchFamily="49" charset="-120"/>
                          <a:cs typeface="華康黑體-GB5" pitchFamily="49" charset="-120"/>
                        </a:rPr>
                        <a:t>禁傳奇蹟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3520">
                <a:tc>
                  <a:txBody>
                    <a:bodyPr/>
                    <a:lstStyle/>
                    <a:p>
                      <a:pPr algn="ctr"/>
                      <a:endParaRPr lang="zh-TW" altLang="en-US" sz="800" b="0" dirty="0">
                        <a:solidFill>
                          <a:srgbClr val="0000FF"/>
                        </a:solidFill>
                        <a:latin typeface="+mn-lt"/>
                        <a:ea typeface="華康粗黑體" pitchFamily="49" charset="-120"/>
                        <a:cs typeface="華康黑體-GB5" pitchFamily="49" charset="-12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262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52728"/>
          </a:xfrm>
        </p:spPr>
        <p:txBody>
          <a:bodyPr/>
          <a:lstStyle/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在荒野中有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呼號者的聲音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你們當預備上</a:t>
            </a:r>
            <a:r>
              <a:rPr lang="zh-TW" altLang="en-US" sz="4000" spc="100" dirty="0">
                <a:ea typeface="華康正顏楷體W7(P)" panose="03000700000000000000" pitchFamily="66" charset="-120"/>
              </a:rPr>
              <a:t>主的道路</a:t>
            </a:r>
            <a:r>
              <a:rPr lang="en-US" altLang="zh-TW" sz="4000" spc="1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修直</a:t>
            </a:r>
            <a:r>
              <a:rPr lang="zh-TW" altLang="en-US" sz="4000" spc="100" dirty="0">
                <a:ea typeface="華康正顏楷體W7(P)" panose="03000700000000000000" pitchFamily="66" charset="-120"/>
              </a:rPr>
              <a:t>他的途徑</a:t>
            </a:r>
            <a:r>
              <a:rPr lang="en-US" altLang="zh-TW" sz="4000" spc="100" dirty="0">
                <a:ea typeface="華康正顏楷體W7(P)" panose="03000700000000000000" pitchFamily="66" charset="-120"/>
              </a:rPr>
              <a:t>! </a:t>
            </a:r>
            <a:r>
              <a:rPr lang="zh-TW" altLang="en-US" sz="4000" spc="100" dirty="0">
                <a:ea typeface="華康正顏楷體W7(P)" panose="03000700000000000000" pitchFamily="66" charset="-120"/>
              </a:rPr>
              <a:t>一切深谷要</a:t>
            </a:r>
            <a:br>
              <a:rPr lang="en-US" altLang="zh-TW" sz="4000" spc="100" dirty="0">
                <a:ea typeface="華康正顏楷體W7(P)" panose="03000700000000000000" pitchFamily="66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填滿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一切山岳丘陵要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剷平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spc="3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曠野之聲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=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沒人聽或少人聽的呼喚</a:t>
            </a:r>
            <a:endParaRPr lang="en-US" altLang="zh-TW" sz="4000" spc="3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</a:rPr>
              <a:t>1.</a:t>
            </a:r>
            <a:r>
              <a:rPr lang="zh-TW" altLang="en-US" sz="4000" dirty="0">
                <a:ea typeface="華康儷中黑" panose="020B0509000000000000" pitchFamily="49" charset="-120"/>
              </a:rPr>
              <a:t>響應基督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建設大同天國</a:t>
            </a:r>
            <a:r>
              <a:rPr lang="zh-TW" altLang="en-US" sz="4000" dirty="0">
                <a:ea typeface="華康儷中黑" panose="020B0509000000000000" pitchFamily="49" charset="-120"/>
              </a:rPr>
              <a:t>的人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不多</a:t>
            </a:r>
            <a:endParaRPr lang="en-US" altLang="zh-TW" sz="400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</a:rPr>
              <a:t>2.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修直人生道路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也少人聽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你不能思想歪曲而活得正直</a:t>
            </a:r>
            <a:r>
              <a:rPr lang="en-US" altLang="zh-TW" sz="2400" spc="-100" dirty="0">
                <a:ea typeface="華康儷中黑" panose="020B0509000000000000" pitchFamily="49" charset="-120"/>
              </a:rPr>
              <a:t>(You cannot think crooked and live straight)</a:t>
            </a:r>
          </a:p>
          <a:p>
            <a:pPr lvl="0"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</a:rPr>
              <a:t>3.</a:t>
            </a:r>
            <a:r>
              <a:rPr lang="zh-TW" altLang="en-US" sz="4000" dirty="0">
                <a:ea typeface="華康儷中黑" panose="020B0509000000000000" pitchFamily="49" charset="-120"/>
              </a:rPr>
              <a:t>填滿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剷平</a:t>
            </a:r>
            <a:r>
              <a:rPr lang="en-US" altLang="zh-TW" sz="4000" dirty="0">
                <a:ea typeface="華康儷中黑" panose="020B0509000000000000" pitchFamily="49" charset="-120"/>
              </a:rPr>
              <a:t>?=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刮骨療毒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誰聽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00FF"/>
                </a:solidFill>
                <a:ea typeface="華康儷中黑" panose="020B0509000000000000" pitchFamily="49" charset="-120"/>
              </a:rPr>
              <a:t>信耶穌得永生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ea typeface="華康儷中黑" panose="020B0509000000000000" pitchFamily="49" charset="-120"/>
              </a:rPr>
              <a:t>或</a:t>
            </a:r>
            <a:r>
              <a:rPr lang="zh-TW" altLang="en-US" sz="4000" dirty="0">
                <a:solidFill>
                  <a:srgbClr val="FF00FF"/>
                </a:solidFill>
                <a:ea typeface="華康儷中黑" panose="020B0509000000000000" pitchFamily="49" charset="-120"/>
              </a:rPr>
              <a:t>信耶穌有恩典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人人愛聽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!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28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恭讀巴路克先知書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5:1-9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耶路撒冷！請你脫去守喪時悲傷的衣服，永遠穿上天主光榮的華服，披上天主正義的披肩；在你頭上，戴上永生者光榮的冠冕；因為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天主要對天下萬邦，顯示你的榮耀；給你起名，永遠叫 「正義的和平」，和 「虔敬的光榮」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耶路撒冷！請你起來，站在高處，向東遠眺。看，你的子女奉聖者的命，由西方至東方集合；他們喜形於色，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天主要給你起名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永遠叫「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正義的和平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」和「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虔敬的光榮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這兩者都是基督徒的標記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 Lord will name you, you will be known for eternity as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'The Peace of Righteousness'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and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'The Glory of Reverence’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en-US" altLang="zh-TW" sz="4600" spc="-2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these two names are marks of a Christian </a:t>
            </a:r>
          </a:p>
        </p:txBody>
      </p:sp>
    </p:spTree>
    <p:extLst>
      <p:ext uri="{BB962C8B-B14F-4D97-AF65-F5344CB8AC3E}">
        <p14:creationId xmlns:p14="http://schemas.microsoft.com/office/powerpoint/2010/main" val="4029041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真正的正義與和平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源於對天主的虔敬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願你的旨意</a:t>
            </a:r>
            <a:endParaRPr lang="en-US" altLang="zh-TW" sz="54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奉行在人間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如同在天上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True justice and peace come from </a:t>
            </a:r>
            <a:r>
              <a:rPr lang="en-US" altLang="zh-TW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reverence for God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May your will be done on earth as it is in Heaven. </a:t>
            </a:r>
          </a:p>
        </p:txBody>
      </p:sp>
    </p:spTree>
    <p:extLst>
      <p:ext uri="{BB962C8B-B14F-4D97-AF65-F5344CB8AC3E}">
        <p14:creationId xmlns:p14="http://schemas.microsoft.com/office/powerpoint/2010/main" val="4245827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但虔敬的人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一定也同時</a:t>
            </a:r>
            <a:endParaRPr lang="en-US" altLang="zh-TW" sz="54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愛天主所愛的人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不分國籍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種族和宗教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But the devout person must also love those whom God loves, </a:t>
            </a:r>
            <a:r>
              <a:rPr lang="en-US" altLang="zh-TW" sz="54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irrespective of </a:t>
            </a:r>
            <a:r>
              <a:rPr lang="en-US" altLang="zh-TW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nationality, race, or religion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66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願你們的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愛德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日漸增長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充滿真知識和各種見識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使你們能</a:t>
            </a:r>
            <a:endParaRPr lang="en-US" altLang="zh-TW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辨別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卓絕之事</a:t>
            </a: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華康儷粗宋(P)" panose="02020700000000000000" pitchFamily="18" charset="-120"/>
              </a:rPr>
              <a:t>斐</a:t>
            </a: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1:9-10)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May your love abound more and more in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knowledge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and all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discernment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 so that you may approve what is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excellent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(Ph 1:9-10). </a:t>
            </a:r>
          </a:p>
        </p:txBody>
      </p:sp>
    </p:spTree>
    <p:extLst>
      <p:ext uri="{BB962C8B-B14F-4D97-AF65-F5344CB8AC3E}">
        <p14:creationId xmlns:p14="http://schemas.microsoft.com/office/powerpoint/2010/main" val="2775095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真知識是信仰與智慧結合的產品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各種見識包括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人間的學問</a:t>
            </a:r>
            <a:endParaRPr lang="en-US" altLang="zh-TW" sz="48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和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個人的文化修養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True knowledge comes from a union of faith and wisdom; various insights include worldly knowledge and individual’s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personal growth 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and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cultural background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  <a:endParaRPr lang="zh-TW" altLang="en-US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2787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具備真知識和各種見識的人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才有能力辨別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蘇格拉底認為「知識就是道德」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不同的知識可以 對道德有不同的定義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下面說的奇蹟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就是一個例子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Only those who possess true knowledge and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a spectrum of insights </a:t>
            </a: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have the ability to discern. Socrates believed that 'knowledge is virtue' because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different types of knowledge can define morality differently</a:t>
            </a: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39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 miracle mentioned below is an example.</a:t>
            </a: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0728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奇蹟在基督信仰中究竟有什麼位置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為什麼今日人人追求奇蹟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耶穌卻不用奇蹟去傳教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甚至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禁止人傳揚奇蹟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What significance do miracles hold in the Christian faith? Why do people pursue miracles in this day and age, and yet 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Jesus did not use miracles to preach 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and even </a:t>
            </a: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forbade his miracles to be made known? </a:t>
            </a:r>
          </a:p>
        </p:txBody>
      </p:sp>
    </p:spTree>
    <p:extLst>
      <p:ext uri="{BB962C8B-B14F-4D97-AF65-F5344CB8AC3E}">
        <p14:creationId xmlns:p14="http://schemas.microsoft.com/office/powerpoint/2010/main" val="2512518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耶穌自己確曾顯過奇蹟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他的四大奇蹟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即征服大自然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治病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驅魔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復活死人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全是為了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證明祂是真天主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有天主的權威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所以也應該聽從祂的話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Jesus indeed performed miracles. His four major miracles—subduing nature, healing the sick, casting out demons, and raising the dead—were all meant to prove that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He is the true God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with divine authority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 and therefore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should be obeyed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3916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耶穌的話蘊含真理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也助人通向道路和生命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用祂的話去指導生命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生命將成為奇蹟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lnSpc>
                <a:spcPts val="5900"/>
              </a:lnSpc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 Words of Jesus contain Truth and lead people to the Way and Life; by following His words to guide life, </a:t>
            </a:r>
          </a:p>
          <a:p>
            <a:pPr>
              <a:lnSpc>
                <a:spcPts val="5900"/>
              </a:lnSpc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life will become a miracle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5705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這奇蹟其實就是一個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更豐盛的生命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它能使個人成全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家庭和睦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世界大同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即耶穌宣講的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天國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This miracle is, in fact, a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more abundant life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; it can lead to personal fulfillment, harmony within families, and unity in the world—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this is the kingdom of Heaven that Jesus proclaimed. </a:t>
            </a:r>
          </a:p>
        </p:txBody>
      </p:sp>
    </p:spTree>
    <p:extLst>
      <p:ext uri="{BB962C8B-B14F-4D97-AF65-F5344CB8AC3E}">
        <p14:creationId xmlns:p14="http://schemas.microsoft.com/office/powerpoint/2010/main" val="67417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5527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天主終於想起了他們。他們曾離你遠去，由仇人押送步行；如今，天主卻把他們給你再領回來；他們體面光榮，好像皇子一樣，被人抬著歸來；因為天主已命令，夷平一切高山和無盡的丘陵，填平所有山谷，使它們化為平地，好讓以色列在天主的光榮下，平安前行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森林和一切香樹，要依照天主的命令，給以色列遮蔭；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今日個人的奇蹟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未必能使人本身成為奇蹟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人也不易因奇蹟</a:t>
            </a:r>
            <a:endParaRPr lang="en-US" altLang="zh-TW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而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終生堅持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信仰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Today’s personal miracles may not necessarily make a miracle of a person; it is also not easy for a person to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maintain his faith for a lifetime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because of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one miracle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4455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領受過奇蹟的人容易繼續追求奇蹟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卻</a:t>
            </a:r>
            <a:r>
              <a:rPr lang="zh-TW" altLang="en-US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未必會聽耶穌的話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Those who have been granted miracles are often inclined to continue seeking miracles, but they </a:t>
            </a:r>
            <a:r>
              <a:rPr lang="en-US" altLang="zh-TW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may not necessarily abide by Jesus’ words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1552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耶穌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三年顯的奇蹟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對當時的人效果不大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祂使死人復活也未能感動當時的人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連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耶穌自己的復活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也未能使人相信祂是默西亞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 miracles that Jesus performed over three years had 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little effect on the people 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of His time; even His raising of the dead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did not move them. Even Jesus’ own resurrection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did not convince people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that He was the Messiah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1195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AE719B-CD41-4F18-B355-5C50361F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不願人因奇蹟而信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甚至多次</a:t>
            </a:r>
            <a:endParaRPr lang="en-US" altLang="zh-TW" sz="40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禁止人宣傳祂的奇蹟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這就是著名的「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默西亞的秘密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Therefore, Jesus did not wish for people to believe because of miracles, and even repeatedly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forbade others from proclaiming His miracles</a:t>
            </a:r>
            <a:r>
              <a:rPr lang="en-US" altLang="zh-TW" sz="4000">
                <a:solidFill>
                  <a:schemeClr val="tx1"/>
                </a:solidFill>
                <a:ea typeface="華康儷粗宋(P)" panose="02020700000000000000" pitchFamily="18" charset="-120"/>
              </a:rPr>
              <a:t>; His 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quest to conceal miracles is famously known as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the ‘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Messianic Secret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’.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A7CCFB9-1F56-4006-9CA8-A303DD01DA49}"/>
              </a:ext>
            </a:extLst>
          </p:cNvPr>
          <p:cNvSpPr txBox="1"/>
          <p:nvPr/>
        </p:nvSpPr>
        <p:spPr>
          <a:xfrm>
            <a:off x="2987824" y="6021288"/>
            <a:ext cx="381642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99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因為天主要在喜樂中，以他固有的仁慈和正義，在自己榮耀的光輝下，親自領回以色列。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A58C7A4-5C7D-4564-B4D8-ADD701E3E305}"/>
              </a:ext>
            </a:extLst>
          </p:cNvPr>
          <p:cNvSpPr txBox="1"/>
          <p:nvPr/>
        </p:nvSpPr>
        <p:spPr>
          <a:xfrm>
            <a:off x="2123728" y="3708321"/>
            <a:ext cx="511256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FF00"/>
                </a:solidFill>
              </a:rPr>
              <a:t>請靜默片刻</a:t>
            </a:r>
            <a:r>
              <a:rPr lang="en-US" altLang="zh-TW" sz="3200" dirty="0">
                <a:solidFill>
                  <a:srgbClr val="FFFF00"/>
                </a:solidFill>
              </a:rPr>
              <a:t>,</a:t>
            </a:r>
            <a:r>
              <a:rPr lang="zh-TW" altLang="en-US" sz="3200" dirty="0">
                <a:solidFill>
                  <a:srgbClr val="FFFF00"/>
                </a:solidFill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211082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1866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恭讀聖保祿宗徒致斐理伯人書 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1:4-6,8-11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我每次祈禱，總是愉快地為你們各位祈禱，因為你們從最初的一天，直到現在，就協助了宣傳福音的工作；我深信，在你們內開始這美好工作的那位，必予以完成，直到耶穌基督的日子。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天主為我作證：我是怎樣以基督耶穌的情懷，愛你們眾人。我所祈求的是：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願你們的愛德日漸增長，充滿真知識和各種見識，使你們能辨別卓絕之事，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為叫你們直到基督的日子，常是潔淨無瑕的，賴耶穌基督，滿結義德的果實，為光榮讚美天主。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AD17EA4-ED76-4AEE-944B-1DE23480C479}"/>
              </a:ext>
            </a:extLst>
          </p:cNvPr>
          <p:cNvSpPr txBox="1"/>
          <p:nvPr/>
        </p:nvSpPr>
        <p:spPr>
          <a:xfrm>
            <a:off x="2123728" y="4500409"/>
            <a:ext cx="511256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FF00"/>
                </a:solidFill>
              </a:rPr>
              <a:t>請靜默片刻</a:t>
            </a:r>
            <a:r>
              <a:rPr lang="en-US" altLang="zh-TW" sz="3200" dirty="0">
                <a:solidFill>
                  <a:srgbClr val="FFFF00"/>
                </a:solidFill>
              </a:rPr>
              <a:t>,</a:t>
            </a:r>
            <a:r>
              <a:rPr lang="zh-TW" altLang="en-US" sz="3200" dirty="0">
                <a:solidFill>
                  <a:srgbClr val="FFFF00"/>
                </a:solidFill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3:1-6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凱撒提庇留執政第十五年，般雀比拉多作猶太總督，黑落德作加里肋亞分封侯，他的兄弟斐理伯作依突勒雅和特辣曷尼地方的分封侯，呂撒尼雅作阿彼肋乃分封侯，亞納斯和蓋法作大司祭時，在荒野中有天主的話，傳給匝加利亞的兒子若翰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若翰於是走遍約但河一帶地方，宣講悔改的洗禮，為得罪之赦。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正如先知依撒意亞預言書上記載的：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在荒野中有呼號者的聲音：你們當預備上主的道路，修直他的途徑！一切深谷要填滿，一切山岳丘陵要剷平，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彎曲的要修直，崎嶇的要闢成坦途！凡有血肉的，都要看見天主的救援。」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992640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352485-6452-463E-87F3-C256A8DDA953}"/>
              </a:ext>
            </a:extLst>
          </p:cNvPr>
          <p:cNvSpPr txBox="1"/>
          <p:nvPr/>
        </p:nvSpPr>
        <p:spPr>
          <a:xfrm>
            <a:off x="935856" y="5508521"/>
            <a:ext cx="680449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FF00"/>
                </a:solidFill>
              </a:rPr>
              <a:t>請靜默片刻</a:t>
            </a:r>
            <a:r>
              <a:rPr lang="en-US" altLang="zh-TW" sz="3200" dirty="0">
                <a:solidFill>
                  <a:srgbClr val="FFFF00"/>
                </a:solidFill>
              </a:rPr>
              <a:t>,</a:t>
            </a:r>
            <a:r>
              <a:rPr lang="zh-TW" altLang="en-US" sz="3200" dirty="0">
                <a:solidFill>
                  <a:srgbClr val="FFFF00"/>
                </a:solidFill>
              </a:rPr>
              <a:t>默想上主</a:t>
            </a:r>
            <a:r>
              <a:rPr lang="zh-TW" altLang="en-US" sz="32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今天</a:t>
            </a:r>
            <a:r>
              <a:rPr lang="zh-TW" altLang="en-US" sz="3200" dirty="0">
                <a:solidFill>
                  <a:srgbClr val="FFFF00"/>
                </a:solidFill>
              </a:rPr>
              <a:t>對</a:t>
            </a:r>
            <a:r>
              <a:rPr lang="zh-TW" altLang="en-US" sz="3200" dirty="0">
                <a:solidFill>
                  <a:schemeClr val="bg1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我</a:t>
            </a:r>
            <a:r>
              <a:rPr lang="zh-TW" altLang="en-US" sz="3200" dirty="0">
                <a:solidFill>
                  <a:srgbClr val="FFFF00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將臨期第二主日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HK" altLang="en-US" sz="8800" spc="1500" dirty="0">
                <a:solidFill>
                  <a:srgbClr val="FFFF00"/>
                </a:solidFill>
                <a:ea typeface="華康粗黑體" panose="020B0709000000000000" pitchFamily="49" charset="-120"/>
              </a:rPr>
              <a:t>曠野之聲</a:t>
            </a:r>
            <a:endParaRPr lang="en-US" altLang="zh-HK" sz="8800" spc="15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哪種聲音是你</a:t>
            </a:r>
            <a:r>
              <a:rPr lang="zh-TW" altLang="en-US" sz="34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聽不入耳</a:t>
            </a:r>
            <a:r>
              <a:rPr lang="zh-TW" altLang="en-US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的曠野之聲</a:t>
            </a:r>
            <a:r>
              <a:rPr lang="en-US" altLang="zh-TW" sz="340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  <a:endParaRPr lang="en-US" altLang="zh-TW" sz="3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7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32632</TotalTime>
  <Words>2662</Words>
  <Application>Microsoft Office PowerPoint</Application>
  <PresentationFormat>如螢幕大小 (4:3)</PresentationFormat>
  <Paragraphs>178</Paragraphs>
  <Slides>34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34</vt:i4>
      </vt:variant>
    </vt:vector>
  </HeadingPairs>
  <TitlesOfParts>
    <vt:vector size="50" baseType="lpstr">
      <vt:lpstr>華康中黑體</vt:lpstr>
      <vt:lpstr>華康中黑體(P)</vt:lpstr>
      <vt:lpstr>華康正顏楷體W7</vt:lpstr>
      <vt:lpstr>華康正顏楷體W7(P)</vt:lpstr>
      <vt:lpstr>華康粗黑體</vt:lpstr>
      <vt:lpstr>華康黑體-GB5</vt:lpstr>
      <vt:lpstr>華康儷中黑</vt:lpstr>
      <vt:lpstr>華康儷粗宋</vt:lpstr>
      <vt:lpstr>華康儷粗宋(P)</vt:lpstr>
      <vt:lpstr>新細明體</vt:lpstr>
      <vt:lpstr>Arial</vt:lpstr>
      <vt:lpstr>Calibri</vt:lpstr>
      <vt:lpstr>Wingdings</vt:lpstr>
      <vt:lpstr>預設簡報設計</vt:lpstr>
      <vt:lpstr>3_預設簡報設計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1750</cp:revision>
  <dcterms:created xsi:type="dcterms:W3CDTF">2006-09-26T01:05:23Z</dcterms:created>
  <dcterms:modified xsi:type="dcterms:W3CDTF">2024-11-25T04:49:32Z</dcterms:modified>
</cp:coreProperties>
</file>