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29"/>
  </p:notesMasterIdLst>
  <p:handoutMasterIdLst>
    <p:handoutMasterId r:id="rId30"/>
  </p:handoutMasterIdLst>
  <p:sldIdLst>
    <p:sldId id="1218" r:id="rId3"/>
    <p:sldId id="1050" r:id="rId4"/>
    <p:sldId id="1216" r:id="rId5"/>
    <p:sldId id="1178" r:id="rId6"/>
    <p:sldId id="1053" r:id="rId7"/>
    <p:sldId id="1217" r:id="rId8"/>
    <p:sldId id="1054" r:id="rId9"/>
    <p:sldId id="1181" r:id="rId10"/>
    <p:sldId id="930" r:id="rId11"/>
    <p:sldId id="1302" r:id="rId12"/>
    <p:sldId id="1284" r:id="rId13"/>
    <p:sldId id="1288" r:id="rId14"/>
    <p:sldId id="1289" r:id="rId15"/>
    <p:sldId id="1290" r:id="rId16"/>
    <p:sldId id="1291" r:id="rId17"/>
    <p:sldId id="1292" r:id="rId18"/>
    <p:sldId id="1293" r:id="rId19"/>
    <p:sldId id="1294" r:id="rId20"/>
    <p:sldId id="1295" r:id="rId21"/>
    <p:sldId id="1296" r:id="rId22"/>
    <p:sldId id="1297" r:id="rId23"/>
    <p:sldId id="1298" r:id="rId24"/>
    <p:sldId id="1299" r:id="rId25"/>
    <p:sldId id="1300" r:id="rId26"/>
    <p:sldId id="1301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00"/>
    <a:srgbClr val="0000FF"/>
    <a:srgbClr val="9900CC"/>
    <a:srgbClr val="FF99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532" autoAdjust="0"/>
    <p:restoredTop sz="93883" autoAdjust="0"/>
  </p:normalViewPr>
  <p:slideViewPr>
    <p:cSldViewPr>
      <p:cViewPr varScale="1">
        <p:scale>
          <a:sx n="81" d="100"/>
          <a:sy n="81" d="100"/>
        </p:scale>
        <p:origin x="11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將臨期第二主日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6600"/>
              </a:lnSpc>
              <a:spcBef>
                <a:spcPts val="2400"/>
              </a:spcBef>
              <a:spcAft>
                <a:spcPts val="3600"/>
              </a:spcAft>
              <a:buNone/>
            </a:pPr>
            <a:r>
              <a:rPr lang="zh-HK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曠 野 之 聲</a:t>
            </a:r>
            <a:endParaRPr lang="en-US" altLang="zh-TW" sz="6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31E638-E3ED-4F6A-B70D-4544C1C00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000" spc="600" dirty="0">
                <a:highlight>
                  <a:srgbClr val="00FF00"/>
                </a:highlight>
                <a:ea typeface="華康儷中黑" panose="020B0509000000000000" pitchFamily="49" charset="-120"/>
              </a:rPr>
              <a:t>曠野之聲</a:t>
            </a:r>
            <a:endParaRPr lang="en-US" altLang="zh-TW" sz="4000" spc="600" dirty="0">
              <a:highlight>
                <a:srgbClr val="00FF00"/>
              </a:highlight>
              <a:ea typeface="華康儷中黑" panose="020B0509000000000000" pitchFamily="49" charset="-120"/>
            </a:endParaRPr>
          </a:p>
          <a:p>
            <a:pPr marL="360000" indent="-457200" algn="l">
              <a:lnSpc>
                <a:spcPts val="4200"/>
              </a:lnSpc>
            </a:pPr>
            <a:r>
              <a:rPr lang="en-US" altLang="zh-TW" sz="4000" dirty="0">
                <a:ea typeface="華康正顏楷體W5(P)" panose="03000500000000000000" pitchFamily="66" charset="-120"/>
              </a:rPr>
              <a:t> 1.</a:t>
            </a:r>
            <a:r>
              <a:rPr lang="zh-TW" altLang="en-US" sz="4000" dirty="0">
                <a:solidFill>
                  <a:srgbClr val="FF0000"/>
                </a:solidFill>
                <a:ea typeface="華康正顏楷體W5(P)" panose="03000500000000000000" pitchFamily="66" charset="-120"/>
              </a:rPr>
              <a:t>有人講</a:t>
            </a:r>
            <a:r>
              <a:rPr lang="en-US" altLang="zh-TW" sz="4000" dirty="0">
                <a:solidFill>
                  <a:srgbClr val="FF0000"/>
                </a:solidFill>
                <a:ea typeface="華康正顏楷體W5(P)" panose="030005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5(P)" panose="03000500000000000000" pitchFamily="66" charset="-120"/>
              </a:rPr>
              <a:t>沒人聽</a:t>
            </a:r>
            <a:r>
              <a:rPr lang="zh-TW" altLang="en-US" sz="4000" dirty="0">
                <a:ea typeface="華康正顏楷體W5(P)" panose="03000500000000000000" pitchFamily="66" charset="-120"/>
              </a:rPr>
              <a:t>的呼聲</a:t>
            </a:r>
            <a:r>
              <a:rPr lang="en-US" altLang="zh-TW" sz="4000" dirty="0">
                <a:ea typeface="華康正顏楷體W5(P)" panose="03000500000000000000" pitchFamily="66" charset="-120"/>
              </a:rPr>
              <a:t>,</a:t>
            </a:r>
            <a:r>
              <a:rPr lang="zh-TW" altLang="en-US" sz="4000" dirty="0">
                <a:ea typeface="華康正顏楷體W5(P)" panose="03000500000000000000" pitchFamily="66" charset="-120"/>
              </a:rPr>
              <a:t>召喚</a:t>
            </a:r>
            <a:r>
              <a:rPr lang="en-US" altLang="zh-TW" sz="4000" dirty="0">
                <a:ea typeface="華康正顏楷體W5(P)" panose="03000500000000000000" pitchFamily="66" charset="-120"/>
              </a:rPr>
              <a:t>,</a:t>
            </a:r>
            <a:r>
              <a:rPr lang="zh-TW" altLang="en-US" sz="4000" dirty="0">
                <a:ea typeface="華康正顏楷體W5(P)" panose="03000500000000000000" pitchFamily="66" charset="-120"/>
              </a:rPr>
              <a:t>邀請</a:t>
            </a:r>
            <a:r>
              <a:rPr lang="en-US" altLang="zh-TW" sz="4000" dirty="0">
                <a:ea typeface="華康正顏楷體W5(P)" panose="03000500000000000000" pitchFamily="66" charset="-120"/>
              </a:rPr>
              <a:t>,</a:t>
            </a:r>
            <a:r>
              <a:rPr lang="zh-TW" altLang="en-US" sz="4000" dirty="0">
                <a:ea typeface="華康正顏楷體W5(P)" panose="03000500000000000000" pitchFamily="66" charset="-120"/>
              </a:rPr>
              <a:t>挑戰</a:t>
            </a:r>
            <a:endParaRPr lang="en-US" altLang="zh-TW" sz="4000" dirty="0">
              <a:ea typeface="華康正顏楷體W5(P)" panose="03000500000000000000" pitchFamily="66" charset="-120"/>
            </a:endParaRPr>
          </a:p>
          <a:p>
            <a:pPr marL="360000" indent="-457200" algn="l">
              <a:lnSpc>
                <a:spcPts val="4200"/>
              </a:lnSpc>
            </a:pPr>
            <a:r>
              <a:rPr lang="en-US" altLang="zh-TW" sz="4000" dirty="0">
                <a:ea typeface="華康正顏楷體W5(P)" panose="03000500000000000000" pitchFamily="66" charset="-120"/>
              </a:rPr>
              <a:t> 2.</a:t>
            </a:r>
            <a:r>
              <a:rPr lang="zh-TW" altLang="en-US" sz="4000" dirty="0">
                <a:ea typeface="華康正顏楷體W5(P)" panose="03000500000000000000" pitchFamily="66" charset="-120"/>
              </a:rPr>
              <a:t>沒人聽</a:t>
            </a:r>
            <a:r>
              <a:rPr lang="en-US" altLang="zh-TW" sz="4000" dirty="0">
                <a:ea typeface="華康正顏楷體W5(P)" panose="03000500000000000000" pitchFamily="66" charset="-120"/>
              </a:rPr>
              <a:t>,</a:t>
            </a:r>
            <a:r>
              <a:rPr lang="zh-TW" altLang="en-US" sz="4000" dirty="0">
                <a:ea typeface="華康正顏楷體W5(P)" panose="03000500000000000000" pitchFamily="66" charset="-120"/>
              </a:rPr>
              <a:t>就講給</a:t>
            </a:r>
            <a:r>
              <a:rPr lang="zh-TW" altLang="en-US" sz="4000" dirty="0">
                <a:solidFill>
                  <a:srgbClr val="0000FF"/>
                </a:solidFill>
                <a:ea typeface="華康正顏楷體W5(P)" panose="03000500000000000000" pitchFamily="66" charset="-120"/>
              </a:rPr>
              <a:t>石頭</a:t>
            </a:r>
            <a:r>
              <a:rPr lang="zh-TW" altLang="en-US" sz="4000" dirty="0">
                <a:ea typeface="華康正顏楷體W5(P)" panose="03000500000000000000" pitchFamily="66" charset="-120"/>
              </a:rPr>
              <a:t>聽</a:t>
            </a:r>
            <a:r>
              <a:rPr lang="en-US" altLang="zh-TW" sz="4000" dirty="0">
                <a:ea typeface="華康正顏楷體W5(P)" panose="03000500000000000000" pitchFamily="66" charset="-120"/>
              </a:rPr>
              <a:t>(</a:t>
            </a:r>
            <a:r>
              <a:rPr lang="zh-TW" altLang="en-US" sz="4000" dirty="0">
                <a:ea typeface="華康正顏楷體W5(P)" panose="03000500000000000000" pitchFamily="66" charset="-120"/>
              </a:rPr>
              <a:t>或</a:t>
            </a:r>
            <a:r>
              <a:rPr lang="zh-TW" altLang="en-US" sz="4000" dirty="0">
                <a:solidFill>
                  <a:srgbClr val="0000FF"/>
                </a:solidFill>
                <a:ea typeface="華康正顏楷體W5(P)" panose="03000500000000000000" pitchFamily="66" charset="-120"/>
              </a:rPr>
              <a:t>飛鳥蟲魚</a:t>
            </a:r>
            <a:r>
              <a:rPr lang="en-US" altLang="zh-TW" sz="4000" dirty="0">
                <a:ea typeface="華康正顏楷體W5(P)" panose="03000500000000000000" pitchFamily="66" charset="-120"/>
              </a:rPr>
              <a:t>)</a:t>
            </a:r>
          </a:p>
          <a:p>
            <a:pPr marL="360000" indent="-457200" algn="l">
              <a:lnSpc>
                <a:spcPts val="4200"/>
              </a:lnSpc>
            </a:pPr>
            <a:r>
              <a:rPr lang="en-US" altLang="zh-TW" sz="4000" dirty="0">
                <a:ea typeface="華康正顏楷體W5(P)" panose="03000500000000000000" pitchFamily="66" charset="-120"/>
              </a:rPr>
              <a:t> 3.</a:t>
            </a:r>
            <a:r>
              <a:rPr lang="zh-TW" altLang="en-US" sz="4000" dirty="0">
                <a:solidFill>
                  <a:srgbClr val="FF0000"/>
                </a:solidFill>
                <a:ea typeface="華康正顏楷體W5(P)" panose="03000500000000000000" pitchFamily="66" charset="-120"/>
              </a:rPr>
              <a:t>先知</a:t>
            </a:r>
            <a:r>
              <a:rPr lang="zh-TW" altLang="en-US" sz="4000" dirty="0">
                <a:ea typeface="華康正顏楷體W5(P)" panose="03000500000000000000" pitchFamily="66" charset="-120"/>
              </a:rPr>
              <a:t>們大都是曠野之聲</a:t>
            </a:r>
            <a:endParaRPr lang="en-US" altLang="zh-TW" sz="4000" dirty="0">
              <a:ea typeface="華康正顏楷體W5(P)" panose="03000500000000000000" pitchFamily="66" charset="-120"/>
            </a:endParaRPr>
          </a:p>
          <a:p>
            <a:pPr marL="360000" indent="-457200" algn="l">
              <a:lnSpc>
                <a:spcPts val="4200"/>
              </a:lnSpc>
            </a:pPr>
            <a:r>
              <a:rPr lang="en-US" altLang="zh-TW" sz="4000" dirty="0">
                <a:ea typeface="華康正顏楷體W5(P)" panose="03000500000000000000" pitchFamily="66" charset="-120"/>
              </a:rPr>
              <a:t> 4.</a:t>
            </a:r>
            <a:r>
              <a:rPr lang="zh-TW" altLang="en-US" sz="4000" dirty="0">
                <a:solidFill>
                  <a:srgbClr val="FF0000"/>
                </a:solidFill>
                <a:ea typeface="華康正顏楷體W5(P)" panose="03000500000000000000" pitchFamily="66" charset="-120"/>
              </a:rPr>
              <a:t>若翰</a:t>
            </a:r>
            <a:r>
              <a:rPr lang="zh-TW" altLang="en-US" sz="4000" dirty="0">
                <a:ea typeface="華康正顏楷體W5(P)" panose="03000500000000000000" pitchFamily="66" charset="-120"/>
              </a:rPr>
              <a:t>是其中一個表表者</a:t>
            </a:r>
            <a:endParaRPr lang="en-US" altLang="zh-TW" sz="4000" dirty="0">
              <a:ea typeface="華康正顏楷體W5(P)" panose="03000500000000000000" pitchFamily="66" charset="-120"/>
            </a:endParaRPr>
          </a:p>
          <a:p>
            <a:pPr marL="360000" indent="-457200" algn="l">
              <a:lnSpc>
                <a:spcPts val="4200"/>
              </a:lnSpc>
            </a:pPr>
            <a:r>
              <a:rPr lang="en-US" altLang="zh-TW" sz="4000" dirty="0">
                <a:ea typeface="華康正顏楷體W5(P)" panose="03000500000000000000" pitchFamily="66" charset="-120"/>
              </a:rPr>
              <a:t> 5.</a:t>
            </a:r>
            <a:r>
              <a:rPr lang="zh-TW" altLang="en-US" sz="4000" dirty="0">
                <a:ea typeface="華康正顏楷體W5(P)" panose="03000500000000000000" pitchFamily="66" charset="-120"/>
              </a:rPr>
              <a:t>很多</a:t>
            </a:r>
            <a:r>
              <a:rPr lang="zh-TW" altLang="en-US" sz="4000" dirty="0">
                <a:solidFill>
                  <a:srgbClr val="FF0000"/>
                </a:solidFill>
                <a:ea typeface="華康正顏楷體W5(P)" panose="03000500000000000000" pitchFamily="66" charset="-120"/>
              </a:rPr>
              <a:t>隱世</a:t>
            </a:r>
            <a:r>
              <a:rPr lang="zh-TW" altLang="en-US" sz="4000" dirty="0">
                <a:ea typeface="華康正顏楷體W5(P)" panose="03000500000000000000" pitchFamily="66" charset="-120"/>
              </a:rPr>
              <a:t>高人</a:t>
            </a:r>
            <a:r>
              <a:rPr lang="en-US" altLang="zh-TW" sz="4000" dirty="0">
                <a:ea typeface="華康正顏楷體W5(P)" panose="03000500000000000000" pitchFamily="66" charset="-120"/>
              </a:rPr>
              <a:t>(</a:t>
            </a:r>
            <a:r>
              <a:rPr lang="zh-TW" altLang="en-US" sz="4000" dirty="0">
                <a:ea typeface="華康正顏楷體W5(P)" panose="03000500000000000000" pitchFamily="66" charset="-120"/>
              </a:rPr>
              <a:t>或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00FFFF"/>
                </a:highlight>
                <a:ea typeface="華康正顏楷體W5(P)" panose="03000500000000000000" pitchFamily="66" charset="-120"/>
              </a:rPr>
              <a:t>走在時代前頭的先知</a:t>
            </a:r>
            <a:b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正顏楷體W5(P)" panose="03000500000000000000" pitchFamily="66" charset="-120"/>
              </a:rPr>
            </a:br>
            <a:r>
              <a:rPr lang="en-US" altLang="zh-TW" sz="4000" dirty="0">
                <a:solidFill>
                  <a:srgbClr val="0000FF"/>
                </a:solidFill>
                <a:ea typeface="華康正顏楷體W5(P)" panose="03000500000000000000" pitchFamily="66" charset="-120"/>
              </a:rPr>
              <a:t> 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00FFFF"/>
                </a:highlight>
                <a:ea typeface="華康正顏楷體W5(P)" panose="03000500000000000000" pitchFamily="66" charset="-120"/>
              </a:rPr>
              <a:t>先覺者</a:t>
            </a:r>
            <a:r>
              <a:rPr lang="en-US" altLang="zh-TW" sz="4000" dirty="0">
                <a:ea typeface="華康正顏楷體W5(P)" panose="03000500000000000000" pitchFamily="66" charset="-120"/>
              </a:rPr>
              <a:t>)</a:t>
            </a:r>
            <a:r>
              <a:rPr lang="zh-TW" altLang="en-US" sz="4000" dirty="0">
                <a:ea typeface="華康正顏楷體W5(P)" panose="03000500000000000000" pitchFamily="66" charset="-120"/>
              </a:rPr>
              <a:t>都有過曠野之聲的遭遇</a:t>
            </a:r>
            <a:endParaRPr lang="en-US" altLang="zh-TW" sz="4000" dirty="0">
              <a:ea typeface="華康正顏楷體W5(P)" panose="03000500000000000000" pitchFamily="66" charset="-120"/>
            </a:endParaRPr>
          </a:p>
          <a:p>
            <a:pPr marL="360000" indent="-457200" algn="l">
              <a:lnSpc>
                <a:spcPts val="4200"/>
              </a:lnSpc>
            </a:pPr>
            <a:r>
              <a:rPr lang="en-US" altLang="zh-TW" sz="4000" dirty="0">
                <a:ea typeface="華康正顏楷體W5(P)" panose="03000500000000000000" pitchFamily="66" charset="-120"/>
              </a:rPr>
              <a:t> 6.</a:t>
            </a:r>
            <a:r>
              <a:rPr lang="zh-TW" altLang="en-US" sz="4000" dirty="0">
                <a:ea typeface="華康正顏楷體W5(P)" panose="03000500000000000000" pitchFamily="66" charset="-120"/>
              </a:rPr>
              <a:t>推而廣之</a:t>
            </a:r>
            <a:r>
              <a:rPr lang="en-US" altLang="zh-TW" sz="4000" dirty="0">
                <a:ea typeface="華康正顏楷體W5(P)" panose="03000500000000000000" pitchFamily="66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正顏楷體W5(P)" panose="03000500000000000000" pitchFamily="66" charset="-120"/>
              </a:rPr>
              <a:t>耶穌</a:t>
            </a:r>
            <a:r>
              <a:rPr lang="en-US" altLang="zh-TW" sz="4000" dirty="0">
                <a:highlight>
                  <a:srgbClr val="FFFF00"/>
                </a:highlight>
                <a:ea typeface="華康正顏楷體W5(P)" panose="03000500000000000000" pitchFamily="66" charset="-120"/>
              </a:rPr>
              <a:t>?</a:t>
            </a:r>
            <a:r>
              <a:rPr lang="zh-TW" altLang="en-US" sz="4000" dirty="0">
                <a:highlight>
                  <a:srgbClr val="FFFF00"/>
                </a:highlight>
                <a:ea typeface="華康正顏楷體W5(P)" panose="03000500000000000000" pitchFamily="66" charset="-120"/>
              </a:rPr>
              <a:t>孔子</a:t>
            </a:r>
            <a:r>
              <a:rPr lang="en-US" altLang="zh-TW" sz="4000" dirty="0">
                <a:highlight>
                  <a:srgbClr val="FFFF00"/>
                </a:highlight>
                <a:ea typeface="華康正顏楷體W5(P)" panose="03000500000000000000" pitchFamily="66" charset="-120"/>
              </a:rPr>
              <a:t>?</a:t>
            </a:r>
            <a:r>
              <a:rPr lang="zh-TW" altLang="en-US" sz="4000" dirty="0">
                <a:highlight>
                  <a:srgbClr val="FFFF00"/>
                </a:highlight>
                <a:ea typeface="華康正顏楷體W5(P)" panose="03000500000000000000" pitchFamily="66" charset="-120"/>
              </a:rPr>
              <a:t>教會</a:t>
            </a:r>
            <a:r>
              <a:rPr lang="en-US" altLang="zh-TW" sz="4000" dirty="0">
                <a:highlight>
                  <a:srgbClr val="FFFF00"/>
                </a:highlight>
                <a:ea typeface="華康正顏楷體W5(P)" panose="03000500000000000000" pitchFamily="66" charset="-120"/>
              </a:rPr>
              <a:t>?</a:t>
            </a:r>
            <a:r>
              <a:rPr lang="zh-TW" altLang="en-US" sz="4000" dirty="0">
                <a:highlight>
                  <a:srgbClr val="FFFF00"/>
                </a:highlight>
                <a:ea typeface="華康正顏楷體W5(P)" panose="03000500000000000000" pitchFamily="66" charset="-120"/>
              </a:rPr>
              <a:t>聖經</a:t>
            </a:r>
            <a:r>
              <a:rPr lang="en-US" altLang="zh-TW" sz="4000" dirty="0">
                <a:highlight>
                  <a:srgbClr val="FFFF00"/>
                </a:highlight>
                <a:ea typeface="華康正顏楷體W5(P)" panose="03000500000000000000" pitchFamily="66" charset="-120"/>
              </a:rPr>
              <a:t>?</a:t>
            </a:r>
          </a:p>
          <a:p>
            <a:pPr marL="360000" indent="-457200" algn="l">
              <a:lnSpc>
                <a:spcPts val="4200"/>
              </a:lnSpc>
            </a:pPr>
            <a:r>
              <a:rPr lang="en-US" altLang="zh-TW" sz="4000" dirty="0">
                <a:ea typeface="華康正顏楷體W5(P)" panose="03000500000000000000" pitchFamily="66" charset="-120"/>
              </a:rPr>
              <a:t> 7.</a:t>
            </a:r>
            <a:r>
              <a:rPr lang="zh-TW" altLang="en-US" sz="4000" dirty="0">
                <a:highlight>
                  <a:srgbClr val="00FF00"/>
                </a:highlight>
                <a:ea typeface="華康正顏楷體W5(P)" panose="03000500000000000000" pitchFamily="66" charset="-120"/>
              </a:rPr>
              <a:t>梵二</a:t>
            </a:r>
            <a:r>
              <a:rPr lang="en-US" altLang="zh-TW" sz="4000" dirty="0">
                <a:highlight>
                  <a:srgbClr val="00FF00"/>
                </a:highlight>
                <a:ea typeface="華康正顏楷體W5(P)" panose="03000500000000000000" pitchFamily="66" charset="-120"/>
              </a:rPr>
              <a:t>?</a:t>
            </a:r>
            <a:r>
              <a:rPr lang="en-US" altLang="zh-TW" sz="4000" dirty="0">
                <a:ea typeface="華康正顏楷體W5(P)" panose="03000500000000000000" pitchFamily="66" charset="-120"/>
              </a:rPr>
              <a:t> (</a:t>
            </a:r>
            <a:r>
              <a:rPr lang="zh-TW" altLang="en-US" sz="4000" spc="-150" dirty="0">
                <a:solidFill>
                  <a:srgbClr val="FF0000"/>
                </a:solidFill>
                <a:ea typeface="華康正顏楷體W5(P)" panose="03000500000000000000" pitchFamily="66" charset="-120"/>
              </a:rPr>
              <a:t>保持得最好的秘密</a:t>
            </a:r>
            <a:r>
              <a:rPr lang="en-US" altLang="zh-TW" sz="2800" dirty="0">
                <a:solidFill>
                  <a:srgbClr val="FF0000"/>
                </a:solidFill>
                <a:ea typeface="華康正顏楷體W5(P)" panose="03000500000000000000" pitchFamily="66" charset="-120"/>
              </a:rPr>
              <a:t>best kept secret</a:t>
            </a:r>
            <a:r>
              <a:rPr lang="en-US" altLang="zh-TW" sz="2400" dirty="0">
                <a:solidFill>
                  <a:srgbClr val="FF0000"/>
                </a:solidFill>
                <a:ea typeface="華康正顏楷體W5(P)" panose="03000500000000000000" pitchFamily="66" charset="-120"/>
              </a:rPr>
              <a:t>!</a:t>
            </a:r>
            <a:r>
              <a:rPr lang="en-US" altLang="zh-TW" sz="4000" dirty="0">
                <a:ea typeface="華康正顏楷體W5(P)" panose="03000500000000000000" pitchFamily="66" charset="-120"/>
              </a:rPr>
              <a:t>)</a:t>
            </a:r>
            <a:endParaRPr lang="zh-TW" altLang="en-US" sz="4000" dirty="0">
              <a:ea typeface="華康正顏楷體W5(P)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76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F164EEB-5652-4C69-BA7C-B46687FDD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4500"/>
              </a:lnSpc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請你披上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天主正義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的披肩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戴上永生者光榮的冠冕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因為天主要給你起名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叫「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正義的和平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和「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虔敬的光榮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在你們內開始這美好工作的那位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必予以完成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願你們的愛德日漸增長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充滿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真知識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各種見識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使你們能辨別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卓絕之事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500"/>
              </a:lnSpc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在荒野中有呼號者的聲音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你們當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預備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上主的道路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修直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他的途徑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一切深谷要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填滿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一切山岳丘陵要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剷平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彎曲的要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修直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崎嶇的要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闢成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坦途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zh-TW" alt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5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F164EEB-5652-4C69-BA7C-B46687FDD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8670"/>
          </a:xfrm>
        </p:spPr>
        <p:txBody>
          <a:bodyPr/>
          <a:lstStyle/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請你披上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天主正義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的披肩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戴上永生者光榮的冠冕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因為天主要給你起名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叫「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正義的和平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和「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虔敬的光榮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嚝野聲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福傳者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講天地人間的奧秘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條件：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正義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的披肩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全身天主的正氣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天主光榮的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冠冕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天主親自加冕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千古典範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正義的和平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不只批判鬥爭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和平的正義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正義的和平</a:t>
            </a:r>
            <a:endParaRPr lang="en-US" altLang="zh-TW" sz="3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500"/>
              </a:lnSpc>
              <a:spcBef>
                <a:spcPts val="600"/>
              </a:spcBef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虔敬的光榮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敬畏天主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不求人的喝彩</a:t>
            </a:r>
            <a:b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民主除向人交代外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也應向天主交代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261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F164EEB-5652-4C69-BA7C-B46687FDD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741368"/>
          </a:xfrm>
        </p:spPr>
        <p:txBody>
          <a:bodyPr/>
          <a:lstStyle/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在你們內開始這美好工作的那位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必予以完成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願你們的愛德日漸增長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充滿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真知識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各種見識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使你們能辨別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卓絕之事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曠野聲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福傳者的好開始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天主必會完成</a:t>
            </a:r>
            <a:endParaRPr lang="en-US" altLang="zh-TW" sz="38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曠野聲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福傳者的努力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能使愛德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增長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獲得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真知識和各種知識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力行方有真知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辨別卓越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C0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進入卓越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生命的增長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en-US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49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F164EEB-5652-4C69-BA7C-B46687FDD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669360"/>
          </a:xfrm>
        </p:spPr>
        <p:txBody>
          <a:bodyPr/>
          <a:lstStyle/>
          <a:p>
            <a:pPr marL="360000" indent="-457200" algn="l">
              <a:lnSpc>
                <a:spcPts val="4500"/>
              </a:lnSpc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在荒野中有呼號者的聲音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你們當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預備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上主的道路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修直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他的途徑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一切深谷要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填滿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一切山岳丘陵要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剷平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彎曲的要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修直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崎嶇的要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闢成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坦途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>
              <a:lnSpc>
                <a:spcPts val="4500"/>
              </a:lnSpc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曠野聲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福傳者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投入與收獲成正比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沒有不勞而獲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500"/>
              </a:lnSpc>
            </a:pP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預備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全面的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身心靈的預備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500"/>
              </a:lnSpc>
            </a:pP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修直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坦途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填滿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剷平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暢通無阻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CC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直線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狗的故事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在主內愛人愛更深</a:t>
            </a:r>
            <a:endParaRPr lang="en-US" altLang="zh-TW" sz="38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>
              <a:lnSpc>
                <a:spcPts val="4500"/>
              </a:lnSpc>
              <a:spcBef>
                <a:spcPts val="0"/>
              </a:spcBef>
            </a:pP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   </a:t>
            </a:r>
            <a:r>
              <a:rPr lang="en-US" altLang="zh-TW" sz="31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在如此愛人時愛主</a:t>
            </a:r>
            <a:endParaRPr lang="en-US" altLang="zh-TW" sz="38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727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597352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當我在教區聖神小修院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相當於中學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zh-TW" altLang="en-US" sz="3600" dirty="0">
                <a:ea typeface="華康儷中黑" panose="020B0509000000000000" pitchFamily="49" charset="-120"/>
              </a:rPr>
              <a:t>修道時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教區有一位神父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叫「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程野聲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這「野聲」兩個字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對</a:t>
            </a:r>
            <a:r>
              <a:rPr lang="en-US" altLang="zh-TW" sz="3600" dirty="0">
                <a:ea typeface="華康儷中黑" panose="020B0509000000000000" pitchFamily="49" charset="-120"/>
              </a:rPr>
              <a:t>14</a:t>
            </a:r>
            <a:r>
              <a:rPr lang="zh-TW" altLang="en-US" sz="3600" dirty="0">
                <a:ea typeface="華康儷中黑" panose="020B0509000000000000" pitchFamily="49" charset="-120"/>
              </a:rPr>
              <a:t>歲的我有一種莫明的吸引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When I was studying in the Holy Spirit </a:t>
            </a:r>
            <a:r>
              <a:rPr lang="en-US" altLang="zh-TW" dirty="0">
                <a:ea typeface="華康儷中黑" panose="020B0509000000000000" pitchFamily="49" charset="-120"/>
              </a:rPr>
              <a:t>(minor) </a:t>
            </a:r>
            <a:r>
              <a:rPr lang="en-US" altLang="zh-TW" sz="3600" dirty="0">
                <a:ea typeface="華康儷中黑" panose="020B0509000000000000" pitchFamily="49" charset="-120"/>
              </a:rPr>
              <a:t>Seminary, which was the equivalent of secondary school, there was a priest called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Cheng </a:t>
            </a:r>
            <a:r>
              <a:rPr lang="en-US" altLang="zh-TW" sz="36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Yie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 Sheng</a:t>
            </a:r>
            <a:r>
              <a:rPr lang="en-US" altLang="zh-TW" sz="3600" dirty="0">
                <a:ea typeface="華康儷中黑" panose="020B0509000000000000" pitchFamily="49" charset="-120"/>
              </a:rPr>
              <a:t>. For some unknown reason, I, a 14-year-old boy, was drawn to the name </a:t>
            </a:r>
            <a:r>
              <a:rPr lang="en-US" altLang="zh-TW" sz="3600" dirty="0" err="1">
                <a:ea typeface="華康儷中黑" panose="020B0509000000000000" pitchFamily="49" charset="-120"/>
              </a:rPr>
              <a:t>Yie</a:t>
            </a:r>
            <a:r>
              <a:rPr lang="en-US" altLang="zh-TW" sz="3600" dirty="0">
                <a:ea typeface="華康儷中黑" panose="020B0509000000000000" pitchFamily="49" charset="-120"/>
              </a:rPr>
              <a:t> Sheng which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literally meant 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voice in the wilderness</a:t>
            </a:r>
            <a:r>
              <a:rPr lang="en-US" altLang="zh-TW" sz="3600" dirty="0">
                <a:ea typeface="華康儷中黑" panose="020B0509000000000000" pitchFamily="49" charset="-120"/>
              </a:rPr>
              <a:t>”.</a:t>
            </a:r>
          </a:p>
          <a:p>
            <a:endParaRPr lang="zh-TW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985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後來彈吉它唱民歌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唱到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Tell old Pharaoh, to let my people go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ea typeface="華康儷中黑" panose="020B0509000000000000" pitchFamily="49" charset="-120"/>
              </a:rPr>
              <a:t>告訴法老王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讓我的百姓離開吧</a:t>
            </a:r>
            <a:r>
              <a:rPr lang="en-US" altLang="zh-TW" sz="4000" dirty="0">
                <a:ea typeface="華康儷中黑" panose="020B0509000000000000" pitchFamily="49" charset="-120"/>
              </a:rPr>
              <a:t>),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這個 </a:t>
            </a:r>
            <a:r>
              <a:rPr lang="en-US" altLang="zh-TW" sz="4000" b="1" dirty="0">
                <a:ea typeface="華康儷中黑" panose="020B0509000000000000" pitchFamily="49" charset="-120"/>
              </a:rPr>
              <a:t>tell </a:t>
            </a:r>
            <a:r>
              <a:rPr lang="zh-TW" altLang="en-US" sz="4000" dirty="0">
                <a:ea typeface="華康儷中黑" panose="020B0509000000000000" pitchFamily="49" charset="-120"/>
              </a:rPr>
              <a:t>字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有點像一聲驚雷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Later, when I played the guitar,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I came across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a folk song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“Tell old Pharaoh to let my people go”. The word “tell” struck me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like lightning. </a:t>
            </a: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169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597352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耶穌「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以言以行</a:t>
            </a:r>
            <a:r>
              <a:rPr lang="zh-TW" altLang="en-US" sz="4400" dirty="0">
                <a:ea typeface="華康儷中黑" panose="020B0509000000000000" pitchFamily="49" charset="-120"/>
              </a:rPr>
              <a:t>」來傳道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其中的「言」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便是用來告訴人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喚醒人</a:t>
            </a:r>
            <a:r>
              <a:rPr lang="zh-TW" altLang="en-US" sz="4400" dirty="0">
                <a:ea typeface="華康儷中黑" panose="020B0509000000000000" pitchFamily="49" charset="-120"/>
              </a:rPr>
              <a:t>和改造人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Jesus evangelized with His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“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words</a:t>
            </a:r>
            <a:r>
              <a:rPr lang="en-US" altLang="zh-TW" sz="4400" dirty="0">
                <a:ea typeface="華康儷中黑" panose="020B0509000000000000" pitchFamily="49" charset="-120"/>
              </a:rPr>
              <a:t>” and “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deeds</a:t>
            </a:r>
            <a:r>
              <a:rPr lang="en-US" altLang="zh-TW" sz="4400" dirty="0">
                <a:ea typeface="華康儷中黑" panose="020B0509000000000000" pitchFamily="49" charset="-120"/>
              </a:rPr>
              <a:t>”.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Words were used to tell,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to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waken </a:t>
            </a:r>
            <a:r>
              <a:rPr lang="en-US" altLang="zh-TW" sz="4400" dirty="0">
                <a:ea typeface="華康儷中黑" panose="020B0509000000000000" pitchFamily="49" charset="-120"/>
              </a:rPr>
              <a:t>and to change people. </a:t>
            </a: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661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倉頡造字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有鬼夜哭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因為文字洩露了天地和生命的奧秘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一切妖魔鬼怪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再不能欺騙</a:t>
            </a:r>
            <a:r>
              <a:rPr lang="zh-TW" altLang="en-US" sz="4000" dirty="0">
                <a:ea typeface="華康儷中黑" panose="020B0509000000000000" pitchFamily="49" charset="-120"/>
              </a:rPr>
              <a:t>無知的人類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所以牠們哭了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6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 “When </a:t>
            </a:r>
            <a:r>
              <a:rPr lang="en-US" altLang="zh-TW" sz="4000" dirty="0" err="1">
                <a:ea typeface="華康儷中黑" panose="020B0509000000000000" pitchFamily="49" charset="-120"/>
              </a:rPr>
              <a:t>Changji</a:t>
            </a:r>
            <a:r>
              <a:rPr lang="en-US" altLang="zh-TW" sz="4000" dirty="0">
                <a:ea typeface="華康儷中黑" panose="020B0509000000000000" pitchFamily="49" charset="-120"/>
              </a:rPr>
              <a:t> invented characters (words),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ghosts wept at night</a:t>
            </a:r>
            <a:r>
              <a:rPr lang="en-US" altLang="zh-TW" sz="4000" dirty="0">
                <a:ea typeface="華康儷中黑" panose="020B0509000000000000" pitchFamily="49" charset="-120"/>
              </a:rPr>
              <a:t>” because words leaked out the mysteries of heaven and earth and of life. Hence evil spirits wept as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mankind was no longer ignorant</a:t>
            </a:r>
            <a:r>
              <a:rPr lang="en-US" altLang="zh-TW" sz="4000" dirty="0">
                <a:ea typeface="華康儷中黑" panose="020B0509000000000000" pitchFamily="49" charset="-120"/>
              </a:rPr>
              <a:t> and cannot be deceived.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9712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669360"/>
          </a:xfrm>
        </p:spPr>
        <p:txBody>
          <a:bodyPr/>
          <a:lstStyle/>
          <a:p>
            <a:r>
              <a:rPr lang="zh-TW" altLang="en-US" dirty="0">
                <a:ea typeface="華康儷中黑" panose="020B0509000000000000" pitchFamily="49" charset="-120"/>
              </a:rPr>
              <a:t>蘇格拉底說「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知識就是道德</a:t>
            </a:r>
            <a:r>
              <a:rPr lang="zh-TW" altLang="en-US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不是指有知識的人有道德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而是指掌握了「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話語權</a:t>
            </a:r>
            <a:r>
              <a:rPr lang="zh-TW" altLang="en-US" dirty="0">
                <a:ea typeface="華康儷中黑" panose="020B0509000000000000" pitchFamily="49" charset="-120"/>
              </a:rPr>
              <a:t>」的個人或國家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dirty="0">
                <a:ea typeface="華康儷中黑" panose="020B0509000000000000" pitchFamily="49" charset="-120"/>
              </a:rPr>
              <a:t>都可以混淆是非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指鹿為馬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dirty="0">
                <a:ea typeface="華康儷中黑" panose="020B0509000000000000" pitchFamily="49" charset="-120"/>
              </a:rPr>
              <a:t>欺騙別人久了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而自己也信以為真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而禍至矣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altLang="zh-TW" dirty="0">
                <a:ea typeface="華康儷中黑" panose="020B0509000000000000" pitchFamily="49" charset="-120"/>
              </a:rPr>
              <a:t>Socrates said: “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Knowledge is virtue</a:t>
            </a:r>
            <a:r>
              <a:rPr lang="en-US" altLang="zh-TW" dirty="0">
                <a:ea typeface="華康儷中黑" panose="020B0509000000000000" pitchFamily="49" charset="-120"/>
              </a:rPr>
              <a:t>”. It does not mean that knowledge make people virtuous. Instead, individuals and nations in possession of knowledge 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control the right to interpretation </a:t>
            </a:r>
            <a:r>
              <a:rPr lang="en-US" altLang="zh-TW" dirty="0">
                <a:ea typeface="華康儷中黑" panose="020B0509000000000000" pitchFamily="49" charset="-120"/>
              </a:rPr>
              <a:t>of that knowledge. They can make the right sound wrong and the wrong sound right, or “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calling a deer a horse</a:t>
            </a:r>
            <a:r>
              <a:rPr lang="en-US" altLang="zh-TW" dirty="0">
                <a:ea typeface="華康儷中黑" panose="020B0509000000000000" pitchFamily="49" charset="-120"/>
              </a:rPr>
              <a:t>”. And when they have deceived others long enough, even they themselves believe in their make-belief, 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en-US" altLang="zh-TW" dirty="0">
                <a:ea typeface="華康儷中黑" panose="020B0509000000000000" pitchFamily="49" charset="-120"/>
              </a:rPr>
              <a:t>thus 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bringing disasters on themselves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006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恭讀巴路克先知書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5:1-9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耶路撒冷！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請你脫去守喪時悲傷的衣服，永遠穿上天主光榮的華服，披上天主正義的披肩；在你頭上，戴上永生者光榮的冠冕；因為天主要對天下萬邦，顯示你的榮耀；給你起名，永遠叫 「正義的和平」，和 「虔敬的光榮」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耶路撒冷！請你起來，站在高處，向東遠眺。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88237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一言興邦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一言喪邦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誰都不能掉以輕心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今天的世界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一不小心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隨時有演變出第三次世界大戰的可能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800"/>
              </a:lnSpc>
            </a:pPr>
            <a:r>
              <a:rPr lang="en-US" altLang="zh-TW" sz="4400" dirty="0">
                <a:ea typeface="華康儷中黑" panose="020B0509000000000000" pitchFamily="49" charset="-120"/>
              </a:rPr>
              <a:t>“Words make a nation; words break a state” should not be taken lightly. In today’s world,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not taking great care with words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has every possibility of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causing a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third World War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6263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但我們常常經驗到的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就是言者諄諄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聽者藐藐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子女不聽父母的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學生不聽老師的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甚至也有教友和神職人員不聽教宗的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Yet our daily experience shows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wise counsel often falls on deaf ears. Children do not listen to their parents, students do not pay attention to their teachers, even laity and the clergy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do not harken to the Pope.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1349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吵架的人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無論有關宗教或政治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不過都是聾子的對話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誰也不聽對方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Squabbles among people, whether these are related to politics or religion are but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“talking” among the deaf,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spc="-100" dirty="0">
                <a:ea typeface="華康儷中黑" panose="020B0509000000000000" pitchFamily="49" charset="-120"/>
              </a:rPr>
              <a:t>neither party truly listen to the other.</a:t>
            </a:r>
          </a:p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172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69360"/>
          </a:xfrm>
        </p:spPr>
        <p:txBody>
          <a:bodyPr/>
          <a:lstStyle/>
          <a:p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耶穌的話講了兩千年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梵二的話講了六十年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又有多少人不是言者諄諄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聽者藐藐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800"/>
              </a:lnSpc>
              <a:spcBef>
                <a:spcPts val="1200"/>
              </a:spcBef>
            </a:pPr>
            <a:r>
              <a:rPr lang="en-US" altLang="zh-TW" sz="4400" dirty="0"/>
              <a:t>Jesus’s words have been spoken for two thousand years; </a:t>
            </a:r>
            <a:br>
              <a:rPr lang="en-US" altLang="zh-TW" sz="4400" dirty="0"/>
            </a:br>
            <a:r>
              <a:rPr lang="en-US" altLang="zh-TW" sz="4400" dirty="0"/>
              <a:t>the Vatican II has given its counsel for sixty years. </a:t>
            </a:r>
            <a:br>
              <a:rPr lang="en-US" altLang="zh-TW" sz="4400" dirty="0"/>
            </a:br>
            <a:r>
              <a:rPr lang="en-US" altLang="zh-TW" sz="4400" dirty="0"/>
              <a:t>Yet how many deaf ears has the wise counsel fallen on?</a:t>
            </a:r>
          </a:p>
        </p:txBody>
      </p:sp>
    </p:spTree>
    <p:extLst>
      <p:ext uri="{BB962C8B-B14F-4D97-AF65-F5344CB8AC3E}">
        <p14:creationId xmlns:p14="http://schemas.microsoft.com/office/powerpoint/2010/main" val="2946531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寬門大路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導入喪亡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按天主的話走窄門的人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不會太多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The wide road leads to destruction. Yet few are willing to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follow God’s words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and pass through the narrow gate.</a:t>
            </a:r>
          </a:p>
        </p:txBody>
      </p:sp>
    </p:spTree>
    <p:extLst>
      <p:ext uri="{BB962C8B-B14F-4D97-AF65-F5344CB8AC3E}">
        <p14:creationId xmlns:p14="http://schemas.microsoft.com/office/powerpoint/2010/main" val="1116568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0871672-7AB2-4659-8BF2-AE390EDCA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但無論如何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我們還是要說出來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要宣揚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要為天主的話作見證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不管願意聽或聽得懂的人有多少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這便是「曠野之聲」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Regardless of this, we must still speak out, evangelize and bear witness to God’s words, no matter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how many are willing to listen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or are able to understand.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spc="-100" dirty="0">
                <a:ea typeface="華康儷中黑" panose="020B0509000000000000" pitchFamily="49" charset="-120"/>
              </a:rPr>
              <a:t>For this is the </a:t>
            </a:r>
            <a:r>
              <a:rPr lang="en-US" altLang="zh-TW" sz="4000" dirty="0">
                <a:ea typeface="華康儷中黑" panose="020B0509000000000000" pitchFamily="49" charset="-120"/>
              </a:rPr>
              <a:t>“voice in the wilderness”.*</a:t>
            </a:r>
          </a:p>
        </p:txBody>
      </p:sp>
    </p:spTree>
    <p:extLst>
      <p:ext uri="{BB962C8B-B14F-4D97-AF65-F5344CB8AC3E}">
        <p14:creationId xmlns:p14="http://schemas.microsoft.com/office/powerpoint/2010/main" val="1755114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你的子女奉聖者的命，由西方至東方集合；他們喜形於色，因為天主終於想起了他們。他們曾離你遠去，由仇人押送步行；如今，天主卻把他們給你再領回來；他們體面光榮，好像皇子一樣，被人抬著歸來；因為天主已命令，夷平一切高山和無盡的丘陵，填平所有山谷，使它們化為平地，好讓以色列在天主的光榮下，平安前行。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012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森林和一切香樹，要依照天主的命令，給以色列遮蔭；因為天主要在喜樂中，以他固有的仁慈和正義，在自己榮耀的光輝下，親自領回以色列。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74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1:4-6,8-11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我每次祈禱，總是愉快地為你們各位祈禱，因為你們從最初的一天，直到現在，就協助了宣傳福音的工作；我深信，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在你們內開始這美好工作的那位，必予以完成，直到耶穌基督的日子。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天主為我作證：我是怎樣以基督耶穌的情懷，愛你們眾人。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3065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我所祈求的是：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願你們的愛德日漸增長，充滿真知識和各種見識，使你們能辨別卓絕之事，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為叫你們直到基督的日子，常是潔淨無瑕的，賴耶穌基督，滿結義德的果實，為光榮讚美天主。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21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989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3:1-6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凱撒提庇留執政第十五年，般雀比拉多作猶太總督，黑落德作加里肋亞分封侯，他的兄弟斐理伯作依突勒雅和特辣曷尼地方的分封侯，呂撒尼雅作阿彼肋乃分封侯，亞納斯和蓋法作大司祭時，在荒野中有天主的話，傳給匝加利亞的兒子若翰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若翰於是走遍約但河一帶地方，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594928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3718"/>
            <a:ext cx="9144000" cy="6381626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宣講悔改的洗禮，為得罪之赦。正如先知依撒意亞預言書上記載的：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在荒野中有呼號者的聲音：你們當預備上主的道路，修直他的途徑！一切深谷要填滿，一切山岳丘陵要剷平，彎曲的要修直，崎嶇的要闢成坦途！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凡有血肉的，都要看見天主的救援。」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344" y="6021288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將臨期第二主日</a:t>
            </a: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12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06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None/>
            </a:pPr>
            <a:r>
              <a:rPr lang="zh-HK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曠 野 之 聲</a:t>
            </a:r>
            <a:endParaRPr lang="en-US" altLang="zh-TW" sz="5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巴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5:1-9; 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斐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1:4-6,8-11; 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路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3:1-6)</a:t>
            </a:r>
          </a:p>
          <a:p>
            <a:pPr marL="324000" eaLnBrk="1" hangingPunct="1">
              <a:lnSpc>
                <a:spcPts val="5000"/>
              </a:lnSpc>
              <a:spcBef>
                <a:spcPts val="120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 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8046</TotalTime>
  <Words>2173</Words>
  <Application>Microsoft Office PowerPoint</Application>
  <PresentationFormat>如螢幕大小 (4:3)</PresentationFormat>
  <Paragraphs>98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38" baseType="lpstr">
      <vt:lpstr>華康中黑體</vt:lpstr>
      <vt:lpstr>華康中黑體(P)</vt:lpstr>
      <vt:lpstr>華康正顏楷體W5(P)</vt:lpstr>
      <vt:lpstr>華康正顏楷體W7</vt:lpstr>
      <vt:lpstr>華康粗黑體</vt:lpstr>
      <vt:lpstr>華康儷中黑</vt:lpstr>
      <vt:lpstr>新細明體</vt:lpstr>
      <vt:lpstr>標楷體</vt:lpstr>
      <vt:lpstr>Arial</vt:lpstr>
      <vt:lpstr>Wingdings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671</cp:revision>
  <dcterms:created xsi:type="dcterms:W3CDTF">2006-09-26T01:05:23Z</dcterms:created>
  <dcterms:modified xsi:type="dcterms:W3CDTF">2021-11-29T05:52:16Z</dcterms:modified>
</cp:coreProperties>
</file>