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32" r:id="rId3"/>
  </p:sldMasterIdLst>
  <p:notesMasterIdLst>
    <p:notesMasterId r:id="rId33"/>
  </p:notesMasterIdLst>
  <p:handoutMasterIdLst>
    <p:handoutMasterId r:id="rId34"/>
  </p:handoutMasterIdLst>
  <p:sldIdLst>
    <p:sldId id="1974" r:id="rId4"/>
    <p:sldId id="2119" r:id="rId5"/>
    <p:sldId id="2120" r:id="rId6"/>
    <p:sldId id="2129" r:id="rId7"/>
    <p:sldId id="2122" r:id="rId8"/>
    <p:sldId id="2123" r:id="rId9"/>
    <p:sldId id="2125" r:id="rId10"/>
    <p:sldId id="2126" r:id="rId11"/>
    <p:sldId id="2130" r:id="rId12"/>
    <p:sldId id="2166" r:id="rId13"/>
    <p:sldId id="2167" r:id="rId14"/>
    <p:sldId id="2168" r:id="rId15"/>
    <p:sldId id="2169" r:id="rId16"/>
    <p:sldId id="2185" r:id="rId17"/>
    <p:sldId id="2170" r:id="rId18"/>
    <p:sldId id="2171" r:id="rId19"/>
    <p:sldId id="2172" r:id="rId20"/>
    <p:sldId id="2173" r:id="rId21"/>
    <p:sldId id="2174" r:id="rId22"/>
    <p:sldId id="2175" r:id="rId23"/>
    <p:sldId id="2176" r:id="rId24"/>
    <p:sldId id="2177" r:id="rId25"/>
    <p:sldId id="2178" r:id="rId26"/>
    <p:sldId id="2179" r:id="rId27"/>
    <p:sldId id="2180" r:id="rId28"/>
    <p:sldId id="2186" r:id="rId29"/>
    <p:sldId id="2181" r:id="rId30"/>
    <p:sldId id="2187" r:id="rId31"/>
    <p:sldId id="1892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99FF"/>
    <a:srgbClr val="FF66FF"/>
    <a:srgbClr val="FF00FF"/>
    <a:srgbClr val="660066"/>
    <a:srgbClr val="9900CC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630" autoAdjust="0"/>
    <p:restoredTop sz="95856" autoAdjust="0"/>
  </p:normalViewPr>
  <p:slideViewPr>
    <p:cSldViewPr>
      <p:cViewPr>
        <p:scale>
          <a:sx n="50" d="100"/>
          <a:sy n="50" d="100"/>
        </p:scale>
        <p:origin x="1476" y="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7339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945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605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499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37810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4807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11962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9056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85560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53712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47002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722494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36880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013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3165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33" r:id="rId1"/>
    <p:sldLayoutId id="2147490034" r:id="rId2"/>
    <p:sldLayoutId id="2147490035" r:id="rId3"/>
    <p:sldLayoutId id="2147490036" r:id="rId4"/>
    <p:sldLayoutId id="2147490037" r:id="rId5"/>
    <p:sldLayoutId id="2147490038" r:id="rId6"/>
    <p:sldLayoutId id="2147490039" r:id="rId7"/>
    <p:sldLayoutId id="2147490040" r:id="rId8"/>
    <p:sldLayoutId id="2147490041" r:id="rId9"/>
    <p:sldLayoutId id="2147490042" r:id="rId10"/>
    <p:sldLayoutId id="2147490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醒 寤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976DFB6-36F8-4A42-9FC7-67C013185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你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上主是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父親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你行了誰也想不到的驚人事蹟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是人從未聽過的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上主啊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你是我們的陶工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我們都是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你手中的作品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200"/>
              </a:spcAft>
            </a:pP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藉著他</a:t>
            </a:r>
            <a:r>
              <a:rPr kumimoji="1" lang="en-US" altLang="zh-TW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在一切事上</a:t>
            </a:r>
            <a:r>
              <a:rPr kumimoji="1" lang="en-US" altLang="zh-TW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在一切言論和知識上</a:t>
            </a:r>
            <a:r>
              <a:rPr kumimoji="1" lang="en-US" altLang="zh-TW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都成了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富有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的</a:t>
            </a:r>
            <a:r>
              <a:rPr kumimoji="1" lang="en-US" altLang="zh-TW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你們已不缺少任何恩寵</a:t>
            </a:r>
            <a:r>
              <a:rPr lang="en-US" altLang="zh-TW" sz="3800" spc="-100" dirty="0">
                <a:ea typeface="華康正顏楷體W7(P)" panose="03000700000000000000" pitchFamily="66" charset="-120"/>
              </a:rPr>
              <a:t>.</a:t>
            </a:r>
            <a:r>
              <a:rPr lang="zh-TW" altLang="en-US" sz="3800" spc="-100" dirty="0">
                <a:ea typeface="華康正顏楷體W7(P)" panose="03000700000000000000" pitchFamily="66" charset="-120"/>
              </a:rPr>
              <a:t>天主必要堅固你們到底</a:t>
            </a:r>
            <a:r>
              <a:rPr lang="en-US" altLang="zh-TW" sz="3800" spc="-10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你們要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醒寤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你們不知道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家主什麼時候回來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或許傍晚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或許夜半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或許雞叫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或許清晨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免得他忽然來到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遇見你們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正在睡覺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1164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976DFB6-36F8-4A42-9FC7-67C013185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lnSpc>
                <a:spcPts val="4200"/>
              </a:lnSpc>
            </a:pPr>
            <a:r>
              <a:rPr lang="zh-TW" altLang="en-US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</a:t>
            </a:r>
            <a:r>
              <a:rPr lang="en-US" altLang="zh-TW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上主是</a:t>
            </a:r>
            <a:r>
              <a:rPr lang="zh-TW" altLang="en-US" sz="3800" spc="-1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我們的</a:t>
            </a:r>
            <a:r>
              <a:rPr lang="zh-TW" altLang="en-US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父親</a:t>
            </a:r>
            <a:r>
              <a:rPr lang="en-US" altLang="zh-TW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你行了誰也想不到的驚人事蹟</a:t>
            </a:r>
            <a:r>
              <a:rPr lang="en-US" altLang="zh-TW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800" spc="-100" dirty="0">
                <a:ea typeface="華康正顏楷體W7(P)" panose="03000700000000000000" pitchFamily="66" charset="-120"/>
              </a:rPr>
              <a:t>是人的耳朵從未聽過的</a:t>
            </a:r>
            <a:r>
              <a:rPr lang="en-US" altLang="zh-TW" sz="3800" spc="-100" dirty="0">
                <a:ea typeface="華康正顏楷體W7(P)" panose="03000700000000000000" pitchFamily="66" charset="-120"/>
              </a:rPr>
              <a:t>,</a:t>
            </a:r>
            <a:r>
              <a:rPr lang="zh-TW" altLang="en-US" sz="3800" spc="-100" dirty="0">
                <a:ea typeface="華康正顏楷體W7(P)" panose="03000700000000000000" pitchFamily="66" charset="-120"/>
              </a:rPr>
              <a:t>眼睛從未見過的</a:t>
            </a:r>
            <a:r>
              <a:rPr lang="en-US" altLang="zh-TW" sz="3800" spc="-100" dirty="0">
                <a:ea typeface="華康正顏楷體W7(P)" panose="03000700000000000000" pitchFamily="66" charset="-120"/>
              </a:rPr>
              <a:t>.</a:t>
            </a:r>
            <a:r>
              <a:rPr lang="zh-TW" altLang="en-US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上主啊</a:t>
            </a:r>
            <a:r>
              <a:rPr lang="en-US" altLang="zh-TW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你是我們的陶工</a:t>
            </a:r>
            <a:r>
              <a:rPr lang="en-US" altLang="zh-TW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我們都是</a:t>
            </a:r>
            <a:r>
              <a:rPr lang="zh-TW" altLang="en-US" sz="3800" spc="-1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你手中的作品</a:t>
            </a:r>
            <a:r>
              <a:rPr lang="en-US" altLang="zh-TW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父親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陶工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亦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神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亦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君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亦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父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亦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師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亦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友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亦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恩人</a:t>
            </a:r>
            <a:endParaRPr lang="en-US" altLang="zh-TW" sz="36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父親</a:t>
            </a: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早在先知時代</a:t>
            </a: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! 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待人如兄弟</a:t>
            </a:r>
            <a:endParaRPr lang="en-US" altLang="zh-TW" sz="3800" dirty="0"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陶工</a:t>
            </a: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任由偉大的藝術家天主搓圓撳扁</a:t>
            </a:r>
            <a:endParaRPr lang="en-US" altLang="zh-TW" sz="3800" dirty="0"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偉大藝術品</a:t>
            </a: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欣賞自己</a:t>
            </a: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喜歡自己</a:t>
            </a: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自豪</a:t>
            </a:r>
            <a:endParaRPr lang="en-US" altLang="zh-TW" sz="3800" dirty="0"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恩公</a:t>
            </a: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報答</a:t>
            </a: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更上一層樓</a:t>
            </a: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讓自己變成天主</a:t>
            </a:r>
            <a:b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        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驚人事蹟</a:t>
            </a:r>
            <a:r>
              <a:rPr lang="zh-TW" altLang="en-US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母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你認識徐神父嗎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b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        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sz="38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你見過我的僕人約伯嗎</a:t>
            </a:r>
            <a:r>
              <a:rPr lang="en-US" altLang="zh-TW" sz="38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en-US" altLang="zh-TW" sz="28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約</a:t>
            </a:r>
            <a:r>
              <a:rPr lang="en-US" altLang="zh-TW" sz="28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1;8)</a:t>
            </a:r>
          </a:p>
        </p:txBody>
      </p:sp>
    </p:spTree>
    <p:extLst>
      <p:ext uri="{BB962C8B-B14F-4D97-AF65-F5344CB8AC3E}">
        <p14:creationId xmlns:p14="http://schemas.microsoft.com/office/powerpoint/2010/main" val="49167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976DFB6-36F8-4A42-9FC7-67C013185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4544" y="152636"/>
            <a:ext cx="9144000" cy="6552728"/>
          </a:xfrm>
        </p:spPr>
        <p:txBody>
          <a:bodyPr/>
          <a:lstStyle/>
          <a:p>
            <a:pPr marL="360000" indent="-457200" algn="l"/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藉著他</a:t>
            </a:r>
            <a:r>
              <a:rPr kumimoji="1" lang="en-US" altLang="zh-TW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在一切事上</a:t>
            </a:r>
            <a:r>
              <a:rPr kumimoji="1" lang="en-US" altLang="zh-TW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在一切言論和知識上</a:t>
            </a:r>
            <a:r>
              <a:rPr kumimoji="1" lang="en-US" altLang="zh-TW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都成了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富有</a:t>
            </a:r>
            <a:r>
              <a:rPr kumimoji="1" lang="zh-TW" altLang="en-US" sz="3800" b="0" i="0" u="none" strike="noStrike" kern="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的</a:t>
            </a:r>
            <a:r>
              <a:rPr kumimoji="1" lang="en-US" altLang="zh-TW" sz="3800" b="0" i="0" u="none" strike="noStrike" kern="0" cap="none" spc="-10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800" spc="-1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你們已不缺少任何恩寵</a:t>
            </a:r>
            <a:r>
              <a:rPr lang="en-US" altLang="zh-TW" sz="3800" spc="-100" dirty="0">
                <a:ea typeface="華康正顏楷體W7(P)" panose="03000700000000000000" pitchFamily="66" charset="-120"/>
              </a:rPr>
              <a:t>.</a:t>
            </a:r>
            <a:r>
              <a:rPr lang="zh-TW" altLang="en-US" sz="3800" spc="-100" dirty="0">
                <a:ea typeface="華康正顏楷體W7(P)" panose="03000700000000000000" pitchFamily="66" charset="-120"/>
              </a:rPr>
              <a:t>天主必要堅固你們到底</a:t>
            </a:r>
            <a:r>
              <a:rPr lang="en-US" altLang="zh-TW" sz="3800" spc="-100" dirty="0">
                <a:ea typeface="華康正顏楷體W7(P)" panose="03000700000000000000" pitchFamily="66" charset="-120"/>
              </a:rPr>
              <a:t>,</a:t>
            </a:r>
            <a:r>
              <a:rPr lang="zh-TW" altLang="en-US" sz="3800" spc="-100" dirty="0">
                <a:ea typeface="華康正顏楷體W7(P)" panose="03000700000000000000" pitchFamily="66" charset="-120"/>
              </a:rPr>
              <a:t>使你們在我們的主耶穌基督的日子上</a:t>
            </a:r>
            <a:r>
              <a:rPr lang="en-US" altLang="zh-TW" sz="3800" spc="-100" dirty="0">
                <a:ea typeface="華康正顏楷體W7(P)" panose="03000700000000000000" pitchFamily="66" charset="-120"/>
              </a:rPr>
              <a:t>,</a:t>
            </a:r>
            <a:r>
              <a:rPr lang="zh-TW" altLang="en-US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無瑕可指</a:t>
            </a:r>
            <a:r>
              <a:rPr lang="en-US" altLang="zh-TW" sz="3800" spc="-10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/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真富有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有益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永恆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救恩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道德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善行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無瑕可指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真正享受人生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不枉此生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即使無天堂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也要愛主愛人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愛教愛國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親親仁民愛物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ea typeface="華康儷中黑" panose="020B0509000000000000" pitchFamily="49" charset="-120"/>
              </a:rPr>
              <a:t>對物有情</a:t>
            </a:r>
            <a:r>
              <a:rPr lang="en-US" altLang="zh-TW" sz="3600" dirty="0">
                <a:ea typeface="華康儷中黑" panose="020B0509000000000000" pitchFamily="49" charset="-120"/>
              </a:rPr>
              <a:t>.(</a:t>
            </a:r>
            <a:r>
              <a:rPr lang="zh-TW" altLang="en-US" sz="3600" dirty="0">
                <a:ea typeface="華康儷中黑" panose="020B0509000000000000" pitchFamily="49" charset="-120"/>
              </a:rPr>
              <a:t>有人窮得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只剩下錢和權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塵土</a:t>
            </a:r>
            <a:r>
              <a:rPr lang="en-US" altLang="zh-TW" sz="3600" dirty="0">
                <a:ea typeface="華康儷中黑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3600" dirty="0">
                <a:ea typeface="華康儷中黑" panose="020B0509000000000000" pitchFamily="49" charset="-120"/>
              </a:rPr>
              <a:t>我告知上海團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我愛中國文化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不是因為我是中國人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而是因為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中國文化本身的真善美聖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283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976DFB6-36F8-4A42-9FC7-67C013185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lnSpc>
                <a:spcPts val="4100"/>
              </a:lnSpc>
            </a:pP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你們要當心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要醒寤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因為你們不知道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那日期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什麼時候來到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你們不知道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家主什麼時候回來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或許傍晚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或許夜半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或許雞叫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或許清晨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免得他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忽然來到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遇見你們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正在睡覺</a:t>
            </a:r>
            <a:r>
              <a:rPr lang="en-US" altLang="zh-TW" sz="36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逆齡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逆死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六歲的兒童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坦桑尼亞的寡婦死獨子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主教伏屍電話機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電單車神父割頭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留學歸神父深水灣溺水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國內一年內四五個四五十歲的神父和主教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年齡越長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訪舊半為鬼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醒寤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束上腰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白天醒</a:t>
            </a:r>
            <a:r>
              <a:rPr lang="en-US" altLang="zh-TW" sz="3600" dirty="0">
                <a:ea typeface="華康儷中黑" panose="020B0509000000000000" pitchFamily="49" charset="-120"/>
              </a:rPr>
              <a:t>),</a:t>
            </a:r>
            <a:r>
              <a:rPr lang="zh-TW" altLang="en-US" sz="3600" dirty="0">
                <a:ea typeface="華康儷中黑" panose="020B0509000000000000" pitchFamily="49" charset="-120"/>
              </a:rPr>
              <a:t>點著燈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晚上醒</a:t>
            </a:r>
            <a:r>
              <a:rPr lang="en-US" altLang="zh-TW" sz="3600" dirty="0">
                <a:ea typeface="華康儷中黑" panose="020B0509000000000000" pitchFamily="49" charset="-120"/>
              </a:rPr>
              <a:t>);</a:t>
            </a:r>
            <a:r>
              <a:rPr lang="zh-TW" altLang="en-US" sz="3600" dirty="0">
                <a:ea typeface="華康儷中黑" panose="020B0509000000000000" pitchFamily="49" charset="-120"/>
              </a:rPr>
              <a:t>睡前上等痛悔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任何時間可見天主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身</a:t>
            </a:r>
            <a:r>
              <a:rPr lang="zh-TW" altLang="en-US" sz="3600" dirty="0">
                <a:ea typeface="華康儷中黑" panose="020B0509000000000000" pitchFamily="49" charset="-120"/>
              </a:rPr>
              <a:t>在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腦</a:t>
            </a:r>
            <a:r>
              <a:rPr lang="zh-TW" altLang="en-US" sz="3600" dirty="0">
                <a:ea typeface="華康儷中黑" panose="020B0509000000000000" pitchFamily="49" charset="-120"/>
              </a:rPr>
              <a:t>在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心</a:t>
            </a:r>
            <a:r>
              <a:rPr lang="zh-TW" altLang="en-US" sz="3600" dirty="0">
                <a:ea typeface="華康儷中黑" panose="020B0509000000000000" pitchFamily="49" charset="-120"/>
              </a:rPr>
              <a:t>在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908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7500"/>
              </a:lnSpc>
              <a:spcBef>
                <a:spcPts val="0"/>
              </a:spcBef>
            </a:pPr>
            <a:r>
              <a:rPr lang="zh-TW" altLang="en-US" sz="6000" dirty="0">
                <a:ea typeface="華康儷中黑" panose="020B0509000000000000" pitchFamily="49" charset="-120"/>
              </a:rPr>
              <a:t>你知道我們的信仰</a:t>
            </a:r>
            <a:endParaRPr lang="en-US" altLang="zh-TW" sz="6000" dirty="0">
              <a:ea typeface="華康儷中黑" panose="020B0509000000000000" pitchFamily="49" charset="-120"/>
            </a:endParaRPr>
          </a:p>
          <a:p>
            <a:pPr>
              <a:lnSpc>
                <a:spcPts val="75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6000" dirty="0">
                <a:ea typeface="華康儷中黑" panose="020B0509000000000000" pitchFamily="49" charset="-120"/>
              </a:rPr>
              <a:t>有多</a:t>
            </a:r>
            <a:r>
              <a:rPr lang="zh-TW" altLang="en-US" sz="6000" dirty="0">
                <a:solidFill>
                  <a:srgbClr val="FF0000"/>
                </a:solidFill>
                <a:ea typeface="華康儷中黑" panose="020B0509000000000000" pitchFamily="49" charset="-120"/>
              </a:rPr>
              <a:t>深</a:t>
            </a:r>
            <a:r>
              <a:rPr lang="en-US" altLang="zh-TW" sz="6000" dirty="0">
                <a:ea typeface="華康儷中黑" panose="020B0509000000000000" pitchFamily="49" charset="-120"/>
              </a:rPr>
              <a:t>,</a:t>
            </a:r>
            <a:r>
              <a:rPr lang="zh-TW" altLang="en-US" sz="6000" dirty="0">
                <a:ea typeface="華康儷中黑" panose="020B0509000000000000" pitchFamily="49" charset="-120"/>
              </a:rPr>
              <a:t>多</a:t>
            </a:r>
            <a:r>
              <a:rPr lang="zh-TW" altLang="en-US" sz="6000" dirty="0">
                <a:solidFill>
                  <a:srgbClr val="FF0000"/>
                </a:solidFill>
                <a:ea typeface="華康儷中黑" panose="020B0509000000000000" pitchFamily="49" charset="-120"/>
              </a:rPr>
              <a:t>廣</a:t>
            </a:r>
            <a:r>
              <a:rPr lang="en-US" altLang="zh-TW" sz="6000" dirty="0">
                <a:ea typeface="華康儷中黑" panose="020B0509000000000000" pitchFamily="49" charset="-120"/>
              </a:rPr>
              <a:t>,</a:t>
            </a:r>
            <a:r>
              <a:rPr lang="zh-TW" altLang="en-US" sz="6000" dirty="0">
                <a:ea typeface="華康儷中黑" panose="020B0509000000000000" pitchFamily="49" charset="-120"/>
              </a:rPr>
              <a:t>多</a:t>
            </a:r>
            <a:r>
              <a:rPr lang="zh-TW" altLang="en-US" sz="6000" dirty="0">
                <a:solidFill>
                  <a:srgbClr val="FF0000"/>
                </a:solidFill>
                <a:ea typeface="華康儷中黑" panose="020B0509000000000000" pitchFamily="49" charset="-120"/>
              </a:rPr>
              <a:t>豐富</a:t>
            </a:r>
            <a:r>
              <a:rPr lang="zh-TW" altLang="en-US" sz="6000" dirty="0">
                <a:ea typeface="華康儷中黑" panose="020B0509000000000000" pitchFamily="49" charset="-120"/>
              </a:rPr>
              <a:t>嗎</a:t>
            </a:r>
            <a:r>
              <a:rPr lang="en-US" altLang="zh-TW" sz="6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6300"/>
              </a:lnSpc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Do you know how </a:t>
            </a:r>
            <a:r>
              <a:rPr lang="en-US" altLang="zh-TW" sz="5400" dirty="0">
                <a:highlight>
                  <a:srgbClr val="FFFF00"/>
                </a:highlight>
                <a:ea typeface="華康儷中黑" panose="020B0509000000000000" pitchFamily="49" charset="-120"/>
              </a:rPr>
              <a:t>profound</a:t>
            </a:r>
            <a:r>
              <a:rPr lang="en-US" altLang="zh-TW" sz="5400" dirty="0">
                <a:ea typeface="華康儷中黑" panose="020B0509000000000000" pitchFamily="49" charset="-120"/>
              </a:rPr>
              <a:t>, </a:t>
            </a:r>
          </a:p>
          <a:p>
            <a:pPr algn="l">
              <a:lnSpc>
                <a:spcPts val="6300"/>
              </a:lnSpc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           how </a:t>
            </a:r>
            <a:r>
              <a:rPr lang="en-US" altLang="zh-TW" sz="5400" dirty="0">
                <a:highlight>
                  <a:srgbClr val="FFFF00"/>
                </a:highlight>
                <a:ea typeface="華康儷中黑" panose="020B0509000000000000" pitchFamily="49" charset="-120"/>
              </a:rPr>
              <a:t>expansive </a:t>
            </a:r>
            <a:r>
              <a:rPr lang="en-US" altLang="zh-TW" sz="4000" dirty="0">
                <a:ea typeface="華康儷中黑" panose="020B0509000000000000" pitchFamily="49" charset="-120"/>
              </a:rPr>
              <a:t>(vast)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</a:p>
          <a:p>
            <a:pPr algn="l">
              <a:lnSpc>
                <a:spcPts val="6300"/>
              </a:lnSpc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and how </a:t>
            </a:r>
            <a:r>
              <a:rPr lang="en-US" altLang="zh-TW" sz="5400" dirty="0">
                <a:highlight>
                  <a:srgbClr val="FFFF00"/>
                </a:highlight>
                <a:ea typeface="華康儷中黑" panose="020B0509000000000000" pitchFamily="49" charset="-120"/>
              </a:rPr>
              <a:t>rich </a:t>
            </a:r>
            <a:r>
              <a:rPr lang="en-US" altLang="zh-TW" sz="5400" dirty="0">
                <a:ea typeface="華康儷中黑" panose="020B0509000000000000" pitchFamily="49" charset="-120"/>
              </a:rPr>
              <a:t>our faith is?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4161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600"/>
              </a:lnSpc>
              <a:spcBef>
                <a:spcPts val="0"/>
              </a:spcBef>
            </a:pPr>
            <a:r>
              <a:rPr lang="zh-TW" altLang="en-US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我們有天主做父親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讀經一</a:t>
            </a:r>
            <a:r>
              <a:rPr lang="en-US" altLang="zh-TW" sz="2800" dirty="0">
                <a:ea typeface="華康儷中黑" panose="020B0509000000000000" pitchFamily="49" charset="-120"/>
              </a:rPr>
              <a:t>),</a:t>
            </a:r>
          </a:p>
          <a:p>
            <a:pPr>
              <a:lnSpc>
                <a:spcPts val="5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我們都是天之驕子</a:t>
            </a:r>
            <a:r>
              <a:rPr lang="en-US" altLang="zh-TW" sz="4800" dirty="0">
                <a:ea typeface="華康儷中黑" panose="020B0509000000000000" pitchFamily="49" charset="-120"/>
              </a:rPr>
              <a:t>;</a:t>
            </a:r>
            <a:r>
              <a:rPr lang="zh-TW" altLang="en-US" sz="4800" dirty="0">
                <a:ea typeface="華康儷中黑" panose="020B0509000000000000" pitchFamily="49" charset="-120"/>
              </a:rPr>
              <a:t>沒有例外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We have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God as 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Our Father</a:t>
            </a:r>
            <a:r>
              <a:rPr lang="en-US" altLang="zh-TW" sz="4800" dirty="0"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ea typeface="華康儷中黑" panose="020B0509000000000000" pitchFamily="49" charset="-120"/>
              </a:rPr>
              <a:t>(First Reading), 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hence without exception, 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we are all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His proud children.</a:t>
            </a:r>
          </a:p>
        </p:txBody>
      </p:sp>
    </p:spTree>
    <p:extLst>
      <p:ext uri="{BB962C8B-B14F-4D97-AF65-F5344CB8AC3E}">
        <p14:creationId xmlns:p14="http://schemas.microsoft.com/office/powerpoint/2010/main" val="3191646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我們是陶泥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是天主這位偉大陶工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手中的作品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是獨一無二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價值連城的傑作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讀經一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In the hands of God the Great Potter, we are molded like His wondrous creation; hence we are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all unique, precious,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priceless masterpieces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  <a:r>
              <a:rPr lang="en-US" altLang="zh-TW" sz="2800" dirty="0">
                <a:ea typeface="華康儷中黑" panose="020B0509000000000000" pitchFamily="49" charset="-120"/>
              </a:rPr>
              <a:t>(First Reading)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2345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400"/>
              </a:lnSpc>
              <a:spcBef>
                <a:spcPts val="0"/>
              </a:spcBef>
            </a:pP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我們在一切事上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都成了</a:t>
            </a:r>
            <a:endParaRPr lang="en-US" altLang="zh-TW" sz="44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富有的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讀經二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遠比那些窮得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lnSpc>
                <a:spcPts val="5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只有金錢和權力的人為更富有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We are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rich in every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way </a:t>
            </a:r>
            <a:r>
              <a:rPr lang="en-US" altLang="zh-TW" sz="2800" dirty="0">
                <a:ea typeface="華康儷中黑" panose="020B0509000000000000" pitchFamily="49" charset="-120"/>
              </a:rPr>
              <a:t>(Second Reading)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far “richer”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than those who possess nothing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aside from material wealth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and worldly or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temporal power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970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我們不缺少任何恩寵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必能活到</a:t>
            </a:r>
            <a:endParaRPr lang="en-US" altLang="zh-TW" sz="44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無瑕可指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讀經二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即是說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人人都可成聖成賢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We do not lack in any grace.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We are able to lead a life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without guilt </a:t>
            </a:r>
            <a:r>
              <a:rPr lang="en-US" altLang="zh-TW" sz="4400" dirty="0">
                <a:ea typeface="華康儷中黑" panose="020B0509000000000000" pitchFamily="49" charset="-120"/>
              </a:rPr>
              <a:t>(irreproachable).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Hence we can all become saints and sages. </a:t>
            </a:r>
            <a:r>
              <a:rPr lang="en-US" altLang="zh-TW" sz="2800" dirty="0">
                <a:ea typeface="華康儷中黑" panose="020B0509000000000000" pitchFamily="49" charset="-120"/>
              </a:rPr>
              <a:t>(Second Reading)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510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以上一切如果要成為事實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有一個條件</a:t>
            </a:r>
            <a:r>
              <a:rPr lang="en-US" altLang="zh-TW" sz="4000" dirty="0">
                <a:ea typeface="華康儷中黑" panose="020B0509000000000000" pitchFamily="49" charset="-120"/>
              </a:rPr>
              <a:t>: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醒寤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福音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If all the </a:t>
            </a:r>
            <a:r>
              <a:rPr lang="en-US" altLang="zh-TW" sz="4000">
                <a:ea typeface="華康儷中黑" panose="020B0509000000000000" pitchFamily="49" charset="-120"/>
              </a:rPr>
              <a:t>above rings </a:t>
            </a:r>
            <a:r>
              <a:rPr lang="en-US" altLang="zh-TW" sz="4000" dirty="0">
                <a:ea typeface="華康儷中黑" panose="020B0509000000000000" pitchFamily="49" charset="-120"/>
              </a:rPr>
              <a:t>true, there is one prerequisite or precondition to make it a reality: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 stay awake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  <a:r>
              <a:rPr lang="en-US" altLang="zh-TW" sz="2800" dirty="0">
                <a:ea typeface="華康儷中黑" panose="020B0509000000000000" pitchFamily="49" charset="-120"/>
              </a:rPr>
              <a:t>(Gospel)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為明白這三段聖經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讓我給大家分享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一段蘇東坡的</a:t>
            </a:r>
            <a:r>
              <a:rPr lang="en-US" altLang="zh-TW" sz="4000" dirty="0">
                <a:ea typeface="華康儷中黑" panose="020B0509000000000000" pitchFamily="49" charset="-120"/>
              </a:rPr>
              <a:t>《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留侯論</a:t>
            </a:r>
            <a:r>
              <a:rPr lang="en-US" altLang="zh-TW" sz="4000" dirty="0">
                <a:ea typeface="華康儷中黑" panose="020B0509000000000000" pitchFamily="49" charset="-120"/>
              </a:rPr>
              <a:t>》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To help understand the three Bible verses, let me share a passage from poet </a:t>
            </a:r>
            <a:r>
              <a:rPr lang="en-US" altLang="zh-TW" sz="4000" dirty="0" err="1">
                <a:ea typeface="華康儷中黑" panose="020B0509000000000000" pitchFamily="49" charset="-120"/>
              </a:rPr>
              <a:t>Su</a:t>
            </a:r>
            <a:r>
              <a:rPr lang="en-US" altLang="zh-TW" sz="4000" dirty="0">
                <a:ea typeface="華康儷中黑" panose="020B0509000000000000" pitchFamily="49" charset="-120"/>
              </a:rPr>
              <a:t> Dong Po’s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On a Hero</a:t>
            </a:r>
            <a:r>
              <a:rPr lang="en-US" altLang="zh-TW" sz="4000" dirty="0">
                <a:ea typeface="華康儷中黑" panose="020B0509000000000000" pitchFamily="49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56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  <a:solidFill>
            <a:schemeClr val="tx1"/>
          </a:solidFill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4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63:16-17,19; 64:2-71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你、上主是我們的父親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「我們自古以來的救主」，就是你的名。上主！你為什麼讓我們離開你的道路？使我們的心變硬，而不敬畏你？求你為了你的僕人，為了作你產業的各支派，回心轉意吧！啊！望你衝破諸天降下；諸山在你面前震盪。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你行了誰也想不到的驚人事蹟；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是人從未聽過的，耳朵從未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6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古之所謂豪傑之士者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必有過人之節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我們都有不同的過人之節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Those who were considered heroes in ancient times always possessed extraordinary virtues.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We are all individually given different extraordinary virtues.</a:t>
            </a:r>
          </a:p>
        </p:txBody>
      </p:sp>
    </p:spTree>
    <p:extLst>
      <p:ext uri="{BB962C8B-B14F-4D97-AF65-F5344CB8AC3E}">
        <p14:creationId xmlns:p14="http://schemas.microsoft.com/office/powerpoint/2010/main" val="3960581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匹夫見辱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拔劍而起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挺身而鬥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此不足為勇也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這是濫用了天主給的恩寵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When an ordinary man witnesses humiliation, draws his sword, and engages in a fight, it cannot be considered true bravery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It is an abuse of the divine grace bestowed upon him.</a:t>
            </a:r>
          </a:p>
        </p:txBody>
      </p:sp>
    </p:spTree>
    <p:extLst>
      <p:ext uri="{BB962C8B-B14F-4D97-AF65-F5344CB8AC3E}">
        <p14:creationId xmlns:p14="http://schemas.microsoft.com/office/powerpoint/2010/main" val="938647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天下有大勇者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猝然臨之而不驚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無故加之而不怒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這是長久善用天主恩寵的結果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True great warriors in the world are those who when suddenly faced with a threat, remain unshaken, and when provoked without cause, do not become angry. </a:t>
            </a:r>
            <a:r>
              <a:rPr lang="en-US" altLang="zh-TW" sz="4000" dirty="0">
                <a:ea typeface="華康儷中黑" panose="020B0509000000000000" pitchFamily="49" charset="-120"/>
              </a:rPr>
              <a:t>This is the result of long-term, continued and persistent application of the divine grace bestowed upon them by God.</a:t>
            </a:r>
          </a:p>
        </p:txBody>
      </p:sp>
    </p:spTree>
    <p:extLst>
      <p:ext uri="{BB962C8B-B14F-4D97-AF65-F5344CB8AC3E}">
        <p14:creationId xmlns:p14="http://schemas.microsoft.com/office/powerpoint/2010/main" val="845157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要強調的是上面那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猝然臨之而不驚</a:t>
            </a:r>
            <a:r>
              <a:rPr lang="zh-TW" altLang="en-US" sz="4000" dirty="0">
                <a:ea typeface="華康儷中黑" panose="020B0509000000000000" pitchFamily="49" charset="-120"/>
              </a:rPr>
              <a:t>的「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猝然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Note the emphasis on the word ‘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sudden</a:t>
            </a:r>
            <a:r>
              <a:rPr lang="en-US" altLang="zh-TW" sz="4000" dirty="0">
                <a:ea typeface="華康儷中黑" panose="020B0509000000000000" pitchFamily="49" charset="-120"/>
              </a:rPr>
              <a:t>’ in the phrase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when suddenly </a:t>
            </a:r>
            <a:r>
              <a:rPr lang="en-US" altLang="zh-TW" sz="4000" dirty="0">
                <a:ea typeface="華康儷中黑" panose="020B0509000000000000" pitchFamily="49" charset="-120"/>
              </a:rPr>
              <a:t>faced with a threat, remain unshaken”. 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耶穌的來臨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和我們生命的終結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也是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猝然的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因為你們不知道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那日期什麼時候來到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coming of Christ and the ending of our lives may also be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sudden</a:t>
            </a:r>
            <a:r>
              <a:rPr lang="en-US" altLang="zh-TW" sz="4000" dirty="0">
                <a:ea typeface="華康儷中黑" panose="020B0509000000000000" pitchFamily="49" charset="-120"/>
              </a:rPr>
              <a:t>,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because you do not know when it will come</a:t>
            </a:r>
            <a:r>
              <a:rPr lang="en-US" altLang="zh-TW" sz="4000" dirty="0">
                <a:ea typeface="華康儷中黑" panose="020B0509000000000000" pitchFamily="49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85002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1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我們生命中的某些遭遇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也是猝然的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51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你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善用</a:t>
            </a:r>
            <a:r>
              <a:rPr lang="zh-TW" altLang="en-US" sz="4400" dirty="0">
                <a:ea typeface="華康儷中黑" panose="020B0509000000000000" pitchFamily="49" charset="-120"/>
              </a:rPr>
              <a:t>了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美麗的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前途</a:t>
            </a:r>
            <a:r>
              <a:rPr lang="zh-TW" altLang="en-US" sz="4400" dirty="0">
                <a:ea typeface="華康儷中黑" panose="020B0509000000000000" pitchFamily="49" charset="-120"/>
              </a:rPr>
              <a:t>會為你展開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Some encounters that we have experienced may also have been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sudden and unpredictable</a:t>
            </a:r>
            <a:r>
              <a:rPr lang="en-US" altLang="zh-TW" sz="4400" dirty="0">
                <a:ea typeface="華康儷中黑" panose="020B0509000000000000" pitchFamily="49" charset="-120"/>
              </a:rPr>
              <a:t>; 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had you made good use of such encounters, a beautiful future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would have opened up for you.</a:t>
            </a:r>
          </a:p>
        </p:txBody>
      </p:sp>
    </p:spTree>
    <p:extLst>
      <p:ext uri="{BB962C8B-B14F-4D97-AF65-F5344CB8AC3E}">
        <p14:creationId xmlns:p14="http://schemas.microsoft.com/office/powerpoint/2010/main" val="4074322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最近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我和一群教育工作者訪問 上海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參觀了「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東方綠舟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隨手給團友們寫了兩句「藏頭聯」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Recently I visited Shanghai with a group of educators. When visiting the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Oriental Land </a:t>
            </a:r>
            <a:r>
              <a:rPr lang="en-US" altLang="zh-TW" sz="4400" dirty="0">
                <a:ea typeface="華康儷中黑" panose="020B0509000000000000" pitchFamily="49" charset="-120"/>
              </a:rPr>
              <a:t>(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green Boat</a:t>
            </a:r>
            <a:r>
              <a:rPr lang="en-US" altLang="zh-TW" sz="4400" dirty="0">
                <a:ea typeface="華康儷中黑" panose="020B0509000000000000" pitchFamily="49" charset="-120"/>
              </a:rPr>
              <a:t>),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 couplet of acrostic lines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drifted into my head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983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了江南岸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舟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載育才人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祝大家作育英才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光耀香港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造福祖國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團友們開始知道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宗教也和道德教育有關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Greening of the banks of Yangtze River, by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boatloads of young teachers carried hither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Bless you all who nurture those talented students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to bring glory to Hong Kong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and prosperity to the Motherland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Fellow group members began to understand that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religion</a:t>
            </a:r>
            <a:r>
              <a:rPr lang="en-US" altLang="zh-TW" sz="4000" dirty="0">
                <a:ea typeface="華康儷中黑" panose="020B0509000000000000" pitchFamily="49" charset="-120"/>
              </a:rPr>
              <a:t> has relevance to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moral education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313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回港後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再送團友幾句留言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5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早知科教能興國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騰飛猶需德扶持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 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400" dirty="0">
                <a:ea typeface="華康儷中黑" panose="020B0509000000000000" pitchFamily="49" charset="-120"/>
              </a:rPr>
              <a:t>Returning to Hong Kong, I offered a few more lines as we bid goodbye: 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Though it be known that science and education prospers a nation,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3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‘tis the grace of virtue that raises us up</a:t>
            </a:r>
          </a:p>
        </p:txBody>
      </p:sp>
    </p:spTree>
    <p:extLst>
      <p:ext uri="{BB962C8B-B14F-4D97-AF65-F5344CB8AC3E}">
        <p14:creationId xmlns:p14="http://schemas.microsoft.com/office/powerpoint/2010/main" val="2275468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4D2106C-CE11-4470-AAFC-B9BA23E4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8570"/>
            <a:ext cx="9144000" cy="659279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教師</a:t>
            </a:r>
            <a:r>
              <a:rPr lang="zh-TW" altLang="en-US" sz="4000" dirty="0">
                <a:ea typeface="華康儷中黑" panose="020B0509000000000000" pitchFamily="49" charset="-120"/>
              </a:rPr>
              <a:t>的重要和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道德教育</a:t>
            </a:r>
            <a:r>
              <a:rPr lang="zh-TW" altLang="en-US" sz="4000" dirty="0">
                <a:ea typeface="華康儷中黑" panose="020B0509000000000000" pitchFamily="49" charset="-120"/>
              </a:rPr>
              <a:t>的價值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呼之欲出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The important roles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teachers</a:t>
            </a:r>
            <a:r>
              <a:rPr lang="en-US" altLang="zh-TW" sz="4000" dirty="0">
                <a:ea typeface="華康儷中黑" panose="020B0509000000000000" pitchFamily="49" charset="-120"/>
              </a:rPr>
              <a:t> play </a:t>
            </a:r>
          </a:p>
          <a:p>
            <a:pPr>
              <a:lnSpc>
                <a:spcPts val="38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and the value of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moral education </a:t>
            </a:r>
            <a:r>
              <a:rPr lang="en-US" altLang="zh-TW" sz="4000" dirty="0">
                <a:ea typeface="華康儷中黑" panose="020B0509000000000000" pitchFamily="49" charset="-120"/>
              </a:rPr>
              <a:t>is unmistakably obvious and plain to see.</a:t>
            </a: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如何做到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需要不斷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醒寤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掌握時機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不斷準備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終身學習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How do we achieve it? To be </a:t>
            </a:r>
            <a:r>
              <a:rPr lang="en-US" altLang="zh-TW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vigilant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, constantly staying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awake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to be continuously prepared, </a:t>
            </a:r>
            <a:br>
              <a:rPr lang="en-US" altLang="zh-TW" sz="4000" spc="-100" dirty="0">
                <a:ea typeface="華康儷中黑" panose="020B0509000000000000" pitchFamily="49" charset="-120"/>
              </a:rPr>
            </a:br>
            <a:r>
              <a:rPr lang="en-US" altLang="zh-TW" sz="4000" spc="-100" dirty="0">
                <a:ea typeface="華康儷中黑" panose="020B0509000000000000" pitchFamily="49" charset="-120"/>
              </a:rPr>
              <a:t>to pursue life-long learning,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and to seize each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Kairos</a:t>
            </a:r>
            <a:r>
              <a:rPr lang="en-US" altLang="zh-TW" sz="3000" spc="-100" dirty="0">
                <a:ea typeface="華康儷中黑" panose="020B0509000000000000" pitchFamily="49" charset="-120"/>
              </a:rPr>
              <a:t> </a:t>
            </a:r>
            <a:r>
              <a:rPr lang="en-US" altLang="zh-TW" sz="2800" spc="-100" dirty="0">
                <a:ea typeface="華康儷中黑" panose="020B0509000000000000" pitchFamily="49" charset="-120"/>
              </a:rPr>
              <a:t>(pivotal)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 moment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39E9A78-B438-4219-B373-04136F523FA5}"/>
              </a:ext>
            </a:extLst>
          </p:cNvPr>
          <p:cNvSpPr txBox="1"/>
          <p:nvPr/>
        </p:nvSpPr>
        <p:spPr>
          <a:xfrm>
            <a:off x="5135286" y="6309320"/>
            <a:ext cx="36851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35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  <a:endParaRPr lang="zh-TW" altLang="en-US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08504" cy="6330652"/>
          </a:xfrm>
          <a:solidFill>
            <a:schemeClr val="tx1"/>
          </a:solidFill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聽過的，眼睛從未見過的：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除你以外，沒有一個神，對依靠自己的人，是如此行事的。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你歡迎那些履行正義和緊記你道路的人。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但是，看，你發了怒，我們仍犯罪如初，仍照舊違背你。我們都好像成了不潔的人，所行的正義，好似染了經血的內衣；又似乾枯的葉子，我們的罪惡好似狂風，將我們捲去。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  <a:solidFill>
            <a:schemeClr val="tx1"/>
          </a:solidFill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沒有一個人呼求你的名，或起來投奔你，因為你掩面不顧我們，將我們遺棄於我們罪惡的權下。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如今，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上主啊！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你是我們的父親；我們只是泥土，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你是我們的陶工，我們都是你手中的作品。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  <a:solidFill>
            <a:schemeClr val="tx1"/>
          </a:solidFill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1:3-9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願恩寵與平安，由我們的天主父和主耶穌基督，賜給你們。我時時為你們，對天主在基督耶穌內，所賜與你們的恩寵，而感謝我的天主，因為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藉著他，你們在一切事上，在一切言論和知識上，都成了富有的；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並且我為基督所作的證言，在你們中，是這樣的堅定，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8244408" y="638132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  <a:solidFill>
            <a:schemeClr val="tx1"/>
          </a:solidFill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以致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你們已不缺少任何恩寵，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只待我們的主耶穌基督的出現。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天主必要堅固你們到底，使你們在我們的主耶穌基督的日子上，無瑕可指。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天主是忠信的，因為你們原是由他所寵召，為同他的聖子，我們的主耶穌基督，合而為一。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  <a:solidFill>
            <a:schemeClr val="tx1"/>
          </a:solidFill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13:33-37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你們要當心，要醒寤，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因為你們不知道，那日期什麼時候來到。正如一個遠行的人，離開自己的家時，把權柄交給了自己的僕人，每人有每人的工作；又囑咐看門的，須要醒寤。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「所以，你們要醒寤，因為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你們不知道，家主什麼時候回來：或許傍晚，或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266700"/>
            <a:ext cx="9107488" cy="6402660"/>
          </a:xfrm>
          <a:solidFill>
            <a:schemeClr val="tx1"/>
          </a:solidFill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許夜半，或許雞叫，或許清晨；免得他忽然來到，遇見你們正在睡覺。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「我對你們說的，我也對眾人說：你們要醒寤！」</a:t>
            </a:r>
            <a:r>
              <a:rPr lang="en-US" altLang="zh-HK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9700"/>
              </a:lnSpc>
              <a:spcBef>
                <a:spcPct val="0"/>
              </a:spcBef>
              <a:buFontTx/>
              <a:buNone/>
            </a:pPr>
            <a:r>
              <a:rPr lang="zh-HK" altLang="en-US" sz="12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醒</a:t>
            </a:r>
            <a:r>
              <a:rPr lang="zh-HK" altLang="en-US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</a:t>
            </a:r>
            <a:r>
              <a:rPr lang="zh-HK" altLang="en-US" sz="120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寤</a:t>
            </a:r>
            <a:endParaRPr lang="en-US" altLang="zh-TW" sz="12000" dirty="0">
              <a:solidFill>
                <a:srgbClr val="FFFF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2864915757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31945</TotalTime>
  <Words>2227</Words>
  <Application>Microsoft Office PowerPoint</Application>
  <PresentationFormat>如螢幕大小 (4:3)</PresentationFormat>
  <Paragraphs>152</Paragraphs>
  <Slides>29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29</vt:i4>
      </vt:variant>
    </vt:vector>
  </HeadingPairs>
  <TitlesOfParts>
    <vt:vector size="42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1756</cp:revision>
  <dcterms:created xsi:type="dcterms:W3CDTF">2006-09-26T01:05:23Z</dcterms:created>
  <dcterms:modified xsi:type="dcterms:W3CDTF">2023-11-27T05:03:42Z</dcterms:modified>
</cp:coreProperties>
</file>