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7"/>
  </p:notesMasterIdLst>
  <p:handoutMasterIdLst>
    <p:handoutMasterId r:id="rId28"/>
  </p:handoutMasterIdLst>
  <p:sldIdLst>
    <p:sldId id="1565" r:id="rId4"/>
    <p:sldId id="1610" r:id="rId5"/>
    <p:sldId id="1770" r:id="rId6"/>
    <p:sldId id="1370" r:id="rId7"/>
    <p:sldId id="1612" r:id="rId8"/>
    <p:sldId id="1739" r:id="rId9"/>
    <p:sldId id="1771" r:id="rId10"/>
    <p:sldId id="1710" r:id="rId11"/>
    <p:sldId id="1772" r:id="rId12"/>
    <p:sldId id="1773" r:id="rId13"/>
    <p:sldId id="1774" r:id="rId14"/>
    <p:sldId id="1755" r:id="rId15"/>
    <p:sldId id="1785" r:id="rId16"/>
    <p:sldId id="1786" r:id="rId17"/>
    <p:sldId id="1793" r:id="rId18"/>
    <p:sldId id="1787" r:id="rId19"/>
    <p:sldId id="1788" r:id="rId20"/>
    <p:sldId id="1789" r:id="rId21"/>
    <p:sldId id="1794" r:id="rId22"/>
    <p:sldId id="1790" r:id="rId23"/>
    <p:sldId id="1795" r:id="rId24"/>
    <p:sldId id="1791" r:id="rId25"/>
    <p:sldId id="1045" r:id="rId2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FF99"/>
    <a:srgbClr val="FFCCFF"/>
    <a:srgbClr val="FF00FF"/>
    <a:srgbClr val="9900CC"/>
    <a:srgbClr val="00CC00"/>
    <a:srgbClr val="FFFFFF"/>
    <a:srgbClr val="FF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77" autoAdjust="0"/>
  </p:normalViewPr>
  <p:slideViewPr>
    <p:cSldViewPr>
      <p:cViewPr>
        <p:scale>
          <a:sx n="54" d="100"/>
          <a:sy n="54" d="100"/>
        </p:scale>
        <p:origin x="1404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諾厄方舟的教訓</a:t>
            </a:r>
            <a:endParaRPr lang="en-US" altLang="zh-TW" sz="6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依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2:1-5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羅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13:11-14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瑪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24:37-44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E86A575-BBE8-46BD-8592-37FFD70DA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現在已經是</a:t>
            </a:r>
            <a:r>
              <a:rPr lang="zh-TW" altLang="en-US" sz="39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由睡夢中醒來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的時辰了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因為我們的救恩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現今比我們當初信的時候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更臨近了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黑夜深了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白日已近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所以我們該</a:t>
            </a:r>
            <a:r>
              <a:rPr lang="zh-TW" altLang="en-US" sz="39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脫去黑暗的行為</a:t>
            </a:r>
            <a:r>
              <a:rPr lang="en-US" altLang="zh-TW" sz="39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佩戴光明的武器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眾人皆醉我獨醒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皆濁我獨清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皆睡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我又點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夢醒時分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救恩已近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從「我」開始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和平的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40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億分之一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的希望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保祿六世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東歐的改變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nothingness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somethingness</a:t>
            </a:r>
            <a:endParaRPr lang="en-US" altLang="zh-TW" sz="36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天國應驗在耶穌身上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也應驗在我身上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116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E86A575-BBE8-46BD-8592-37FFD70DA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在諾厄的日子怎樣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人子的來臨也要怎樣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洪水來了</a:t>
            </a:r>
            <a:r>
              <a:rPr lang="en-US" altLang="zh-TW" sz="39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把他們都捲去了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你們要醒寤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因為你們不知道</a:t>
            </a:r>
            <a:r>
              <a:rPr lang="en-US" altLang="zh-TW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你們的主人那一天要來</a:t>
            </a:r>
            <a:endParaRPr lang="en-US" altLang="zh-TW" sz="3900" dirty="0">
              <a:solidFill>
                <a:schemeClr val="bg1"/>
              </a:solidFill>
              <a:ea typeface="華康超明體" panose="02020C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洪水猝然來臨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不知何時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禍患積於忽微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困</a:t>
            </a:r>
            <a:endParaRPr lang="en-US" altLang="zh-TW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我的中二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藏器於身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待時而動</a:t>
            </a:r>
            <a:r>
              <a:rPr lang="en-US" altLang="zh-TW" dirty="0">
                <a:solidFill>
                  <a:srgbClr val="00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</a:rPr>
              <a:t>終非池中物</a:t>
            </a:r>
            <a:r>
              <a:rPr lang="en-US" altLang="zh-TW" dirty="0">
                <a:solidFill>
                  <a:srgbClr val="00FF00"/>
                </a:solidFill>
                <a:ea typeface="華康儷中黑" panose="020B0509000000000000" pitchFamily="49" charset="-120"/>
              </a:rPr>
              <a:t>)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endParaRPr lang="en-US" altLang="zh-TW" sz="28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三四歲的紅皮書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中學的背古書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習相遠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男兒當自強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天地玄黃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天非私富一人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富貴到頭皆夢幻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神父退省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外籍神父想學古文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我給他十句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我在中國走遍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75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省市的秘密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中國文化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! </a:t>
            </a:r>
            <a:r>
              <a:rPr lang="en-US" altLang="zh-TW" sz="22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300" dirty="0">
                <a:solidFill>
                  <a:srgbClr val="FFFF00"/>
                </a:solidFill>
                <a:ea typeface="華康儷中黑" panose="020B0509000000000000" pitchFamily="49" charset="-120"/>
              </a:rPr>
              <a:t>連傳教士都熱愛中文化時</a:t>
            </a:r>
            <a:r>
              <a:rPr lang="en-US" altLang="zh-TW" sz="23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300" dirty="0">
                <a:solidFill>
                  <a:srgbClr val="FFFF00"/>
                </a:solidFill>
                <a:ea typeface="華康儷中黑" panose="020B0509000000000000" pitchFamily="49" charset="-120"/>
              </a:rPr>
              <a:t>就是教會在中國大展拳腳之日</a:t>
            </a:r>
            <a:r>
              <a:rPr lang="en-US" altLang="zh-TW" sz="22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endParaRPr lang="zh-HK" altLang="en-US" sz="22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67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ea typeface="華康儷中黑" panose="020B0509000000000000" pitchFamily="49" charset="-120"/>
              </a:rPr>
              <a:t>歷史上真有如聖經所描寫的諾厄方舟嗎</a:t>
            </a:r>
            <a:r>
              <a:rPr lang="en-US" altLang="zh-HK" sz="3600" dirty="0">
                <a:ea typeface="華康儷中黑" panose="020B0509000000000000" pitchFamily="49" charset="-120"/>
              </a:rPr>
              <a:t>?</a:t>
            </a:r>
            <a:r>
              <a:rPr lang="zh-HK" altLang="en-US" sz="3600" dirty="0">
                <a:ea typeface="華康儷中黑" panose="020B0509000000000000" pitchFamily="49" charset="-120"/>
              </a:rPr>
              <a:t>能有一艘大船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可以</a:t>
            </a:r>
            <a:r>
              <a:rPr lang="zh-HK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載下全球的動物</a:t>
            </a:r>
            <a:r>
              <a:rPr lang="zh-HK" altLang="en-US" sz="3600" dirty="0">
                <a:ea typeface="華康儷中黑" panose="020B0509000000000000" pitchFamily="49" charset="-120"/>
              </a:rPr>
              <a:t>嗎</a:t>
            </a:r>
            <a:r>
              <a:rPr lang="en-US" altLang="zh-HK" sz="3600" dirty="0">
                <a:ea typeface="華康儷中黑" panose="020B0509000000000000" pitchFamily="49" charset="-120"/>
              </a:rPr>
              <a:t>?</a:t>
            </a:r>
            <a:r>
              <a:rPr lang="zh-HK" altLang="en-US" sz="3600" dirty="0">
                <a:ea typeface="華康儷中黑" panose="020B0509000000000000" pitchFamily="49" charset="-120"/>
              </a:rPr>
              <a:t>牠們四十天擠在一起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吃什麼</a:t>
            </a:r>
            <a:r>
              <a:rPr lang="en-US" altLang="zh-HK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喝</a:t>
            </a:r>
            <a:r>
              <a:rPr lang="zh-HK" altLang="en-US" sz="3600" dirty="0">
                <a:ea typeface="華康儷中黑" panose="020B0509000000000000" pitchFamily="49" charset="-120"/>
              </a:rPr>
              <a:t>什麼</a:t>
            </a:r>
            <a:r>
              <a:rPr lang="en-US" altLang="zh-HK" sz="36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3600" dirty="0">
                <a:ea typeface="華康儷中黑" panose="020B0509000000000000" pitchFamily="49" charset="-120"/>
              </a:rPr>
              <a:t>漫灌全球的大洪水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四十日後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能退到哪裡</a:t>
            </a:r>
            <a:r>
              <a:rPr lang="en-US" altLang="zh-HK" sz="36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ea typeface="華康儷中黑" panose="020B0509000000000000" pitchFamily="49" charset="-120"/>
              </a:rPr>
              <a:t>Was there really a Noah’s Ark as described in the Bible? Was there ever a big ship that could accommodate all the animals in the world? What did they eat and drink in the forty days they were cramped on board? And </a:t>
            </a: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where did the water that flooded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entire earth recede to?</a:t>
            </a:r>
            <a:endParaRPr lang="zh-HK" altLang="en-US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1315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400" dirty="0">
                <a:ea typeface="華康儷中黑" panose="020B0509000000000000" pitchFamily="49" charset="-120"/>
              </a:rPr>
              <a:t>以上都是許多人問過的問題</a:t>
            </a:r>
            <a:r>
              <a:rPr lang="en-US" altLang="zh-HK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400" dirty="0">
                <a:ea typeface="華康儷中黑" panose="020B0509000000000000" pitchFamily="49" charset="-120"/>
              </a:rPr>
              <a:t>甚至中學生上聖經課時</a:t>
            </a:r>
            <a:r>
              <a:rPr lang="en-US" altLang="zh-HK" sz="4400" dirty="0">
                <a:ea typeface="華康儷中黑" panose="020B0509000000000000" pitchFamily="49" charset="-120"/>
              </a:rPr>
              <a:t>,</a:t>
            </a:r>
            <a:r>
              <a:rPr lang="zh-HK" altLang="en-US" sz="4400" dirty="0">
                <a:ea typeface="華康儷中黑" panose="020B0509000000000000" pitchFamily="49" charset="-120"/>
              </a:rPr>
              <a:t>也可能會問到類似的問題</a:t>
            </a:r>
            <a:r>
              <a:rPr lang="en-US" altLang="zh-HK" sz="4400" dirty="0">
                <a:ea typeface="華康儷中黑" panose="020B0509000000000000" pitchFamily="49" charset="-120"/>
              </a:rPr>
              <a:t>,</a:t>
            </a:r>
            <a:r>
              <a:rPr lang="zh-HK" altLang="en-US" sz="4400" dirty="0">
                <a:ea typeface="華康儷中黑" panose="020B0509000000000000" pitchFamily="49" charset="-120"/>
              </a:rPr>
              <a:t>我們</a:t>
            </a:r>
            <a:r>
              <a:rPr lang="zh-HK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怎麼回答</a:t>
            </a:r>
            <a:r>
              <a:rPr lang="en-US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" panose="020B0509000000000000" pitchFamily="49" charset="-120"/>
              </a:rPr>
              <a:t>These are questions asked by many people,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" panose="020B0509000000000000" pitchFamily="49" charset="-120"/>
              </a:rPr>
              <a:t>even by secondary school students in their Bible classes.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How do we respond to them?</a:t>
            </a:r>
          </a:p>
        </p:txBody>
      </p:sp>
    </p:spTree>
    <p:extLst>
      <p:ext uri="{BB962C8B-B14F-4D97-AF65-F5344CB8AC3E}">
        <p14:creationId xmlns:p14="http://schemas.microsoft.com/office/powerpoint/2010/main" val="259615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有些聖經學者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認為創世紀的一至十一章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不完全是歷史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也不科學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這十一章裡的描寫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包含有歷史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地理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神話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寓言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倫理等等不同的成分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它不一定是歷史或科學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Some Biblical scholars considered Genesis chapters 1 to 11 are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not literal history</a:t>
            </a:r>
            <a:r>
              <a:rPr lang="en-US" altLang="zh-HK" sz="4000" dirty="0">
                <a:ea typeface="華康儷中黑" panose="020B0509000000000000" pitchFamily="49" charset="-120"/>
              </a:rPr>
              <a:t>. What is narrated in these chapters include elements of history, geography, myths, metaphors, ethics etc. The Bible certainly is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not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about history, nor is it about science</a:t>
            </a:r>
            <a:r>
              <a:rPr lang="en-US" altLang="zh-HK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933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在這</a:t>
            </a:r>
            <a:r>
              <a:rPr lang="en-US" altLang="zh-TW" sz="4000" dirty="0">
                <a:ea typeface="華康儷中黑" panose="020B0509000000000000" pitchFamily="49" charset="-120"/>
              </a:rPr>
              <a:t>11</a:t>
            </a:r>
            <a:r>
              <a:rPr lang="zh-TW" altLang="en-US" sz="4000" dirty="0">
                <a:ea typeface="華康儷中黑" panose="020B0509000000000000" pitchFamily="49" charset="-120"/>
              </a:rPr>
              <a:t>章中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有真實的歷史成分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也有虛構的道德寓言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但無論它是不是歷史和科學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它都是真的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它「真的是」天主的話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These eleven chapters contain partly history and partly ethical metaphors.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Regardless of whether they are historical or scientific, 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they are authentic in the sense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that they are truly God’s words.</a:t>
            </a:r>
          </a:p>
          <a:p>
            <a:pPr>
              <a:spcBef>
                <a:spcPts val="0"/>
              </a:spcBef>
            </a:pPr>
            <a:endParaRPr lang="en-US" altLang="zh-HK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61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它是天主的話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是天主此時此地對我說的話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它要我汲取聖經的教訓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要我改造和提升我自己的生命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要我回應天主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成聖成賢</a:t>
            </a:r>
            <a:endParaRPr lang="en-US" altLang="zh-TW" sz="40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They are God’s words which God speaks to me at this point and space in time. They are meant for me to learn the lessons taught in the Bible; they aim to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transform and uplift me</a:t>
            </a:r>
            <a:r>
              <a:rPr lang="en-US" altLang="zh-HK" sz="4000" dirty="0">
                <a:ea typeface="華康儷中黑" panose="020B0509000000000000" pitchFamily="49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they require my response to God’s call to be a 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saint and sage</a:t>
            </a:r>
            <a:r>
              <a:rPr lang="en-US" altLang="zh-HK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3761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相反地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歷史和科學都不能改造我們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更不能激勵我們成聖成賢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但聖經是天主的話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天主要我們汲取聖經的教訓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用它去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指導我們的生命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On the contrary, </a:t>
            </a:r>
            <a:r>
              <a:rPr lang="en-US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neither history nor science can transform us</a:t>
            </a:r>
            <a:r>
              <a:rPr lang="en-US" altLang="zh-HK" sz="4000" dirty="0">
                <a:ea typeface="華康儷中黑" panose="020B0509000000000000" pitchFamily="49" charset="-120"/>
              </a:rPr>
              <a:t>, much less can they inspire us to be saints and sages. But the Bible is God’s word which God wants us to learn from the Biblical lessons and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be guided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by them </a:t>
            </a:r>
            <a:r>
              <a:rPr lang="en-US" altLang="zh-HK" sz="4000" dirty="0">
                <a:ea typeface="華康儷中黑" panose="020B0509000000000000" pitchFamily="49" charset="-120"/>
              </a:rPr>
              <a:t>in our lives.</a:t>
            </a:r>
          </a:p>
        </p:txBody>
      </p:sp>
    </p:spTree>
    <p:extLst>
      <p:ext uri="{BB962C8B-B14F-4D97-AF65-F5344CB8AC3E}">
        <p14:creationId xmlns:p14="http://schemas.microsoft.com/office/powerpoint/2010/main" val="3020910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諾厄方舟的教訓是什麼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en-US" altLang="zh-HK" sz="4000" dirty="0">
                <a:ea typeface="華康儷中黑" panose="020B0509000000000000" pitchFamily="49" charset="-120"/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HK" sz="4000" dirty="0">
                <a:ea typeface="華康儷中黑" panose="020B0509000000000000" pitchFamily="49" charset="-120"/>
              </a:rPr>
              <a:t>What are the lessons from Noah’s Ark?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1.</a:t>
            </a:r>
            <a:r>
              <a:rPr lang="zh-TW" altLang="en-US" sz="4400" dirty="0">
                <a:ea typeface="華康儷中黑" panose="020B0509000000000000" pitchFamily="49" charset="-120"/>
              </a:rPr>
              <a:t>人類已經惡貫滿盈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     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再不悔改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將全部滅絕</a:t>
            </a:r>
            <a:endParaRPr lang="en-US" altLang="zh-TW" sz="44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dirty="0">
                <a:ea typeface="華康儷中黑" panose="020B0509000000000000" pitchFamily="49" charset="-120"/>
              </a:rPr>
              <a:t>         (</a:t>
            </a:r>
            <a:r>
              <a:rPr lang="zh-TW" altLang="en-US" dirty="0">
                <a:ea typeface="華康儷中黑" panose="020B0509000000000000" pitchFamily="49" charset="-120"/>
              </a:rPr>
              <a:t>參考末日鐘</a:t>
            </a:r>
            <a:r>
              <a:rPr lang="en-US" altLang="zh-HK" dirty="0">
                <a:ea typeface="華康儷中黑" panose="020B0509000000000000" pitchFamily="49" charset="-120"/>
              </a:rPr>
              <a:t>doomsday clock).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" panose="020B0509000000000000" pitchFamily="49" charset="-120"/>
              </a:rPr>
              <a:t>1.</a:t>
            </a:r>
            <a:r>
              <a:rPr lang="en-US" altLang="zh-HK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Humanity has become  </a:t>
            </a:r>
            <a:br>
              <a:rPr lang="en-US" altLang="zh-HK" sz="4400" dirty="0"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en-US" altLang="zh-HK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  overwhelmingly sinful</a:t>
            </a:r>
            <a:r>
              <a:rPr lang="en-US" altLang="zh-HK" sz="44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" panose="020B0509000000000000" pitchFamily="49" charset="-120"/>
              </a:rPr>
              <a:t>without repentance all shall perish </a:t>
            </a:r>
          </a:p>
          <a:p>
            <a:pPr>
              <a:spcBef>
                <a:spcPts val="0"/>
              </a:spcBef>
            </a:pPr>
            <a:r>
              <a:rPr lang="en-US" altLang="zh-HK" dirty="0">
                <a:ea typeface="華康儷中黑" panose="020B0509000000000000" pitchFamily="49" charset="-120"/>
              </a:rPr>
              <a:t>(refer to the doomsday clock). </a:t>
            </a:r>
          </a:p>
        </p:txBody>
      </p:sp>
    </p:spTree>
    <p:extLst>
      <p:ext uri="{BB962C8B-B14F-4D97-AF65-F5344CB8AC3E}">
        <p14:creationId xmlns:p14="http://schemas.microsoft.com/office/powerpoint/2010/main" val="3861566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2.</a:t>
            </a:r>
            <a:r>
              <a:rPr lang="zh-TW" altLang="en-US" sz="4000" dirty="0">
                <a:ea typeface="華康儷中黑" panose="020B0509000000000000" pitchFamily="49" charset="-120"/>
              </a:rPr>
              <a:t>全人類同坐一條船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禍福與共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必需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同舟共濟</a:t>
            </a:r>
            <a:endParaRPr lang="en-US" altLang="zh-TW" sz="40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2. All human beings are 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in the same boat</a:t>
            </a:r>
            <a:r>
              <a:rPr lang="en-US" altLang="zh-HK" sz="4000" dirty="0">
                <a:ea typeface="華康儷中黑" panose="020B0509000000000000" pitchFamily="49" charset="-120"/>
              </a:rPr>
              <a:t>, we are one in our fortune and mishap, we must therefore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altLang="zh-HK" sz="4000" dirty="0">
                <a:ea typeface="華康儷中黑" panose="020B0509000000000000" pitchFamily="49" charset="-120"/>
              </a:rPr>
              <a:t>help each other.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3.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不要毀掉這船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否則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自身難保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3. Do not rock or destroy this boat, otherwise 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none of us can be saved</a:t>
            </a:r>
            <a:r>
              <a:rPr lang="en-US" altLang="zh-HK" sz="40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598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08504" cy="6885384"/>
          </a:xfrm>
        </p:spPr>
        <p:txBody>
          <a:bodyPr/>
          <a:lstStyle/>
          <a:p>
            <a:pPr marL="0" indent="0" eaLnBrk="1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40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2:1-5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阿摩茲的兒子依撒意亞，關於猶大和耶路撒冷所見的事情：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到末日，上主的聖殿山，必要矗立在群山之上，超乎一切山岳；萬民都要向它湧來。將有許多民族前去，說：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「來！我們攀登上主的聖山，往雅各伯天主的聖殿去！他必指示我們他的道路，教導我們遵行他的途徑。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17917" y="6191190"/>
            <a:ext cx="19442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4.</a:t>
            </a:r>
            <a:r>
              <a:rPr lang="zh-TW" altLang="en-US" sz="4000" dirty="0">
                <a:ea typeface="華康儷中黑" panose="020B0509000000000000" pitchFamily="49" charset="-120"/>
              </a:rPr>
              <a:t>凡事必需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未雨綢繆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防患未然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防微杜漸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4.</a:t>
            </a:r>
            <a:r>
              <a:rPr lang="en-US" altLang="zh-HK" sz="4000" dirty="0">
                <a:ea typeface="華康儷中黑" panose="020B0509000000000000" pitchFamily="49" charset="-120"/>
              </a:rPr>
              <a:t>Always be prepared for the rainy day,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prevention is better than cure,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prune the shoots of sin </a:t>
            </a:r>
          </a:p>
          <a:p>
            <a:pPr>
              <a:lnSpc>
                <a:spcPts val="41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HK" sz="4000" dirty="0">
                <a:ea typeface="華康儷中黑" panose="020B0509000000000000" pitchFamily="49" charset="-120"/>
              </a:rPr>
              <a:t>before they branch and grow strong.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5.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諾厄建造方舟時已將近六百高齡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你無論年紀多大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天主也可能會召叫你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去執行他的旨意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5.Noah was a 600-year old man when </a:t>
            </a:r>
            <a:r>
              <a:rPr lang="en-US" altLang="zh-HK" sz="4000" spc="-100" dirty="0">
                <a:ea typeface="華康儷中黑" panose="020B0509000000000000" pitchFamily="49" charset="-120"/>
              </a:rPr>
              <a:t>the Ark was constructed; </a:t>
            </a:r>
            <a:r>
              <a:rPr lang="en-US" altLang="zh-HK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God calls one to carry out His plans regardless of age.</a:t>
            </a:r>
          </a:p>
          <a:p>
            <a:pPr>
              <a:spcBef>
                <a:spcPts val="0"/>
              </a:spcBef>
            </a:pPr>
            <a:endParaRPr lang="en-US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HK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1854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6.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飄風不終朝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驟雨不終日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老子</a:t>
            </a:r>
            <a:r>
              <a:rPr lang="en-US" altLang="zh-TW" sz="3600" dirty="0">
                <a:ea typeface="華康儷中黑" panose="020B0509000000000000" pitchFamily="49" charset="-12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四十個日夜的災難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也終有停止的一天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ea typeface="華康儷中黑" panose="020B0509000000000000" pitchFamily="49" charset="-120"/>
              </a:rPr>
              <a:t>6. Blustering wind does not last the whole morning, nor does fierce rainstorm last the whole day </a:t>
            </a:r>
            <a:r>
              <a:rPr lang="en-US" altLang="zh-HK" sz="4000">
                <a:ea typeface="華康儷中黑" panose="020B0509000000000000" pitchFamily="49" charset="-120"/>
              </a:rPr>
              <a:t>(Laozi</a:t>
            </a:r>
            <a:r>
              <a:rPr lang="en-US" altLang="zh-HK" sz="4000" dirty="0">
                <a:ea typeface="華康儷中黑" panose="020B0509000000000000" pitchFamily="49" charset="-120"/>
              </a:rPr>
              <a:t>)</a:t>
            </a:r>
            <a:r>
              <a:rPr lang="en-US" altLang="zh-HK" sz="4800" dirty="0">
                <a:ea typeface="華康儷中黑" panose="020B0509000000000000" pitchFamily="49" charset="-120"/>
              </a:rPr>
              <a:t>. </a:t>
            </a:r>
            <a:r>
              <a:rPr lang="en-US" altLang="zh-HK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Even forty days of plague will come to an end.</a:t>
            </a:r>
          </a:p>
          <a:p>
            <a:pPr>
              <a:spcBef>
                <a:spcPts val="0"/>
              </a:spcBef>
            </a:pPr>
            <a:endParaRPr lang="en-US" altLang="zh-HK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HK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8101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F22385-F1C4-4E47-B55B-7612478B5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7.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風雨晦明身外事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心中只有艷陽天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altLang="zh-HK" sz="4000" dirty="0">
                <a:ea typeface="華康儷中黑" panose="020B0509000000000000" pitchFamily="49" charset="-120"/>
              </a:rPr>
              <a:t>Adversities in life are but superficial and peripheral, but the heart where the sun shines internally is blessed. 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無論外面風雨多大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只要心中有天主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彩虹就在不遠處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Regardless of the external storms, as long as one’s heart has God’s indwelling, 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the rainbow is not far </a:t>
            </a:r>
            <a:r>
              <a:rPr lang="en-US" altLang="zh-HK" sz="400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away</a:t>
            </a:r>
            <a:r>
              <a:rPr lang="en-US" altLang="zh-HK" sz="4000">
                <a:ea typeface="華康儷中黑" panose="020B0509000000000000" pitchFamily="49" charset="-120"/>
              </a:rPr>
              <a:t>.*</a:t>
            </a:r>
            <a:r>
              <a:rPr lang="en-US" altLang="zh-HK" sz="3600">
                <a:ea typeface="華康儷中黑" panose="020B0509000000000000" pitchFamily="49" charset="-120"/>
              </a:rPr>
              <a:t> </a:t>
            </a:r>
            <a:r>
              <a:rPr lang="en-US" altLang="zh-HK" sz="2800" dirty="0">
                <a:ea typeface="華康儷中黑" panose="020B0509000000000000" pitchFamily="49" charset="-120"/>
              </a:rPr>
              <a:t>(Gen 9:8-16)</a:t>
            </a:r>
          </a:p>
        </p:txBody>
      </p:sp>
    </p:spTree>
    <p:extLst>
      <p:ext uri="{BB962C8B-B14F-4D97-AF65-F5344CB8AC3E}">
        <p14:creationId xmlns:p14="http://schemas.microsoft.com/office/powerpoint/2010/main" val="149863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5496" y="47786"/>
            <a:ext cx="9144000" cy="6810214"/>
          </a:xfrm>
        </p:spPr>
        <p:txBody>
          <a:bodyPr/>
          <a:lstStyle/>
          <a:p>
            <a:pPr marL="0" indent="0" algn="just" eaLnBrk="1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因為法律將出自熙雍，上主的話將出自耶路撒冷。」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他將統治萬邦，治理眾民；致使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眾人都把自己的刀劍，鑄成鋤頭，將自己的槍矛，製成鐮刀；民族與民族，不再持刀相向，人也不再學習戰鬥。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雅各伯家！來！讓我們在上主的光明中行走吧！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13:11-14</a:t>
            </a:r>
          </a:p>
          <a:p>
            <a:pPr marL="0" indent="0" algn="just" eaLnBrk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你們該認清這個時期，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現在已經是由睡夢中醒來的時辰了，因為我們的救恩，現今比我們當初信的時候，更臨近了。</a:t>
            </a:r>
          </a:p>
          <a:p>
            <a:pPr marL="0" indent="0" algn="just" eaLnBrk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黑夜深了，白日已近，所以我們該脫去黑暗的行為，佩戴光明的武器；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行動要端莊，好像在白天一樣，不可狂宴豪飲，不可淫亂放蕩，不可爭鬥嫉妒；但該穿上主耶穌基督；不應只掛念肉性的事，以滿足私慾。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402431" y="6307932"/>
            <a:ext cx="755651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24:37-44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那時候，耶穌向門徒們說：「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就如在諾厄的日子怎樣，人子的來臨也要怎樣。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因為就如在洪水以前的日子，人照常吃喝婚嫁，直到諾厄進入方舟的那一天，仍然沒有覺察；直到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洪水來了，把他們都捲去了；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人子的來臨，也必要這樣。那時，兩個人同在田間，一個被接去，一個卻被遺棄；兩個女人同在磨旁推磨，一個被接去，一個卻被遺棄。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92674" y="6419963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786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「所以，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你們要醒寤，因為你們不知道：你們的主人在那一天要來。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這一點你們要明白：如果家主知道，盜賊幾更天要來，他必要醒寤，不讓自己的房屋被挖穿。為此，你們應該準備，因為你們料想不到的時辰，人子就來了。」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446327" y="636351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70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諾厄方舟的教訓</a:t>
            </a:r>
            <a:endParaRPr lang="en-US" altLang="zh-TW" sz="6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依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2:1-5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羅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13:11-14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瑪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24:37-44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37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E86A575-BBE8-46BD-8592-37FFD70DA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7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眾人都把自己的</a:t>
            </a:r>
            <a:r>
              <a:rPr lang="zh-TW" altLang="en-US" sz="37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刀劍</a:t>
            </a:r>
            <a:r>
              <a:rPr lang="en-US" altLang="zh-TW" sz="37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鑄成鋤頭</a:t>
            </a:r>
            <a:r>
              <a:rPr lang="en-US" altLang="zh-TW" sz="37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將自己的槍矛</a:t>
            </a:r>
            <a:r>
              <a:rPr lang="en-US" altLang="zh-TW" sz="37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製成鐮刀</a:t>
            </a:r>
            <a:r>
              <a:rPr lang="en-US" altLang="zh-TW" sz="37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人也不再學習戰鬥</a:t>
            </a:r>
            <a:r>
              <a:rPr lang="en-US" altLang="zh-TW" sz="37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現在已經是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由睡夢中醒來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的時辰了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因為我們的救恩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現今比我們當初信的時候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更臨近了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黑夜深了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白日已近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所以我們該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脫去黑暗的行為</a:t>
            </a:r>
            <a:r>
              <a:rPr lang="en-US" altLang="zh-TW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佩戴光明的武器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在諾厄的日子怎樣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人子的來臨也要怎樣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洪水來了</a:t>
            </a:r>
            <a:r>
              <a:rPr lang="en-US" altLang="zh-TW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把他們都捲去了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你們要醒寤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因為你們不知道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你們的主人在那一天要來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HK" altLang="en-US" sz="3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9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E86A575-BBE8-46BD-8592-37FFD70DA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48072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眾人都把自己的</a:t>
            </a:r>
            <a:r>
              <a:rPr lang="zh-TW" altLang="en-US" sz="40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刀劍</a:t>
            </a:r>
            <a:r>
              <a:rPr lang="en-US" altLang="zh-TW" sz="40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鑄成鋤頭</a:t>
            </a:r>
            <a:r>
              <a:rPr lang="en-US" altLang="zh-TW" sz="40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將自己的槍矛</a:t>
            </a:r>
            <a:r>
              <a:rPr lang="en-US" altLang="zh-TW" sz="40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製成鐮刀</a:t>
            </a:r>
            <a:r>
              <a:rPr lang="en-US" altLang="zh-TW" sz="40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人也不再學習戰鬥</a:t>
            </a:r>
            <a:r>
              <a:rPr lang="en-US" altLang="zh-TW" sz="4000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今日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還有人相信這段聖經嗎</a:t>
            </a:r>
            <a:r>
              <a:rPr lang="en-US" altLang="zh-TW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人們發明愈來愈具大殺傷力的武器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有些國家愈來愈需要戰爭以發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戰爭財</a:t>
            </a:r>
            <a:endParaRPr lang="en-US" altLang="zh-TW" sz="38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戰爭財的自動擴展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第</a:t>
            </a:r>
            <a:r>
              <a:rPr lang="en-US" altLang="zh-TW" sz="38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1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代武器自用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第</a:t>
            </a:r>
            <a:r>
              <a:rPr lang="en-US" altLang="zh-TW" sz="38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2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代自用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把第</a:t>
            </a:r>
            <a:r>
              <a:rPr lang="en-US" altLang="zh-TW" sz="38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1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代賣給盟友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第</a:t>
            </a:r>
            <a:r>
              <a:rPr lang="en-US" altLang="zh-TW" sz="38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3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代自用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第</a:t>
            </a:r>
            <a:r>
              <a:rPr lang="en-US" altLang="zh-TW" sz="38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2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代給盟友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第</a:t>
            </a:r>
            <a:r>
              <a:rPr lang="en-US" altLang="zh-TW" sz="38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1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代給次級盟友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沒戰爭便</a:t>
            </a: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製造戰爭機會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人不再學習戰鬥？</a:t>
            </a:r>
            <a:endParaRPr lang="en-US" altLang="zh-TW" sz="3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1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23971</TotalTime>
  <Words>2002</Words>
  <Application>Microsoft Office PowerPoint</Application>
  <PresentationFormat>如螢幕大小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5" baseType="lpstr">
      <vt:lpstr>華康中黑體</vt:lpstr>
      <vt:lpstr>華康中黑體(P)</vt:lpstr>
      <vt:lpstr>華康正顏楷體W7</vt:lpstr>
      <vt:lpstr>華康粗黑體</vt:lpstr>
      <vt:lpstr>華康超明體</vt:lpstr>
      <vt:lpstr>華康儷中黑</vt:lpstr>
      <vt:lpstr>新細明體</vt:lpstr>
      <vt:lpstr>Arial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1243</cp:revision>
  <dcterms:created xsi:type="dcterms:W3CDTF">2006-09-26T01:05:23Z</dcterms:created>
  <dcterms:modified xsi:type="dcterms:W3CDTF">2022-11-21T02:04:38Z</dcterms:modified>
</cp:coreProperties>
</file>