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797675" cy="9928225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2F2F2"/>
    <a:srgbClr val="FF3399"/>
    <a:srgbClr val="D4E3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0" autoAdjust="0"/>
    <p:restoredTop sz="94660"/>
  </p:normalViewPr>
  <p:slideViewPr>
    <p:cSldViewPr snapToGrid="0">
      <p:cViewPr varScale="1">
        <p:scale>
          <a:sx n="85" d="100"/>
          <a:sy n="85" d="100"/>
        </p:scale>
        <p:origin x="117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526063"/>
            <a:ext cx="5069150" cy="996696"/>
          </a:xfrm>
        </p:spPr>
        <p:txBody>
          <a:bodyPr/>
          <a:lstStyle>
            <a:lvl1pPr marL="0" indent="0" algn="l">
              <a:buNone/>
              <a:defRPr sz="1800" cap="all" baseline="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01798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274" y="2523744"/>
            <a:ext cx="2873502" cy="1453896"/>
          </a:xfrm>
        </p:spPr>
        <p:txBody>
          <a:bodyPr anchor="b"/>
          <a:lstStyle>
            <a:lvl1pPr algn="ctr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33772" y="640079"/>
            <a:ext cx="3627882" cy="5568696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41298" y="4087368"/>
            <a:ext cx="2489454" cy="649224"/>
          </a:xfrm>
        </p:spPr>
        <p:txBody>
          <a:bodyPr>
            <a:noAutofit/>
          </a:bodyPr>
          <a:lstStyle>
            <a:lvl1pPr marL="0" indent="0" algn="ctr">
              <a:buNone/>
              <a:defRPr sz="1500" cap="all" baseline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C04E684-10F4-4CC3-A0B9-F03AA7BE37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224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C04E684-10F4-4CC3-A0B9-F03AA7BE37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229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C04E684-10F4-4CC3-A0B9-F03AA7BE37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15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75896"/>
            <a:ext cx="6545580" cy="1063625"/>
          </a:xfrm>
        </p:spPr>
        <p:txBody>
          <a:bodyPr>
            <a:normAutofit/>
          </a:bodyPr>
          <a:lstStyle>
            <a:lvl1pPr algn="l">
              <a:defRPr sz="3000"/>
            </a:lvl1pPr>
          </a:lstStyle>
          <a:p>
            <a:r>
              <a:rPr lang="en-US" altLang="zh-HK" dirty="0"/>
              <a:t> 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91920"/>
            <a:ext cx="7886700" cy="54660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57846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078991"/>
            <a:ext cx="3950208" cy="3136392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279393"/>
            <a:ext cx="3950208" cy="1500187"/>
          </a:xfrm>
        </p:spPr>
        <p:txBody>
          <a:bodyPr/>
          <a:lstStyle>
            <a:lvl1pPr marL="0" indent="0">
              <a:buNone/>
              <a:defRPr sz="1800" cap="all" baseline="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C04E684-10F4-4CC3-A0B9-F03AA7BE37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31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2266157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011680"/>
            <a:ext cx="370332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14316" y="2011680"/>
            <a:ext cx="370332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C04E684-10F4-4CC3-A0B9-F03AA7BE37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196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2266157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35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1" y="2011680"/>
            <a:ext cx="3703320" cy="950976"/>
          </a:xfr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1" y="3127248"/>
            <a:ext cx="370332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814316" y="2011680"/>
            <a:ext cx="3703320" cy="950976"/>
          </a:xfrm>
        </p:spPr>
        <p:txBody>
          <a:bodyPr anchor="b">
            <a:normAutofit/>
          </a:bodyPr>
          <a:lstStyle>
            <a:lvl1pPr marL="0" indent="0">
              <a:buNone/>
              <a:defRPr sz="21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814316" y="3127248"/>
            <a:ext cx="370332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C04E684-10F4-4CC3-A0B9-F03AA7BE37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275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2838" y="1572768"/>
            <a:ext cx="4876038" cy="4096512"/>
          </a:xfrm>
        </p:spPr>
        <p:txBody>
          <a:bodyPr>
            <a:normAutofit/>
          </a:bodyPr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C04E684-10F4-4CC3-A0B9-F03AA7BE37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171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C04E684-10F4-4CC3-A0B9-F03AA7BE37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117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C04E684-10F4-4CC3-A0B9-F03AA7BE37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55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640080"/>
            <a:ext cx="2914650" cy="2953512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4376" y="640080"/>
            <a:ext cx="3367278" cy="5596128"/>
          </a:xfrm>
        </p:spPr>
        <p:txBody>
          <a:bodyPr anchor="ctr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3776472"/>
            <a:ext cx="2914650" cy="246888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C04E684-10F4-4CC3-A0B9-F03AA7BE37CF}" type="datetimeFigureOut">
              <a:rPr lang="en-US" smtClean="0"/>
              <a:t>8/30/2026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680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>
            <a:lumMod val="75000"/>
            <a:alpha val="3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to Become a Better Christian | Oak Ridge Baptist Church, Spring, TX.">
            <a:extLst>
              <a:ext uri="{FF2B5EF4-FFF2-40B4-BE49-F238E27FC236}">
                <a16:creationId xmlns:a16="http://schemas.microsoft.com/office/drawing/2014/main" id="{12FCD909-03F2-1F14-E850-ADB939317A2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202"/>
          <a:stretch/>
        </p:blipFill>
        <p:spPr bwMode="auto">
          <a:xfrm>
            <a:off x="-1" y="0"/>
            <a:ext cx="9144001" cy="687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1599"/>
            <a:ext cx="7962900" cy="609600"/>
          </a:xfrm>
          <a:prstGeom prst="rect">
            <a:avLst/>
          </a:prstGeom>
          <a:solidFill>
            <a:schemeClr val="accent3">
              <a:lumMod val="50000"/>
              <a:alpha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 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" y="782321"/>
            <a:ext cx="7692390" cy="5943295"/>
          </a:xfrm>
          <a:prstGeom prst="rect">
            <a:avLst/>
          </a:prstGeom>
          <a:solidFill>
            <a:srgbClr val="F2F2F2">
              <a:alpha val="85098"/>
            </a:srgbClr>
          </a:solidFill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7336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0" r:id="rId3"/>
    <p:sldLayoutId id="2147483669" r:id="rId4"/>
    <p:sldLayoutId id="2147483668" r:id="rId5"/>
    <p:sldLayoutId id="2147483667" r:id="rId6"/>
    <p:sldLayoutId id="2147483666" r:id="rId7"/>
    <p:sldLayoutId id="2147483665" r:id="rId8"/>
    <p:sldLayoutId id="2147483664" r:id="rId9"/>
    <p:sldLayoutId id="2147483663" r:id="rId10"/>
    <p:sldLayoutId id="2147483661" r:id="rId11"/>
    <p:sldLayoutId id="2147483662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>
        <p:tmplLst>
          <p:tmpl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i="0" kern="1200">
          <a:solidFill>
            <a:srgbClr val="FFFFCC"/>
          </a:solidFill>
          <a:effectLst>
            <a:innerShdw blurRad="63500" dist="50800">
              <a:prstClr val="black">
                <a:alpha val="50000"/>
              </a:prstClr>
            </a:innerShdw>
          </a:effectLst>
          <a:latin typeface="華康流隸體" panose="02010609010101010101" pitchFamily="49" charset="-120"/>
          <a:ea typeface="華康流隸體" panose="02010609010101010101" pitchFamily="49" charset="-120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rgbClr val="002060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5143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rgbClr val="7030A0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標題 1">
            <a:extLst>
              <a:ext uri="{FF2B5EF4-FFF2-40B4-BE49-F238E27FC236}">
                <a16:creationId xmlns:a16="http://schemas.microsoft.com/office/drawing/2014/main" id="{8CFB70B1-F9A1-42EF-9D67-F8B00C474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236496"/>
            <a:ext cx="5118847" cy="1760892"/>
          </a:xfrm>
        </p:spPr>
        <p:txBody>
          <a:bodyPr>
            <a:normAutofit/>
          </a:bodyPr>
          <a:lstStyle/>
          <a:p>
            <a:r>
              <a:rPr lang="zh-TW" altLang="en-US" sz="3600" dirty="0"/>
              <a:t>第</a:t>
            </a:r>
            <a:r>
              <a:rPr lang="en-US" altLang="zh-TW" sz="3600" dirty="0"/>
              <a:t>48</a:t>
            </a:r>
            <a:r>
              <a:rPr lang="zh-TW" altLang="en-US" sz="3600" dirty="0"/>
              <a:t>課 </a:t>
            </a:r>
            <a:endParaRPr lang="en-US" altLang="zh-TW" sz="3600" dirty="0"/>
          </a:p>
          <a:p>
            <a:r>
              <a:rPr lang="zh-TW" altLang="en-US" sz="4400" dirty="0"/>
              <a:t>一個基督徒的生活</a:t>
            </a:r>
            <a:endParaRPr lang="zh-HK" altLang="en-US" sz="4400" dirty="0"/>
          </a:p>
        </p:txBody>
      </p:sp>
    </p:spTree>
    <p:extLst>
      <p:ext uri="{BB962C8B-B14F-4D97-AF65-F5344CB8AC3E}">
        <p14:creationId xmlns:p14="http://schemas.microsoft.com/office/powerpoint/2010/main" val="2046042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3AE815-4A0B-CBD0-7162-74D0C8FBE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5896"/>
            <a:ext cx="6221506" cy="1063625"/>
          </a:xfrm>
        </p:spPr>
        <p:txBody>
          <a:bodyPr>
            <a:normAutofit/>
          </a:bodyPr>
          <a:lstStyle/>
          <a:p>
            <a:r>
              <a:rPr lang="zh-TW" altLang="en-US" sz="3600" dirty="0"/>
              <a:t>你心目中「基督徒的生活」？</a:t>
            </a:r>
            <a:endParaRPr lang="zh-HK" altLang="en-US" sz="36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558FD00-1FFF-61A2-AD33-CF4A6753E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224" y="1553513"/>
            <a:ext cx="4993341" cy="4551680"/>
          </a:xfrm>
        </p:spPr>
        <p:txBody>
          <a:bodyPr>
            <a:normAutofit/>
          </a:bodyPr>
          <a:lstStyle/>
          <a:p>
            <a:r>
              <a:rPr lang="zh-TW" altLang="en-US" sz="3200" dirty="0"/>
              <a:t>星期日參與彌撒</a:t>
            </a:r>
            <a:endParaRPr lang="en-US" altLang="zh-TW" sz="3200" dirty="0"/>
          </a:p>
          <a:p>
            <a:r>
              <a:rPr lang="zh-TW" altLang="en-US" sz="3200" dirty="0"/>
              <a:t>飯前 </a:t>
            </a:r>
            <a:r>
              <a:rPr lang="en-US" altLang="zh-TW" sz="3200" dirty="0"/>
              <a:t>/ </a:t>
            </a:r>
            <a:r>
              <a:rPr lang="zh-TW" altLang="en-US" sz="3200" dirty="0"/>
              <a:t>睡覺前祈禱</a:t>
            </a:r>
            <a:endParaRPr lang="en-US" altLang="zh-TW" sz="3200" dirty="0"/>
          </a:p>
          <a:p>
            <a:r>
              <a:rPr lang="zh-TW" altLang="en-US" sz="3200" dirty="0"/>
              <a:t>勤讀聖經</a:t>
            </a:r>
            <a:endParaRPr lang="en-US" altLang="zh-TW" sz="3200" dirty="0"/>
          </a:p>
          <a:p>
            <a:r>
              <a:rPr lang="zh-TW" altLang="en-US" sz="3200" dirty="0"/>
              <a:t>會捐</a:t>
            </a:r>
            <a:r>
              <a:rPr lang="en-US" altLang="zh-TW" sz="3200" dirty="0"/>
              <a:t>$</a:t>
            </a:r>
          </a:p>
          <a:p>
            <a:r>
              <a:rPr lang="zh-TW" altLang="en-US" sz="3200" dirty="0"/>
              <a:t>對別人好</a:t>
            </a:r>
            <a:endParaRPr lang="en-US" altLang="zh-TW" sz="3200" dirty="0"/>
          </a:p>
          <a:p>
            <a:r>
              <a:rPr lang="zh-TW" altLang="en-US" sz="3200" dirty="0"/>
              <a:t>工作用心</a:t>
            </a:r>
            <a:endParaRPr lang="en-US" altLang="zh-TW" sz="3200" dirty="0"/>
          </a:p>
          <a:p>
            <a:r>
              <a:rPr lang="zh-TW" altLang="en-US" sz="3200" dirty="0"/>
              <a:t>配戴十字架</a:t>
            </a:r>
            <a:endParaRPr lang="zh-HK" altLang="en-US" sz="3200" dirty="0"/>
          </a:p>
        </p:txBody>
      </p:sp>
      <p:pic>
        <p:nvPicPr>
          <p:cNvPr id="2050" name="Picture 2" descr="基督徒應否佩戴十字架飾品？了解背後含義不再疑惑">
            <a:extLst>
              <a:ext uri="{FF2B5EF4-FFF2-40B4-BE49-F238E27FC236}">
                <a16:creationId xmlns:a16="http://schemas.microsoft.com/office/drawing/2014/main" id="{BD656720-3DD8-01C6-56F0-05ED70CF5C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5" r="17549" b="13162"/>
          <a:stretch/>
        </p:blipFill>
        <p:spPr bwMode="auto">
          <a:xfrm>
            <a:off x="3792069" y="2342406"/>
            <a:ext cx="5154707" cy="419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0614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45446B8-DC7D-3A5C-9836-7BA65BC0A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4087906" cy="568175"/>
          </a:xfrm>
        </p:spPr>
        <p:txBody>
          <a:bodyPr/>
          <a:lstStyle/>
          <a:p>
            <a:r>
              <a:rPr lang="zh-TW" altLang="en-US" dirty="0"/>
              <a:t>一、基本守則 </a:t>
            </a:r>
            <a:r>
              <a:rPr lang="en-US" altLang="zh-TW" dirty="0"/>
              <a:t>(p.253)</a:t>
            </a:r>
            <a:endParaRPr lang="zh-HK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86DDD91-EAE1-3576-BCC2-BFBBE75FE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72353"/>
            <a:ext cx="8175812" cy="618564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zh-TW" altLang="en-US" dirty="0"/>
              <a:t>領洗是一剎那間的事，做基督徒卻是一輩子的事。</a:t>
            </a:r>
          </a:p>
          <a:p>
            <a:pPr>
              <a:spcBef>
                <a:spcPts val="0"/>
              </a:spcBef>
            </a:pPr>
            <a:r>
              <a:rPr lang="zh-TW" altLang="en-US" dirty="0"/>
              <a:t>基督徒因聖洗而重生，必須</a:t>
            </a:r>
            <a:r>
              <a:rPr lang="zh-TW" altLang="en-US" sz="2400" b="1" u="sng" dirty="0">
                <a:solidFill>
                  <a:srgbClr val="FF0000"/>
                </a:solidFill>
              </a:rPr>
              <a:t>思想像基督</a:t>
            </a:r>
            <a:r>
              <a:rPr lang="zh-TW" altLang="en-US" dirty="0"/>
              <a:t>、</a:t>
            </a:r>
            <a:r>
              <a:rPr lang="zh-TW" altLang="en-US" sz="2400" b="1" u="sng" dirty="0">
                <a:solidFill>
                  <a:srgbClr val="FF0000"/>
                </a:solidFill>
              </a:rPr>
              <a:t>生活像基督</a:t>
            </a:r>
            <a:r>
              <a:rPr lang="zh-TW" altLang="en-US" dirty="0"/>
              <a:t>，並</a:t>
            </a:r>
            <a:r>
              <a:rPr lang="zh-TW" altLang="en-US" sz="2400" b="1" u="sng" dirty="0">
                <a:solidFill>
                  <a:srgbClr val="FF0000"/>
                </a:solidFill>
              </a:rPr>
              <a:t>以福音的精神作生活的準則</a:t>
            </a:r>
            <a:r>
              <a:rPr lang="zh-TW" altLang="en-US" dirty="0"/>
              <a:t>。</a:t>
            </a:r>
            <a:endParaRPr lang="zh-HK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43AA5AE-9DD0-491C-FEAB-1A5489CE6C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352" y="1794907"/>
            <a:ext cx="6544237" cy="5063093"/>
          </a:xfrm>
          <a:prstGeom prst="rect">
            <a:avLst/>
          </a:prstGeom>
        </p:spPr>
      </p:pic>
      <p:pic>
        <p:nvPicPr>
          <p:cNvPr id="6" name="Picture 2" descr="Vektorová grafika „Side view of Jesus Christ smiling“ ze služby Stock |  Adobe Stock">
            <a:extLst>
              <a:ext uri="{FF2B5EF4-FFF2-40B4-BE49-F238E27FC236}">
                <a16:creationId xmlns:a16="http://schemas.microsoft.com/office/drawing/2014/main" id="{879B1B96-3C80-EAFA-C826-F8AD2641BF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1" r="8272"/>
          <a:stretch/>
        </p:blipFill>
        <p:spPr bwMode="auto">
          <a:xfrm>
            <a:off x="346989" y="1865641"/>
            <a:ext cx="3023742" cy="492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: 圓角 6">
            <a:extLst>
              <a:ext uri="{FF2B5EF4-FFF2-40B4-BE49-F238E27FC236}">
                <a16:creationId xmlns:a16="http://schemas.microsoft.com/office/drawing/2014/main" id="{215BE814-2EA2-5FC7-441E-3D2B9C14D578}"/>
              </a:ext>
            </a:extLst>
          </p:cNvPr>
          <p:cNvSpPr/>
          <p:nvPr/>
        </p:nvSpPr>
        <p:spPr>
          <a:xfrm>
            <a:off x="2770094" y="1999129"/>
            <a:ext cx="5118847" cy="231289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HK" sz="4400" b="1" dirty="0">
                <a:solidFill>
                  <a:srgbClr val="00B0F0"/>
                </a:solidFill>
              </a:rPr>
              <a:t>Christians</a:t>
            </a:r>
            <a:r>
              <a:rPr lang="en-US" altLang="zh-HK" dirty="0"/>
              <a:t> </a:t>
            </a:r>
          </a:p>
          <a:p>
            <a:pPr algn="ctr"/>
            <a:r>
              <a:rPr lang="en-US" altLang="zh-HK" sz="2400" dirty="0"/>
              <a:t>= </a:t>
            </a:r>
            <a:r>
              <a:rPr lang="en-US" altLang="zh-HK" sz="2400" dirty="0" err="1"/>
              <a:t>Christianos</a:t>
            </a:r>
            <a:r>
              <a:rPr lang="en-US" altLang="zh-HK" sz="2400" dirty="0"/>
              <a:t> (</a:t>
            </a:r>
            <a:r>
              <a:rPr lang="zh-TW" altLang="en-US" sz="2400" dirty="0"/>
              <a:t>希臘文</a:t>
            </a:r>
            <a:r>
              <a:rPr lang="en-US" altLang="zh-TW" sz="2400" dirty="0"/>
              <a:t>)</a:t>
            </a:r>
          </a:p>
          <a:p>
            <a:pPr algn="ctr"/>
            <a:r>
              <a:rPr lang="en-US" altLang="zh-TW" sz="2400" dirty="0"/>
              <a:t>= </a:t>
            </a:r>
            <a:r>
              <a:rPr lang="en-US" altLang="zh-HK" sz="2400" dirty="0">
                <a:solidFill>
                  <a:srgbClr val="FFFF00"/>
                </a:solidFill>
              </a:rPr>
              <a:t>Little Christs </a:t>
            </a:r>
            <a:r>
              <a:rPr lang="zh-TW" altLang="en-US" sz="2400" dirty="0"/>
              <a:t>小基督</a:t>
            </a:r>
            <a:endParaRPr lang="zh-HK" altLang="en-US" sz="2400" dirty="0"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17CDA635-559F-1243-0987-765B2760388F}"/>
              </a:ext>
            </a:extLst>
          </p:cNvPr>
          <p:cNvGrpSpPr/>
          <p:nvPr/>
        </p:nvGrpSpPr>
        <p:grpSpPr>
          <a:xfrm>
            <a:off x="2814919" y="2079573"/>
            <a:ext cx="4961307" cy="2108909"/>
            <a:chOff x="2814919" y="2079573"/>
            <a:chExt cx="4961307" cy="2108909"/>
          </a:xfrm>
        </p:grpSpPr>
        <p:pic>
          <p:nvPicPr>
            <p:cNvPr id="8" name="Picture 2" descr="Vektorová grafika „Side view of Jesus Christ smiling“ ze služby Stock |  Adobe Stock">
              <a:extLst>
                <a:ext uri="{FF2B5EF4-FFF2-40B4-BE49-F238E27FC236}">
                  <a16:creationId xmlns:a16="http://schemas.microsoft.com/office/drawing/2014/main" id="{6ECFC330-20DE-F12D-9F56-51E452011FD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31" r="8272"/>
            <a:stretch/>
          </p:blipFill>
          <p:spPr bwMode="auto">
            <a:xfrm flipH="1">
              <a:off x="6932337" y="2814918"/>
              <a:ext cx="843889" cy="1373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Vektorová grafika „Side view of Jesus Christ smiling“ ze služby Stock |  Adobe Stock">
              <a:extLst>
                <a:ext uri="{FF2B5EF4-FFF2-40B4-BE49-F238E27FC236}">
                  <a16:creationId xmlns:a16="http://schemas.microsoft.com/office/drawing/2014/main" id="{69A1E59D-3572-BD53-7EB0-81C24AD7157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31" r="8272"/>
            <a:stretch/>
          </p:blipFill>
          <p:spPr bwMode="auto">
            <a:xfrm flipH="1">
              <a:off x="6591679" y="2143861"/>
              <a:ext cx="534659" cy="8702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Vektorová grafika „Side view of Jesus Christ smiling“ ze služby Stock |  Adobe Stock">
              <a:extLst>
                <a:ext uri="{FF2B5EF4-FFF2-40B4-BE49-F238E27FC236}">
                  <a16:creationId xmlns:a16="http://schemas.microsoft.com/office/drawing/2014/main" id="{9BACE811-9220-157F-617E-6CBE5EBE2E8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31" r="8272"/>
            <a:stretch/>
          </p:blipFill>
          <p:spPr bwMode="auto">
            <a:xfrm flipH="1">
              <a:off x="7216589" y="2079573"/>
              <a:ext cx="375879" cy="6118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Vektorová grafika „Side view of Jesus Christ smiling“ ze služby Stock |  Adobe Stock">
              <a:extLst>
                <a:ext uri="{FF2B5EF4-FFF2-40B4-BE49-F238E27FC236}">
                  <a16:creationId xmlns:a16="http://schemas.microsoft.com/office/drawing/2014/main" id="{EACA6DF5-1ECA-0EDB-D71B-9F40FB4433D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31" r="8272"/>
            <a:stretch/>
          </p:blipFill>
          <p:spPr bwMode="auto">
            <a:xfrm>
              <a:off x="2814919" y="2654536"/>
              <a:ext cx="942424" cy="15339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Vektorová grafika „Side view of Jesus Christ smiling“ ze služby Stock |  Adobe Stock">
              <a:extLst>
                <a:ext uri="{FF2B5EF4-FFF2-40B4-BE49-F238E27FC236}">
                  <a16:creationId xmlns:a16="http://schemas.microsoft.com/office/drawing/2014/main" id="{9178C0AE-BD08-92CA-9F64-8060C5B3613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31" r="8272"/>
            <a:stretch/>
          </p:blipFill>
          <p:spPr bwMode="auto">
            <a:xfrm>
              <a:off x="3487028" y="2095871"/>
              <a:ext cx="534660" cy="8702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80587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48708A4-D74F-1D61-638E-C83875620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二、其他你該注意的 </a:t>
            </a:r>
            <a:r>
              <a:rPr lang="en-US" altLang="zh-TW" dirty="0"/>
              <a:t>(p.254)</a:t>
            </a:r>
            <a:endParaRPr lang="zh-HK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81F16EC-419B-5392-F379-8A390C5150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3200" dirty="0"/>
              <a:t>1.</a:t>
            </a:r>
            <a:r>
              <a:rPr lang="zh-TW" altLang="en-US" sz="3200" dirty="0"/>
              <a:t>以天主為中心</a:t>
            </a:r>
          </a:p>
          <a:p>
            <a:pPr lvl="1"/>
            <a:r>
              <a:rPr lang="zh-TW" altLang="en-US" sz="2400" dirty="0"/>
              <a:t>深信天主是生命與幸福的泉源，是和平與正義的基礎，是人類及宇宙的來源和歸宿。有了他便有一切；沒有他，一切歸於虛無。基督徒的一生須按基督的形象，去塑造自己，並依天主的計劃，去改造人類社會。</a:t>
            </a:r>
            <a:r>
              <a:rPr lang="zh-TW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用天主的眼睛去看世界，用天主的心去愛世界</a:t>
            </a:r>
            <a:r>
              <a:rPr lang="zh-TW" altLang="en-US" sz="2400" dirty="0"/>
              <a:t>。</a:t>
            </a:r>
            <a:endParaRPr lang="zh-HK" altLang="en-US" sz="2400" dirty="0"/>
          </a:p>
        </p:txBody>
      </p:sp>
      <p:pic>
        <p:nvPicPr>
          <p:cNvPr id="4100" name="Picture 4" descr="Understanding God's Unconditional Love | Lifeway">
            <a:extLst>
              <a:ext uri="{FF2B5EF4-FFF2-40B4-BE49-F238E27FC236}">
                <a16:creationId xmlns:a16="http://schemas.microsoft.com/office/drawing/2014/main" id="{484F8769-B482-139E-3CFB-C6222C75E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8729" y="4268395"/>
            <a:ext cx="6535271" cy="261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Daily Devotion: God's eyes are on you -">
            <a:extLst>
              <a:ext uri="{FF2B5EF4-FFF2-40B4-BE49-F238E27FC236}">
                <a16:creationId xmlns:a16="http://schemas.microsoft.com/office/drawing/2014/main" id="{1C246CAC-F4D1-6B10-2813-4F17A5828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876" y="4865186"/>
            <a:ext cx="2262914" cy="160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16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WJD Tee | – Christian Strong">
            <a:extLst>
              <a:ext uri="{FF2B5EF4-FFF2-40B4-BE49-F238E27FC236}">
                <a16:creationId xmlns:a16="http://schemas.microsoft.com/office/drawing/2014/main" id="{3B7BC595-DE27-4ED3-BCFF-92DB0B49C2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93" b="43399"/>
          <a:stretch/>
        </p:blipFill>
        <p:spPr bwMode="auto">
          <a:xfrm>
            <a:off x="2286000" y="448236"/>
            <a:ext cx="6858000" cy="2716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WJD Bundle | What Would Jesus Do? | Elevated Faith">
            <a:extLst>
              <a:ext uri="{FF2B5EF4-FFF2-40B4-BE49-F238E27FC236}">
                <a16:creationId xmlns:a16="http://schemas.microsoft.com/office/drawing/2014/main" id="{4476E994-2051-D520-8F3F-3E9427F5DE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732"/>
          <a:stretch/>
        </p:blipFill>
        <p:spPr bwMode="auto">
          <a:xfrm>
            <a:off x="0" y="3334871"/>
            <a:ext cx="5302250" cy="2967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5276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E224C64B-1B16-85FE-7597-2DA2470543C9}"/>
              </a:ext>
            </a:extLst>
          </p:cNvPr>
          <p:cNvSpPr txBox="1"/>
          <p:nvPr/>
        </p:nvSpPr>
        <p:spPr>
          <a:xfrm>
            <a:off x="762000" y="457200"/>
            <a:ext cx="8059271" cy="1938992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zh-HK" sz="4000" dirty="0">
                <a:effectLst/>
                <a:latin typeface="Calibri" panose="020F0502020204030204" pitchFamily="34" charset="0"/>
                <a:ea typeface="新細明體" panose="02020500000000000000" pitchFamily="18" charset="-120"/>
              </a:rPr>
              <a:t>“ ‘</a:t>
            </a:r>
            <a:r>
              <a:rPr lang="en-US" altLang="zh-HK" sz="4000" b="1" i="1" dirty="0">
                <a:solidFill>
                  <a:srgbClr val="FFFF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新細明體" panose="02020500000000000000" pitchFamily="18" charset="-120"/>
              </a:rPr>
              <a:t>I must do something</a:t>
            </a:r>
            <a:r>
              <a:rPr lang="en-US" altLang="zh-HK" sz="4000" dirty="0">
                <a:effectLst/>
                <a:latin typeface="Calibri" panose="020F0502020204030204" pitchFamily="34" charset="0"/>
                <a:ea typeface="新細明體" panose="02020500000000000000" pitchFamily="18" charset="-120"/>
              </a:rPr>
              <a:t>’ always solves more problems than ‘</a:t>
            </a:r>
            <a:r>
              <a:rPr lang="en-US" altLang="zh-HK" sz="4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新細明體" panose="02020500000000000000" pitchFamily="18" charset="-120"/>
              </a:rPr>
              <a:t>Something must be done</a:t>
            </a:r>
            <a:r>
              <a:rPr lang="en-US" altLang="zh-HK" sz="4000" dirty="0">
                <a:effectLst/>
                <a:latin typeface="Calibri" panose="020F0502020204030204" pitchFamily="34" charset="0"/>
                <a:ea typeface="新細明體" panose="02020500000000000000" pitchFamily="18" charset="-120"/>
              </a:rPr>
              <a:t>.” - Author Unknown</a:t>
            </a:r>
            <a:endParaRPr lang="zh-HK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506040847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暖調藍色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自訂 1">
      <a:majorFont>
        <a:latin typeface="Century Gothic"/>
        <a:ea typeface="華康少女文字W7"/>
        <a:cs typeface=""/>
      </a:majorFont>
      <a:minorFont>
        <a:latin typeface="Century Gothic"/>
        <a:ea typeface="微軟正黑體"/>
        <a:cs typeface=""/>
      </a:minorFont>
    </a:fontScheme>
    <a:fmtScheme name="乳白玻璃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816</TotalTime>
  <Words>219</Words>
  <Application>Microsoft Office PowerPoint</Application>
  <PresentationFormat>如螢幕大小 (4:3)</PresentationFormat>
  <Paragraphs>20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2" baseType="lpstr">
      <vt:lpstr>華康流隸體</vt:lpstr>
      <vt:lpstr>微軟正黑體</vt:lpstr>
      <vt:lpstr>Arial</vt:lpstr>
      <vt:lpstr>Calibri</vt:lpstr>
      <vt:lpstr>Century Gothic</vt:lpstr>
      <vt:lpstr>BrushVTI</vt:lpstr>
      <vt:lpstr>PowerPoint 簡報</vt:lpstr>
      <vt:lpstr>你心目中「基督徒的生活」？</vt:lpstr>
      <vt:lpstr>一、基本守則 (p.253)</vt:lpstr>
      <vt:lpstr>二、其他你該注意的 (p.254)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CHAN Yan Joan 陳忻</dc:creator>
  <cp:lastModifiedBy>CHAN Yan Joan 陳忻</cp:lastModifiedBy>
  <cp:revision>46</cp:revision>
  <cp:lastPrinted>2023-08-19T23:06:19Z</cp:lastPrinted>
  <dcterms:created xsi:type="dcterms:W3CDTF">2020-10-31T10:44:49Z</dcterms:created>
  <dcterms:modified xsi:type="dcterms:W3CDTF">2026-08-29T23:29:37Z</dcterms:modified>
</cp:coreProperties>
</file>