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6" r:id="rId3"/>
    <p:sldId id="257" r:id="rId4"/>
    <p:sldId id="264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8198-08EB-4EF8-B2FB-B75931BEA95D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48C4-FFB5-4590-B197-F0DD0D5CB1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53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048C4-FFB5-4590-B197-F0DD0D5CB10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89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62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2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50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66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5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11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7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64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89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2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64DD-8160-44E4-8E61-DBA2C0A3164F}" type="datetimeFigureOut">
              <a:rPr lang="zh-TW" altLang="en-US" smtClean="0"/>
              <a:t>2026/5/3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BCA0-E7C3-4036-B048-1A7B49557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4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3">
            <a:extLst>
              <a:ext uri="{FF2B5EF4-FFF2-40B4-BE49-F238E27FC236}">
                <a16:creationId xmlns:a16="http://schemas.microsoft.com/office/drawing/2014/main" id="{78EA8734-39F4-F473-4CD9-B9D0D25D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270" y="1452138"/>
            <a:ext cx="35440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宗教家庭生活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9C83280-DA30-CC46-8D6D-E0B9392F1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>
            <a:fillRect/>
          </a:stretch>
        </p:blipFill>
        <p:spPr>
          <a:xfrm>
            <a:off x="0" y="173476"/>
            <a:ext cx="5172699" cy="6205211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9CA5385-6A80-672B-EACF-6B8A7AD77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270" y="173476"/>
            <a:ext cx="3466178" cy="1235075"/>
          </a:xfrm>
          <a:prstGeom prst="rect">
            <a:avLst/>
          </a:prstGeom>
        </p:spPr>
      </p:pic>
      <p:sp>
        <p:nvSpPr>
          <p:cNvPr id="16" name="標題 3">
            <a:extLst>
              <a:ext uri="{FF2B5EF4-FFF2-40B4-BE49-F238E27FC236}">
                <a16:creationId xmlns:a16="http://schemas.microsoft.com/office/drawing/2014/main" id="{A3680061-D21E-C0D0-1638-A5E4E259B749}"/>
              </a:ext>
            </a:extLst>
          </p:cNvPr>
          <p:cNvSpPr txBox="1">
            <a:spLocks/>
          </p:cNvSpPr>
          <p:nvPr/>
        </p:nvSpPr>
        <p:spPr>
          <a:xfrm>
            <a:off x="5374670" y="2880280"/>
            <a:ext cx="3621850" cy="3697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我們是剛好和天主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，還是藉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更瞭解天主，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更愛上天主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49929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0EE0C81-F18E-A7D5-C9D1-840D790B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r="16017" b="2330"/>
          <a:stretch>
            <a:fillRect/>
          </a:stretch>
        </p:blipFill>
        <p:spPr>
          <a:xfrm>
            <a:off x="292818" y="854944"/>
            <a:ext cx="2341195" cy="3452828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86162B5-5BED-44C1-289D-9300D672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0"/>
          <a:stretch>
            <a:fillRect/>
          </a:stretch>
        </p:blipFill>
        <p:spPr>
          <a:xfrm>
            <a:off x="292818" y="4646758"/>
            <a:ext cx="3483376" cy="221124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C094C46-6F54-3AA7-561B-F74AEA3751CE}"/>
              </a:ext>
            </a:extLst>
          </p:cNvPr>
          <p:cNvSpPr txBox="1"/>
          <p:nvPr/>
        </p:nvSpPr>
        <p:spPr>
          <a:xfrm>
            <a:off x="0" y="120666"/>
            <a:ext cx="771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用可見的標記，佈置家庭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D5F5067-2A92-F240-E87F-E445BB1A6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16889" r="8924" b="12444"/>
          <a:stretch>
            <a:fillRect/>
          </a:stretch>
        </p:blipFill>
        <p:spPr>
          <a:xfrm>
            <a:off x="3178140" y="842505"/>
            <a:ext cx="2787721" cy="33972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B7A920B-E633-C2F4-24C1-1C63E501A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9"/>
          <a:stretch/>
        </p:blipFill>
        <p:spPr>
          <a:xfrm>
            <a:off x="6266323" y="312377"/>
            <a:ext cx="2732410" cy="253406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635DCBF-2E1E-EBD3-85A0-817318EB6682}"/>
              </a:ext>
            </a:extLst>
          </p:cNvPr>
          <p:cNvSpPr txBox="1"/>
          <p:nvPr/>
        </p:nvSpPr>
        <p:spPr>
          <a:xfrm>
            <a:off x="5367807" y="3035306"/>
            <a:ext cx="3836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        瑪</a:t>
            </a:r>
            <a:r>
              <a:rPr lang="en-US" altLang="zh-TW" sz="2800" dirty="0"/>
              <a:t>19︰26</a:t>
            </a:r>
          </a:p>
          <a:p>
            <a:r>
              <a:rPr lang="en-US" altLang="zh-TW" sz="2800" dirty="0"/>
              <a:t>         25</a:t>
            </a:r>
            <a:r>
              <a:rPr lang="zh-TW" altLang="en-US" sz="2800" dirty="0"/>
              <a:t>門徒們聽了，就</a:t>
            </a:r>
            <a:r>
              <a:rPr lang="en-US" altLang="zh-TW" sz="2800" dirty="0"/>
              <a:t>	  </a:t>
            </a:r>
            <a:r>
              <a:rPr lang="zh-TW" altLang="en-US" sz="2800" dirty="0"/>
              <a:t>非常驚異說：「這</a:t>
            </a:r>
            <a:r>
              <a:rPr lang="en-US" altLang="zh-TW" sz="2800" dirty="0"/>
              <a:t>	</a:t>
            </a:r>
            <a:r>
              <a:rPr lang="zh-TW" altLang="en-US" sz="2800" dirty="0"/>
              <a:t>樣，誰還能得救呢」</a:t>
            </a:r>
          </a:p>
          <a:p>
            <a:r>
              <a:rPr lang="en-US" altLang="zh-TW" sz="2800" dirty="0"/>
              <a:t>	26</a:t>
            </a:r>
            <a:r>
              <a:rPr lang="zh-TW" altLang="en-US" sz="2800" dirty="0"/>
              <a:t>耶穌注視他們說：「為人這是不可能的；但為天主，一切都是可能的。」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1CDD13-71AF-0595-7703-EF7E8E1B36F2}"/>
              </a:ext>
            </a:extLst>
          </p:cNvPr>
          <p:cNvSpPr txBox="1"/>
          <p:nvPr/>
        </p:nvSpPr>
        <p:spPr>
          <a:xfrm>
            <a:off x="23135" y="4334164"/>
            <a:ext cx="582723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如果我是耶穌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6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07A2D1-98B0-FA88-5271-27C7EA57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0" y="-104851"/>
            <a:ext cx="9136058" cy="1325563"/>
          </a:xfrm>
        </p:spPr>
        <p:txBody>
          <a:bodyPr>
            <a:normAutofit/>
          </a:bodyPr>
          <a:lstStyle/>
          <a:p>
            <a:r>
              <a:rPr lang="en-US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飯前祈禱後，放下手機</a:t>
            </a:r>
            <a:r>
              <a:rPr lang="en-US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閒聊、聆聽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EDB122-86CB-CF12-70CC-3E8DBD03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322998"/>
            <a:ext cx="8792308" cy="1700421"/>
          </a:xfrm>
        </p:spPr>
        <p:txBody>
          <a:bodyPr>
            <a:normAutofit fontScale="92500"/>
          </a:bodyPr>
          <a:lstStyle/>
          <a:p>
            <a:r>
              <a:rPr lang="en-US" altLang="zh-TW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5.</a:t>
            </a:r>
            <a:r>
              <a:rPr lang="zh-TW" altLang="en-US" sz="3600" b="1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家庭溝通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－－應讓每個家成為一個可以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彼此深入溝通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的地方。我們要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多一些聆聽家人的心聲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而非電視機</a:t>
            </a:r>
            <a:r>
              <a:rPr lang="en-US" altLang="zh-TW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…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；</a:t>
            </a:r>
            <a:r>
              <a:rPr lang="en-US" altLang="zh-TW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(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天主想我們</a:t>
            </a:r>
            <a:r>
              <a:rPr lang="zh-TW" altLang="en-US" sz="5200" b="0" i="0" dirty="0">
                <a:solidFill>
                  <a:srgbClr val="7030A0"/>
                </a:solidFill>
                <a:effectLst/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en-US" altLang="zh-TW" sz="3600" dirty="0">
                <a:solidFill>
                  <a:srgbClr val="0033FF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…)</a:t>
            </a:r>
            <a:r>
              <a:rPr lang="zh-TW" altLang="en-US" sz="36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Times New Roman" panose="02020603050405020304" pitchFamily="18" charset="0"/>
              </a:rPr>
              <a:t>。</a:t>
            </a:r>
            <a:endParaRPr lang="zh-TW" altLang="en-US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A5B8DE3-41AC-F340-7C47-97CEF1E05908}"/>
              </a:ext>
            </a:extLst>
          </p:cNvPr>
          <p:cNvSpPr txBox="1">
            <a:spLocks/>
          </p:cNvSpPr>
          <p:nvPr/>
        </p:nvSpPr>
        <p:spPr>
          <a:xfrm>
            <a:off x="391400" y="4355695"/>
            <a:ext cx="7755695" cy="239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天主教價值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家人是天主給我們的禮物。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每個人都有聖神。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我們都是天主的肖像。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7594E8D-3DED-3272-E70B-FF6349D399E2}"/>
              </a:ext>
            </a:extLst>
          </p:cNvPr>
          <p:cNvSpPr txBox="1">
            <a:spLocks/>
          </p:cNvSpPr>
          <p:nvPr/>
        </p:nvSpPr>
        <p:spPr>
          <a:xfrm>
            <a:off x="140677" y="2825448"/>
            <a:ext cx="9136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入睡前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今天有甚麼多謝天主？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5D22E3-4B90-653C-2F8D-AF4063B0EB67}"/>
              </a:ext>
            </a:extLst>
          </p:cNvPr>
          <p:cNvSpPr txBox="1"/>
          <p:nvPr/>
        </p:nvSpPr>
        <p:spPr>
          <a:xfrm>
            <a:off x="5897085" y="3834582"/>
            <a:ext cx="28555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經營關係</a:t>
            </a:r>
          </a:p>
        </p:txBody>
      </p:sp>
    </p:spTree>
    <p:extLst>
      <p:ext uri="{BB962C8B-B14F-4D97-AF65-F5344CB8AC3E}">
        <p14:creationId xmlns:p14="http://schemas.microsoft.com/office/powerpoint/2010/main" val="399005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DCE154-4670-E5E8-F58D-56F456B20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606" r="4138" b="11086"/>
          <a:stretch/>
        </p:blipFill>
        <p:spPr>
          <a:xfrm>
            <a:off x="657674" y="148381"/>
            <a:ext cx="7828651" cy="5425611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DE2589B-5FCC-3836-F965-522B9C8A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999704"/>
            <a:ext cx="8686800" cy="18582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夫婦懇談會</a:t>
            </a:r>
            <a:r>
              <a:rPr lang="en-US" altLang="zh-TW" dirty="0">
                <a:solidFill>
                  <a:schemeClr val="bg1"/>
                </a:solidFill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創造經驗</a:t>
            </a:r>
            <a:r>
              <a:rPr lang="en-US" altLang="zh-TW" dirty="0">
                <a:solidFill>
                  <a:schemeClr val="bg1"/>
                </a:solidFill>
              </a:rPr>
              <a:t>)</a:t>
            </a:r>
            <a:br>
              <a:rPr lang="en-US" altLang="zh-TW" dirty="0"/>
            </a:br>
            <a:r>
              <a:rPr lang="zh-TW" altLang="en-US" dirty="0">
                <a:solidFill>
                  <a:srgbClr val="0033FF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「懇談」也是治療婚變的良藥；</a:t>
            </a:r>
            <a:r>
              <a:rPr lang="zh-TW" altLang="en-US" dirty="0"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>
                <a:solidFill>
                  <a:srgbClr val="FF0000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(</a:t>
            </a:r>
            <a:r>
              <a:rPr lang="zh-TW" altLang="en-US" dirty="0">
                <a:highlight>
                  <a:srgbClr val="FFF3D7"/>
                </a:highlight>
                <a:latin typeface="Times New Roman" panose="02020603050405020304" pitchFamily="18" charset="0"/>
              </a:rPr>
              <a:t>創造</a:t>
            </a:r>
            <a:r>
              <a:rPr lang="en-US" altLang="zh-TW" dirty="0">
                <a:solidFill>
                  <a:srgbClr val="FF0000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)</a:t>
            </a:r>
            <a:r>
              <a:rPr lang="zh-TW" altLang="en-US" dirty="0">
                <a:solidFill>
                  <a:srgbClr val="FF0000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機會</a:t>
            </a:r>
            <a:r>
              <a:rPr lang="zh-TW" altLang="en-US" dirty="0">
                <a:solidFill>
                  <a:srgbClr val="0033FF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不妨參加「</a:t>
            </a:r>
            <a:r>
              <a:rPr lang="zh-TW" altLang="en-US" dirty="0">
                <a:solidFill>
                  <a:srgbClr val="FF0000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夫婦懇談會</a:t>
            </a:r>
            <a:r>
              <a:rPr lang="zh-TW" altLang="en-US" dirty="0">
                <a:solidFill>
                  <a:srgbClr val="0033FF"/>
                </a:solidFill>
                <a:highlight>
                  <a:srgbClr val="FFF3D7"/>
                </a:highlight>
                <a:latin typeface="Times New Roman" panose="02020603050405020304" pitchFamily="18" charset="0"/>
              </a:rPr>
              <a:t>」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6171901-7323-439A-E822-7440D81A177E}"/>
              </a:ext>
            </a:extLst>
          </p:cNvPr>
          <p:cNvSpPr txBox="1"/>
          <p:nvPr/>
        </p:nvSpPr>
        <p:spPr>
          <a:xfrm>
            <a:off x="2802195" y="383495"/>
            <a:ext cx="281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輝和忻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AB0A596-9572-57F4-C392-CD317A9556BB}"/>
              </a:ext>
            </a:extLst>
          </p:cNvPr>
          <p:cNvCxnSpPr>
            <a:cxnSpLocks/>
          </p:cNvCxnSpPr>
          <p:nvPr/>
        </p:nvCxnSpPr>
        <p:spPr>
          <a:xfrm flipH="1">
            <a:off x="3017142" y="1091381"/>
            <a:ext cx="145014" cy="506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B004F40-8D30-262A-E319-64C9534558A8}"/>
              </a:ext>
            </a:extLst>
          </p:cNvPr>
          <p:cNvCxnSpPr>
            <a:cxnSpLocks/>
          </p:cNvCxnSpPr>
          <p:nvPr/>
        </p:nvCxnSpPr>
        <p:spPr>
          <a:xfrm flipH="1">
            <a:off x="3421626" y="1091381"/>
            <a:ext cx="480692" cy="6341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2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A4552-867A-EAB3-CFEB-91069ACD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8" y="217869"/>
            <a:ext cx="7886700" cy="98537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善渡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家庭日</a:t>
            </a:r>
            <a:endParaRPr lang="zh-TW" altLang="en-US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637C72-ACED-42A1-8BFF-CEF6CA31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29" y="1203241"/>
            <a:ext cx="8342142" cy="189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9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在尊重其他信仰的大前提下</a:t>
            </a:r>
            <a:r>
              <a:rPr lang="en-US" altLang="zh-TW" sz="3900" dirty="0">
                <a:solidFill>
                  <a:srgbClr val="0033FF"/>
                </a:solidFill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sz="3900" dirty="0">
                <a:solidFill>
                  <a:srgbClr val="0033FF"/>
                </a:solidFill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en-US" altLang="zh-TW" sz="3900" dirty="0">
                <a:solidFill>
                  <a:srgbClr val="0033FF"/>
                </a:solidFill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900" b="0" i="0" dirty="0">
                <a:solidFill>
                  <a:srgbClr val="0033FF"/>
                </a:solidFill>
                <a:effectLst/>
                <a:highlight>
                  <a:srgbClr val="FFF3D7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使主日成為一個各散東西的「分裂」的日子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3460FD5-5E03-B8C0-86E5-C0D666EC8563}"/>
              </a:ext>
            </a:extLst>
          </p:cNvPr>
          <p:cNvSpPr txBox="1"/>
          <p:nvPr/>
        </p:nvSpPr>
        <p:spPr>
          <a:xfrm>
            <a:off x="351768" y="3196484"/>
            <a:ext cx="28169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如何愛主愛人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見證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眾人認出主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的門徒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73DFAE0-C092-5C5D-1F99-296B7A54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8" y="2507226"/>
            <a:ext cx="5801032" cy="43507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3A9635E-F57A-E61B-9302-17B0CD7AC7E7}"/>
              </a:ext>
            </a:extLst>
          </p:cNvPr>
          <p:cNvSpPr txBox="1"/>
          <p:nvPr/>
        </p:nvSpPr>
        <p:spPr>
          <a:xfrm>
            <a:off x="5751871" y="2507226"/>
            <a:ext cx="281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忻和悠參與領唱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12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8576A-F52B-4A0F-6697-20E5A8B0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77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sz="67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r>
              <a:rPr lang="en-US" altLang="zh-TW" sz="5400" dirty="0">
                <a:solidFill>
                  <a:srgbClr val="FF0000"/>
                </a:solidFill>
              </a:rPr>
              <a:t>(</a:t>
            </a:r>
            <a:r>
              <a:rPr lang="zh-TW" altLang="en-US" sz="5400" dirty="0">
                <a:solidFill>
                  <a:srgbClr val="FF0000"/>
                </a:solidFill>
              </a:rPr>
              <a:t>由</a:t>
            </a:r>
            <a:r>
              <a:rPr lang="zh-TW" altLang="en-US" sz="5400" dirty="0">
                <a:solidFill>
                  <a:srgbClr val="7030A0"/>
                </a:solidFill>
              </a:rPr>
              <a:t>家</a:t>
            </a:r>
            <a:r>
              <a:rPr lang="zh-TW" altLang="en-US" sz="5400" dirty="0">
                <a:solidFill>
                  <a:srgbClr val="FF0000"/>
                </a:solidFill>
              </a:rPr>
              <a:t>活出</a:t>
            </a:r>
            <a:r>
              <a:rPr lang="zh-TW" altLang="en-US" sz="5400" dirty="0">
                <a:solidFill>
                  <a:srgbClr val="7030A0"/>
                </a:solidFill>
              </a:rPr>
              <a:t>天主教價值</a:t>
            </a:r>
            <a:r>
              <a:rPr lang="en-US" altLang="zh-TW" sz="5400" dirty="0">
                <a:solidFill>
                  <a:srgbClr val="FF0000"/>
                </a:solidFill>
              </a:rPr>
              <a:t>)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1CEF9B-0691-7196-C554-A1942770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681316"/>
            <a:ext cx="8908026" cy="5056906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(</a:t>
            </a:r>
            <a:r>
              <a:rPr lang="zh-TW" altLang="en-US" sz="4800" dirty="0"/>
              <a:t>給結婚一個理由</a:t>
            </a:r>
            <a:r>
              <a:rPr lang="en-US" altLang="zh-TW" sz="4800" dirty="0"/>
              <a:t>︰</a:t>
            </a:r>
            <a:r>
              <a:rPr lang="zh-TW" altLang="en-US" sz="4800" dirty="0"/>
              <a:t>想每天起床，第一眼能看見妳</a:t>
            </a:r>
            <a:r>
              <a:rPr lang="en-US" altLang="zh-TW" sz="4800" dirty="0"/>
              <a:t>) </a:t>
            </a:r>
            <a:r>
              <a:rPr lang="zh-TW" altLang="en-US" sz="4800" dirty="0"/>
              <a:t>想愛天主、瞭瞭天主多些，所以，我們會</a:t>
            </a:r>
            <a:r>
              <a:rPr lang="en-US" altLang="zh-TW" sz="4800" dirty="0"/>
              <a:t>…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多提醒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經營關係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創造經驗</a:t>
            </a:r>
            <a:endParaRPr lang="en-US" altLang="zh-TW" sz="4800" dirty="0"/>
          </a:p>
          <a:p>
            <a:r>
              <a:rPr lang="zh-TW" altLang="en-US" sz="4800" dirty="0"/>
              <a:t>讓</a:t>
            </a:r>
            <a:r>
              <a:rPr lang="zh-TW" altLang="en-US" sz="4800" dirty="0">
                <a:solidFill>
                  <a:srgbClr val="FF0000"/>
                </a:solidFill>
              </a:rPr>
              <a:t>家人</a:t>
            </a:r>
            <a:r>
              <a:rPr lang="zh-TW" altLang="en-US" sz="4800" dirty="0"/>
              <a:t>成為我們走</a:t>
            </a:r>
            <a:r>
              <a:rPr lang="zh-TW" altLang="en-US" sz="4800" dirty="0">
                <a:solidFill>
                  <a:srgbClr val="FF0000"/>
                </a:solidFill>
              </a:rPr>
              <a:t>天國</a:t>
            </a:r>
            <a:r>
              <a:rPr lang="zh-TW" altLang="en-US" sz="4800" dirty="0"/>
              <a:t>路的好伙伴</a:t>
            </a:r>
            <a:r>
              <a:rPr lang="en-US" altLang="zh-TW" sz="4800" dirty="0"/>
              <a:t>(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多溝通</a:t>
            </a:r>
            <a:r>
              <a:rPr lang="zh-TW" altLang="en-US" sz="4800" dirty="0"/>
              <a:t>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4800" dirty="0"/>
              <a:t>、</a:t>
            </a:r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善渡主日</a:t>
            </a:r>
            <a:r>
              <a:rPr lang="en-US" altLang="zh-TW" sz="4800" dirty="0"/>
              <a:t>)</a:t>
            </a:r>
          </a:p>
          <a:p>
            <a:endParaRPr lang="en-US" altLang="zh-TW" sz="4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101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338</Words>
  <Application>Microsoft Office PowerPoint</Application>
  <PresentationFormat>如螢幕大小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Times New Roman</vt:lpstr>
      <vt:lpstr>Office 佈景主題</vt:lpstr>
      <vt:lpstr>47宗教家庭生活</vt:lpstr>
      <vt:lpstr>PowerPoint 簡報</vt:lpstr>
      <vt:lpstr>2.飯前祈禱後，放下手機/閒聊、聆聽</vt:lpstr>
      <vt:lpstr>4.夫婦懇談會(創造經驗) 「懇談」也是治療婚變的良藥；有(創造)機會不妨參加「夫婦懇談會」</vt:lpstr>
      <vt:lpstr>5.善渡主日/家庭日</vt:lpstr>
      <vt:lpstr>總結(由家活出天主教價值)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47宗教家庭生活</dc:title>
  <dc:creator>Yuen Kam Fai 阮錦輝</dc:creator>
  <cp:lastModifiedBy>Yuen Kam Fai 阮錦輝</cp:lastModifiedBy>
  <cp:revision>44</cp:revision>
  <dcterms:created xsi:type="dcterms:W3CDTF">2024-04-27T22:06:53Z</dcterms:created>
  <dcterms:modified xsi:type="dcterms:W3CDTF">2026-05-02T22:32:36Z</dcterms:modified>
</cp:coreProperties>
</file>