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  <p:sldId id="260" r:id="rId6"/>
    <p:sldId id="267" r:id="rId7"/>
    <p:sldId id="268" r:id="rId8"/>
    <p:sldId id="261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7C54-3BDF-4D97-B7BD-C6D56299B0D8}" type="datetimeFigureOut">
              <a:rPr lang="zh-HK" altLang="en-US" smtClean="0"/>
              <a:t>29/4/2024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EA2E-302D-4ADE-B7EF-0902F3E4A09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63016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7C54-3BDF-4D97-B7BD-C6D56299B0D8}" type="datetimeFigureOut">
              <a:rPr lang="zh-HK" altLang="en-US" smtClean="0"/>
              <a:t>29/4/2024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EA2E-302D-4ADE-B7EF-0902F3E4A09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62990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7C54-3BDF-4D97-B7BD-C6D56299B0D8}" type="datetimeFigureOut">
              <a:rPr lang="zh-HK" altLang="en-US" smtClean="0"/>
              <a:t>29/4/2024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EA2E-302D-4ADE-B7EF-0902F3E4A09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36155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6926F-E90E-4786-9598-B66F0D2CD63A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2024/4/29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43144-F48F-4D90-AA0D-30277D8656AF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7083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10B01-9407-47C4-8F24-544757D4171E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2024/4/29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6556C-A6C1-459A-ADC9-908E9B201A78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308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02FC8-FC2B-4B98-8781-5F20A7B12025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2024/4/29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B8BCF-A4F1-4733-B737-4CEB67126004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783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90EC1-3895-4F67-A854-3478A8A5C610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2024/4/29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B0067-D519-42A1-8FE7-1E237E1ECCA5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81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2E09F-D470-4CB4-AF28-ED52AC2C5021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2024/4/29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93660-5548-4B1C-AA1F-2493E54D55E3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702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F132A-0AD4-4B57-9E4D-5E4D2C390FF9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2024/4/29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1B489-8EDA-49E5-BCC2-F972D23F52C8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4202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8F7BE-3CD2-4449-A4BD-498BE4BEC166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2024/4/29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D7894-6E38-4BE2-9655-A2FBB36383D2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6512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E128E-C29D-4BFE-B16D-D1AD61FFEC5B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2024/4/29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1B77E-9DC4-407B-966B-6A328464D363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540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7C54-3BDF-4D97-B7BD-C6D56299B0D8}" type="datetimeFigureOut">
              <a:rPr lang="zh-HK" altLang="en-US" smtClean="0"/>
              <a:t>29/4/2024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EA2E-302D-4ADE-B7EF-0902F3E4A09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532967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66F42-8E10-4271-89C7-941FF421E835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2024/4/29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AC5C5-604C-42AA-B885-1DCDEC6BD81A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852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B3B26-E564-4B9E-A6DD-258496EA4DAD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2024/4/29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2A521-351E-45A4-9429-81935BEF6451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6419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BE27B-BC4D-4D61-96D5-72198225F744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2024/4/29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F3CB2-C899-4429-A6D5-45518EB8A222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937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7C54-3BDF-4D97-B7BD-C6D56299B0D8}" type="datetimeFigureOut">
              <a:rPr lang="zh-HK" altLang="en-US" smtClean="0"/>
              <a:t>29/4/2024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EA2E-302D-4ADE-B7EF-0902F3E4A09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21387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7C54-3BDF-4D97-B7BD-C6D56299B0D8}" type="datetimeFigureOut">
              <a:rPr lang="zh-HK" altLang="en-US" smtClean="0"/>
              <a:t>29/4/2024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EA2E-302D-4ADE-B7EF-0902F3E4A09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21445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7C54-3BDF-4D97-B7BD-C6D56299B0D8}" type="datetimeFigureOut">
              <a:rPr lang="zh-HK" altLang="en-US" smtClean="0"/>
              <a:t>29/4/2024</a:t>
            </a:fld>
            <a:endParaRPr lang="zh-HK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EA2E-302D-4ADE-B7EF-0902F3E4A09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29881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7C54-3BDF-4D97-B7BD-C6D56299B0D8}" type="datetimeFigureOut">
              <a:rPr lang="zh-HK" altLang="en-US" smtClean="0"/>
              <a:t>29/4/2024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EA2E-302D-4ADE-B7EF-0902F3E4A09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10047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7C54-3BDF-4D97-B7BD-C6D56299B0D8}" type="datetimeFigureOut">
              <a:rPr lang="zh-HK" altLang="en-US" smtClean="0"/>
              <a:t>29/4/2024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EA2E-302D-4ADE-B7EF-0902F3E4A09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79064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7C54-3BDF-4D97-B7BD-C6D56299B0D8}" type="datetimeFigureOut">
              <a:rPr lang="zh-HK" altLang="en-US" smtClean="0"/>
              <a:t>29/4/2024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EA2E-302D-4ADE-B7EF-0902F3E4A09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59835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7C54-3BDF-4D97-B7BD-C6D56299B0D8}" type="datetimeFigureOut">
              <a:rPr lang="zh-HK" altLang="en-US" smtClean="0"/>
              <a:t>29/4/2024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EA2E-302D-4ADE-B7EF-0902F3E4A09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7578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67C54-3BDF-4D97-B7BD-C6D56299B0D8}" type="datetimeFigureOut">
              <a:rPr lang="zh-HK" altLang="en-US" smtClean="0"/>
              <a:t>29/4/2024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BEA2E-302D-4ADE-B7EF-0902F3E4A09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62534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1E40EB4-AD91-4BAA-A0E8-AD077301E86D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2024/4/29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F7B41FE-C94F-4B72-B496-5F61DA6E3AC8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5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0" y="0"/>
            <a:ext cx="9144000" cy="6824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500"/>
              </a:lnSpc>
            </a:pPr>
            <a:r>
              <a:rPr lang="en-US" altLang="zh-HK" sz="3600" dirty="0">
                <a:solidFill>
                  <a:srgbClr val="FF0000"/>
                </a:solidFill>
                <a:effectLst/>
                <a:latin typeface="Arial"/>
                <a:ea typeface="華康粗黑體"/>
              </a:rPr>
              <a:t>47.</a:t>
            </a:r>
            <a:r>
              <a:rPr lang="zh-TW" altLang="zh-HK" sz="3600" dirty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家庭宗教生活</a:t>
            </a:r>
            <a:endParaRPr lang="zh-TW" altLang="zh-HK" sz="3600" dirty="0">
              <a:effectLst/>
              <a:latin typeface="Times New Roman"/>
              <a:ea typeface="全真新細明"/>
            </a:endParaRPr>
          </a:p>
          <a:p>
            <a:pPr algn="just">
              <a:lnSpc>
                <a:spcPts val="5500"/>
              </a:lnSpc>
            </a:pPr>
            <a:r>
              <a:rPr lang="zh-TW" altLang="zh-HK" sz="3200" dirty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一、祭台與飯台的平衡</a:t>
            </a:r>
            <a:endParaRPr lang="zh-TW" altLang="zh-HK" sz="3200" dirty="0">
              <a:effectLst/>
              <a:latin typeface="Times New Roman"/>
              <a:ea typeface="全真新細明"/>
            </a:endParaRPr>
          </a:p>
          <a:p>
            <a:pPr algn="just">
              <a:lnSpc>
                <a:spcPts val="4000"/>
              </a:lnSpc>
              <a:spcAft>
                <a:spcPts val="0"/>
              </a:spcAft>
            </a:pPr>
            <a:r>
              <a:rPr lang="en-US" altLang="zh-HK" sz="3200" dirty="0">
                <a:effectLst/>
                <a:latin typeface="Arial"/>
                <a:ea typeface="華康粗黑體"/>
              </a:rPr>
              <a:t>    </a:t>
            </a:r>
            <a:r>
              <a:rPr lang="zh-TW" altLang="zh-HK" sz="3200" dirty="0">
                <a:effectLst/>
                <a:latin typeface="Arial"/>
                <a:ea typeface="華康粗黑體"/>
                <a:cs typeface="Arial"/>
              </a:rPr>
              <a:t>傳統的教友生活都是</a:t>
            </a:r>
            <a:r>
              <a:rPr lang="zh-TW" altLang="zh-HK" sz="3200" dirty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以祭台為中心</a:t>
            </a:r>
            <a:r>
              <a:rPr lang="zh-TW" altLang="zh-HK" sz="3200" dirty="0">
                <a:effectLst/>
                <a:latin typeface="Arial"/>
                <a:ea typeface="華康粗黑體"/>
                <a:cs typeface="Arial"/>
              </a:rPr>
              <a:t>的。教友要「去」聖堂祈禱、參與感恩祭、領受大部分聖事；</a:t>
            </a:r>
            <a:r>
              <a:rPr lang="zh-TW" altLang="zh-HK" sz="3200" dirty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一切有關信仰的事都要「靠」聖堂中的神父</a:t>
            </a:r>
            <a:r>
              <a:rPr lang="zh-TW" altLang="zh-HK" sz="3200" dirty="0">
                <a:effectLst/>
                <a:latin typeface="Arial"/>
                <a:ea typeface="華康粗黑體"/>
                <a:cs typeface="Arial"/>
              </a:rPr>
              <a:t>，由學要理到領受每一件聖事，由解答信仰上的疑難，到辦理人生中紅白兩件大事，都是沒有神父不行的。但</a:t>
            </a:r>
            <a:r>
              <a:rPr lang="zh-TW" altLang="zh-HK" sz="3200" dirty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家庭中的「飯台」</a:t>
            </a:r>
            <a:r>
              <a:rPr lang="zh-TW" altLang="zh-HK" sz="3200" dirty="0">
                <a:effectLst/>
                <a:latin typeface="Arial"/>
                <a:ea typeface="華康粗黑體"/>
                <a:cs typeface="Arial"/>
              </a:rPr>
              <a:t>，可以而且必須成為信仰生活的</a:t>
            </a:r>
            <a:r>
              <a:rPr lang="zh-TW" altLang="zh-HK" sz="3200" dirty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另一中心</a:t>
            </a:r>
            <a:r>
              <a:rPr lang="zh-TW" altLang="zh-HK" sz="3200" dirty="0">
                <a:effectLst/>
                <a:latin typeface="Arial"/>
                <a:ea typeface="華康粗黑體"/>
                <a:cs typeface="Arial"/>
              </a:rPr>
              <a:t>。在家裡要祈禱、讀經、分享，而家長則理應成為信仰的領導人。</a:t>
            </a:r>
            <a:endParaRPr lang="zh-TW" altLang="zh-HK" sz="3200" dirty="0">
              <a:effectLst/>
              <a:latin typeface="Times New Roman"/>
              <a:ea typeface="全真新細明"/>
            </a:endParaRPr>
          </a:p>
          <a:p>
            <a:pPr algn="just">
              <a:lnSpc>
                <a:spcPts val="5500"/>
              </a:lnSpc>
            </a:pPr>
            <a:r>
              <a:rPr lang="zh-TW" altLang="zh-HK" sz="3200" dirty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二、基督化家庭</a:t>
            </a:r>
            <a:endParaRPr lang="zh-TW" altLang="zh-HK" sz="3200" dirty="0">
              <a:effectLst/>
              <a:latin typeface="Times New Roman"/>
              <a:ea typeface="全真新細明"/>
            </a:endParaRPr>
          </a:p>
          <a:p>
            <a:pPr algn="just">
              <a:lnSpc>
                <a:spcPts val="4000"/>
              </a:lnSpc>
              <a:spcAft>
                <a:spcPts val="0"/>
              </a:spcAft>
            </a:pPr>
            <a:r>
              <a:rPr lang="en-US" altLang="zh-HK" sz="3200" dirty="0">
                <a:effectLst/>
                <a:latin typeface="Arial"/>
                <a:ea typeface="華康粗黑體"/>
              </a:rPr>
              <a:t>    1. </a:t>
            </a:r>
            <a:r>
              <a:rPr lang="zh-TW" altLang="zh-HK" sz="3200" dirty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以基督為中心：</a:t>
            </a:r>
            <a:r>
              <a:rPr lang="zh-TW" altLang="zh-HK" sz="3200" dirty="0">
                <a:effectLst/>
                <a:latin typeface="Arial"/>
                <a:ea typeface="華康粗黑體"/>
                <a:cs typeface="Arial"/>
              </a:rPr>
              <a:t>以基督為基礎的家庭，一定</a:t>
            </a:r>
            <a:endParaRPr lang="zh-HK" altLang="en-US" sz="3200" dirty="0"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265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0" y="0"/>
            <a:ext cx="9144000" cy="6760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hangingPunct="0">
              <a:lnSpc>
                <a:spcPts val="4000"/>
              </a:lnSpc>
            </a:pPr>
            <a:r>
              <a:rPr lang="en-US" altLang="zh-TW" sz="3200" dirty="0"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</a:t>
            </a:r>
            <a:r>
              <a:rPr lang="zh-TW" altLang="zh-HK" sz="3200" dirty="0">
                <a:effectLst/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如果信仰就是生活，生活就是信仰，那麼，父母在教養子女做人的過程中，一定也要教他們做教友，教他們信仰。如果信仰要靠信仰行為（例如讀經、祈禱等）去滋養，那麼，父母就有責任教他們這些信仰行為，以提升他們的生活。</a:t>
            </a:r>
          </a:p>
          <a:p>
            <a:pPr algn="just" hangingPunct="0">
              <a:lnSpc>
                <a:spcPts val="4000"/>
              </a:lnSpc>
            </a:pPr>
            <a:r>
              <a:rPr lang="en-US" altLang="zh-TW" sz="3200" dirty="0"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</a:t>
            </a:r>
            <a:r>
              <a:rPr lang="zh-TW" altLang="zh-HK" sz="3200" dirty="0">
                <a:effectLst/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如果父母能有效地掌握「</a:t>
            </a:r>
            <a:r>
              <a:rPr lang="zh-TW" altLang="zh-HK" sz="32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信仰傳遞</a:t>
            </a:r>
            <a:r>
              <a:rPr lang="zh-TW" altLang="zh-HK" sz="3200" dirty="0">
                <a:effectLst/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」的方法，孩子們長大後，便會認同他們出生時所接受了的洗禮。</a:t>
            </a:r>
            <a:endParaRPr lang="en-US" altLang="zh-TW" sz="3200" dirty="0">
              <a:effectLst/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</a:pPr>
            <a:r>
              <a:rPr lang="en-US" altLang="zh-TW" sz="3200" dirty="0"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</a:t>
            </a:r>
            <a:r>
              <a:rPr lang="zh-TW" altLang="zh-HK" sz="3200" dirty="0">
                <a:effectLst/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有人認為嬰兒領洗妨礙了他們選擇信仰的自由。教廷信理部在一九八零年頒佈的「嬰兒洗禮指示」，特別指出：「</a:t>
            </a:r>
            <a:r>
              <a:rPr lang="zh-TW" altLang="zh-HK" sz="32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根本沒有所謂完全不受任何影響的純人性自由這回事</a:t>
            </a:r>
            <a:r>
              <a:rPr lang="zh-TW" altLang="zh-HK" sz="3200" dirty="0">
                <a:effectLst/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。甚至在本性的層次上，父母也會對關乎子女生命的基要事項，和他們將來的</a:t>
            </a:r>
            <a:endParaRPr lang="zh-HK" altLang="en-US" sz="3200" dirty="0"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888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0" y="0"/>
            <a:ext cx="9144000" cy="6760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hangingPunct="0">
              <a:lnSpc>
                <a:spcPts val="4000"/>
              </a:lnSpc>
            </a:pPr>
            <a:r>
              <a:rPr lang="zh-TW" altLang="zh-HK" sz="3200" dirty="0">
                <a:effectLst/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價值取向問題，替他們作種種選擇。所謂家庭對子女的宗教生活應採取中立的態度，其實是一種消極的選擇，足以剝奪子女最必要的利益」。事實上，父母為嬰兒選擇某牌子的奶粉，教他某種語言，送他進某類學校，這都是未經嬰兒同意，卻又必須做的。所以父母有責任讓嬰兒受洗。</a:t>
            </a:r>
            <a:endParaRPr lang="en-US" altLang="zh-TW" sz="3200" dirty="0">
              <a:effectLst/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  <a:p>
            <a:pPr algn="just" hangingPunct="0">
              <a:lnSpc>
                <a:spcPts val="4000"/>
              </a:lnSpc>
            </a:pPr>
            <a:r>
              <a:rPr lang="en-US" altLang="zh-TW" sz="3200" dirty="0"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------------------------------------------------------------------</a:t>
            </a:r>
            <a:endParaRPr lang="zh-TW" altLang="zh-HK" sz="3200" dirty="0">
              <a:effectLst/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  <a:p>
            <a:pPr indent="88900" algn="just">
              <a:lnSpc>
                <a:spcPts val="4000"/>
              </a:lnSpc>
            </a:pPr>
            <a:r>
              <a:rPr lang="en-US" altLang="zh-HK" sz="3200" dirty="0">
                <a:effectLst/>
                <a:latin typeface="Arial"/>
                <a:ea typeface="華康粗黑體"/>
              </a:rPr>
              <a:t>    ※</a:t>
            </a:r>
            <a:r>
              <a:rPr lang="zh-TW" altLang="zh-HK" sz="3200" dirty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我也曾經養我兒，我兒今又養孫兒；</a:t>
            </a:r>
            <a:endParaRPr lang="zh-TW" altLang="zh-HK" sz="2800" dirty="0">
              <a:effectLst/>
              <a:latin typeface="Times New Roman"/>
              <a:ea typeface="全真新細明"/>
            </a:endParaRPr>
          </a:p>
          <a:p>
            <a:pPr marL="88900" indent="-88900" algn="just">
              <a:lnSpc>
                <a:spcPts val="4000"/>
              </a:lnSpc>
            </a:pPr>
            <a:r>
              <a:rPr lang="en-US" altLang="zh-HK" sz="3200" dirty="0">
                <a:solidFill>
                  <a:srgbClr val="FF0000"/>
                </a:solidFill>
                <a:effectLst/>
                <a:latin typeface="Arial"/>
                <a:ea typeface="華康粗黑體"/>
              </a:rPr>
              <a:t>	        </a:t>
            </a:r>
            <a:r>
              <a:rPr lang="zh-TW" altLang="zh-HK" sz="3200" dirty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我兒餓我由他餓，莫教孫兒餓我兒。</a:t>
            </a:r>
            <a:endParaRPr lang="zh-TW" altLang="zh-HK" sz="2800" dirty="0">
              <a:effectLst/>
              <a:latin typeface="Times New Roman"/>
              <a:ea typeface="全真新細明"/>
            </a:endParaRPr>
          </a:p>
          <a:p>
            <a:pPr marL="88265" indent="2133600" algn="just">
              <a:lnSpc>
                <a:spcPts val="4000"/>
              </a:lnSpc>
            </a:pPr>
            <a:r>
              <a:rPr lang="en-US" altLang="zh-TW" sz="3200" dirty="0">
                <a:effectLst/>
                <a:latin typeface="Arial"/>
                <a:ea typeface="華康粗黑體"/>
                <a:cs typeface="Arial"/>
              </a:rPr>
              <a:t>                                </a:t>
            </a:r>
            <a:r>
              <a:rPr lang="zh-TW" altLang="zh-HK" sz="3200" dirty="0">
                <a:effectLst/>
                <a:latin typeface="Arial"/>
                <a:ea typeface="華康粗黑體"/>
                <a:cs typeface="Arial"/>
              </a:rPr>
              <a:t>（父子情）</a:t>
            </a:r>
            <a:endParaRPr lang="zh-TW" altLang="zh-HK" sz="2800" dirty="0">
              <a:effectLst/>
              <a:latin typeface="Times New Roman"/>
              <a:ea typeface="全真新細明"/>
            </a:endParaRPr>
          </a:p>
          <a:p>
            <a:pPr algn="just">
              <a:lnSpc>
                <a:spcPts val="4000"/>
              </a:lnSpc>
            </a:pPr>
            <a:r>
              <a:rPr lang="en-US" altLang="zh-HK" sz="3200" dirty="0">
                <a:latin typeface="Arial"/>
                <a:ea typeface="華康粗黑體"/>
              </a:rPr>
              <a:t>     </a:t>
            </a:r>
            <a:r>
              <a:rPr lang="en-US" altLang="zh-HK" sz="3200" dirty="0">
                <a:effectLst/>
                <a:latin typeface="Arial"/>
                <a:ea typeface="華康粗黑體"/>
              </a:rPr>
              <a:t>※</a:t>
            </a:r>
            <a:r>
              <a:rPr lang="zh-TW" altLang="zh-HK" sz="3200" dirty="0">
                <a:solidFill>
                  <a:srgbClr val="0000FF"/>
                </a:solidFill>
                <a:effectLst/>
                <a:latin typeface="Arial"/>
                <a:ea typeface="華康粗黑體"/>
                <a:cs typeface="Arial"/>
              </a:rPr>
              <a:t>煮荳燃荳萁，荳在釜中泣。</a:t>
            </a:r>
            <a:endParaRPr lang="zh-TW" altLang="zh-HK" sz="2800" dirty="0">
              <a:effectLst/>
              <a:latin typeface="Times New Roman"/>
              <a:ea typeface="全真新細明"/>
            </a:endParaRPr>
          </a:p>
          <a:p>
            <a:pPr algn="just">
              <a:lnSpc>
                <a:spcPts val="4000"/>
              </a:lnSpc>
            </a:pPr>
            <a:r>
              <a:rPr lang="en-US" altLang="zh-HK" sz="3200" dirty="0">
                <a:solidFill>
                  <a:srgbClr val="0000FF"/>
                </a:solidFill>
                <a:effectLst/>
                <a:latin typeface="Arial"/>
                <a:ea typeface="華康粗黑體"/>
              </a:rPr>
              <a:t>	 </a:t>
            </a:r>
            <a:r>
              <a:rPr lang="zh-TW" altLang="zh-HK" sz="3200" dirty="0">
                <a:solidFill>
                  <a:srgbClr val="0000FF"/>
                </a:solidFill>
                <a:effectLst/>
                <a:latin typeface="Arial"/>
                <a:ea typeface="華康粗黑體"/>
                <a:cs typeface="Arial"/>
              </a:rPr>
              <a:t>本是同根生，相煎何太急﹖</a:t>
            </a:r>
            <a:endParaRPr lang="zh-TW" altLang="zh-HK" sz="2800" dirty="0">
              <a:effectLst/>
              <a:latin typeface="Times New Roman"/>
              <a:ea typeface="全真新細明"/>
            </a:endParaRPr>
          </a:p>
          <a:p>
            <a:pPr indent="889000" algn="just">
              <a:lnSpc>
                <a:spcPts val="4000"/>
              </a:lnSpc>
            </a:pPr>
            <a:r>
              <a:rPr lang="en-US" altLang="zh-TW" sz="3200" dirty="0">
                <a:effectLst/>
                <a:latin typeface="Arial"/>
                <a:ea typeface="華康粗黑體"/>
                <a:cs typeface="Arial"/>
              </a:rPr>
              <a:t>                         </a:t>
            </a:r>
            <a:r>
              <a:rPr lang="zh-TW" altLang="zh-HK" sz="3200" dirty="0">
                <a:effectLst/>
                <a:latin typeface="Arial"/>
                <a:ea typeface="華康粗黑體"/>
                <a:cs typeface="Arial"/>
              </a:rPr>
              <a:t>（曹植：七步詩）：兄弟心</a:t>
            </a:r>
            <a:endParaRPr lang="zh-TW" altLang="zh-HK" sz="2800" dirty="0">
              <a:effectLst/>
              <a:latin typeface="Times New Roman"/>
              <a:ea typeface="全真新細明"/>
            </a:endParaRPr>
          </a:p>
        </p:txBody>
      </p:sp>
    </p:spTree>
    <p:extLst>
      <p:ext uri="{BB962C8B-B14F-4D97-AF65-F5344CB8AC3E}">
        <p14:creationId xmlns:p14="http://schemas.microsoft.com/office/powerpoint/2010/main" val="790492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0" y="0"/>
            <a:ext cx="9144000" cy="7273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hangingPunct="0">
              <a:lnSpc>
                <a:spcPts val="4000"/>
              </a:lnSpc>
            </a:pPr>
            <a:r>
              <a:rPr lang="zh-TW" altLang="zh-HK" sz="3200" dirty="0">
                <a:effectLst/>
                <a:latin typeface="Arial"/>
                <a:ea typeface="華康粗黑體"/>
                <a:cs typeface="Arial"/>
              </a:rPr>
              <a:t>是一個鞏固而融和的家。週期性的家庭聚會，除可以加強維繫今日頻臨崩潰邊緣的家庭制度外，更可以把基督精神引進家中。</a:t>
            </a:r>
            <a:endParaRPr lang="zh-TW" altLang="zh-HK" sz="3200" dirty="0">
              <a:effectLst/>
              <a:latin typeface="Times New Roman"/>
              <a:ea typeface="全真新細明"/>
            </a:endParaRPr>
          </a:p>
          <a:p>
            <a:pPr algn="just" hangingPunct="0">
              <a:lnSpc>
                <a:spcPts val="4000"/>
              </a:lnSpc>
            </a:pPr>
            <a:r>
              <a:rPr lang="en-US" altLang="zh-HK" sz="3200" dirty="0">
                <a:effectLst/>
                <a:latin typeface="Arial"/>
                <a:ea typeface="華康粗黑體"/>
              </a:rPr>
              <a:t>    2. </a:t>
            </a:r>
            <a:r>
              <a:rPr lang="zh-TW" altLang="zh-HK" sz="3200" dirty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家庭聚會</a:t>
            </a:r>
            <a:r>
              <a:rPr lang="zh-TW" altLang="zh-HK" sz="3200" dirty="0">
                <a:effectLst/>
                <a:latin typeface="Arial"/>
                <a:ea typeface="華康粗黑體"/>
                <a:cs typeface="Arial"/>
              </a:rPr>
              <a:t>：教會一詞，原是指「聚會」；基督徒在聚會時，便構成了教會。因此，若家庭經常因基督的名而聚會，則該家庭亦可稱為「</a:t>
            </a:r>
            <a:r>
              <a:rPr lang="zh-TW" altLang="zh-HK" sz="3200" dirty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家庭教會</a:t>
            </a:r>
            <a:r>
              <a:rPr lang="zh-TW" altLang="zh-HK" sz="3200" dirty="0">
                <a:effectLst/>
                <a:latin typeface="Arial"/>
                <a:ea typeface="華康粗黑體"/>
                <a:cs typeface="Arial"/>
              </a:rPr>
              <a:t>」。</a:t>
            </a:r>
            <a:endParaRPr lang="zh-TW" altLang="zh-HK" sz="3200" dirty="0">
              <a:effectLst/>
              <a:latin typeface="Times New Roman"/>
              <a:ea typeface="全真新細明"/>
            </a:endParaRPr>
          </a:p>
          <a:p>
            <a:pPr algn="just" hangingPunct="0">
              <a:lnSpc>
                <a:spcPts val="4000"/>
              </a:lnSpc>
            </a:pPr>
            <a:r>
              <a:rPr lang="en-US" altLang="zh-HK" sz="3200" dirty="0">
                <a:effectLst/>
                <a:latin typeface="Arial"/>
                <a:ea typeface="華康粗黑體"/>
              </a:rPr>
              <a:t>    </a:t>
            </a:r>
            <a:r>
              <a:rPr lang="zh-TW" altLang="zh-HK" sz="3200" dirty="0">
                <a:effectLst/>
                <a:latin typeface="Arial"/>
                <a:ea typeface="華康粗黑體"/>
                <a:cs typeface="Arial"/>
              </a:rPr>
              <a:t>家庭聚會可以是定期性的（例如每兩週一次或每月一次），也可以是不定期性的，例如教會大節日，或遇家庭大事，如喜慶、喪事、生日、遠行，或中國節日，如清明、團年等。</a:t>
            </a:r>
            <a:endParaRPr lang="zh-TW" altLang="zh-HK" sz="3200" dirty="0">
              <a:effectLst/>
              <a:latin typeface="Times New Roman"/>
              <a:ea typeface="全真新細明"/>
            </a:endParaRPr>
          </a:p>
          <a:p>
            <a:pPr algn="just">
              <a:lnSpc>
                <a:spcPts val="4000"/>
              </a:lnSpc>
              <a:spcAft>
                <a:spcPts val="0"/>
              </a:spcAft>
            </a:pPr>
            <a:r>
              <a:rPr lang="en-US" altLang="zh-HK" sz="3200" dirty="0">
                <a:effectLst/>
                <a:latin typeface="Arial"/>
                <a:ea typeface="華康粗黑體"/>
              </a:rPr>
              <a:t>    3.  </a:t>
            </a:r>
            <a:r>
              <a:rPr lang="zh-TW" altLang="zh-HK" sz="3200" dirty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家庭聚會形式（只供參考）：</a:t>
            </a:r>
            <a:endParaRPr lang="zh-TW" altLang="zh-HK" sz="2800" dirty="0">
              <a:effectLst/>
              <a:latin typeface="Times New Roman"/>
              <a:ea typeface="全真新細明"/>
            </a:endParaRPr>
          </a:p>
          <a:p>
            <a:pPr algn="just">
              <a:lnSpc>
                <a:spcPts val="4000"/>
              </a:lnSpc>
              <a:spcAft>
                <a:spcPts val="0"/>
              </a:spcAft>
            </a:pPr>
            <a:r>
              <a:rPr lang="en-US" altLang="zh-HK" sz="3200" dirty="0">
                <a:effectLst/>
                <a:latin typeface="Arial"/>
                <a:ea typeface="華康粗黑體"/>
              </a:rPr>
              <a:t>      </a:t>
            </a:r>
            <a:r>
              <a:rPr lang="en-US" altLang="zh-HK" sz="3200" dirty="0">
                <a:solidFill>
                  <a:srgbClr val="0000FF"/>
                </a:solidFill>
                <a:effectLst/>
                <a:latin typeface="Arial"/>
                <a:ea typeface="華康粗黑體"/>
              </a:rPr>
              <a:t>‧</a:t>
            </a:r>
            <a:r>
              <a:rPr lang="zh-TW" altLang="zh-HK" sz="3200" dirty="0">
                <a:solidFill>
                  <a:srgbClr val="0000FF"/>
                </a:solidFill>
                <a:effectLst/>
                <a:latin typeface="Arial"/>
                <a:ea typeface="華康粗黑體"/>
                <a:cs typeface="Arial"/>
              </a:rPr>
              <a:t>唱聖歌或祈禱</a:t>
            </a:r>
            <a:endParaRPr lang="zh-TW" altLang="zh-HK" sz="2800" dirty="0">
              <a:effectLst/>
              <a:latin typeface="Times New Roman"/>
              <a:ea typeface="全真新細明"/>
            </a:endParaRPr>
          </a:p>
          <a:p>
            <a:pPr algn="just" hangingPunct="0">
              <a:lnSpc>
                <a:spcPts val="4000"/>
              </a:lnSpc>
            </a:pPr>
            <a:endParaRPr lang="zh-HK" altLang="en-US" sz="3200" dirty="0"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338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0" y="0"/>
            <a:ext cx="9144000" cy="6760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hangingPunct="0">
              <a:lnSpc>
                <a:spcPts val="4000"/>
              </a:lnSpc>
            </a:pPr>
            <a:r>
              <a:rPr lang="en-US" altLang="zh-HK" sz="3200" dirty="0">
                <a:solidFill>
                  <a:srgbClr val="0000FF"/>
                </a:solidFill>
                <a:effectLst/>
                <a:latin typeface="Arial"/>
                <a:ea typeface="華康粗黑體"/>
              </a:rPr>
              <a:t>    ‧</a:t>
            </a:r>
            <a:r>
              <a:rPr lang="zh-TW" altLang="zh-HK" sz="3200" dirty="0">
                <a:solidFill>
                  <a:srgbClr val="0000FF"/>
                </a:solidFill>
                <a:effectLst/>
                <a:latin typeface="Arial"/>
                <a:ea typeface="華康粗黑體"/>
                <a:cs typeface="Arial"/>
              </a:rPr>
              <a:t>每人上月工作報告</a:t>
            </a:r>
            <a:r>
              <a:rPr lang="zh-TW" altLang="zh-HK" sz="2800" dirty="0">
                <a:solidFill>
                  <a:srgbClr val="0000FF"/>
                </a:solidFill>
                <a:effectLst/>
                <a:latin typeface="Arial"/>
                <a:ea typeface="華康粗黑體"/>
                <a:cs typeface="Arial"/>
              </a:rPr>
              <a:t>，</a:t>
            </a:r>
            <a:r>
              <a:rPr lang="zh-TW" altLang="zh-HK" sz="3200" dirty="0">
                <a:solidFill>
                  <a:srgbClr val="0000FF"/>
                </a:solidFill>
                <a:effectLst/>
                <a:latin typeface="Arial"/>
                <a:ea typeface="華康粗黑體"/>
                <a:cs typeface="Arial"/>
              </a:rPr>
              <a:t>所遇的大小事件與趣聞等</a:t>
            </a:r>
            <a:endParaRPr lang="zh-TW" altLang="zh-HK" sz="2800" dirty="0">
              <a:effectLst/>
              <a:latin typeface="Times New Roman"/>
              <a:ea typeface="全真新細明"/>
            </a:endParaRPr>
          </a:p>
          <a:p>
            <a:pPr algn="just" hangingPunct="0">
              <a:lnSpc>
                <a:spcPts val="4000"/>
              </a:lnSpc>
            </a:pPr>
            <a:r>
              <a:rPr lang="en-US" altLang="zh-HK" sz="3200" dirty="0">
                <a:solidFill>
                  <a:srgbClr val="0000FF"/>
                </a:solidFill>
                <a:effectLst/>
                <a:latin typeface="Arial"/>
                <a:ea typeface="華康粗黑體"/>
              </a:rPr>
              <a:t>    ‧</a:t>
            </a:r>
            <a:r>
              <a:rPr lang="zh-TW" altLang="zh-HK" sz="3200" dirty="0">
                <a:solidFill>
                  <a:srgbClr val="0000FF"/>
                </a:solidFill>
                <a:effectLst/>
                <a:latin typeface="Arial"/>
                <a:ea typeface="華康粗黑體"/>
                <a:cs typeface="Arial"/>
              </a:rPr>
              <a:t>由家長或其代表講述上月的家庭大事</a:t>
            </a:r>
            <a:endParaRPr lang="zh-TW" altLang="zh-HK" sz="2800" dirty="0">
              <a:effectLst/>
              <a:latin typeface="Times New Roman"/>
              <a:ea typeface="全真新細明"/>
            </a:endParaRPr>
          </a:p>
          <a:p>
            <a:pPr algn="just" hangingPunct="0">
              <a:lnSpc>
                <a:spcPts val="4000"/>
              </a:lnSpc>
            </a:pPr>
            <a:r>
              <a:rPr lang="en-US" altLang="zh-HK" sz="3200" dirty="0">
                <a:solidFill>
                  <a:srgbClr val="0000FF"/>
                </a:solidFill>
                <a:effectLst/>
                <a:latin typeface="Arial"/>
                <a:ea typeface="華康粗黑體"/>
              </a:rPr>
              <a:t>    ‧</a:t>
            </a:r>
            <a:r>
              <a:rPr lang="zh-TW" altLang="zh-HK" sz="3200" dirty="0">
                <a:solidFill>
                  <a:srgbClr val="0000FF"/>
                </a:solidFill>
                <a:effectLst/>
                <a:latin typeface="Arial"/>
                <a:ea typeface="華康粗黑體"/>
                <a:cs typeface="Arial"/>
              </a:rPr>
              <a:t>聖經研讀，簡單的講解及分享</a:t>
            </a:r>
            <a:endParaRPr lang="zh-TW" altLang="zh-HK" sz="2800" dirty="0">
              <a:effectLst/>
              <a:latin typeface="Times New Roman"/>
              <a:ea typeface="全真新細明"/>
            </a:endParaRPr>
          </a:p>
          <a:p>
            <a:pPr algn="just" hangingPunct="0">
              <a:lnSpc>
                <a:spcPts val="4000"/>
              </a:lnSpc>
            </a:pPr>
            <a:r>
              <a:rPr lang="en-US" altLang="zh-HK" sz="3200" dirty="0">
                <a:solidFill>
                  <a:srgbClr val="0000FF"/>
                </a:solidFill>
                <a:effectLst/>
                <a:latin typeface="Arial"/>
                <a:ea typeface="華康粗黑體"/>
              </a:rPr>
              <a:t>    ‧</a:t>
            </a:r>
            <a:r>
              <a:rPr lang="zh-TW" altLang="zh-HK" sz="3200" dirty="0">
                <a:solidFill>
                  <a:srgbClr val="0000FF"/>
                </a:solidFill>
                <a:effectLst/>
                <a:latin typeface="Arial"/>
                <a:ea typeface="華康粗黑體"/>
                <a:cs typeface="Arial"/>
              </a:rPr>
              <a:t>每人作自發性的祈禱（或傳燭光祈禱）</a:t>
            </a:r>
            <a:endParaRPr lang="en-US" altLang="zh-TW" sz="3200" dirty="0">
              <a:solidFill>
                <a:srgbClr val="0000FF"/>
              </a:solidFill>
              <a:effectLst/>
              <a:latin typeface="Arial"/>
              <a:ea typeface="華康粗黑體"/>
              <a:cs typeface="Arial"/>
            </a:endParaRPr>
          </a:p>
          <a:p>
            <a:pPr algn="just" hangingPunct="0">
              <a:lnSpc>
                <a:spcPts val="4000"/>
              </a:lnSpc>
            </a:pPr>
            <a:r>
              <a:rPr lang="en-US" altLang="zh-HK" sz="3200" dirty="0">
                <a:solidFill>
                  <a:srgbClr val="0000FF"/>
                </a:solidFill>
                <a:effectLst/>
                <a:latin typeface="Arial"/>
                <a:ea typeface="華康粗黑體"/>
              </a:rPr>
              <a:t>    ‧</a:t>
            </a:r>
            <a:r>
              <a:rPr lang="zh-TW" altLang="zh-HK" sz="3200" dirty="0">
                <a:solidFill>
                  <a:srgbClr val="0000FF"/>
                </a:solidFill>
                <a:effectLst/>
                <a:latin typeface="Arial"/>
                <a:ea typeface="華康粗黑體"/>
                <a:cs typeface="Arial"/>
              </a:rPr>
              <a:t>祈禱或唱聖歌</a:t>
            </a:r>
            <a:endParaRPr lang="zh-TW" altLang="zh-HK" sz="2800" dirty="0">
              <a:effectLst/>
              <a:latin typeface="Times New Roman"/>
              <a:ea typeface="全真新細明"/>
            </a:endParaRPr>
          </a:p>
          <a:p>
            <a:pPr algn="just" hangingPunct="0">
              <a:lnSpc>
                <a:spcPts val="4000"/>
              </a:lnSpc>
            </a:pPr>
            <a:r>
              <a:rPr lang="en-US" altLang="zh-HK" sz="3200" dirty="0">
                <a:effectLst/>
                <a:latin typeface="Arial"/>
                <a:ea typeface="華康粗黑體"/>
              </a:rPr>
              <a:t>    </a:t>
            </a:r>
            <a:r>
              <a:rPr lang="zh-TW" altLang="zh-HK" sz="3200" dirty="0">
                <a:effectLst/>
                <a:latin typeface="Arial"/>
                <a:ea typeface="華康粗黑體"/>
                <a:cs typeface="Arial"/>
              </a:rPr>
              <a:t>要注意的是切忌把家庭聚會變成「公審」的機會。大家要把握機會去彼此瞭解、支持、鼓勵、分享，而非乘機挑剔。</a:t>
            </a:r>
            <a:endParaRPr lang="zh-TW" altLang="zh-HK" sz="3200" dirty="0">
              <a:effectLst/>
              <a:latin typeface="Times New Roman"/>
              <a:ea typeface="全真新細明"/>
            </a:endParaRPr>
          </a:p>
          <a:p>
            <a:pPr algn="just" hangingPunct="0">
              <a:lnSpc>
                <a:spcPts val="4000"/>
              </a:lnSpc>
            </a:pPr>
            <a:r>
              <a:rPr lang="en-US" altLang="zh-HK" sz="3200" dirty="0">
                <a:effectLst/>
                <a:latin typeface="Arial"/>
                <a:ea typeface="華康粗黑體"/>
              </a:rPr>
              <a:t>    4. </a:t>
            </a:r>
            <a:r>
              <a:rPr lang="zh-TW" altLang="zh-HK" sz="3200" dirty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其它的家庭宗教生活</a:t>
            </a:r>
            <a:r>
              <a:rPr lang="en-US" altLang="zh-HK" sz="3200" dirty="0">
                <a:effectLst/>
                <a:latin typeface="Arial"/>
                <a:ea typeface="華康粗黑體"/>
                <a:cs typeface="Arial"/>
                <a:sym typeface="Symbol"/>
              </a:rPr>
              <a:t></a:t>
            </a:r>
            <a:r>
              <a:rPr lang="zh-TW" altLang="zh-HK" sz="3200" dirty="0">
                <a:solidFill>
                  <a:srgbClr val="9900CC"/>
                </a:solidFill>
                <a:effectLst/>
                <a:latin typeface="Arial"/>
                <a:ea typeface="華康粗黑體"/>
                <a:cs typeface="Arial"/>
              </a:rPr>
              <a:t>家庭玫瑰經，家庭彌撒，早晚禱</a:t>
            </a:r>
            <a:r>
              <a:rPr lang="zh-TW" altLang="zh-HK" sz="3200" dirty="0">
                <a:effectLst/>
                <a:latin typeface="Arial"/>
                <a:ea typeface="華康粗黑體"/>
                <a:cs typeface="Arial"/>
              </a:rPr>
              <a:t>，全家參與同一台主日彌撒，一起讀聖經，家有病人一起為他祈禱，有人領洗、初領聖體時大事慶祝，裝飾馬槽，善度四旬期（愛心樹），全家參加退省，或全家一起去做某些愛德工</a:t>
            </a:r>
            <a:endParaRPr lang="zh-HK" altLang="en-US" sz="3200" dirty="0"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230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0" y="0"/>
            <a:ext cx="9144000" cy="6953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hangingPunct="0">
              <a:lnSpc>
                <a:spcPts val="4000"/>
              </a:lnSpc>
            </a:pPr>
            <a:r>
              <a:rPr lang="zh-TW" altLang="zh-HK" sz="3200" dirty="0">
                <a:effectLst/>
                <a:latin typeface="Arial"/>
                <a:ea typeface="華康粗黑體"/>
                <a:cs typeface="Arial"/>
              </a:rPr>
              <a:t>作等，都是很好的習慣。</a:t>
            </a:r>
            <a:endParaRPr lang="en-US" altLang="zh-TW" sz="3200" dirty="0">
              <a:effectLst/>
              <a:latin typeface="Arial"/>
              <a:ea typeface="華康粗黑體"/>
              <a:cs typeface="Arial"/>
            </a:endParaRPr>
          </a:p>
          <a:p>
            <a:pPr algn="just" hangingPunct="0">
              <a:lnSpc>
                <a:spcPts val="4000"/>
              </a:lnSpc>
            </a:pPr>
            <a:r>
              <a:rPr lang="en-US" altLang="zh-HK" sz="3200" dirty="0">
                <a:effectLst/>
                <a:latin typeface="Arial"/>
                <a:ea typeface="華康粗黑體"/>
              </a:rPr>
              <a:t>     5. </a:t>
            </a:r>
            <a:r>
              <a:rPr lang="zh-TW" altLang="zh-HK" sz="3200" dirty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家庭溝通</a:t>
            </a:r>
            <a:r>
              <a:rPr lang="en-US" altLang="zh-TW" sz="3200" dirty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 </a:t>
            </a:r>
            <a:r>
              <a:rPr lang="en-US" altLang="zh-HK" sz="3200" dirty="0">
                <a:effectLst/>
                <a:latin typeface="Arial"/>
                <a:ea typeface="華康粗黑體"/>
                <a:cs typeface="Arial"/>
                <a:sym typeface="Symbol"/>
              </a:rPr>
              <a:t> </a:t>
            </a:r>
            <a:r>
              <a:rPr lang="zh-TW" altLang="zh-HK" sz="3200" dirty="0">
                <a:effectLst/>
                <a:latin typeface="Arial"/>
                <a:ea typeface="華康粗黑體"/>
                <a:cs typeface="Arial"/>
              </a:rPr>
              <a:t>應讓每個家成為一個可以彼此深入溝通的地方。我們要多一些聆聽家人的心聲而非電視機、麻將聲；小寶寶回家講故事時，值得父母放下報紙，面露笑容地去聆聽。「懇談」也是治療婚變的良藥；有機會不妨參加「夫婦懇談會」。</a:t>
            </a:r>
            <a:endParaRPr lang="zh-TW" altLang="zh-HK" sz="2800" dirty="0">
              <a:effectLst/>
              <a:latin typeface="Times New Roman"/>
              <a:ea typeface="全真新細明"/>
            </a:endParaRPr>
          </a:p>
          <a:p>
            <a:pPr algn="just" hangingPunct="0">
              <a:lnSpc>
                <a:spcPts val="4000"/>
              </a:lnSpc>
            </a:pPr>
            <a:r>
              <a:rPr lang="en-US" altLang="zh-HK" sz="3200" dirty="0">
                <a:effectLst/>
                <a:latin typeface="Arial"/>
                <a:ea typeface="華康粗黑體"/>
              </a:rPr>
              <a:t>     6. </a:t>
            </a:r>
            <a:r>
              <a:rPr lang="zh-TW" altLang="zh-HK" sz="3200" dirty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家庭宗教裝飾：</a:t>
            </a:r>
            <a:r>
              <a:rPr lang="zh-TW" altLang="zh-HK" sz="3200" dirty="0">
                <a:effectLst/>
                <a:latin typeface="Arial"/>
                <a:ea typeface="華康粗黑體"/>
                <a:cs typeface="Arial"/>
              </a:rPr>
              <a:t>在家中懸掛苦像、聖像、聖經金句或一些益智的名言等，都是很好的傳統。但最好應供奉聖經，給它一個顯眼的位置，以便提醒我們聖經的重要。</a:t>
            </a:r>
            <a:endParaRPr lang="en-US" altLang="zh-TW" sz="3200" dirty="0">
              <a:effectLst/>
              <a:latin typeface="Arial"/>
              <a:ea typeface="華康粗黑體"/>
              <a:cs typeface="Arial"/>
            </a:endParaRPr>
          </a:p>
          <a:p>
            <a:pPr algn="just" hangingPunct="0">
              <a:lnSpc>
                <a:spcPts val="5500"/>
              </a:lnSpc>
            </a:pPr>
            <a:r>
              <a:rPr lang="zh-TW" altLang="zh-HK" sz="3600" dirty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三、信仰傳遞</a:t>
            </a:r>
            <a:endParaRPr lang="zh-TW" altLang="zh-HK" sz="2800" dirty="0">
              <a:effectLst/>
              <a:latin typeface="Times New Roman"/>
              <a:ea typeface="全真新細明"/>
            </a:endParaRPr>
          </a:p>
          <a:p>
            <a:pPr algn="just" hangingPunct="0">
              <a:lnSpc>
                <a:spcPts val="4000"/>
              </a:lnSpc>
            </a:pPr>
            <a:r>
              <a:rPr lang="en-US" altLang="zh-HK" sz="3200" dirty="0">
                <a:effectLst/>
                <a:latin typeface="Arial"/>
                <a:ea typeface="華康粗黑體"/>
              </a:rPr>
              <a:t>    </a:t>
            </a:r>
            <a:r>
              <a:rPr lang="zh-TW" altLang="zh-HK" sz="3200" dirty="0">
                <a:effectLst/>
                <a:latin typeface="Arial"/>
                <a:ea typeface="華康粗黑體"/>
                <a:cs typeface="Arial"/>
              </a:rPr>
              <a:t>家庭是第一間要理學校，雙親的膝頭是第一間要理教室；傳遞信仰首先是父母的責任。</a:t>
            </a:r>
            <a:endParaRPr lang="zh-HK" altLang="en-US" sz="3200" dirty="0"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24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副標題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eaLnBrk="1" hangingPunct="1">
              <a:defRPr/>
            </a:pPr>
            <a:r>
              <a:rPr lang="zh-TW" altLang="en-US" sz="3600" spc="600" dirty="0">
                <a:solidFill>
                  <a:srgbClr val="C00000"/>
                </a:solidFill>
                <a:ea typeface="華康粗黑體" panose="020B0709000000000000" pitchFamily="49" charset="-120"/>
                <a:cs typeface="華康黑體-GB5" pitchFamily="49" charset="-120"/>
              </a:rPr>
              <a:t>     隨機教育</a:t>
            </a:r>
            <a:endParaRPr lang="en-US" altLang="zh-CN" sz="3600" spc="600" dirty="0">
              <a:solidFill>
                <a:srgbClr val="C00000"/>
              </a:solidFill>
              <a:ea typeface="華康粗黑體" panose="020B0709000000000000" pitchFamily="49" charset="-120"/>
              <a:cs typeface="華康黑體-GB5" pitchFamily="49" charset="-120"/>
            </a:endParaRPr>
          </a:p>
          <a:p>
            <a:pPr algn="l" eaLnBrk="1" hangingPunct="1">
              <a:lnSpc>
                <a:spcPts val="4400"/>
              </a:lnSpc>
              <a:spcBef>
                <a:spcPts val="0"/>
              </a:spcBef>
              <a:defRPr/>
            </a:pPr>
            <a:r>
              <a:rPr lang="zh-TW" altLang="en-US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讓孩子</a:t>
            </a:r>
            <a:r>
              <a:rPr lang="zh-CN" altLang="zh-TW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能把信仰與生活連結在一起</a:t>
            </a:r>
            <a:r>
              <a:rPr lang="en-US" altLang="zh-TW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,</a:t>
            </a:r>
            <a:r>
              <a:rPr lang="zh-CN" altLang="zh-TW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例如：</a:t>
            </a:r>
            <a:endParaRPr lang="en-US" altLang="zh-CN" dirty="0">
              <a:solidFill>
                <a:schemeClr val="tx1"/>
              </a:solidFill>
              <a:ea typeface="華康粗黑體" panose="020B0709000000000000" pitchFamily="49" charset="-120"/>
              <a:cs typeface="華康黑體-GB5" pitchFamily="49" charset="-120"/>
            </a:endParaRPr>
          </a:p>
          <a:p>
            <a:pPr marL="288000" indent="-457200" algn="l" eaLnBrk="1" hangingPunct="1">
              <a:lnSpc>
                <a:spcPts val="4400"/>
              </a:lnSpc>
              <a:spcBef>
                <a:spcPts val="0"/>
              </a:spcBef>
              <a:defRPr/>
            </a:pP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*</a:t>
            </a:r>
            <a:r>
              <a:rPr lang="zh-CN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由飯前經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(</a:t>
            </a:r>
            <a:r>
              <a:rPr lang="zh-CN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自發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)</a:t>
            </a:r>
            <a:r>
              <a:rPr lang="zh-CN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想到感謝天主</a:t>
            </a:r>
            <a:endParaRPr lang="zh-TW" altLang="zh-TW" dirty="0">
              <a:solidFill>
                <a:srgbClr val="0000FF"/>
              </a:solidFill>
              <a:ea typeface="華康粗黑體" panose="020B0709000000000000" pitchFamily="49" charset="-120"/>
              <a:cs typeface="華康黑體-GB5" pitchFamily="49" charset="-120"/>
            </a:endParaRPr>
          </a:p>
          <a:p>
            <a:pPr marL="288000" indent="-457200" algn="l" eaLnBrk="1" hangingPunct="1">
              <a:lnSpc>
                <a:spcPts val="4400"/>
              </a:lnSpc>
              <a:spcBef>
                <a:spcPts val="0"/>
              </a:spcBef>
              <a:defRPr/>
            </a:pP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*</a:t>
            </a:r>
            <a:r>
              <a:rPr lang="zh-TW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由西瓜種子想到造化的奇妙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(</a:t>
            </a: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一</a:t>
            </a:r>
            <a:r>
              <a:rPr lang="zh-TW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蘋果</a:t>
            </a: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中</a:t>
            </a:r>
            <a:r>
              <a:rPr lang="zh-TW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有多少種子？</a:t>
            </a: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一種子中有多少蘋果？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)</a:t>
            </a:r>
          </a:p>
          <a:p>
            <a:pPr marL="288000" indent="-457200" algn="l" eaLnBrk="1" hangingPunct="1">
              <a:lnSpc>
                <a:spcPts val="4400"/>
              </a:lnSpc>
              <a:spcBef>
                <a:spcPts val="0"/>
              </a:spcBef>
              <a:defRPr/>
            </a:pP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*</a:t>
            </a:r>
            <a:r>
              <a:rPr lang="zh-CN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父母有錯也要向子女道歉，讓孩子學到知錯能改</a:t>
            </a:r>
            <a:endParaRPr lang="zh-TW" altLang="zh-TW" dirty="0">
              <a:solidFill>
                <a:srgbClr val="FF0000"/>
              </a:solidFill>
              <a:ea typeface="華康粗黑體" panose="020B0709000000000000" pitchFamily="49" charset="-120"/>
              <a:cs typeface="華康黑體-GB5" pitchFamily="49" charset="-120"/>
            </a:endParaRPr>
          </a:p>
          <a:p>
            <a:pPr marL="288000" indent="-457200" algn="l" eaLnBrk="1" hangingPunct="1">
              <a:lnSpc>
                <a:spcPts val="4400"/>
              </a:lnSpc>
              <a:spcBef>
                <a:spcPts val="0"/>
              </a:spcBef>
              <a:defRPr/>
            </a:pP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*</a:t>
            </a:r>
            <a:r>
              <a:rPr lang="zh-CN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做錯事時學習向天主懺悔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(</a:t>
            </a:r>
            <a:r>
              <a:rPr lang="zh-CN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告解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)</a:t>
            </a:r>
          </a:p>
          <a:p>
            <a:pPr marL="288000" indent="-457200" algn="l" eaLnBrk="1" hangingPunct="1">
              <a:lnSpc>
                <a:spcPts val="4400"/>
              </a:lnSpc>
              <a:spcBef>
                <a:spcPts val="0"/>
              </a:spcBef>
              <a:defRPr/>
            </a:pP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*孩子跟人打架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:</a:t>
            </a: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互相傷害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,</a:t>
            </a: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傷父母心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,</a:t>
            </a: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傷天主心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,</a:t>
            </a: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耶穌死的原因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,</a:t>
            </a: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小孩打架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/</a:t>
            </a: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成人的戰爭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,</a:t>
            </a: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寛恕的重要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……</a:t>
            </a:r>
          </a:p>
          <a:p>
            <a:pPr marL="288000" indent="-457200" algn="l" eaLnBrk="1" hangingPunct="1">
              <a:lnSpc>
                <a:spcPts val="4400"/>
              </a:lnSpc>
              <a:spcBef>
                <a:spcPts val="0"/>
              </a:spcBef>
              <a:defRPr/>
            </a:pPr>
            <a:r>
              <a:rPr lang="zh-TW" altLang="en-US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*</a:t>
            </a:r>
            <a:r>
              <a:rPr lang="zh-CN" altLang="zh-TW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由父親晚歸學到為父親代禱</a:t>
            </a:r>
            <a:endParaRPr lang="en-US" altLang="zh-CN" dirty="0">
              <a:solidFill>
                <a:schemeClr val="tx1"/>
              </a:solidFill>
              <a:ea typeface="華康粗黑體" panose="020B0709000000000000" pitchFamily="49" charset="-120"/>
              <a:cs typeface="華康黑體-GB5" pitchFamily="49" charset="-120"/>
            </a:endParaRPr>
          </a:p>
          <a:p>
            <a:pPr marL="288000" indent="-457200" algn="l" eaLnBrk="1" hangingPunct="1">
              <a:lnSpc>
                <a:spcPts val="4400"/>
              </a:lnSpc>
              <a:spcBef>
                <a:spcPts val="0"/>
              </a:spcBef>
              <a:defRPr/>
            </a:pPr>
            <a:r>
              <a:rPr lang="zh-TW" altLang="en-US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*</a:t>
            </a:r>
            <a:r>
              <a:rPr lang="zh-CN" altLang="zh-TW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由小貓生子看到天主照顧萬物無微不至</a:t>
            </a:r>
            <a:endParaRPr lang="en-US" altLang="zh-CN" dirty="0">
              <a:solidFill>
                <a:schemeClr val="tx1"/>
              </a:solidFill>
              <a:ea typeface="華康粗黑體" panose="020B0709000000000000" pitchFamily="49" charset="-120"/>
              <a:cs typeface="華康黑體-GB5" pitchFamily="49" charset="-120"/>
            </a:endParaRPr>
          </a:p>
          <a:p>
            <a:pPr marL="288000" indent="-457200" algn="l" eaLnBrk="1" hangingPunct="1">
              <a:lnSpc>
                <a:spcPts val="4400"/>
              </a:lnSpc>
              <a:spcBef>
                <a:spcPts val="0"/>
              </a:spcBef>
              <a:defRPr/>
            </a:pPr>
            <a:r>
              <a:rPr lang="zh-TW" altLang="en-US" dirty="0">
                <a:solidFill>
                  <a:srgbClr val="7030A0"/>
                </a:solidFill>
                <a:ea typeface="華康粗黑體" panose="020B0709000000000000" pitchFamily="49" charset="-120"/>
                <a:cs typeface="華康黑體-GB5" pitchFamily="49" charset="-120"/>
              </a:rPr>
              <a:t>*</a:t>
            </a:r>
            <a:r>
              <a:rPr lang="zh-CN" altLang="zh-TW" dirty="0">
                <a:solidFill>
                  <a:srgbClr val="7030A0"/>
                </a:solidFill>
                <a:ea typeface="華康粗黑體" panose="020B0709000000000000" pitchFamily="49" charset="-120"/>
                <a:cs typeface="華康黑體-GB5" pitchFamily="49" charset="-120"/>
              </a:rPr>
              <a:t>在彌撒中給</a:t>
            </a:r>
            <a:r>
              <a:rPr lang="zh-TW" altLang="en-US" dirty="0">
                <a:solidFill>
                  <a:srgbClr val="7030A0"/>
                </a:solidFill>
                <a:ea typeface="華康粗黑體" panose="020B0709000000000000" pitchFamily="49" charset="-120"/>
                <a:cs typeface="華康黑體-GB5" pitchFamily="49" charset="-120"/>
              </a:rPr>
              <a:t>孩子</a:t>
            </a:r>
            <a:r>
              <a:rPr lang="zh-CN" altLang="zh-TW" dirty="0">
                <a:solidFill>
                  <a:srgbClr val="7030A0"/>
                </a:solidFill>
                <a:ea typeface="華康粗黑體" panose="020B0709000000000000" pitchFamily="49" charset="-120"/>
                <a:cs typeface="華康黑體-GB5" pitchFamily="49" charset="-120"/>
              </a:rPr>
              <a:t>一些錢，請他們主動奉獻</a:t>
            </a:r>
            <a:endParaRPr lang="zh-TW" altLang="zh-TW" dirty="0">
              <a:solidFill>
                <a:srgbClr val="7030A0"/>
              </a:solidFill>
              <a:ea typeface="華康粗黑體" panose="020B0709000000000000" pitchFamily="49" charset="-120"/>
              <a:cs typeface="華康黑體-GB5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3377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副標題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287338" indent="-457200" algn="l" eaLnBrk="1" hangingPunct="1">
              <a:lnSpc>
                <a:spcPts val="4300"/>
              </a:lnSpc>
              <a:spcBef>
                <a:spcPct val="0"/>
              </a:spcBef>
            </a:pPr>
            <a:r>
              <a:rPr lang="zh-TW" altLang="en-US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*</a:t>
            </a:r>
            <a:r>
              <a:rPr lang="zh-CN" altLang="zh-TW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和子女一起看電視，並帶出信仰角度</a:t>
            </a:r>
            <a:endParaRPr lang="en-US" altLang="zh-CN" dirty="0">
              <a:solidFill>
                <a:schemeClr val="tx1"/>
              </a:solidFill>
              <a:ea typeface="華康粗黑體" panose="020B0709000000000000" pitchFamily="49" charset="-120"/>
              <a:cs typeface="華康黑體-GB5" pitchFamily="49" charset="-120"/>
            </a:endParaRPr>
          </a:p>
          <a:p>
            <a:pPr marL="287338" indent="-457200" algn="l" eaLnBrk="1" hangingPunct="1">
              <a:lnSpc>
                <a:spcPts val="4300"/>
              </a:lnSpc>
              <a:spcBef>
                <a:spcPct val="0"/>
              </a:spcBef>
            </a:pP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*</a:t>
            </a:r>
            <a:r>
              <a:rPr lang="zh-TW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由歡樂的旅行看到大自然與創世紀</a:t>
            </a: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：</a:t>
            </a:r>
            <a:endParaRPr lang="en-US" altLang="zh-TW" dirty="0">
              <a:solidFill>
                <a:srgbClr val="FF0000"/>
              </a:solidFill>
              <a:ea typeface="華康粗黑體" panose="020B0709000000000000" pitchFamily="49" charset="-120"/>
              <a:cs typeface="華康黑體-GB5" pitchFamily="49" charset="-120"/>
            </a:endParaRPr>
          </a:p>
          <a:p>
            <a:pPr marL="287338" indent="-457200" algn="l" eaLnBrk="1" hangingPunct="1">
              <a:lnSpc>
                <a:spcPts val="4300"/>
              </a:lnSpc>
              <a:spcBef>
                <a:spcPct val="0"/>
              </a:spcBef>
            </a:pP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  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1.</a:t>
            </a: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靜坐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/</a:t>
            </a: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絕對靜止  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2.</a:t>
            </a: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深呼吸  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3.</a:t>
            </a: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放鬆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/</a:t>
            </a: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放下</a:t>
            </a:r>
            <a:endParaRPr lang="en-US" altLang="zh-TW" dirty="0">
              <a:solidFill>
                <a:srgbClr val="FF0000"/>
              </a:solidFill>
              <a:ea typeface="華康粗黑體" panose="020B0709000000000000" pitchFamily="49" charset="-120"/>
              <a:cs typeface="華康黑體-GB5" pitchFamily="49" charset="-120"/>
            </a:endParaRPr>
          </a:p>
          <a:p>
            <a:pPr marL="287338" indent="-457200" algn="l" eaLnBrk="1" hangingPunct="1">
              <a:lnSpc>
                <a:spcPts val="4300"/>
              </a:lnSpc>
              <a:spcBef>
                <a:spcPct val="0"/>
              </a:spcBef>
            </a:pP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  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4.</a:t>
            </a: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聽鳥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/</a:t>
            </a: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聽水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/</a:t>
            </a: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聽風聲</a:t>
            </a:r>
            <a:endParaRPr lang="en-US" altLang="zh-TW" dirty="0">
              <a:solidFill>
                <a:srgbClr val="FF0000"/>
              </a:solidFill>
              <a:ea typeface="華康粗黑體" panose="020B0709000000000000" pitchFamily="49" charset="-120"/>
              <a:cs typeface="華康黑體-GB5" pitchFamily="49" charset="-120"/>
            </a:endParaRPr>
          </a:p>
          <a:p>
            <a:pPr marL="287338" indent="-457200" algn="l" eaLnBrk="1" hangingPunct="1">
              <a:lnSpc>
                <a:spcPts val="4300"/>
              </a:lnSpc>
              <a:spcBef>
                <a:spcPct val="0"/>
              </a:spcBef>
            </a:pP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  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5.</a:t>
            </a: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看白雲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/</a:t>
            </a: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青草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/</a:t>
            </a: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紅花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/</a:t>
            </a: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小蟲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/</a:t>
            </a:r>
            <a:r>
              <a:rPr lang="zh-TW" altLang="en-US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遠山</a:t>
            </a:r>
            <a:r>
              <a:rPr lang="en-US" altLang="zh-TW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itchFamily="49" charset="-120"/>
              </a:rPr>
              <a:t>……</a:t>
            </a:r>
          </a:p>
          <a:p>
            <a:pPr marL="287338" indent="-457200" algn="l" eaLnBrk="1" hangingPunct="1">
              <a:lnSpc>
                <a:spcPts val="4300"/>
              </a:lnSpc>
              <a:spcBef>
                <a:spcPct val="0"/>
              </a:spcBef>
            </a:pPr>
            <a:r>
              <a:rPr lang="zh-TW" altLang="en-US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  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6.</a:t>
            </a: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天主創造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,</a:t>
            </a: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天主花園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,</a:t>
            </a: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環保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  <a:sym typeface="Wingdings" pitchFamily="2" charset="2"/>
              </a:rPr>
              <a:t></a:t>
            </a: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唱贊美感恩歌</a:t>
            </a:r>
            <a:endParaRPr lang="en-US" altLang="zh-TW" dirty="0">
              <a:solidFill>
                <a:srgbClr val="0000FF"/>
              </a:solidFill>
              <a:ea typeface="華康粗黑體" panose="020B0709000000000000" pitchFamily="49" charset="-120"/>
              <a:cs typeface="華康黑體-GB5" pitchFamily="49" charset="-120"/>
            </a:endParaRPr>
          </a:p>
          <a:p>
            <a:pPr marL="287338" indent="-457200" algn="l" eaLnBrk="1" hangingPunct="1">
              <a:lnSpc>
                <a:spcPts val="4300"/>
              </a:lnSpc>
              <a:spcBef>
                <a:spcPct val="0"/>
              </a:spcBef>
            </a:pP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  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7.</a:t>
            </a: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天主肖像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(</a:t>
            </a: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自尊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,</a:t>
            </a: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尊人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,</a:t>
            </a: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平等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)</a:t>
            </a:r>
          </a:p>
          <a:p>
            <a:pPr marL="287338" indent="-457200" algn="l" eaLnBrk="1" hangingPunct="1">
              <a:lnSpc>
                <a:spcPts val="4300"/>
              </a:lnSpc>
              <a:spcBef>
                <a:spcPct val="0"/>
              </a:spcBef>
            </a:pP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  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8.</a:t>
            </a: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泥土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(</a:t>
            </a: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謙卑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,</a:t>
            </a: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虛懷若穀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)</a:t>
            </a:r>
          </a:p>
          <a:p>
            <a:pPr marL="287338" indent="-457200" algn="l" eaLnBrk="1" hangingPunct="1">
              <a:lnSpc>
                <a:spcPts val="4300"/>
              </a:lnSpc>
              <a:spcBef>
                <a:spcPct val="0"/>
              </a:spcBef>
            </a:pPr>
            <a:r>
              <a:rPr lang="zh-TW" altLang="en-US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  </a:t>
            </a:r>
            <a:r>
              <a:rPr lang="en-US" altLang="zh-TW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9.</a:t>
            </a:r>
            <a:r>
              <a:rPr lang="zh-TW" altLang="en-US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管家</a:t>
            </a:r>
            <a:r>
              <a:rPr lang="en-US" altLang="zh-TW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:</a:t>
            </a:r>
            <a:r>
              <a:rPr lang="zh-TW" altLang="en-US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分享大地資源</a:t>
            </a:r>
            <a:r>
              <a:rPr lang="en-US" altLang="zh-TW" sz="2800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(</a:t>
            </a:r>
            <a:r>
              <a:rPr lang="zh-TW" altLang="en-US" sz="2800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多收的沒賺餘</a:t>
            </a:r>
            <a:r>
              <a:rPr lang="en-US" altLang="zh-TW" sz="2800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,</a:t>
            </a:r>
            <a:r>
              <a:rPr lang="zh-TW" altLang="en-US" sz="2800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少收沒不足</a:t>
            </a:r>
            <a:r>
              <a:rPr lang="en-US" altLang="zh-TW" sz="2800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)</a:t>
            </a:r>
            <a:endParaRPr lang="en-US" altLang="zh-TW" dirty="0">
              <a:solidFill>
                <a:schemeClr val="tx1"/>
              </a:solidFill>
              <a:ea typeface="華康粗黑體" panose="020B0709000000000000" pitchFamily="49" charset="-120"/>
              <a:cs typeface="華康黑體-GB5" pitchFamily="49" charset="-120"/>
            </a:endParaRPr>
          </a:p>
          <a:p>
            <a:pPr marL="287338" indent="-457200" algn="l" eaLnBrk="1" hangingPunct="1">
              <a:lnSpc>
                <a:spcPts val="4300"/>
              </a:lnSpc>
              <a:spcBef>
                <a:spcPct val="0"/>
              </a:spcBef>
            </a:pPr>
            <a:r>
              <a:rPr lang="zh-TW" altLang="en-US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  </a:t>
            </a:r>
            <a:r>
              <a:rPr lang="en-US" altLang="zh-TW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10.</a:t>
            </a:r>
            <a:r>
              <a:rPr lang="zh-TW" altLang="en-US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亞當厄娃</a:t>
            </a:r>
            <a:r>
              <a:rPr lang="en-US" altLang="zh-TW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:</a:t>
            </a:r>
            <a:r>
              <a:rPr lang="zh-TW" altLang="en-US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天下一家</a:t>
            </a:r>
            <a:r>
              <a:rPr lang="en-US" altLang="zh-TW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,</a:t>
            </a:r>
            <a:r>
              <a:rPr lang="zh-TW" altLang="en-US" dirty="0">
                <a:solidFill>
                  <a:schemeClr val="tx1"/>
                </a:solidFill>
                <a:ea typeface="華康粗黑體" panose="020B0709000000000000" pitchFamily="49" charset="-120"/>
                <a:cs typeface="華康黑體-GB5" pitchFamily="49" charset="-120"/>
              </a:rPr>
              <a:t>因為人類同源</a:t>
            </a:r>
            <a:endParaRPr lang="en-US" altLang="zh-TW" dirty="0">
              <a:solidFill>
                <a:schemeClr val="tx1"/>
              </a:solidFill>
              <a:ea typeface="華康粗黑體" panose="020B0709000000000000" pitchFamily="49" charset="-120"/>
              <a:cs typeface="華康黑體-GB5" pitchFamily="49" charset="-120"/>
            </a:endParaRPr>
          </a:p>
          <a:p>
            <a:pPr marL="287338" indent="-457200" algn="l" eaLnBrk="1" hangingPunct="1">
              <a:lnSpc>
                <a:spcPts val="4300"/>
              </a:lnSpc>
              <a:spcBef>
                <a:spcPct val="0"/>
              </a:spcBef>
            </a:pP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*各種自發祈禱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:</a:t>
            </a: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郊遊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,</a:t>
            </a: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探病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,</a:t>
            </a: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子夜彌撒前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,</a:t>
            </a: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團年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,</a:t>
            </a: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新學年開始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,</a:t>
            </a: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四旬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,</a:t>
            </a: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中國節日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,</a:t>
            </a:r>
            <a:r>
              <a:rPr lang="zh-TW" altLang="en-US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教會慶節</a:t>
            </a:r>
            <a:r>
              <a:rPr lang="en-US" altLang="zh-TW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itchFamily="49" charset="-120"/>
              </a:rPr>
              <a:t>……</a:t>
            </a:r>
            <a:endParaRPr lang="zh-TW" altLang="en-US" dirty="0">
              <a:solidFill>
                <a:srgbClr val="0000FF"/>
              </a:solidFill>
              <a:ea typeface="華康粗黑體" panose="020B0709000000000000" pitchFamily="49" charset="-120"/>
              <a:cs typeface="華康黑體-GB5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6439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0" y="0"/>
            <a:ext cx="9144000" cy="60298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hangingPunct="0">
              <a:lnSpc>
                <a:spcPts val="4000"/>
              </a:lnSpc>
            </a:pPr>
            <a:r>
              <a:rPr lang="zh-TW" altLang="zh-HK" sz="3200" dirty="0">
                <a:effectLst/>
                <a:latin typeface="Arial"/>
                <a:ea typeface="華康粗黑體"/>
                <a:cs typeface="Arial"/>
              </a:rPr>
              <a:t>重要的，是使他們能把信仰與生活連結在一起，</a:t>
            </a:r>
            <a:r>
              <a:rPr lang="zh-TW" altLang="zh-HK" sz="3200" dirty="0">
                <a:latin typeface="Arial"/>
                <a:ea typeface="華康粗黑體"/>
                <a:cs typeface="Arial"/>
              </a:rPr>
              <a:t>沒有比</a:t>
            </a:r>
            <a:r>
              <a:rPr lang="zh-TW" altLang="zh-HK" sz="3200" dirty="0">
                <a:solidFill>
                  <a:srgbClr val="9900CC"/>
                </a:solidFill>
                <a:latin typeface="Arial"/>
                <a:ea typeface="華康粗黑體"/>
                <a:cs typeface="Arial"/>
              </a:rPr>
              <a:t>父母親跪下祈禱</a:t>
            </a:r>
            <a:r>
              <a:rPr lang="zh-TW" altLang="zh-HK" sz="3200" dirty="0">
                <a:latin typeface="Arial"/>
                <a:ea typeface="華康粗黑體"/>
                <a:cs typeface="Arial"/>
              </a:rPr>
              <a:t>時的表樣，更能使兒童明白上主的偉大。因為父母在兒童眼中都是最偉大的，父母親既然向天主下跪，那麼，</a:t>
            </a:r>
            <a:r>
              <a:rPr lang="zh-TW" altLang="zh-HK" sz="3200" dirty="0">
                <a:solidFill>
                  <a:srgbClr val="9900CC"/>
                </a:solidFill>
                <a:latin typeface="Arial"/>
                <a:ea typeface="華康粗黑體"/>
                <a:cs typeface="Arial"/>
              </a:rPr>
              <a:t>天主一定是比父母親更偉大的了！</a:t>
            </a:r>
            <a:endParaRPr lang="en-US" altLang="zh-TW" sz="3200" dirty="0">
              <a:solidFill>
                <a:srgbClr val="9900CC"/>
              </a:solidFill>
              <a:latin typeface="Arial"/>
              <a:ea typeface="華康粗黑體"/>
              <a:cs typeface="Arial"/>
            </a:endParaRPr>
          </a:p>
          <a:p>
            <a:pPr algn="just" hangingPunct="0">
              <a:lnSpc>
                <a:spcPts val="4000"/>
              </a:lnSpc>
            </a:pPr>
            <a:r>
              <a:rPr lang="en-US" altLang="zh-TW" sz="3200" dirty="0">
                <a:solidFill>
                  <a:srgbClr val="0000FF"/>
                </a:solidFill>
                <a:latin typeface="Arial"/>
                <a:ea typeface="華康粗黑體"/>
                <a:cs typeface="Arial"/>
              </a:rPr>
              <a:t>  (</a:t>
            </a:r>
            <a:r>
              <a:rPr lang="zh-TW" altLang="zh-HK" sz="3200" dirty="0">
                <a:solidFill>
                  <a:srgbClr val="0000FF"/>
                </a:solidFill>
                <a:latin typeface="Arial"/>
                <a:ea typeface="華康粗黑體"/>
                <a:cs typeface="Arial"/>
              </a:rPr>
              <a:t>其它方法請參閱徐錦堯著</a:t>
            </a:r>
            <a:r>
              <a:rPr lang="zh-TW" altLang="zh-HK" sz="2800" dirty="0">
                <a:solidFill>
                  <a:srgbClr val="0000FF"/>
                </a:solidFill>
                <a:latin typeface="Arial"/>
                <a:ea typeface="華康粗黑體"/>
                <a:cs typeface="Arial"/>
              </a:rPr>
              <a:t>《</a:t>
            </a:r>
            <a:r>
              <a:rPr lang="zh-TW" altLang="zh-HK" sz="2800" b="1" dirty="0">
                <a:solidFill>
                  <a:srgbClr val="0000FF"/>
                </a:solidFill>
                <a:latin typeface="Arial"/>
                <a:ea typeface="華康粗黑體"/>
                <a:cs typeface="Arial"/>
              </a:rPr>
              <a:t>家庭、民主、信仰</a:t>
            </a:r>
            <a:r>
              <a:rPr lang="zh-TW" altLang="zh-HK" sz="2800" dirty="0">
                <a:solidFill>
                  <a:srgbClr val="0000FF"/>
                </a:solidFill>
                <a:latin typeface="Arial"/>
                <a:ea typeface="華康粗黑體"/>
                <a:cs typeface="Arial"/>
              </a:rPr>
              <a:t>》</a:t>
            </a:r>
            <a:r>
              <a:rPr lang="en-US" altLang="zh-TW" sz="3200" dirty="0">
                <a:solidFill>
                  <a:srgbClr val="0000FF"/>
                </a:solidFill>
                <a:latin typeface="Arial"/>
                <a:ea typeface="華康粗黑體"/>
                <a:cs typeface="Arial"/>
              </a:rPr>
              <a:t>)</a:t>
            </a:r>
            <a:endParaRPr lang="zh-TW" altLang="zh-HK" sz="3200" dirty="0">
              <a:latin typeface="Times New Roman"/>
              <a:ea typeface="全真新細明"/>
            </a:endParaRPr>
          </a:p>
          <a:p>
            <a:pPr algn="just">
              <a:lnSpc>
                <a:spcPts val="5500"/>
              </a:lnSpc>
            </a:pPr>
            <a:r>
              <a:rPr lang="zh-TW" altLang="zh-HK" sz="3200" dirty="0">
                <a:solidFill>
                  <a:srgbClr val="FF0000"/>
                </a:solidFill>
                <a:latin typeface="Arial"/>
                <a:ea typeface="華康粗黑體"/>
                <a:cs typeface="Arial"/>
              </a:rPr>
              <a:t>四、公教婚姻</a:t>
            </a:r>
            <a:endParaRPr lang="en-US" altLang="zh-TW" sz="3200" dirty="0">
              <a:latin typeface="Times New Roman"/>
              <a:ea typeface="華康粗黑體"/>
            </a:endParaRPr>
          </a:p>
          <a:p>
            <a:pPr algn="just" hangingPunct="0">
              <a:lnSpc>
                <a:spcPts val="4200"/>
              </a:lnSpc>
            </a:pPr>
            <a:r>
              <a:rPr lang="zh-TW" altLang="en-US" sz="3200" dirty="0">
                <a:latin typeface="Arial"/>
                <a:ea typeface="華康粗黑體"/>
              </a:rPr>
              <a:t>    </a:t>
            </a:r>
            <a:r>
              <a:rPr lang="en-US" altLang="zh-HK" sz="3200" dirty="0">
                <a:latin typeface="Arial"/>
                <a:ea typeface="華康粗黑體"/>
              </a:rPr>
              <a:t>1.</a:t>
            </a:r>
            <a:r>
              <a:rPr lang="zh-TW" altLang="en-US" sz="3200" dirty="0">
                <a:latin typeface="Arial"/>
                <a:ea typeface="華康粗黑體"/>
              </a:rPr>
              <a:t> </a:t>
            </a:r>
            <a:r>
              <a:rPr lang="zh-TW" altLang="zh-HK" sz="3200" dirty="0">
                <a:latin typeface="Arial"/>
                <a:ea typeface="華康粗黑體"/>
                <a:cs typeface="Arial"/>
              </a:rPr>
              <a:t>在</a:t>
            </a:r>
            <a:r>
              <a:rPr lang="zh-TW" altLang="zh-HK" sz="3200" dirty="0">
                <a:solidFill>
                  <a:srgbClr val="FF0000"/>
                </a:solidFill>
                <a:latin typeface="Arial"/>
                <a:ea typeface="華康粗黑體"/>
                <a:cs typeface="Arial"/>
              </a:rPr>
              <a:t>尊重其它信仰</a:t>
            </a:r>
            <a:r>
              <a:rPr lang="zh-TW" altLang="zh-HK" sz="3200" dirty="0">
                <a:latin typeface="Arial"/>
                <a:ea typeface="華康粗黑體"/>
                <a:cs typeface="Arial"/>
              </a:rPr>
              <a:t>的大前提下，公教徒</a:t>
            </a:r>
            <a:r>
              <a:rPr lang="zh-TW" altLang="zh-HK" sz="3200" dirty="0">
                <a:solidFill>
                  <a:srgbClr val="FF0000"/>
                </a:solidFill>
                <a:latin typeface="Arial"/>
                <a:ea typeface="華康粗黑體"/>
                <a:cs typeface="Arial"/>
              </a:rPr>
              <a:t>與公教徒結婚</a:t>
            </a:r>
            <a:r>
              <a:rPr lang="zh-TW" altLang="zh-HK" sz="3200" dirty="0">
                <a:latin typeface="Arial"/>
                <a:ea typeface="華康粗黑體"/>
                <a:cs typeface="Arial"/>
              </a:rPr>
              <a:t>是十分值得特別強調的。</a:t>
            </a:r>
            <a:endParaRPr lang="en-US" altLang="zh-TW" sz="3200" dirty="0">
              <a:latin typeface="Times New Roman"/>
              <a:ea typeface="華康粗黑體"/>
            </a:endParaRPr>
          </a:p>
          <a:p>
            <a:pPr algn="just" hangingPunct="0">
              <a:lnSpc>
                <a:spcPts val="4200"/>
              </a:lnSpc>
            </a:pPr>
            <a:r>
              <a:rPr lang="en-US" altLang="zh-HK" sz="3200" dirty="0">
                <a:latin typeface="Times New Roman"/>
                <a:ea typeface="華康粗黑體"/>
              </a:rPr>
              <a:t>     </a:t>
            </a:r>
            <a:r>
              <a:rPr lang="en-US" altLang="zh-HK" sz="3200" dirty="0">
                <a:latin typeface="Arial"/>
                <a:ea typeface="華康粗黑體"/>
              </a:rPr>
              <a:t>2. </a:t>
            </a:r>
            <a:r>
              <a:rPr lang="zh-TW" altLang="zh-HK" sz="3200" dirty="0">
                <a:latin typeface="Arial"/>
                <a:ea typeface="華康粗黑體"/>
                <a:cs typeface="Arial"/>
              </a:rPr>
              <a:t>教會或堂區應鼓勵青年男女在堂區內的交往，讓他們結識甚至戀愛，旁人不可怪異。</a:t>
            </a:r>
            <a:endParaRPr lang="zh-HK" altLang="en-US" sz="3200" dirty="0"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862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0" y="0"/>
            <a:ext cx="9144000" cy="6440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hangingPunct="0">
              <a:lnSpc>
                <a:spcPts val="4000"/>
              </a:lnSpc>
            </a:pPr>
            <a:r>
              <a:rPr lang="zh-TW" altLang="zh-HK" sz="3200" dirty="0">
                <a:effectLst/>
                <a:latin typeface="Arial"/>
                <a:ea typeface="華康粗黑體"/>
                <a:cs typeface="Arial"/>
              </a:rPr>
              <a:t>但真正的愛情不等於二人世界，故不可排斥別人，而應以成熟的姿態去與眾人交往。結婚不是為了找得一個安樂窩，而是為了並肩攜手，以更大的熱誠和信心去為別人服務。家庭須培育愛國、愛教的熱忱，以家庭為單位而作「集體見證」。</a:t>
            </a:r>
            <a:endParaRPr lang="en-US" altLang="zh-TW" sz="3200" dirty="0">
              <a:effectLst/>
              <a:latin typeface="Arial"/>
              <a:ea typeface="華康粗黑體"/>
              <a:cs typeface="Arial"/>
            </a:endParaRPr>
          </a:p>
          <a:p>
            <a:pPr algn="just">
              <a:lnSpc>
                <a:spcPts val="5500"/>
              </a:lnSpc>
            </a:pPr>
            <a:r>
              <a:rPr lang="zh-TW" altLang="zh-HK" sz="3200" dirty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五、鄰舍聚會</a:t>
            </a:r>
            <a:endParaRPr lang="zh-TW" altLang="zh-HK" sz="3200" dirty="0">
              <a:effectLst/>
              <a:latin typeface="Times New Roman"/>
              <a:ea typeface="全真新細明"/>
            </a:endParaRPr>
          </a:p>
          <a:p>
            <a:pPr algn="just">
              <a:lnSpc>
                <a:spcPts val="4000"/>
              </a:lnSpc>
            </a:pPr>
            <a:r>
              <a:rPr lang="en-US" altLang="zh-HK" sz="3200" dirty="0">
                <a:effectLst/>
                <a:latin typeface="Arial"/>
                <a:ea typeface="華康粗黑體"/>
              </a:rPr>
              <a:t>    </a:t>
            </a:r>
            <a:r>
              <a:rPr lang="zh-TW" altLang="zh-HK" sz="3200" dirty="0">
                <a:effectLst/>
                <a:latin typeface="Arial"/>
                <a:ea typeface="華康粗黑體"/>
                <a:cs typeface="Arial"/>
              </a:rPr>
              <a:t>家庭聚會必須擴展到鄰舍聚會。首先建立與鄰近教友的關係與友誼，然後每隔一兩星期到某些適當的家庭中，去做簡單的祈禱或研經聚會。宗徒時代新興教會的特徵是：往聖殿、挨戶擘餅（在教友家中聚會、舉行彌撒）、歡樂、讚頌天主，所以獲得群眾的愛戴，加入教會的人數亦日漸增多。</a:t>
            </a:r>
            <a:endParaRPr lang="zh-TW" altLang="zh-HK" sz="2800" dirty="0">
              <a:effectLst/>
              <a:latin typeface="Times New Roman"/>
              <a:ea typeface="全真新細明"/>
            </a:endParaRPr>
          </a:p>
        </p:txBody>
      </p:sp>
    </p:spTree>
    <p:extLst>
      <p:ext uri="{BB962C8B-B14F-4D97-AF65-F5344CB8AC3E}">
        <p14:creationId xmlns:p14="http://schemas.microsoft.com/office/powerpoint/2010/main" val="724955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0" y="0"/>
            <a:ext cx="9144000" cy="7530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hangingPunct="0">
              <a:lnSpc>
                <a:spcPts val="4000"/>
              </a:lnSpc>
            </a:pPr>
            <a:r>
              <a:rPr lang="zh-TW" altLang="zh-HK" sz="3200" dirty="0">
                <a:effectLst/>
                <a:latin typeface="Arial"/>
                <a:ea typeface="華康粗黑體"/>
                <a:cs typeface="Arial"/>
              </a:rPr>
              <a:t>教友家庭必須抗拒每天晚上非看電視不可的壞習慣。我們千萬別讓「電視」佔據了我們的整個家庭生活。每個月有一兩晚犧牲看電視，以舉行家庭聚會或鄰舍聚會，是公教家庭的最起碼要求。</a:t>
            </a:r>
            <a:endParaRPr lang="en-US" altLang="zh-TW" sz="3200" dirty="0">
              <a:effectLst/>
              <a:latin typeface="Arial"/>
              <a:ea typeface="華康粗黑體"/>
              <a:cs typeface="Arial"/>
            </a:endParaRPr>
          </a:p>
          <a:p>
            <a:pPr algn="just">
              <a:lnSpc>
                <a:spcPts val="5000"/>
              </a:lnSpc>
              <a:spcAft>
                <a:spcPts val="0"/>
              </a:spcAft>
            </a:pPr>
            <a:r>
              <a:rPr lang="en-US" altLang="zh-HK" sz="3600" dirty="0">
                <a:solidFill>
                  <a:srgbClr val="FF0000"/>
                </a:solidFill>
                <a:effectLst/>
                <a:latin typeface="Arial"/>
                <a:ea typeface="華康粗黑體"/>
              </a:rPr>
              <a:t>------------------------------------</a:t>
            </a:r>
            <a:r>
              <a:rPr lang="en-US" altLang="zh-TW" sz="3600" dirty="0">
                <a:solidFill>
                  <a:srgbClr val="FF0000"/>
                </a:solidFill>
                <a:effectLst/>
                <a:latin typeface="Arial"/>
                <a:ea typeface="華康粗黑體"/>
              </a:rPr>
              <a:t>----------------------</a:t>
            </a:r>
            <a:endParaRPr lang="zh-TW" altLang="zh-HK" sz="3600" dirty="0">
              <a:effectLst/>
              <a:latin typeface="Times New Roman"/>
              <a:ea typeface="全真新細明"/>
            </a:endParaRPr>
          </a:p>
          <a:p>
            <a:pPr algn="just">
              <a:lnSpc>
                <a:spcPts val="5000"/>
              </a:lnSpc>
              <a:spcAft>
                <a:spcPts val="0"/>
              </a:spcAft>
            </a:pPr>
            <a:r>
              <a:rPr lang="zh-TW" altLang="zh-HK" sz="3600" dirty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附錄</a:t>
            </a:r>
            <a:r>
              <a:rPr lang="en-US" altLang="zh-HK" sz="3600" dirty="0">
                <a:solidFill>
                  <a:srgbClr val="FF0000"/>
                </a:solidFill>
                <a:effectLst/>
                <a:latin typeface="Arial"/>
                <a:ea typeface="華康粗黑體"/>
              </a:rPr>
              <a:t>  </a:t>
            </a:r>
            <a:r>
              <a:rPr lang="zh-TW" altLang="zh-HK" sz="3600" dirty="0">
                <a:solidFill>
                  <a:srgbClr val="FF0000"/>
                </a:solidFill>
                <a:effectLst/>
                <a:latin typeface="Arial"/>
                <a:ea typeface="華康粗黑體"/>
                <a:cs typeface="Arial"/>
              </a:rPr>
              <a:t>嬰兒領洗</a:t>
            </a:r>
            <a:endParaRPr lang="zh-TW" altLang="zh-HK" sz="3600" dirty="0">
              <a:effectLst/>
              <a:latin typeface="Times New Roman"/>
              <a:ea typeface="全真新細明"/>
            </a:endParaRPr>
          </a:p>
          <a:p>
            <a:pPr algn="just" hangingPunct="0">
              <a:lnSpc>
                <a:spcPts val="4000"/>
              </a:lnSpc>
            </a:pPr>
            <a:r>
              <a:rPr lang="en-US" altLang="zh-TW" sz="2800" dirty="0">
                <a:latin typeface="Arial"/>
                <a:ea typeface="華康粗黑體"/>
              </a:rPr>
              <a:t>     </a:t>
            </a:r>
            <a:r>
              <a:rPr lang="zh-TW" altLang="zh-HK" sz="3200" dirty="0">
                <a:effectLst/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伯多祿替科爾乃略及其全家洗禮（宗</a:t>
            </a:r>
            <a:r>
              <a:rPr lang="en-US" altLang="zh-HK" sz="3200" dirty="0">
                <a:effectLst/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10:48</a:t>
            </a:r>
            <a:r>
              <a:rPr lang="zh-TW" altLang="zh-HK" sz="3200" dirty="0">
                <a:effectLst/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），保祿和息拉在監獄替獄警及他全家洗禮（宗</a:t>
            </a:r>
            <a:r>
              <a:rPr lang="en-US" altLang="zh-HK" sz="3200" dirty="0">
                <a:effectLst/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16:34</a:t>
            </a:r>
            <a:r>
              <a:rPr lang="zh-TW" altLang="zh-HK" sz="3200" dirty="0">
                <a:effectLst/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），這「全家」也應包括嬰兒。</a:t>
            </a:r>
          </a:p>
          <a:p>
            <a:pPr algn="just" hangingPunct="0">
              <a:lnSpc>
                <a:spcPts val="4000"/>
              </a:lnSpc>
            </a:pPr>
            <a:r>
              <a:rPr lang="en-US" altLang="zh-TW" sz="3200" dirty="0"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     </a:t>
            </a:r>
            <a:r>
              <a:rPr lang="zh-TW" altLang="zh-HK" sz="3200" dirty="0">
                <a:effectLst/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嬰兒出生，是屬於一個「家庭團體」；若這家庭本身又是一個「教會團體」，嬰兒便應也屬於這個「教會團體」，才算圓滿。所以</a:t>
            </a:r>
            <a:r>
              <a:rPr lang="zh-TW" altLang="zh-HK" sz="32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父母的信仰</a:t>
            </a:r>
            <a:r>
              <a:rPr lang="zh-TW" altLang="zh-HK" sz="3200" dirty="0">
                <a:effectLst/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，是嬰兒領洗的必要條件。</a:t>
            </a:r>
          </a:p>
          <a:p>
            <a:pPr algn="just" hangingPunct="0">
              <a:lnSpc>
                <a:spcPts val="4000"/>
              </a:lnSpc>
            </a:pPr>
            <a:r>
              <a:rPr lang="en-US" altLang="zh-HK" sz="3200" dirty="0">
                <a:effectLst/>
                <a:latin typeface="Arial" panose="020B0604020202020204" pitchFamily="34" charset="0"/>
                <a:ea typeface="華康粗黑體" panose="020B0709000000000000" pitchFamily="49" charset="-120"/>
                <a:cs typeface="Arial" panose="020B0604020202020204" pitchFamily="34" charset="0"/>
              </a:rPr>
              <a:t>	</a:t>
            </a:r>
            <a:endParaRPr lang="zh-HK" altLang="en-US" sz="3200" dirty="0">
              <a:latin typeface="Arial" panose="020B0604020202020204" pitchFamily="34" charset="0"/>
              <a:ea typeface="華康粗黑體" panose="020B0709000000000000" pitchFamily="49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386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1754</Words>
  <Application>Microsoft Office PowerPoint</Application>
  <PresentationFormat>如螢幕大小 (4:3)</PresentationFormat>
  <Paragraphs>68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11</vt:i4>
      </vt:variant>
    </vt:vector>
  </HeadingPairs>
  <TitlesOfParts>
    <vt:vector size="22" baseType="lpstr">
      <vt:lpstr>全真新細明</vt:lpstr>
      <vt:lpstr>華康粗黑體</vt:lpstr>
      <vt:lpstr>華康黑體-GB5</vt:lpstr>
      <vt:lpstr>新細明體</vt:lpstr>
      <vt:lpstr>Arial</vt:lpstr>
      <vt:lpstr>Calibri</vt:lpstr>
      <vt:lpstr>Symbol</vt:lpstr>
      <vt:lpstr>Times New Roman</vt:lpstr>
      <vt:lpstr>Wingdings</vt:lpstr>
      <vt:lpstr>Office 佈景主題</vt:lpstr>
      <vt:lpstr>1_Office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Jeanne</dc:creator>
  <cp:lastModifiedBy>user</cp:lastModifiedBy>
  <cp:revision>13</cp:revision>
  <dcterms:created xsi:type="dcterms:W3CDTF">2018-01-29T13:27:46Z</dcterms:created>
  <dcterms:modified xsi:type="dcterms:W3CDTF">2024-04-29T06:44:20Z</dcterms:modified>
</cp:coreProperties>
</file>