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48"/>
  </p:notesMasterIdLst>
  <p:sldIdLst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257" r:id="rId17"/>
    <p:sldId id="258" r:id="rId18"/>
    <p:sldId id="259" r:id="rId19"/>
    <p:sldId id="260" r:id="rId20"/>
    <p:sldId id="261" r:id="rId21"/>
    <p:sldId id="262" r:id="rId22"/>
    <p:sldId id="263" r:id="rId23"/>
    <p:sldId id="264" r:id="rId24"/>
    <p:sldId id="265" r:id="rId25"/>
    <p:sldId id="266" r:id="rId26"/>
    <p:sldId id="268" r:id="rId27"/>
    <p:sldId id="269" r:id="rId28"/>
    <p:sldId id="267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6858000" type="screen4x3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0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0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viewProps" Target="viewProp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51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476E1E-2964-4EE0-9B7F-AC3E193138AF}" type="datetimeFigureOut">
              <a:rPr lang="zh-HK" altLang="en-US" smtClean="0"/>
              <a:t>18/2/2022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49F934-31B5-4E95-A0AC-D6813886AF6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2695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9F934-31B5-4E95-A0AC-D6813886AF6A}" type="slidenum">
              <a:rPr lang="zh-HK" altLang="en-US" smtClean="0">
                <a:solidFill>
                  <a:prstClr val="black"/>
                </a:solidFill>
              </a:rPr>
              <a:pPr/>
              <a:t>1</a:t>
            </a:fld>
            <a:endParaRPr lang="zh-HK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4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4620-FF38-4A72-A2FA-A187A4EF1E3D}" type="datetimeFigureOut">
              <a:rPr lang="zh-HK" altLang="en-US" smtClean="0"/>
              <a:t>18/2/2022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1B4B-FB0F-4E22-AF0C-9345C315772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18534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4620-FF38-4A72-A2FA-A187A4EF1E3D}" type="datetimeFigureOut">
              <a:rPr lang="zh-HK" altLang="en-US" smtClean="0"/>
              <a:t>18/2/2022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1B4B-FB0F-4E22-AF0C-9345C315772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21678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4620-FF38-4A72-A2FA-A187A4EF1E3D}" type="datetimeFigureOut">
              <a:rPr lang="zh-HK" altLang="en-US" smtClean="0"/>
              <a:t>18/2/2022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1B4B-FB0F-4E22-AF0C-9345C315772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842112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EB826-2FAB-4C47-95B8-4DD37E002FAD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2022/2/18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EC5E0-D78E-4AD5-8B03-7D6C390EF738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0549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FAFFF-8D0E-4239-A560-65452A4E4C90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2022/2/18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808F5-7432-41BD-B03C-A1182EB8E6B1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4860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96023-EE84-4BC6-AE36-2537A882E504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2022/2/18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BAC48-3C67-4CEA-94DB-C0E21CF5E877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2177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005B4-092D-4FE1-9DE2-9777D30842EC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2022/2/18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E9DE8-DFC7-497D-AA7C-08F9EBD0A709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185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CDEA3-B079-44E8-B26A-5627E98F7E71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2022/2/18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6CAD2-067B-4591-8FEE-A71A176CE417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6923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5F115-49F8-4602-AEE6-0972B0A76489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2022/2/18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02DDE-1AF1-43C8-8A48-242ECBFE6991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5746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1C2EC-0538-4F26-A424-A7CD6446EB5A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2022/2/18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B7777-3C9B-49D0-89B0-A2F72B21F0B4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2035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80840-D357-4CD6-A901-7AE7CD5EC872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2022/2/18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E5700-5884-4F1E-B73E-F71CAB729B4F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610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4620-FF38-4A72-A2FA-A187A4EF1E3D}" type="datetimeFigureOut">
              <a:rPr lang="zh-HK" altLang="en-US" smtClean="0"/>
              <a:t>18/2/2022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1B4B-FB0F-4E22-AF0C-9345C315772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350779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49CDE-DBBE-41C5-8BD6-B7E13C22EE7A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2022/2/18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F4B56-0D3C-41BA-B5D3-DC631B14FF1F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4542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1F337-643E-4370-BD44-21E72D112679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2022/2/18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F85AB-C192-4D39-BD7F-7387A84EDC65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4171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29A27-6A91-431F-80C8-481AEA439DD2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2022/2/18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5AE37-ABAC-45DF-95A1-B1528FC36413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0206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1B161-3150-4C94-B50C-E11105C7AFED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508554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32684-09BC-42C6-8BED-AD5D68220C9C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761079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8B483-AF3D-4DBE-9A43-D45B0B4256CF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218682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9B7BB-5148-4840-9886-A0BAD5C42D69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488833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0646D-6174-4149-A116-7385ACEC24FE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254307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2DE9B-2C6A-4ED6-A87F-DACDFA5BE3A2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899567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41F0C-2599-4F88-8911-E40E3473BA79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76606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4620-FF38-4A72-A2FA-A187A4EF1E3D}" type="datetimeFigureOut">
              <a:rPr lang="zh-HK" altLang="en-US" smtClean="0"/>
              <a:t>18/2/2022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1B4B-FB0F-4E22-AF0C-9345C315772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662869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0557D-8154-48C5-83C7-0A7DF67ADD55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513595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4ED7C-B902-499C-B97C-0637B015D461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717220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FDCA0-7705-4E2A-91F8-4F27130CB40F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185923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F3257-EC56-453E-A4F4-DAC2B2D2FBC8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791753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381000"/>
            <a:ext cx="8229600" cy="57150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C53D9-F668-464E-B927-3C0F84A38842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1504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標題，四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sz="quarter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981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57200" y="4114800"/>
            <a:ext cx="4038600" cy="1981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0FFCD-5628-4BB5-B416-2B4B747270B4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78850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4620-FF38-4A72-A2FA-A187A4EF1E3D}" type="datetimeFigureOut">
              <a:rPr lang="zh-HK" altLang="en-US" smtClean="0"/>
              <a:t>18/2/2022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1B4B-FB0F-4E22-AF0C-9345C315772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86257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4620-FF38-4A72-A2FA-A187A4EF1E3D}" type="datetimeFigureOut">
              <a:rPr lang="zh-HK" altLang="en-US" smtClean="0"/>
              <a:t>18/2/2022</a:t>
            </a:fld>
            <a:endParaRPr lang="zh-HK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1B4B-FB0F-4E22-AF0C-9345C315772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18001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4620-FF38-4A72-A2FA-A187A4EF1E3D}" type="datetimeFigureOut">
              <a:rPr lang="zh-HK" altLang="en-US" smtClean="0"/>
              <a:t>18/2/2022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1B4B-FB0F-4E22-AF0C-9345C315772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5916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4620-FF38-4A72-A2FA-A187A4EF1E3D}" type="datetimeFigureOut">
              <a:rPr lang="zh-HK" altLang="en-US" smtClean="0"/>
              <a:t>18/2/2022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1B4B-FB0F-4E22-AF0C-9345C315772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7549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4620-FF38-4A72-A2FA-A187A4EF1E3D}" type="datetimeFigureOut">
              <a:rPr lang="zh-HK" altLang="en-US" smtClean="0"/>
              <a:t>18/2/2022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1B4B-FB0F-4E22-AF0C-9345C315772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51969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4620-FF38-4A72-A2FA-A187A4EF1E3D}" type="datetimeFigureOut">
              <a:rPr lang="zh-HK" altLang="en-US" smtClean="0"/>
              <a:t>18/2/2022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1B4B-FB0F-4E22-AF0C-9345C315772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89264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54620-FF38-4A72-A2FA-A187A4EF1E3D}" type="datetimeFigureOut">
              <a:rPr lang="zh-HK" altLang="en-US" smtClean="0"/>
              <a:t>18/2/2022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01B4B-FB0F-4E22-AF0C-9345C315772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7084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942B8FA-B4AE-4F9C-9FF0-8A45C5811C3C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2022/2/18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C60B3DC-DA82-4FDB-B36E-CAAC6CAF0B29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054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fontAlgn="base">
              <a:defRPr kumimoji="0" sz="1400" b="0">
                <a:effectLst>
                  <a:outerShdw blurRad="38100" dist="38100" dir="2700000" algn="tl">
                    <a:srgbClr val="003366"/>
                  </a:outerShdw>
                </a:effectLst>
                <a:latin typeface="Arial" charset="0"/>
                <a:ea typeface="+mn-ea"/>
              </a:defRPr>
            </a:lvl1pPr>
          </a:lstStyle>
          <a:p>
            <a:pPr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fontAlgn="base">
              <a:defRPr kumimoji="0" sz="1400" b="0">
                <a:effectLst>
                  <a:outerShdw blurRad="38100" dist="38100" dir="2700000" algn="tl">
                    <a:srgbClr val="003366"/>
                  </a:outerShdw>
                </a:effectLst>
                <a:latin typeface="Arial" charset="0"/>
                <a:ea typeface="+mn-ea"/>
              </a:defRPr>
            </a:lvl1pPr>
          </a:lstStyle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fontAlgn="base">
              <a:defRPr kumimoji="0" sz="1400" b="0">
                <a:effectLst>
                  <a:outerShdw blurRad="38100" dist="38100" dir="2700000" algn="tl">
                    <a:srgbClr val="003366"/>
                  </a:outerShdw>
                </a:effectLst>
                <a:latin typeface="Arial" charset="0"/>
                <a:ea typeface="+mn-ea"/>
              </a:defRPr>
            </a:lvl1pPr>
          </a:lstStyle>
          <a:p>
            <a:pPr>
              <a:spcBef>
                <a:spcPct val="0"/>
              </a:spcBef>
              <a:spcAft>
                <a:spcPct val="0"/>
              </a:spcAft>
              <a:defRPr/>
            </a:pPr>
            <a:fld id="{E4888D6D-7956-4ECC-BD96-814A7403FAB5}" type="slidenum">
              <a:rPr lang="en-US" altLang="zh-TW">
                <a:solidFill>
                  <a:srgbClr val="FFFFFF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634831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3366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3366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3366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3366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3366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3366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3366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3366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3366"/>
            </a:outerShdw>
          </a:effectLst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母片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122363"/>
            <a:ext cx="9144000" cy="2592387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TW" altLang="en-US" sz="11500" b="1" smtClean="0">
                <a:solidFill>
                  <a:srgbClr val="660066"/>
                </a:solidFill>
                <a:ea typeface="華康粗黑體" pitchFamily="49" charset="-120"/>
              </a:rPr>
              <a:t>追逐日光</a:t>
            </a:r>
            <a:endParaRPr lang="zh-TW" altLang="en-US" sz="2800" b="1" smtClean="0">
              <a:solidFill>
                <a:srgbClr val="660066"/>
              </a:solidFill>
              <a:ea typeface="華康粗黑體" pitchFamily="49" charset="-120"/>
            </a:endParaRPr>
          </a:p>
          <a:p>
            <a:pPr eaLnBrk="1" hangingPunct="1">
              <a:buFontTx/>
              <a:buNone/>
            </a:pPr>
            <a:endParaRPr lang="en-US" altLang="zh-TW" b="1" smtClean="0">
              <a:solidFill>
                <a:srgbClr val="660066"/>
              </a:solidFill>
              <a:ea typeface="華康粗黑體" pitchFamily="49" charset="-12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395536" y="4941168"/>
            <a:ext cx="8568952" cy="184665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0000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人生不相見，動如參與商。今夕</a:t>
            </a:r>
            <a:r>
              <a:rPr lang="zh-TW" altLang="en-US" sz="3200" dirty="0">
                <a:solidFill>
                  <a:srgbClr val="0000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復</a:t>
            </a:r>
            <a:r>
              <a:rPr lang="zh-CN" altLang="en-US" sz="3200" dirty="0">
                <a:solidFill>
                  <a:srgbClr val="0000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何夕，共此燈燭光</a:t>
            </a:r>
            <a:r>
              <a:rPr lang="zh-CN" altLang="en-US" sz="3200" dirty="0" smtClean="0">
                <a:solidFill>
                  <a:srgbClr val="0000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。少壯</a:t>
            </a:r>
            <a:r>
              <a:rPr lang="zh-CN" altLang="en-US" sz="3200" dirty="0">
                <a:solidFill>
                  <a:srgbClr val="0000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能幾時，鬢髮各已蒼。</a:t>
            </a:r>
            <a:r>
              <a:rPr lang="zh-CN" altLang="en-US" sz="3200" dirty="0">
                <a:solidFill>
                  <a:srgbClr val="FF0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訪舊半為鬼</a:t>
            </a:r>
            <a:r>
              <a:rPr lang="zh-CN" altLang="en-US" sz="3200" dirty="0">
                <a:solidFill>
                  <a:srgbClr val="0000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，驚呼熱中腸。</a:t>
            </a:r>
            <a:r>
              <a:rPr lang="en-US" altLang="zh-CN" sz="1600" dirty="0">
                <a:solidFill>
                  <a:srgbClr val="0000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(</a:t>
            </a:r>
            <a:r>
              <a:rPr lang="zh-TW" altLang="en-US" sz="1600" dirty="0">
                <a:solidFill>
                  <a:srgbClr val="0000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杜甫</a:t>
            </a:r>
            <a:r>
              <a:rPr lang="en-US" altLang="zh-TW" sz="1600" dirty="0">
                <a:solidFill>
                  <a:srgbClr val="0000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)</a:t>
            </a:r>
            <a:endParaRPr lang="zh-CN" altLang="en-US" sz="1600" dirty="0">
              <a:solidFill>
                <a:srgbClr val="0000FF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647262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母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36725" cy="688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333375"/>
            <a:ext cx="8497888" cy="6524625"/>
          </a:xfrm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altLang="zh-TW" smtClean="0">
                <a:latin typeface="華康黑體W7(P)-GB5" pitchFamily="34" charset="-120"/>
                <a:ea typeface="華康黑體W7(P)-GB5" pitchFamily="34" charset="-120"/>
              </a:rPr>
              <a:t>   </a:t>
            </a:r>
            <a:r>
              <a:rPr lang="zh-TW" altLang="en-US" smtClean="0">
                <a:latin typeface="華康粗黑體" pitchFamily="49" charset="-120"/>
                <a:ea typeface="華康粗黑體" pitchFamily="49" charset="-120"/>
              </a:rPr>
              <a:t>假如另一個世界不完全獨立於這個世界，</a:t>
            </a:r>
          </a:p>
          <a:p>
            <a:pPr algn="ctr" eaLnBrk="1" hangingPunct="1">
              <a:buFontTx/>
              <a:buNone/>
              <a:defRPr/>
            </a:pPr>
            <a:r>
              <a:rPr lang="zh-TW" altLang="en-US" smtClean="0">
                <a:latin typeface="華康粗黑體" pitchFamily="49" charset="-120"/>
                <a:ea typeface="華康粗黑體" pitchFamily="49" charset="-120"/>
              </a:rPr>
              <a:t>而是這世界的一部分，那麼每天花點時間轉換心境，就是在打造一條通往另一個世界的</a:t>
            </a:r>
          </a:p>
          <a:p>
            <a:pPr algn="ctr" eaLnBrk="1" hangingPunct="1">
              <a:buFontTx/>
              <a:buNone/>
              <a:defRPr/>
            </a:pPr>
            <a:r>
              <a:rPr lang="zh-TW" altLang="en-US" smtClean="0">
                <a:latin typeface="華康粗黑體" pitchFamily="49" charset="-120"/>
                <a:ea typeface="華康粗黑體" pitchFamily="49" charset="-120"/>
              </a:rPr>
              <a:t>道路，而且是我自己的道路。</a:t>
            </a:r>
          </a:p>
          <a:p>
            <a:pPr eaLnBrk="1" hangingPunct="1">
              <a:buFontTx/>
              <a:buNone/>
              <a:defRPr/>
            </a:pPr>
            <a:endParaRPr lang="zh-TW" altLang="en-US" smtClean="0">
              <a:latin typeface="華康粗黑體" pitchFamily="49" charset="-120"/>
              <a:ea typeface="華康粗黑體" pitchFamily="49" charset="-120"/>
            </a:endParaRPr>
          </a:p>
          <a:p>
            <a:pPr eaLnBrk="1" hangingPunct="1">
              <a:buFontTx/>
              <a:buNone/>
              <a:defRPr/>
            </a:pPr>
            <a:r>
              <a:rPr lang="zh-TW" altLang="en-US" b="1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    </a:t>
            </a:r>
          </a:p>
          <a:p>
            <a:pPr eaLnBrk="1" hangingPunct="1">
              <a:buFontTx/>
              <a:buNone/>
              <a:defRPr/>
            </a:pPr>
            <a:endParaRPr lang="zh-TW" altLang="en-US" b="1" smtClean="0">
              <a:solidFill>
                <a:srgbClr val="660066"/>
              </a:solidFill>
              <a:latin typeface="華康粗黑體" pitchFamily="49" charset="-120"/>
              <a:ea typeface="華康粗黑體" pitchFamily="49" charset="-120"/>
            </a:endParaRPr>
          </a:p>
          <a:p>
            <a:pPr eaLnBrk="1" hangingPunct="1">
              <a:buFontTx/>
              <a:buNone/>
              <a:defRPr/>
            </a:pPr>
            <a:endParaRPr lang="zh-TW" altLang="en-US" b="1" smtClean="0">
              <a:solidFill>
                <a:srgbClr val="660066"/>
              </a:solidFill>
              <a:latin typeface="華康粗黑體" pitchFamily="49" charset="-120"/>
              <a:ea typeface="華康粗黑體" pitchFamily="49" charset="-120"/>
            </a:endParaRPr>
          </a:p>
          <a:p>
            <a:pPr eaLnBrk="1" hangingPunct="1">
              <a:buFontTx/>
              <a:buNone/>
              <a:defRPr/>
            </a:pPr>
            <a:endParaRPr lang="zh-TW" altLang="en-US" b="1" smtClean="0">
              <a:solidFill>
                <a:srgbClr val="660066"/>
              </a:solidFill>
              <a:latin typeface="華康粗黑體" pitchFamily="49" charset="-120"/>
              <a:ea typeface="華康粗黑體" pitchFamily="49" charset="-120"/>
            </a:endParaRPr>
          </a:p>
          <a:p>
            <a:pPr eaLnBrk="1" hangingPunct="1">
              <a:buFontTx/>
              <a:buNone/>
              <a:defRPr/>
            </a:pPr>
            <a:r>
              <a:rPr lang="zh-TW" altLang="en-US" b="1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    突然覺得，死亡並不如我想的那般無奈。</a:t>
            </a:r>
            <a:r>
              <a:rPr lang="zh-TW" altLang="en-US" smtClean="0">
                <a:latin typeface="華康黑體W7(P)-GB5" pitchFamily="34" charset="-120"/>
                <a:ea typeface="華康黑體W7(P)-GB5" pitchFamily="34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65634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9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9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99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母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36725" cy="688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404813"/>
            <a:ext cx="8964613" cy="6264275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altLang="zh-TW" sz="3600" b="1" smtClean="0">
                <a:latin typeface="NSimSun" pitchFamily="49" charset="-122"/>
                <a:ea typeface="NSimSun" pitchFamily="49" charset="-122"/>
              </a:rPr>
              <a:t>    </a:t>
            </a:r>
            <a:r>
              <a:rPr lang="en-US" altLang="zh-TW" sz="3600" b="1" smtClean="0">
                <a:latin typeface="華康粗黑體" pitchFamily="49" charset="-120"/>
                <a:ea typeface="華康粗黑體" pitchFamily="49" charset="-120"/>
              </a:rPr>
              <a:t>9</a:t>
            </a:r>
            <a:r>
              <a:rPr lang="zh-TW" altLang="en-US" sz="3600" b="1" smtClean="0">
                <a:latin typeface="華康粗黑體" pitchFamily="49" charset="-120"/>
                <a:ea typeface="華康粗黑體" pitchFamily="49" charset="-120"/>
              </a:rPr>
              <a:t>月</a:t>
            </a:r>
            <a:r>
              <a:rPr lang="en-US" altLang="zh-TW" sz="3600" b="1" smtClean="0">
                <a:latin typeface="華康粗黑體" pitchFamily="49" charset="-120"/>
                <a:ea typeface="華康粗黑體" pitchFamily="49" charset="-120"/>
              </a:rPr>
              <a:t>6</a:t>
            </a:r>
            <a:r>
              <a:rPr lang="zh-TW" altLang="en-US" sz="3600" b="1" smtClean="0">
                <a:latin typeface="華康粗黑體" pitchFamily="49" charset="-120"/>
                <a:ea typeface="華康粗黑體" pitchFamily="49" charset="-120"/>
              </a:rPr>
              <a:t>日星期二那天，尤金停止進食， </a:t>
            </a:r>
          </a:p>
          <a:p>
            <a:pPr algn="just" eaLnBrk="1" hangingPunct="1">
              <a:buFontTx/>
              <a:buNone/>
            </a:pPr>
            <a:r>
              <a:rPr lang="zh-TW" altLang="en-US" sz="3600" b="1" smtClean="0">
                <a:latin typeface="華康粗黑體" pitchFamily="49" charset="-120"/>
                <a:ea typeface="華康粗黑體" pitchFamily="49" charset="-120"/>
              </a:rPr>
              <a:t>            也就是那天他對我說：</a:t>
            </a:r>
          </a:p>
          <a:p>
            <a:pPr algn="just" eaLnBrk="1" hangingPunct="1">
              <a:buFontTx/>
              <a:buNone/>
            </a:pPr>
            <a:r>
              <a:rPr lang="zh-TW" altLang="en-US" sz="3600" b="1" smtClean="0">
                <a:latin typeface="華康粗黑體" pitchFamily="49" charset="-120"/>
                <a:ea typeface="華康粗黑體" pitchFamily="49" charset="-120"/>
              </a:rPr>
              <a:t>       </a:t>
            </a:r>
            <a:r>
              <a:rPr lang="zh-TW" altLang="en-US" sz="3600" b="1" smtClean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「我認為今天晚上我就要死了。」</a:t>
            </a:r>
          </a:p>
          <a:p>
            <a:pPr eaLnBrk="1" hangingPunct="1">
              <a:buFontTx/>
              <a:buNone/>
            </a:pPr>
            <a:endParaRPr lang="zh-TW" altLang="en-US" sz="2400" b="1" smtClean="0">
              <a:latin typeface="華康粗黑體" pitchFamily="49" charset="-120"/>
              <a:ea typeface="華康粗黑體" pitchFamily="49" charset="-120"/>
            </a:endParaRPr>
          </a:p>
          <a:p>
            <a:pPr eaLnBrk="1" hangingPunct="1">
              <a:buFontTx/>
              <a:buNone/>
            </a:pPr>
            <a:r>
              <a:rPr lang="zh-TW" altLang="en-US" sz="3600" b="1" smtClean="0">
                <a:latin typeface="華康粗黑體" pitchFamily="49" charset="-120"/>
                <a:ea typeface="華康粗黑體" pitchFamily="49" charset="-120"/>
              </a:rPr>
              <a:t>         「這句話可以寫進書裡，」</a:t>
            </a:r>
          </a:p>
          <a:p>
            <a:pPr eaLnBrk="1" hangingPunct="1">
              <a:buFontTx/>
              <a:buNone/>
            </a:pPr>
            <a:r>
              <a:rPr lang="zh-TW" altLang="en-US" sz="3600" b="1" smtClean="0">
                <a:latin typeface="華康粗黑體" pitchFamily="49" charset="-120"/>
                <a:ea typeface="華康粗黑體" pitchFamily="49" charset="-120"/>
              </a:rPr>
              <a:t>               我苦笑著說</a:t>
            </a:r>
          </a:p>
          <a:p>
            <a:pPr eaLnBrk="1" hangingPunct="1">
              <a:buFontTx/>
              <a:buNone/>
            </a:pPr>
            <a:endParaRPr lang="zh-TW" altLang="en-US" sz="4000" b="1" smtClean="0">
              <a:latin typeface="華康粗黑體" pitchFamily="49" charset="-120"/>
              <a:ea typeface="華康粗黑體" pitchFamily="49" charset="-12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zh-TW" altLang="en-US" sz="3600" b="1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「你已經盡了最大努力管理自己的死亡。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zh-TW" altLang="en-US" sz="3600" b="1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   準確預測自己的死亡時間，倒是個不錯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zh-TW" altLang="en-US" sz="3600" b="1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   的結局。」</a:t>
            </a:r>
            <a:r>
              <a:rPr lang="zh-TW" altLang="en-US" sz="3600" b="1" smtClean="0">
                <a:latin typeface="華康粗黑體" pitchFamily="49" charset="-120"/>
                <a:ea typeface="華康粗黑體" pitchFamily="49" charset="-120"/>
              </a:rPr>
              <a:t>  </a:t>
            </a:r>
            <a:r>
              <a:rPr lang="zh-TW" altLang="en-US" sz="4000" b="1" smtClean="0">
                <a:solidFill>
                  <a:srgbClr val="0000FF"/>
                </a:solidFill>
                <a:latin typeface="華康粗黑體" pitchFamily="49" charset="-120"/>
                <a:ea typeface="華康粗黑體" pitchFamily="49" charset="-120"/>
              </a:rPr>
              <a:t>他笑了，我也笑了</a:t>
            </a:r>
            <a:r>
              <a:rPr lang="zh-TW" altLang="en-US" sz="3600" b="1" smtClean="0">
                <a:solidFill>
                  <a:srgbClr val="0000FF"/>
                </a:solidFill>
                <a:latin typeface="華康粗黑體" pitchFamily="49" charset="-120"/>
                <a:ea typeface="華康粗黑體" pitchFamily="49" charset="-120"/>
              </a:rPr>
              <a:t>。</a:t>
            </a:r>
            <a:r>
              <a:rPr lang="zh-TW" altLang="en-US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14803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9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9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09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0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9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09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09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09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09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09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09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09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09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母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36725" cy="688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8313" y="476250"/>
            <a:ext cx="6551612" cy="6381750"/>
          </a:xfrm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altLang="zh-TW" b="1" smtClean="0">
                <a:ea typeface="華康黑體W7(P)-GB5" pitchFamily="34" charset="-120"/>
              </a:rPr>
              <a:t>        </a:t>
            </a:r>
            <a:r>
              <a:rPr lang="zh-TW" altLang="en-US" b="1" smtClean="0">
                <a:latin typeface="華康粗黑體" pitchFamily="49" charset="-120"/>
                <a:ea typeface="華康粗黑體" pitchFamily="49" charset="-120"/>
              </a:rPr>
              <a:t>雖然他留下我孤單一人</a:t>
            </a:r>
          </a:p>
          <a:p>
            <a:pPr eaLnBrk="1" hangingPunct="1">
              <a:buFontTx/>
              <a:buNone/>
              <a:defRPr/>
            </a:pPr>
            <a:r>
              <a:rPr lang="zh-TW" altLang="en-US" b="1" smtClean="0">
                <a:latin typeface="華康粗黑體" pitchFamily="49" charset="-120"/>
                <a:ea typeface="華康粗黑體" pitchFamily="49" charset="-120"/>
              </a:rPr>
              <a:t>       在高爾夫球場上追逐日光，</a:t>
            </a:r>
          </a:p>
          <a:p>
            <a:pPr eaLnBrk="1" hangingPunct="1">
              <a:buFontTx/>
              <a:buNone/>
              <a:defRPr/>
            </a:pPr>
            <a:endParaRPr lang="zh-TW" altLang="en-US" b="1" smtClean="0">
              <a:latin typeface="華康粗黑體" pitchFamily="49" charset="-120"/>
              <a:ea typeface="華康粗黑體" pitchFamily="49" charset="-120"/>
            </a:endParaRPr>
          </a:p>
          <a:p>
            <a:pPr eaLnBrk="1" hangingPunct="1">
              <a:buFontTx/>
              <a:buNone/>
              <a:defRPr/>
            </a:pPr>
            <a:endParaRPr lang="zh-TW" altLang="en-US" b="1" smtClean="0">
              <a:latin typeface="華康粗黑體" pitchFamily="49" charset="-120"/>
              <a:ea typeface="華康粗黑體" pitchFamily="49" charset="-120"/>
            </a:endParaRPr>
          </a:p>
          <a:p>
            <a:pPr eaLnBrk="1" hangingPunct="1">
              <a:buFontTx/>
              <a:buNone/>
              <a:defRPr/>
            </a:pPr>
            <a:endParaRPr lang="zh-TW" altLang="en-US" b="1" smtClean="0">
              <a:latin typeface="華康粗黑體" pitchFamily="49" charset="-120"/>
              <a:ea typeface="華康粗黑體" pitchFamily="49" charset="-120"/>
            </a:endParaRPr>
          </a:p>
          <a:p>
            <a:pPr eaLnBrk="1" hangingPunct="1">
              <a:buFontTx/>
              <a:buNone/>
              <a:defRPr/>
            </a:pPr>
            <a:endParaRPr lang="zh-TW" altLang="en-US" b="1" smtClean="0">
              <a:latin typeface="華康粗黑體" pitchFamily="49" charset="-120"/>
              <a:ea typeface="華康粗黑體" pitchFamily="49" charset="-120"/>
            </a:endParaRPr>
          </a:p>
          <a:p>
            <a:pPr eaLnBrk="1" hangingPunct="1">
              <a:buFontTx/>
              <a:buNone/>
              <a:defRPr/>
            </a:pPr>
            <a:endParaRPr lang="zh-TW" altLang="en-US" b="1" smtClean="0">
              <a:latin typeface="華康粗黑體" pitchFamily="49" charset="-120"/>
              <a:ea typeface="華康粗黑體" pitchFamily="49" charset="-120"/>
            </a:endParaRPr>
          </a:p>
          <a:p>
            <a:pPr eaLnBrk="1" hangingPunct="1">
              <a:buFontTx/>
              <a:buNone/>
              <a:defRPr/>
            </a:pPr>
            <a:endParaRPr lang="zh-TW" altLang="en-US" b="1" smtClean="0">
              <a:latin typeface="華康粗黑體" pitchFamily="49" charset="-120"/>
              <a:ea typeface="華康粗黑體" pitchFamily="49" charset="-120"/>
            </a:endParaRPr>
          </a:p>
          <a:p>
            <a:pPr eaLnBrk="1" hangingPunct="1">
              <a:buFontTx/>
              <a:buNone/>
              <a:defRPr/>
            </a:pPr>
            <a:r>
              <a:rPr lang="zh-TW" altLang="en-US" b="1" smtClean="0">
                <a:latin typeface="華康粗黑體" pitchFamily="49" charset="-120"/>
                <a:ea typeface="華康粗黑體" pitchFamily="49" charset="-120"/>
              </a:rPr>
              <a:t>    但他已幫我把球擺得好好地，</a:t>
            </a:r>
          </a:p>
          <a:p>
            <a:pPr eaLnBrk="1" hangingPunct="1">
              <a:buFontTx/>
              <a:buNone/>
              <a:defRPr/>
            </a:pPr>
            <a:r>
              <a:rPr lang="zh-TW" altLang="en-US" b="1" smtClean="0">
                <a:latin typeface="華康粗黑體" pitchFamily="49" charset="-120"/>
                <a:ea typeface="華康粗黑體" pitchFamily="49" charset="-120"/>
              </a:rPr>
              <a:t>      讓我能輕鬆打完這一局。</a:t>
            </a:r>
            <a:endParaRPr lang="zh-TW" altLang="en-US" sz="2800" b="1" smtClean="0">
              <a:solidFill>
                <a:srgbClr val="BA0003"/>
              </a:solidFill>
              <a:latin typeface="華康粗黑體" pitchFamily="49" charset="-120"/>
              <a:ea typeface="華康粗黑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1263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50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50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50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50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50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50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母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36725" cy="688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49275"/>
            <a:ext cx="8785225" cy="6308725"/>
          </a:xfrm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pPr algn="just" eaLnBrk="1" hangingPunct="1">
              <a:buFontTx/>
              <a:buNone/>
              <a:defRPr/>
            </a:pPr>
            <a:r>
              <a:rPr lang="en-US" altLang="zh-TW" b="1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       </a:t>
            </a:r>
            <a:r>
              <a:rPr lang="zh-TW" altLang="en-US" b="1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假如我的故事能讓人們瞭解，</a:t>
            </a:r>
          </a:p>
          <a:p>
            <a:pPr algn="just" eaLnBrk="1" hangingPunct="1">
              <a:buFontTx/>
              <a:buNone/>
              <a:defRPr/>
            </a:pPr>
            <a:r>
              <a:rPr lang="zh-TW" altLang="en-US" b="1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       盡早面對終究難逃一死這件事的價值，</a:t>
            </a:r>
          </a:p>
          <a:p>
            <a:pPr algn="just" eaLnBrk="1" hangingPunct="1">
              <a:buFontTx/>
              <a:buNone/>
              <a:defRPr/>
            </a:pPr>
            <a:r>
              <a:rPr lang="zh-TW" altLang="en-US" b="1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       並能幫助人</a:t>
            </a:r>
            <a:r>
              <a:rPr lang="zh-TW" altLang="en-US" sz="4000" b="1" smtClean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創造更好的死亡</a:t>
            </a:r>
            <a:r>
              <a:rPr lang="zh-TW" altLang="en-US" b="1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、</a:t>
            </a:r>
          </a:p>
          <a:p>
            <a:pPr algn="just" eaLnBrk="1" hangingPunct="1">
              <a:buFontTx/>
              <a:buNone/>
              <a:defRPr/>
            </a:pPr>
            <a:endParaRPr lang="zh-TW" altLang="en-US" b="1" smtClean="0">
              <a:solidFill>
                <a:srgbClr val="660066"/>
              </a:solidFill>
              <a:latin typeface="華康粗黑體" pitchFamily="49" charset="-120"/>
              <a:ea typeface="華康粗黑體" pitchFamily="49" charset="-120"/>
            </a:endParaRPr>
          </a:p>
          <a:p>
            <a:pPr algn="just" eaLnBrk="1" hangingPunct="1">
              <a:buFontTx/>
              <a:buNone/>
              <a:defRPr/>
            </a:pPr>
            <a:endParaRPr lang="zh-TW" altLang="en-US" b="1" smtClean="0">
              <a:solidFill>
                <a:srgbClr val="660066"/>
              </a:solidFill>
              <a:latin typeface="華康粗黑體" pitchFamily="49" charset="-120"/>
              <a:ea typeface="華康粗黑體" pitchFamily="49" charset="-120"/>
            </a:endParaRPr>
          </a:p>
          <a:p>
            <a:pPr algn="just" eaLnBrk="1" hangingPunct="1">
              <a:buFontTx/>
              <a:buNone/>
              <a:defRPr/>
            </a:pPr>
            <a:endParaRPr lang="zh-TW" altLang="en-US" b="1" smtClean="0">
              <a:solidFill>
                <a:srgbClr val="660066"/>
              </a:solidFill>
              <a:latin typeface="華康粗黑體" pitchFamily="49" charset="-120"/>
              <a:ea typeface="華康粗黑體" pitchFamily="49" charset="-120"/>
            </a:endParaRPr>
          </a:p>
          <a:p>
            <a:pPr algn="just" eaLnBrk="1" hangingPunct="1">
              <a:buFontTx/>
              <a:buNone/>
              <a:defRPr/>
            </a:pPr>
            <a:endParaRPr lang="zh-TW" altLang="en-US" b="1" smtClean="0">
              <a:solidFill>
                <a:srgbClr val="660066"/>
              </a:solidFill>
              <a:latin typeface="華康粗黑體" pitchFamily="49" charset="-120"/>
              <a:ea typeface="華康粗黑體" pitchFamily="49" charset="-120"/>
            </a:endParaRPr>
          </a:p>
          <a:p>
            <a:pPr algn="just" eaLnBrk="1" hangingPunct="1">
              <a:buFontTx/>
              <a:buNone/>
              <a:defRPr/>
            </a:pPr>
            <a:endParaRPr lang="zh-TW" altLang="en-US" b="1" smtClean="0">
              <a:solidFill>
                <a:srgbClr val="660066"/>
              </a:solidFill>
              <a:latin typeface="華康粗黑體" pitchFamily="49" charset="-120"/>
              <a:ea typeface="華康粗黑體" pitchFamily="49" charset="-120"/>
            </a:endParaRPr>
          </a:p>
          <a:p>
            <a:pPr algn="just" eaLnBrk="1" hangingPunct="1">
              <a:buFontTx/>
              <a:buNone/>
              <a:defRPr/>
            </a:pPr>
            <a:r>
              <a:rPr lang="zh-TW" altLang="en-US" b="1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        </a:t>
            </a:r>
            <a:r>
              <a:rPr lang="zh-TW" altLang="en-US" sz="3600" b="1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幫助人</a:t>
            </a:r>
            <a:r>
              <a:rPr lang="zh-TW" altLang="en-US" sz="3600" b="1" smtClean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現在就過著更好的生活</a:t>
            </a:r>
            <a:r>
              <a:rPr lang="zh-TW" altLang="en-US" sz="3600" b="1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，</a:t>
            </a:r>
          </a:p>
          <a:p>
            <a:pPr algn="just" eaLnBrk="1" hangingPunct="1">
              <a:buFontTx/>
              <a:buNone/>
              <a:defRPr/>
            </a:pPr>
            <a:r>
              <a:rPr lang="zh-TW" altLang="en-US" sz="3600" b="1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           那麼，我將感到無比欣慰</a:t>
            </a:r>
            <a:r>
              <a:rPr lang="zh-TW" altLang="en-US" b="1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。</a:t>
            </a:r>
            <a:endParaRPr lang="zh-TW" altLang="en-US" smtClean="0">
              <a:latin typeface="華康粗黑體" pitchFamily="49" charset="-120"/>
              <a:ea typeface="華康粗黑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2357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-12334"/>
            <a:ext cx="9144000" cy="6196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5500"/>
              </a:lnSpc>
            </a:pPr>
            <a:r>
              <a:rPr lang="en-US" altLang="zh-HK" sz="36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45.</a:t>
            </a:r>
            <a:r>
              <a:rPr lang="zh-TW" altLang="zh-HK" sz="36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身後大事</a:t>
            </a:r>
            <a:endParaRPr lang="zh-TW" altLang="zh-HK" sz="3600" dirty="0" smtClean="0">
              <a:effectLst/>
              <a:latin typeface="Arial" panose="020B0604020202020204" pitchFamily="34" charset="0"/>
              <a:ea typeface="全真新細明"/>
              <a:cs typeface="Arial" panose="020B0604020202020204" pitchFamily="34" charset="0"/>
            </a:endParaRPr>
          </a:p>
          <a:p>
            <a:pPr algn="just">
              <a:lnSpc>
                <a:spcPts val="5500"/>
              </a:lnSpc>
              <a:spcAft>
                <a:spcPts val="600"/>
              </a:spcAft>
            </a:pP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一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、死亡</a:t>
            </a:r>
            <a:endParaRPr lang="zh-TW" altLang="zh-HK" sz="3200" dirty="0" smtClean="0">
              <a:effectLst/>
              <a:latin typeface="Arial" panose="020B0604020202020204" pitchFamily="34" charset="0"/>
              <a:ea typeface="全真新細明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  <a:spcAft>
                <a:spcPts val="0"/>
              </a:spcAft>
            </a:pPr>
            <a:r>
              <a:rPr lang="en-US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    1. 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「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人生自古誰無死，留取丹心照汗青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」</a:t>
            </a:r>
            <a:r>
              <a:rPr lang="zh-TW" altLang="zh-HK" sz="28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（文天祥：正氣歌）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。死亡是每人都要遇到的問題，但只要生得光明，自然就死得磊落；活得有意義，自然就可滿懷喜樂與信心，去會晤生命之主。</a:t>
            </a:r>
            <a:endParaRPr lang="zh-TW" altLang="zh-HK" sz="3200" dirty="0" smtClean="0">
              <a:effectLst/>
              <a:latin typeface="Arial" panose="020B0604020202020204" pitchFamily="34" charset="0"/>
              <a:ea typeface="全真新細明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  <a:spcAft>
                <a:spcPts val="0"/>
              </a:spcAft>
            </a:pPr>
            <a:r>
              <a:rPr lang="en-US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    2. 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我們千萬不要以為未來的日子長得很，因為主的日子，必要猝然來臨，「所以，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你們要醒寤，因為你們不知道，在那一天你們的主人要來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」（瑪</a:t>
            </a:r>
            <a:r>
              <a:rPr lang="en-US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24:42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）。所以要像明智的童女（瑪</a:t>
            </a:r>
            <a:r>
              <a:rPr lang="en-US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25:1-13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），又像忠信的僕人，「把你們的腰束起，把燈點著，主</a:t>
            </a:r>
            <a:endParaRPr lang="zh-TW" altLang="zh-HK" sz="3200" dirty="0">
              <a:effectLst/>
              <a:latin typeface="Arial" panose="020B0604020202020204" pitchFamily="34" charset="0"/>
              <a:ea typeface="全真新細明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90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-12334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4000"/>
              </a:lnSpc>
              <a:spcAft>
                <a:spcPts val="0"/>
              </a:spcAft>
            </a:pP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人來到，一敲門，立刻就給他開門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」</a:t>
            </a:r>
            <a:r>
              <a:rPr lang="en-US" altLang="zh-TW" sz="28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(</a:t>
            </a:r>
            <a:r>
              <a:rPr lang="zh-TW" altLang="zh-HK" sz="28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路</a:t>
            </a:r>
            <a:r>
              <a:rPr lang="en-US" altLang="zh-HK" sz="28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12:35-36</a:t>
            </a:r>
            <a:r>
              <a:rPr lang="en-US" altLang="zh-TW" sz="28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)</a:t>
            </a:r>
            <a:endParaRPr lang="zh-TW" altLang="zh-HK" sz="2800" dirty="0" smtClean="0">
              <a:effectLst/>
              <a:latin typeface="Arial" panose="020B0604020202020204" pitchFamily="34" charset="0"/>
              <a:ea typeface="全真新細明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  <a:spcAft>
                <a:spcPts val="0"/>
              </a:spcAft>
            </a:pPr>
            <a:r>
              <a:rPr lang="en-US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    3. 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我們知道死亡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並非生命的毀滅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，而是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生命的改變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。</a:t>
            </a:r>
            <a:endParaRPr lang="zh-TW" altLang="zh-HK" sz="3200" dirty="0" smtClean="0">
              <a:effectLst/>
              <a:latin typeface="Arial" panose="020B0604020202020204" pitchFamily="34" charset="0"/>
              <a:ea typeface="全真新細明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  <a:spcAft>
                <a:spcPts val="0"/>
              </a:spcAft>
            </a:pPr>
            <a:r>
              <a:rPr lang="en-US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    4. 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人生的價值，並不以壽命的長短來衡量。人總有一死，無論是王侯將相、販夫走卒，都有一天要在荒煙野蔓中，化作走磷飛螢。他要不斷自問和反省的，就是能否完成他「生」的目的。</a:t>
            </a:r>
            <a:endParaRPr lang="zh-TW" altLang="zh-HK" sz="3200" dirty="0" smtClean="0">
              <a:effectLst/>
              <a:latin typeface="Arial" panose="020B0604020202020204" pitchFamily="34" charset="0"/>
              <a:ea typeface="全真新細明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  <a:spcAft>
                <a:spcPts val="0"/>
              </a:spcAft>
            </a:pPr>
            <a:r>
              <a:rPr lang="en-US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    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每個國家、每個民族、每個宗教，大抵都曾經出現過一些英雄、豪傑，或一些對群體有大貢獻的人。為了維護人性的尊嚴，我們亦見過不少的革命家、殉道者，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他們都是這些國家、民族、宗教的「靈魂」</a:t>
            </a:r>
            <a:r>
              <a:rPr lang="zh-TW" altLang="zh-HK" sz="20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。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我們未必記得他們的年歲</a:t>
            </a:r>
            <a:r>
              <a:rPr lang="zh-TW" altLang="zh-HK" sz="20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，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但無可否認</a:t>
            </a:r>
            <a:r>
              <a:rPr lang="zh-TW" altLang="zh-HK" sz="20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，</a:t>
            </a:r>
            <a:endParaRPr lang="zh-TW" altLang="zh-HK" sz="2000" dirty="0">
              <a:effectLst/>
              <a:latin typeface="Arial" panose="020B0604020202020204" pitchFamily="34" charset="0"/>
              <a:ea typeface="全真新細明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49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-12334"/>
            <a:ext cx="9144000" cy="7030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4000"/>
              </a:lnSpc>
              <a:spcAft>
                <a:spcPts val="0"/>
              </a:spcAft>
            </a:pP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他們縱使夭折，亦遠比一些長壽而禍國殃民的生命，更為崇高和偉大。</a:t>
            </a:r>
            <a:endParaRPr lang="en-US" altLang="zh-TW" sz="3200" dirty="0" smtClean="0">
              <a:effectLst/>
              <a:latin typeface="Arial" panose="020B0604020202020204" pitchFamily="34" charset="0"/>
              <a:ea typeface="華康粗黑體"/>
              <a:cs typeface="Arial" panose="020B0604020202020204" pitchFamily="34" charset="0"/>
            </a:endParaRPr>
          </a:p>
          <a:p>
            <a:pPr algn="just">
              <a:lnSpc>
                <a:spcPts val="5500"/>
              </a:lnSpc>
              <a:spcAft>
                <a:spcPts val="600"/>
              </a:spcAft>
            </a:pPr>
            <a:r>
              <a:rPr lang="zh-TW" altLang="zh-HK" sz="36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二、末日和審判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algn="just" hangingPunct="0">
              <a:lnSpc>
                <a:spcPts val="4000"/>
              </a:lnSpc>
              <a:spcAft>
                <a:spcPts val="0"/>
              </a:spcAft>
            </a:pPr>
            <a:r>
              <a:rPr lang="en-US" altLang="zh-HK" sz="3200" dirty="0" smtClean="0">
                <a:effectLst/>
                <a:latin typeface="Arial"/>
                <a:ea typeface="華康粗黑體"/>
              </a:rPr>
              <a:t>    1. 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死亡之後就是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審判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：「</a:t>
            </a:r>
            <a:r>
              <a:rPr lang="zh-TW" altLang="zh-HK" sz="3200" dirty="0" smtClean="0">
                <a:solidFill>
                  <a:srgbClr val="0000FF"/>
                </a:solidFill>
                <a:effectLst/>
                <a:latin typeface="Arial"/>
                <a:ea typeface="華康粗黑體"/>
                <a:cs typeface="Arial"/>
              </a:rPr>
              <a:t>就如人規定只死一次，這以後就是審判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」（希</a:t>
            </a:r>
            <a:r>
              <a:rPr lang="en-US" altLang="zh-HK" sz="3200" dirty="0" smtClean="0">
                <a:effectLst/>
                <a:latin typeface="Arial"/>
                <a:ea typeface="華康粗黑體"/>
              </a:rPr>
              <a:t>9:27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）。人一生的思言行為都要向上主交帳，無用的僕人必要被「</a:t>
            </a:r>
            <a:r>
              <a:rPr lang="zh-TW" altLang="zh-HK" sz="3200" dirty="0" smtClean="0">
                <a:solidFill>
                  <a:srgbClr val="0000FF"/>
                </a:solidFill>
                <a:effectLst/>
                <a:latin typeface="Arial"/>
                <a:ea typeface="華康粗黑體"/>
                <a:cs typeface="Arial"/>
              </a:rPr>
              <a:t>丟在外面的黑暗中，在那裡有哀號和切齒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」（瑪</a:t>
            </a:r>
            <a:r>
              <a:rPr lang="en-US" altLang="zh-HK" sz="3200" dirty="0" smtClean="0">
                <a:effectLst/>
                <a:latin typeface="Arial"/>
                <a:ea typeface="華康粗黑體"/>
              </a:rPr>
              <a:t>25:30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）。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algn="just" hangingPunct="0">
              <a:lnSpc>
                <a:spcPts val="4000"/>
              </a:lnSpc>
              <a:spcAft>
                <a:spcPts val="0"/>
              </a:spcAft>
            </a:pPr>
            <a:r>
              <a:rPr lang="en-US" altLang="zh-HK" sz="3200" dirty="0" smtClean="0">
                <a:effectLst/>
                <a:latin typeface="Arial"/>
                <a:ea typeface="華康粗黑體"/>
              </a:rPr>
              <a:t>    2. 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世界末日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：天父決定的日子一到，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世界的歷史即告結束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，基督再次來臨，死去的人都要復活接受審判，邪魔的勢力將徹底消滅，基督將完成天父的全部計畫。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algn="just" hangingPunct="0">
              <a:lnSpc>
                <a:spcPts val="4000"/>
              </a:lnSpc>
              <a:spcAft>
                <a:spcPts val="0"/>
              </a:spcAft>
            </a:pPr>
            <a:r>
              <a:rPr lang="en-US" altLang="zh-HK" sz="3200" dirty="0" smtClean="0">
                <a:effectLst/>
                <a:latin typeface="Arial"/>
                <a:ea typeface="華康粗黑體"/>
              </a:rPr>
              <a:t>   3. 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公審判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：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基督要光榮地再來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（瑪</a:t>
            </a:r>
            <a:r>
              <a:rPr lang="en-US" altLang="zh-HK" sz="3200" dirty="0" smtClean="0">
                <a:effectLst/>
                <a:latin typeface="Arial"/>
                <a:ea typeface="華康粗黑體"/>
              </a:rPr>
              <a:t>25:31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），把</a:t>
            </a:r>
            <a:endParaRPr lang="zh-TW" altLang="zh-HK" sz="3200" dirty="0">
              <a:effectLst/>
              <a:latin typeface="Arial" panose="020B0604020202020204" pitchFamily="34" charset="0"/>
              <a:ea typeface="全真新細明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25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-12334"/>
            <a:ext cx="9144000" cy="7030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4000"/>
              </a:lnSpc>
              <a:spcAft>
                <a:spcPts val="0"/>
              </a:spcAft>
            </a:pP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善人惡人分為兩邊（瑪</a:t>
            </a:r>
            <a:r>
              <a:rPr lang="en-US" altLang="zh-HK" sz="3200" dirty="0" smtClean="0">
                <a:effectLst/>
                <a:latin typeface="Arial"/>
                <a:ea typeface="華康粗黑體"/>
              </a:rPr>
              <a:t>25:32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），並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以愛人的行為作標準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，公開宣判（瑪</a:t>
            </a:r>
            <a:r>
              <a:rPr lang="en-US" altLang="zh-HK" sz="3200" dirty="0" smtClean="0">
                <a:effectLst/>
                <a:latin typeface="Arial"/>
                <a:ea typeface="華康粗黑體"/>
              </a:rPr>
              <a:t>25:34-45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）。那時，死去的人都要復活：「</a:t>
            </a:r>
            <a:r>
              <a:rPr lang="zh-TW" altLang="zh-HK" sz="3200" dirty="0" smtClean="0">
                <a:solidFill>
                  <a:srgbClr val="0000FF"/>
                </a:solidFill>
                <a:effectLst/>
                <a:latin typeface="Arial"/>
                <a:ea typeface="華康粗黑體"/>
                <a:cs typeface="Arial"/>
              </a:rPr>
              <a:t>行過善的將復活而進入生命，作過惡的將復活而受審判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」（若</a:t>
            </a:r>
            <a:r>
              <a:rPr lang="en-US" altLang="zh-HK" sz="3200" dirty="0" smtClean="0">
                <a:effectLst/>
                <a:latin typeface="Arial"/>
                <a:ea typeface="華康粗黑體"/>
              </a:rPr>
              <a:t>5:28-29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）。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algn="just" hangingPunct="0">
              <a:lnSpc>
                <a:spcPts val="4000"/>
              </a:lnSpc>
              <a:spcAft>
                <a:spcPts val="0"/>
              </a:spcAft>
            </a:pPr>
            <a:r>
              <a:rPr lang="en-US" altLang="zh-HK" sz="3200" dirty="0" smtClean="0">
                <a:effectLst/>
                <a:latin typeface="Arial"/>
                <a:ea typeface="華康粗黑體"/>
              </a:rPr>
              <a:t>    4.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我們不必為善人遭難、惡人逍遙法外而悲憤。世上的苦樂與永恆的苦樂，絕不能相比較。公義的審判主，一定會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償還一切的公道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！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algn="just">
              <a:lnSpc>
                <a:spcPts val="5500"/>
              </a:lnSpc>
              <a:spcAft>
                <a:spcPts val="600"/>
              </a:spcAft>
            </a:pPr>
            <a:r>
              <a:rPr lang="zh-TW" altLang="zh-HK" sz="36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三、天堂、地獄、煉獄、為亡者祈禱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algn="just" hangingPunct="0">
              <a:lnSpc>
                <a:spcPts val="4000"/>
              </a:lnSpc>
              <a:spcAft>
                <a:spcPts val="0"/>
              </a:spcAft>
            </a:pPr>
            <a:r>
              <a:rPr lang="en-US" altLang="zh-HK" sz="3200" dirty="0" smtClean="0">
                <a:effectLst/>
                <a:latin typeface="Arial"/>
                <a:ea typeface="華康粗黑體"/>
              </a:rPr>
              <a:t>1. 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天堂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：是一個永樂的居處。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algn="just" hangingPunct="0">
              <a:lnSpc>
                <a:spcPts val="4000"/>
              </a:lnSpc>
              <a:spcAft>
                <a:spcPts val="0"/>
              </a:spcAft>
            </a:pPr>
            <a:r>
              <a:rPr lang="en-US" altLang="zh-HK" sz="3200" dirty="0" smtClean="0">
                <a:effectLst/>
                <a:latin typeface="Arial"/>
                <a:ea typeface="華康粗黑體"/>
              </a:rPr>
              <a:t>2. 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地獄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：是一個永罰的、絕苦的地方。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marL="914400" indent="-198438" hangingPunct="0">
              <a:lnSpc>
                <a:spcPts val="4000"/>
              </a:lnSpc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altLang="zh-HK" sz="3200" dirty="0" smtClean="0">
                <a:effectLst/>
                <a:latin typeface="Arial"/>
                <a:ea typeface="華康粗黑體"/>
              </a:rPr>
              <a:t>  </a:t>
            </a:r>
            <a:r>
              <a:rPr lang="zh-TW" altLang="zh-HK" sz="3200" spc="40" dirty="0" smtClean="0">
                <a:effectLst/>
                <a:latin typeface="Arial"/>
                <a:ea typeface="華康粗黑體"/>
                <a:cs typeface="Arial"/>
              </a:rPr>
              <a:t>地獄：</a:t>
            </a:r>
            <a:r>
              <a:rPr lang="zh-TW" altLang="zh-HK" sz="3200" spc="4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天主不是劊子手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marL="444500" indent="-177800" algn="just" hangingPunct="0">
              <a:lnSpc>
                <a:spcPts val="4000"/>
              </a:lnSpc>
              <a:spcAft>
                <a:spcPts val="0"/>
              </a:spcAft>
            </a:pP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「每個人從死亡一刻開始，就在其不朽的靈魂上，將其一生呈報基督的私審判，領受永遠的</a:t>
            </a:r>
            <a:endParaRPr lang="zh-TW" altLang="zh-HK" sz="3200" dirty="0">
              <a:effectLst/>
              <a:latin typeface="Arial" panose="020B0604020202020204" pitchFamily="34" charset="0"/>
              <a:ea typeface="全真新細明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22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-12334"/>
            <a:ext cx="9144000" cy="6760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1813" hangingPunct="0">
              <a:lnSpc>
                <a:spcPts val="4000"/>
              </a:lnSpc>
              <a:spcAft>
                <a:spcPts val="0"/>
              </a:spcAft>
            </a:pP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報應：或者經歷一個煉淨期，或者直接地進入天堂的榮福，或者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直接自我判罪，墮入永罰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。</a:t>
            </a:r>
            <a:r>
              <a:rPr lang="zh-TW" altLang="zh-HK" sz="3200" spc="-3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」</a:t>
            </a:r>
            <a:r>
              <a:rPr lang="en-US" altLang="zh-TW" sz="2800" spc="-3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(</a:t>
            </a:r>
            <a:r>
              <a:rPr lang="zh-TW" altLang="zh-HK" sz="2800" spc="-3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天主教教理</a:t>
            </a:r>
            <a:r>
              <a:rPr lang="en-US" altLang="zh-HK" sz="2800" spc="-3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‧1022</a:t>
            </a:r>
            <a:r>
              <a:rPr lang="en-US" altLang="zh-TW" sz="2800" spc="-3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)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「將自己排除與天主和真福者的共融之外，這種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決定性的、自我排除的境況就稱為地獄</a:t>
            </a:r>
            <a:r>
              <a:rPr lang="zh-TW" altLang="zh-HK" sz="3200" spc="-3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。」</a:t>
            </a:r>
            <a:r>
              <a:rPr lang="en-US" altLang="zh-HK" sz="2800" spc="-3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(</a:t>
            </a:r>
            <a:r>
              <a:rPr lang="zh-TW" altLang="zh-HK" sz="2800" spc="-3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天主教教理</a:t>
            </a:r>
            <a:r>
              <a:rPr lang="en-US" altLang="zh-HK" sz="2800" spc="-3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‧1033)</a:t>
            </a:r>
            <a:endParaRPr lang="zh-TW" altLang="zh-HK" sz="2800" dirty="0" smtClean="0">
              <a:effectLst/>
              <a:latin typeface="Arial" panose="020B0604020202020204" pitchFamily="34" charset="0"/>
              <a:ea typeface="全真新細明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  <a:spcAft>
                <a:spcPts val="0"/>
              </a:spcAft>
            </a:pPr>
            <a:r>
              <a:rPr lang="en-US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    3. 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煉獄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：是善人作補贖，洗淨自己靈魂的地方，這是指生前未赦免的小罪，或為罪應作的補贖。我們可以為亡者祈禱、獻祭，好能為他們求得罪過的赦免。</a:t>
            </a:r>
            <a:endParaRPr lang="zh-TW" altLang="zh-HK" sz="2800" dirty="0" smtClean="0">
              <a:effectLst/>
              <a:latin typeface="Arial" panose="020B0604020202020204" pitchFamily="34" charset="0"/>
              <a:ea typeface="全真新細明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  <a:spcAft>
                <a:spcPts val="0"/>
              </a:spcAft>
            </a:pPr>
            <a:r>
              <a:rPr lang="en-US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    4. 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為亡者祈禱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：這是教會的一個優良傳統，充份表示我們相信：在主內，無論生者死者都是活著的，都是我們的兄弟姊妹，都值得我們紀念和關</a:t>
            </a:r>
            <a:r>
              <a:rPr lang="zh-TW" altLang="en-US" sz="3200" dirty="0"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懷。教會在每台彌撒中都為亡者祈禱，在每年的十</a:t>
            </a:r>
            <a:endParaRPr lang="zh-TW" altLang="zh-HK" sz="3200" dirty="0">
              <a:effectLst/>
              <a:latin typeface="Arial" panose="020B0604020202020204" pitchFamily="34" charset="0"/>
              <a:ea typeface="全真新細明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26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-12334"/>
            <a:ext cx="9144000" cy="65171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lnSpc>
                <a:spcPts val="4000"/>
              </a:lnSpc>
            </a:pP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一月，更是特別紀念亡者</a:t>
            </a:r>
            <a:r>
              <a:rPr lang="en-US" altLang="zh-TW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(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傳統稱為「煉靈月」</a:t>
            </a:r>
            <a:r>
              <a:rPr lang="en-US" altLang="zh-TW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)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；十一月二日的追思節，亦類似中國的清明節或「重九」的掃墓。</a:t>
            </a:r>
            <a:endParaRPr lang="en-US" altLang="zh-TW" sz="3200" dirty="0" smtClean="0">
              <a:effectLst/>
              <a:latin typeface="Arial" panose="020B0604020202020204" pitchFamily="34" charset="0"/>
              <a:ea typeface="華康粗黑體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  <a:spcAft>
                <a:spcPts val="0"/>
              </a:spcAft>
            </a:pPr>
            <a:r>
              <a:rPr lang="en-US" altLang="zh-HK" sz="3200" dirty="0" smtClean="0">
                <a:effectLst/>
                <a:latin typeface="Arial"/>
                <a:ea typeface="華康粗黑體"/>
              </a:rPr>
              <a:t>    5. 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天堂、地獄等，其實是指一種境界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。我們由天主而來，將來落葉歸根，也要返回天主處。能和生命與幸福之源的天主永遠在一起的，便是永生的「天堂」，不能再和天主在一起的，便是永罰的「地獄」。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algn="just" hangingPunct="0">
              <a:lnSpc>
                <a:spcPts val="5500"/>
              </a:lnSpc>
              <a:spcAft>
                <a:spcPts val="600"/>
              </a:spcAft>
            </a:pPr>
            <a:r>
              <a:rPr lang="zh-TW" altLang="zh-HK" sz="36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四、新天地、新人類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algn="just" hangingPunct="0">
              <a:lnSpc>
                <a:spcPts val="4000"/>
              </a:lnSpc>
            </a:pPr>
            <a:r>
              <a:rPr lang="en-US" altLang="zh-HK" sz="3200" dirty="0" smtClean="0">
                <a:effectLst/>
                <a:latin typeface="Arial"/>
                <a:ea typeface="華康粗黑體"/>
              </a:rPr>
              <a:t>    1. 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新天新地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：基督要建立天國，那是一個正義、仁愛與和平之國；在那裡，一切淚痕、死亡、悲傷、哀號、苦楚都要過去（默</a:t>
            </a:r>
            <a:r>
              <a:rPr lang="en-US" altLang="zh-HK" sz="3200" dirty="0" smtClean="0">
                <a:effectLst/>
                <a:latin typeface="Arial"/>
                <a:ea typeface="華康粗黑體"/>
              </a:rPr>
              <a:t>21:1-5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）。這個天</a:t>
            </a:r>
            <a:endParaRPr lang="zh-TW" altLang="zh-HK" sz="3200" dirty="0">
              <a:effectLst/>
              <a:latin typeface="Arial" panose="020B0604020202020204" pitchFamily="34" charset="0"/>
              <a:ea typeface="全真新細明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10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母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46113" y="620713"/>
            <a:ext cx="8497887" cy="25923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zh-TW" altLang="en-US" b="1" smtClean="0">
                <a:solidFill>
                  <a:srgbClr val="660066"/>
                </a:solidFill>
                <a:ea typeface="華康粗黑體" pitchFamily="49" charset="-120"/>
              </a:rPr>
              <a:t>在人類所知的一切事物中，</a:t>
            </a:r>
          </a:p>
          <a:p>
            <a:pPr eaLnBrk="1" hangingPunct="1">
              <a:buFontTx/>
              <a:buNone/>
            </a:pPr>
            <a:r>
              <a:rPr lang="zh-TW" altLang="en-US" b="1" smtClean="0">
                <a:solidFill>
                  <a:srgbClr val="660066"/>
                </a:solidFill>
                <a:ea typeface="華康粗黑體" pitchFamily="49" charset="-120"/>
              </a:rPr>
              <a:t>死亡或許是發生在他們身上最棒的事，</a:t>
            </a:r>
          </a:p>
          <a:p>
            <a:pPr eaLnBrk="1" hangingPunct="1">
              <a:buFontTx/>
              <a:buNone/>
            </a:pPr>
            <a:r>
              <a:rPr lang="zh-TW" altLang="en-US" b="1" smtClean="0">
                <a:solidFill>
                  <a:srgbClr val="660066"/>
                </a:solidFill>
                <a:ea typeface="華康粗黑體" pitchFamily="49" charset="-120"/>
              </a:rPr>
              <a:t>然而他們卻畏懼死亡，</a:t>
            </a:r>
          </a:p>
          <a:p>
            <a:pPr eaLnBrk="1" hangingPunct="1">
              <a:buFontTx/>
              <a:buNone/>
            </a:pPr>
            <a:r>
              <a:rPr lang="zh-TW" altLang="en-US" b="1" smtClean="0">
                <a:solidFill>
                  <a:srgbClr val="660066"/>
                </a:solidFill>
                <a:ea typeface="華康粗黑體" pitchFamily="49" charset="-120"/>
              </a:rPr>
              <a:t>彷彿相當清楚死亡為邪惡之最。</a:t>
            </a:r>
          </a:p>
          <a:p>
            <a:pPr eaLnBrk="1" hangingPunct="1">
              <a:buFontTx/>
              <a:buNone/>
            </a:pPr>
            <a:endParaRPr lang="en-US" altLang="zh-TW" b="1" smtClean="0">
              <a:solidFill>
                <a:srgbClr val="660066"/>
              </a:solidFill>
              <a:ea typeface="華康粗黑體" pitchFamily="49" charset="-120"/>
            </a:endParaRP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5338763" y="2976563"/>
            <a:ext cx="2447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zh-TW" altLang="en-US" b="1">
                <a:solidFill>
                  <a:srgbClr val="660066"/>
                </a:solidFill>
              </a:rPr>
              <a:t>－－</a:t>
            </a:r>
            <a:r>
              <a:rPr lang="zh-TW" altLang="en-US" sz="2800" b="1">
                <a:solidFill>
                  <a:srgbClr val="660066"/>
                </a:solidFill>
              </a:rPr>
              <a:t>蘇格拉底</a:t>
            </a:r>
            <a:endParaRPr lang="zh-TW" altLang="en-US" b="1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527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-12334"/>
            <a:ext cx="9144000" cy="6953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lnSpc>
                <a:spcPts val="4000"/>
              </a:lnSpc>
            </a:pP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國已在今世出現，卻還未滿全；但我們堅信，這個為罪惡所玷污的世界面目，必將逝去。世界的再造已經是決定的事實（教會</a:t>
            </a:r>
            <a:r>
              <a:rPr lang="en-US" altLang="zh-HK" sz="3200" dirty="0" smtClean="0">
                <a:effectLst/>
                <a:latin typeface="Arial"/>
                <a:ea typeface="華康粗黑體"/>
              </a:rPr>
              <a:t>48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）。</a:t>
            </a:r>
            <a:endParaRPr lang="en-US" altLang="zh-TW" sz="3200" dirty="0" smtClean="0">
              <a:effectLst/>
              <a:latin typeface="Arial"/>
              <a:ea typeface="華康粗黑體"/>
              <a:cs typeface="Arial"/>
            </a:endParaRPr>
          </a:p>
          <a:p>
            <a:pPr hangingPunct="0">
              <a:lnSpc>
                <a:spcPts val="4000"/>
              </a:lnSpc>
              <a:spcAft>
                <a:spcPts val="0"/>
              </a:spcAft>
            </a:pPr>
            <a:r>
              <a:rPr lang="en-US" altLang="zh-HK" sz="3200" dirty="0" smtClean="0">
                <a:effectLst/>
                <a:latin typeface="Arial"/>
                <a:ea typeface="華康粗黑體"/>
              </a:rPr>
              <a:t>     2.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新人類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：作為新人類的教會，雖仍帶著他今世易逝的面目，仍在不斷痛苦呻吟（羅</a:t>
            </a:r>
            <a:r>
              <a:rPr lang="en-US" altLang="zh-HK" sz="3200" dirty="0" smtClean="0">
                <a:effectLst/>
                <a:latin typeface="Arial"/>
                <a:ea typeface="華康粗黑體"/>
              </a:rPr>
              <a:t>8:19-22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），但卻確知人類所能達至、和如何能達至的美滿境界。所以對新天地的期待，確能增進信徒建設此世的心火，因為新的人類大家庭的雛型，是滋長發育在今世的（現代</a:t>
            </a:r>
            <a:r>
              <a:rPr lang="en-US" altLang="zh-HK" sz="3200" dirty="0" smtClean="0">
                <a:effectLst/>
                <a:latin typeface="Arial"/>
                <a:ea typeface="華康粗黑體"/>
              </a:rPr>
              <a:t>39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）。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hangingPunct="0">
              <a:lnSpc>
                <a:spcPts val="4000"/>
              </a:lnSpc>
              <a:spcAft>
                <a:spcPts val="0"/>
              </a:spcAft>
            </a:pPr>
            <a:r>
              <a:rPr lang="en-US" altLang="zh-TW" sz="3200" dirty="0" smtClean="0">
                <a:latin typeface="Arial"/>
                <a:ea typeface="華康粗黑體"/>
              </a:rPr>
              <a:t>------------------------------------------------------------------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hangingPunct="0">
              <a:lnSpc>
                <a:spcPts val="5500"/>
              </a:lnSpc>
              <a:spcAft>
                <a:spcPts val="0"/>
              </a:spcAft>
            </a:pPr>
            <a:r>
              <a:rPr lang="zh-TW" altLang="zh-HK" sz="36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附錄二</a:t>
            </a:r>
            <a:r>
              <a:rPr lang="en-US" altLang="zh-HK" sz="3600" dirty="0" smtClean="0">
                <a:solidFill>
                  <a:srgbClr val="FF0000"/>
                </a:solidFill>
                <a:effectLst/>
                <a:latin typeface="Arial"/>
                <a:ea typeface="華康粗黑體"/>
              </a:rPr>
              <a:t>  </a:t>
            </a:r>
            <a:r>
              <a:rPr lang="zh-TW" altLang="zh-HK" sz="36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世界末日到了嗎﹖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hangingPunct="0">
              <a:lnSpc>
                <a:spcPts val="4000"/>
              </a:lnSpc>
              <a:spcAft>
                <a:spcPts val="0"/>
              </a:spcAft>
            </a:pP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「世界末日到了！」這是有些基督新教徒所宣佈的令人震栗的消息。然後他們說：「信耶穌吧！這樣</a:t>
            </a:r>
            <a:endParaRPr lang="zh-TW" altLang="zh-HK" sz="3200" dirty="0">
              <a:effectLst/>
              <a:latin typeface="Arial" panose="020B0604020202020204" pitchFamily="34" charset="0"/>
              <a:ea typeface="全真新細明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00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-12334"/>
            <a:ext cx="9144000" cy="6760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4000"/>
              </a:lnSpc>
            </a:pP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你才可得救！」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algn="just">
              <a:lnSpc>
                <a:spcPts val="4000"/>
              </a:lnSpc>
              <a:spcAft>
                <a:spcPts val="0"/>
              </a:spcAft>
            </a:pPr>
            <a:r>
              <a:rPr lang="en-US" altLang="zh-TW" sz="3200" dirty="0" smtClean="0">
                <a:effectLst/>
                <a:latin typeface="Arial"/>
                <a:ea typeface="華康粗黑體"/>
                <a:cs typeface="Arial"/>
              </a:rPr>
              <a:t>    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這些「末世迫在眉睫論」的基督徒，很喜歡引用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默示錄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或達尼爾先知書。特別因為這些默示性的書籍意義隱晦，正好給他們大做文章的方便。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algn="just">
              <a:lnSpc>
                <a:spcPts val="4000"/>
              </a:lnSpc>
              <a:spcAft>
                <a:spcPts val="0"/>
              </a:spcAft>
            </a:pPr>
            <a:r>
              <a:rPr lang="en-US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</a:rPr>
              <a:t>    1.  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默示錄告訴我們什麼﹖沒有告訴我們什麼﹖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algn="just">
              <a:lnSpc>
                <a:spcPts val="4000"/>
              </a:lnSpc>
              <a:spcAft>
                <a:spcPts val="0"/>
              </a:spcAft>
            </a:pP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默示錄絕對沒有說及世界末日要發生的事，更沒有告訴我們世界末日的日期。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algn="just">
              <a:lnSpc>
                <a:spcPts val="4000"/>
              </a:lnSpc>
              <a:spcAft>
                <a:spcPts val="0"/>
              </a:spcAft>
            </a:pPr>
            <a:r>
              <a:rPr lang="en-US" altLang="zh-TW" sz="3200" dirty="0" smtClean="0">
                <a:effectLst/>
                <a:latin typeface="Arial"/>
                <a:ea typeface="華康粗黑體"/>
                <a:cs typeface="Arial"/>
              </a:rPr>
              <a:t>    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若望寫默示錄的首要目的，是為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向當時受迫害的信徒說出鼓勵的話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，向他們保證基督必會再來粉碎一切邪惡。當然，本書的啟示也有它的永恆價值，它要告訴一切人：善必將勝惡，因為天主一定來拯救；所以我們無懼困難。</a:t>
            </a:r>
            <a:endParaRPr lang="en-US" altLang="zh-TW" sz="3200" dirty="0" smtClean="0">
              <a:effectLst/>
              <a:latin typeface="Arial"/>
              <a:ea typeface="華康粗黑體"/>
              <a:cs typeface="Arial"/>
            </a:endParaRPr>
          </a:p>
          <a:p>
            <a:pPr algn="just">
              <a:lnSpc>
                <a:spcPts val="4000"/>
              </a:lnSpc>
              <a:spcAft>
                <a:spcPts val="0"/>
              </a:spcAft>
            </a:pPr>
            <a:r>
              <a:rPr lang="en-US" altLang="zh-TW" sz="2800" dirty="0" smtClean="0">
                <a:effectLst/>
                <a:latin typeface="Arial"/>
                <a:ea typeface="華康粗黑體"/>
              </a:rPr>
              <a:t>     </a:t>
            </a:r>
            <a:r>
              <a:rPr lang="en-US" altLang="zh-TW" sz="3200" dirty="0" smtClean="0">
                <a:effectLst/>
                <a:latin typeface="Arial"/>
                <a:ea typeface="華康粗黑體"/>
              </a:rPr>
              <a:t>2</a:t>
            </a:r>
            <a:r>
              <a:rPr lang="en-US" altLang="zh-HK" sz="3200" dirty="0" smtClean="0">
                <a:effectLst/>
                <a:latin typeface="Arial"/>
                <a:ea typeface="華康粗黑體"/>
              </a:rPr>
              <a:t>.  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默示錄用了許多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象徵性的語言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，包括數位、</a:t>
            </a:r>
            <a:endParaRPr lang="zh-TW" altLang="zh-HK" sz="3200" dirty="0">
              <a:effectLst/>
              <a:latin typeface="Arial" panose="020B0604020202020204" pitchFamily="34" charset="0"/>
              <a:ea typeface="全真新細明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86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-12334"/>
            <a:ext cx="9144000" cy="6760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lnSpc>
                <a:spcPts val="4000"/>
              </a:lnSpc>
            </a:pP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顏色、物件等。以數位為例，默示錄有兩類數位，一類象徵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完美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，另一類象徵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不完美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。完美的有</a:t>
            </a:r>
            <a:r>
              <a:rPr lang="en-US" altLang="zh-HK" sz="3200" dirty="0" smtClean="0">
                <a:effectLst/>
                <a:latin typeface="Arial"/>
                <a:ea typeface="華康粗黑體"/>
              </a:rPr>
              <a:t>3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、</a:t>
            </a:r>
            <a:r>
              <a:rPr lang="en-US" altLang="zh-HK" sz="3200" dirty="0" smtClean="0">
                <a:effectLst/>
                <a:latin typeface="Arial"/>
                <a:ea typeface="華康粗黑體"/>
              </a:rPr>
              <a:t>4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、</a:t>
            </a:r>
            <a:r>
              <a:rPr lang="en-US" altLang="zh-HK" sz="3200" dirty="0" smtClean="0">
                <a:effectLst/>
                <a:latin typeface="Arial"/>
                <a:ea typeface="華康粗黑體"/>
              </a:rPr>
              <a:t>7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、</a:t>
            </a:r>
            <a:r>
              <a:rPr lang="en-US" altLang="zh-HK" sz="3200" dirty="0" smtClean="0">
                <a:effectLst/>
                <a:latin typeface="Arial"/>
                <a:ea typeface="華康粗黑體"/>
              </a:rPr>
              <a:t>10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、</a:t>
            </a:r>
            <a:r>
              <a:rPr lang="en-US" altLang="zh-HK" sz="3200" dirty="0" smtClean="0">
                <a:effectLst/>
                <a:latin typeface="Arial"/>
                <a:ea typeface="華康粗黑體"/>
              </a:rPr>
              <a:t>12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等；不完美的有</a:t>
            </a:r>
            <a:r>
              <a:rPr lang="en-US" altLang="zh-HK" sz="3200" dirty="0" smtClean="0">
                <a:effectLst/>
                <a:latin typeface="Arial"/>
                <a:ea typeface="華康粗黑體"/>
              </a:rPr>
              <a:t>6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和那些帶分數的，如</a:t>
            </a:r>
            <a:r>
              <a:rPr lang="en-US" altLang="zh-HK" sz="3200" dirty="0" smtClean="0">
                <a:effectLst/>
                <a:latin typeface="Arial"/>
                <a:ea typeface="華康粗黑體"/>
              </a:rPr>
              <a:t>1/3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日等。</a:t>
            </a:r>
            <a:r>
              <a:rPr lang="en-US" altLang="zh-HK" sz="3200" dirty="0" smtClean="0">
                <a:effectLst/>
                <a:latin typeface="Arial"/>
                <a:ea typeface="華康粗黑體"/>
              </a:rPr>
              <a:t>666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是把</a:t>
            </a:r>
            <a:r>
              <a:rPr lang="en-US" altLang="zh-HK" sz="3200" dirty="0" smtClean="0">
                <a:effectLst/>
                <a:latin typeface="Arial"/>
                <a:ea typeface="華康粗黑體"/>
              </a:rPr>
              <a:t>6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重複三次，是表示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徹底的不完美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（默</a:t>
            </a:r>
            <a:r>
              <a:rPr lang="en-US" altLang="zh-HK" sz="3200" dirty="0" smtClean="0">
                <a:effectLst/>
                <a:latin typeface="Arial"/>
                <a:ea typeface="華康粗黑體"/>
              </a:rPr>
              <a:t>13:18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）。電影「凶兆」提出了</a:t>
            </a:r>
            <a:r>
              <a:rPr lang="en-US" altLang="zh-HK" sz="3200" dirty="0" smtClean="0">
                <a:effectLst/>
                <a:latin typeface="Arial"/>
                <a:ea typeface="華康粗黑體"/>
              </a:rPr>
              <a:t>666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代表魔鬼，拍攝得震人心弦；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不少末世論者也拿</a:t>
            </a:r>
            <a:r>
              <a:rPr lang="en-US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</a:rPr>
              <a:t>666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去嚇人。</a:t>
            </a:r>
            <a:endParaRPr lang="zh-TW" altLang="zh-HK" sz="3200" dirty="0" smtClean="0">
              <a:effectLst/>
              <a:latin typeface="Times New Roman"/>
              <a:ea typeface="全真新細明"/>
            </a:endParaRPr>
          </a:p>
          <a:p>
            <a:pPr indent="355600" algn="just" hangingPunct="0">
              <a:lnSpc>
                <a:spcPts val="4000"/>
              </a:lnSpc>
            </a:pPr>
            <a:r>
              <a:rPr lang="en-US" altLang="zh-HK" sz="3200" dirty="0" smtClean="0">
                <a:effectLst/>
                <a:latin typeface="Arial"/>
                <a:ea typeface="華康粗黑體"/>
              </a:rPr>
              <a:t> 3. 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末世論者於一九七九年前也曾預言，當歐洲共同市場有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十個會員國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時（當時有九個），世界便會末日。但現在共市會員國早已遠超過這個數目，世界的巨輪仍安然運轉。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indent="355600" algn="just" hangingPunct="0">
              <a:lnSpc>
                <a:spcPts val="4000"/>
              </a:lnSpc>
            </a:pPr>
            <a:r>
              <a:rPr lang="en-US" altLang="zh-HK" sz="3200" dirty="0" smtClean="0">
                <a:effectLst/>
                <a:latin typeface="Arial"/>
                <a:ea typeface="華康粗黑體"/>
              </a:rPr>
              <a:t> 4. 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關於世界末日的日期，請看聖經的話：「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至於那日子和那時刻，除父一個外，誰也不知道，連</a:t>
            </a:r>
            <a:endParaRPr lang="zh-TW" altLang="zh-HK" sz="3200" dirty="0">
              <a:effectLst/>
              <a:latin typeface="Arial" panose="020B0604020202020204" pitchFamily="34" charset="0"/>
              <a:ea typeface="全真新細明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43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-12334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lnSpc>
                <a:spcPts val="4000"/>
              </a:lnSpc>
            </a:pP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天上的天使也不知道。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」</a:t>
            </a:r>
            <a:r>
              <a:rPr lang="en-US" altLang="zh-TW" sz="28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(</a:t>
            </a:r>
            <a:r>
              <a:rPr lang="zh-TW" altLang="zh-HK" sz="28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瑪</a:t>
            </a:r>
            <a:r>
              <a:rPr lang="en-US" altLang="zh-HK" sz="28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24:36</a:t>
            </a:r>
            <a:r>
              <a:rPr lang="en-US" altLang="zh-TW" sz="28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)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瑪爾谷還加上：「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連天上的天使和子都不知道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。」</a:t>
            </a:r>
            <a:r>
              <a:rPr lang="en-US" altLang="zh-TW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(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谷</a:t>
            </a:r>
            <a:r>
              <a:rPr lang="en-US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13:32</a:t>
            </a:r>
            <a:r>
              <a:rPr lang="en-US" altLang="zh-TW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)</a:t>
            </a:r>
            <a:endParaRPr lang="zh-TW" altLang="zh-HK" sz="3200" dirty="0" smtClean="0">
              <a:effectLst/>
              <a:latin typeface="Arial" panose="020B0604020202020204" pitchFamily="34" charset="0"/>
              <a:ea typeface="全真新細明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</a:pPr>
            <a:r>
              <a:rPr lang="en-US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    5. 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天主教徒不怕世界末日，也不介意什麼時候是世界末日，因為：</a:t>
            </a:r>
            <a:endParaRPr lang="zh-TW" altLang="zh-HK" sz="3200" dirty="0" smtClean="0">
              <a:effectLst/>
              <a:latin typeface="Arial" panose="020B0604020202020204" pitchFamily="34" charset="0"/>
              <a:ea typeface="全真新細明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</a:pPr>
            <a:r>
              <a:rPr lang="en-US" altLang="zh-TW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    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＊善生的人，必得善終。</a:t>
            </a:r>
            <a:endParaRPr lang="zh-TW" altLang="zh-HK" sz="3200" dirty="0" smtClean="0">
              <a:effectLst/>
              <a:latin typeface="Arial" panose="020B0604020202020204" pitchFamily="34" charset="0"/>
              <a:ea typeface="全真新細明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</a:pPr>
            <a:r>
              <a:rPr lang="en-US" altLang="zh-TW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    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＊天主教徒經常準備接受死亡。我們念聖母經時，最後一句也是：「</a:t>
            </a:r>
            <a:r>
              <a:rPr lang="zh-TW" altLang="zh-HK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求你現在、和我們臨終時，為我們罪人祈求天主。</a:t>
            </a:r>
            <a:r>
              <a:rPr lang="zh-TW" altLang="zh-HK" sz="3200" dirty="0" smtClean="0">
                <a:effectLst/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」我們每一天都在準備迎接死亡。</a:t>
            </a:r>
            <a:endParaRPr lang="en-US" altLang="zh-TW" sz="3200" dirty="0" smtClean="0">
              <a:effectLst/>
              <a:latin typeface="Arial" panose="020B0604020202020204" pitchFamily="34" charset="0"/>
              <a:ea typeface="華康粗黑體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    </a:t>
            </a:r>
            <a:r>
              <a:rPr lang="en-US" altLang="zh-TW" sz="3200" dirty="0" smtClean="0"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---------------------------------------------------------</a:t>
            </a:r>
            <a:endParaRPr lang="zh-TW" altLang="en-US" sz="3200" dirty="0">
              <a:latin typeface="Arial" panose="020B0604020202020204" pitchFamily="34" charset="0"/>
              <a:ea typeface="華康粗黑體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</a:pPr>
            <a:r>
              <a:rPr lang="en-US" altLang="zh-TW" sz="3200" dirty="0"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1806</a:t>
            </a:r>
            <a:r>
              <a:rPr lang="zh-TW" altLang="en-US" sz="3200" dirty="0"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年，英國</a:t>
            </a:r>
            <a:r>
              <a:rPr lang="zh-TW" altLang="en-US" sz="3200" dirty="0">
                <a:solidFill>
                  <a:srgbClr val="0000FF"/>
                </a:solidFill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利茲</a:t>
            </a:r>
            <a:r>
              <a:rPr lang="zh-TW" altLang="en-US" sz="3200" dirty="0">
                <a:latin typeface="Arial" panose="020B0604020202020204" pitchFamily="34" charset="0"/>
                <a:ea typeface="華康粗黑體"/>
                <a:cs typeface="Arial" panose="020B0604020202020204" pitchFamily="34" charset="0"/>
              </a:rPr>
              <a:t>傳出一隻母雞所產下的蛋，居然有「救世主要回來了」的字樣，引發很多人相信</a:t>
            </a:r>
            <a:endParaRPr lang="en-US" altLang="zh-TW" sz="3200" dirty="0" smtClean="0">
              <a:latin typeface="Arial" panose="020B0604020202020204" pitchFamily="34" charset="0"/>
              <a:ea typeface="華康粗黑體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59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副標題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l" eaLnBrk="1" hangingPunct="1">
              <a:spcBef>
                <a:spcPts val="300"/>
              </a:spcBef>
            </a:pP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末日就要來臨。</a:t>
            </a:r>
            <a:r>
              <a:rPr lang="zh-TW" altLang="zh-TW" dirty="0" smtClean="0">
                <a:solidFill>
                  <a:srgbClr val="0000FF"/>
                </a:solidFill>
                <a:ea typeface="華康粗黑體" panose="020B0709000000000000" pitchFamily="49" charset="-120"/>
                <a:cs typeface="Arial" charset="0"/>
              </a:rPr>
              <a:t>新英格蘭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農夫威廉米勒聲稱破解了聖經的「密碼」，四處宣稱世界將在</a:t>
            </a:r>
            <a:r>
              <a:rPr lang="en-US" altLang="zh-TW" dirty="0" smtClean="0">
                <a:solidFill>
                  <a:srgbClr val="0000FF"/>
                </a:solidFill>
                <a:ea typeface="華康粗黑體" panose="020B0709000000000000" pitchFamily="49" charset="-120"/>
                <a:cs typeface="Arial" charset="0"/>
              </a:rPr>
              <a:t>1843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年</a:t>
            </a:r>
            <a:r>
              <a:rPr lang="en-US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3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月</a:t>
            </a:r>
            <a:r>
              <a:rPr lang="en-US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21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日至</a:t>
            </a:r>
            <a:r>
              <a:rPr lang="en-US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1844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年</a:t>
            </a:r>
            <a:r>
              <a:rPr lang="en-US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3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月</a:t>
            </a:r>
            <a:r>
              <a:rPr lang="en-US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21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日的某天走向滅。福音傳教士羅伯遜預言</a:t>
            </a:r>
            <a:r>
              <a:rPr lang="en-US" altLang="zh-TW" dirty="0" smtClean="0">
                <a:solidFill>
                  <a:srgbClr val="0000FF"/>
                </a:solidFill>
                <a:ea typeface="華康粗黑體" panose="020B0709000000000000" pitchFamily="49" charset="-120"/>
                <a:cs typeface="Arial" charset="0"/>
              </a:rPr>
              <a:t>1982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年是主耶穌要來審判世界的日子。然後是一個叫「天堂之門」的教派預言</a:t>
            </a:r>
            <a:r>
              <a:rPr lang="en-US" altLang="zh-TW" dirty="0" smtClean="0">
                <a:solidFill>
                  <a:srgbClr val="0000FF"/>
                </a:solidFill>
                <a:ea typeface="華康粗黑體" panose="020B0709000000000000" pitchFamily="49" charset="-120"/>
                <a:cs typeface="Arial" charset="0"/>
              </a:rPr>
              <a:t>1997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年世界末日；而</a:t>
            </a:r>
            <a:r>
              <a:rPr lang="en-US" altLang="zh-TW" dirty="0" smtClean="0">
                <a:solidFill>
                  <a:srgbClr val="0000FF"/>
                </a:solidFill>
                <a:ea typeface="華康粗黑體" panose="020B0709000000000000" pitchFamily="49" charset="-120"/>
                <a:cs typeface="Arial" charset="0"/>
              </a:rPr>
              <a:t>1999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年</a:t>
            </a:r>
            <a:r>
              <a:rPr lang="en-US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8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月，諾查丹馬斯說末日預言會成真。</a:t>
            </a:r>
          </a:p>
          <a:p>
            <a:pPr algn="l" eaLnBrk="1" hangingPunct="1">
              <a:spcBef>
                <a:spcPts val="300"/>
              </a:spcBef>
            </a:pPr>
            <a:r>
              <a:rPr lang="en-US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    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當教研中心仍在界限街的瑪利諾辦公時，我們就曾看到門前街道的所有電燈柱，都貼滿了「世界末日到了，喜樂吧！」的標語，那時好像是</a:t>
            </a:r>
            <a:r>
              <a:rPr lang="en-US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1988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年的暑假。</a:t>
            </a:r>
            <a:endParaRPr lang="en-US" altLang="zh-TW" dirty="0" smtClean="0">
              <a:solidFill>
                <a:schemeClr val="tx1"/>
              </a:solidFill>
              <a:ea typeface="華康粗黑體" panose="020B0709000000000000" pitchFamily="49" charset="-120"/>
              <a:cs typeface="Arial" charset="0"/>
            </a:endParaRPr>
          </a:p>
          <a:p>
            <a:pPr algn="l">
              <a:spcBef>
                <a:spcPts val="300"/>
              </a:spcBef>
            </a:pPr>
            <a:r>
              <a:rPr lang="en-US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      2011</a:t>
            </a:r>
            <a:r>
              <a:rPr lang="zh-TW" altLang="en-US" dirty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年</a:t>
            </a:r>
            <a:r>
              <a:rPr lang="en-US" altLang="zh-TW" dirty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5</a:t>
            </a:r>
            <a:r>
              <a:rPr lang="zh-TW" altLang="en-US" dirty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月</a:t>
            </a:r>
            <a:r>
              <a:rPr lang="en-US" altLang="zh-TW" dirty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21</a:t>
            </a:r>
            <a:r>
              <a:rPr lang="zh-TW" altLang="en-US" dirty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日 美國一個屬於福音派信徒的基督教電台台長預言，末日審判就在今天</a:t>
            </a:r>
            <a:r>
              <a:rPr lang="en-US" altLang="zh-TW" dirty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5</a:t>
            </a:r>
            <a:r>
              <a:rPr lang="zh-TW" altLang="en-US" dirty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月</a:t>
            </a:r>
            <a:r>
              <a:rPr lang="en-US" altLang="zh-TW" dirty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21</a:t>
            </a:r>
            <a:r>
              <a:rPr lang="zh-TW" altLang="en-US" dirty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日</a:t>
            </a:r>
            <a:r>
              <a:rPr lang="zh-TW" altLang="en-US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，</a:t>
            </a:r>
            <a:endParaRPr lang="zh-TW" altLang="zh-TW" dirty="0" smtClean="0">
              <a:solidFill>
                <a:schemeClr val="tx1"/>
              </a:solidFill>
              <a:ea typeface="華康粗黑體" panose="020B0709000000000000" pitchFamily="49" charset="-12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89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副標題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eaLnBrk="1" hangingPunct="1"/>
            <a:r>
              <a:rPr lang="zh-TW" altLang="en-US" dirty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指</a:t>
            </a:r>
            <a:r>
              <a:rPr lang="zh-TW" altLang="en-US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今</a:t>
            </a:r>
            <a:r>
              <a:rPr lang="zh-TW" altLang="en-US" dirty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天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起地球會發生連番毀滅性大地震和種種天災，並於</a:t>
            </a:r>
            <a:r>
              <a:rPr lang="en-CA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5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個月後終結，到時真正信徒會得上天堂，不信者則將隨世界滅亡。</a:t>
            </a:r>
          </a:p>
          <a:p>
            <a:pPr algn="l" eaLnBrk="1" hangingPunct="1"/>
            <a:r>
              <a:rPr lang="en-CA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     89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歲的坎姆平</a:t>
            </a:r>
            <a:r>
              <a:rPr lang="en-US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(</a:t>
            </a:r>
            <a:r>
              <a:rPr lang="en-CA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Harold Camping</a:t>
            </a:r>
            <a:r>
              <a:rPr lang="en-US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)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依其研讀《聖經》所得聲稱，</a:t>
            </a:r>
            <a:r>
              <a:rPr lang="en-CA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5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月</a:t>
            </a:r>
            <a:r>
              <a:rPr lang="en-CA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21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日正是挪亞遭遇洪水一事的</a:t>
            </a:r>
            <a:r>
              <a:rPr lang="en-CA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7000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周年。由踏入</a:t>
            </a:r>
            <a:r>
              <a:rPr lang="en-CA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5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月</a:t>
            </a:r>
            <a:r>
              <a:rPr lang="en-CA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21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日起的</a:t>
            </a:r>
            <a:r>
              <a:rPr lang="en-CA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5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個月，世界將如人間煉獄。揭開序幕的是毀滅性地震，接著包括水災、龍捲風、風暴等災難。他說，</a:t>
            </a:r>
            <a:r>
              <a:rPr lang="zh-TW" altLang="zh-TW" dirty="0" smtClean="0">
                <a:solidFill>
                  <a:srgbClr val="0000FF"/>
                </a:solidFill>
                <a:ea typeface="華康粗黑體" panose="020B0709000000000000" pitchFamily="49" charset="-120"/>
                <a:cs typeface="Arial" charset="0"/>
              </a:rPr>
              <a:t>相對少數的真正信神得救者會得以上天堂，餘下的人則會受苦和死亡。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坎姆平此前曾預言</a:t>
            </a:r>
            <a:r>
              <a:rPr lang="en-CA" altLang="zh-TW" dirty="0" smtClean="0">
                <a:solidFill>
                  <a:srgbClr val="0000FF"/>
                </a:solidFill>
                <a:ea typeface="華康粗黑體" panose="020B0709000000000000" pitchFamily="49" charset="-120"/>
                <a:cs typeface="Arial" charset="0"/>
              </a:rPr>
              <a:t>2008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年世界末日</a:t>
            </a:r>
            <a:r>
              <a:rPr lang="en-US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,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結果不了了之。他之前亦曾預言</a:t>
            </a:r>
            <a:r>
              <a:rPr lang="en-CA" altLang="zh-TW" dirty="0" smtClean="0">
                <a:solidFill>
                  <a:srgbClr val="0000FF"/>
                </a:solidFill>
                <a:ea typeface="華康粗黑體" panose="020B0709000000000000" pitchFamily="49" charset="-120"/>
                <a:cs typeface="Arial" charset="0"/>
              </a:rPr>
              <a:t>1994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年基督會再臨世上</a:t>
            </a:r>
            <a:r>
              <a:rPr lang="en-US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,</a:t>
            </a:r>
            <a:r>
              <a:rPr lang="zh-TW" altLang="zh-TW" dirty="0" smtClean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結果又落空。</a:t>
            </a:r>
            <a:r>
              <a:rPr lang="zh-TW" altLang="zh-TW" dirty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二百多年來的末日論者都有一個共同點</a:t>
            </a:r>
            <a:r>
              <a:rPr lang="en-US" altLang="zh-TW" dirty="0">
                <a:solidFill>
                  <a:schemeClr val="tx1"/>
                </a:solidFill>
                <a:ea typeface="華康粗黑體" panose="020B0709000000000000" pitchFamily="49" charset="-120"/>
                <a:cs typeface="Arial" charset="0"/>
              </a:rPr>
              <a:t>:</a:t>
            </a:r>
            <a:r>
              <a:rPr lang="zh-TW" altLang="zh-TW" sz="3600" dirty="0">
                <a:solidFill>
                  <a:srgbClr val="FF0000"/>
                </a:solidFill>
                <a:ea typeface="華康粗黑體" panose="020B0709000000000000" pitchFamily="49" charset="-120"/>
                <a:cs typeface="Arial" charset="0"/>
              </a:rPr>
              <a:t>他們的預言從未應驗過</a:t>
            </a:r>
            <a:r>
              <a:rPr lang="zh-TW" altLang="zh-TW" sz="3600" dirty="0" smtClean="0">
                <a:solidFill>
                  <a:srgbClr val="FF0000"/>
                </a:solidFill>
                <a:ea typeface="華康粗黑體" panose="020B0709000000000000" pitchFamily="49" charset="-120"/>
                <a:cs typeface="Arial" charset="0"/>
              </a:rPr>
              <a:t>！</a:t>
            </a:r>
            <a:endParaRPr lang="zh-TW" altLang="en-US" sz="3600" dirty="0" smtClean="0">
              <a:solidFill>
                <a:srgbClr val="FF0000"/>
              </a:solidFill>
              <a:ea typeface="華康粗黑體" panose="020B0709000000000000" pitchFamily="49" charset="-12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18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-12334"/>
            <a:ext cx="9144000" cy="5221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1920" indent="177800" algn="just">
              <a:lnSpc>
                <a:spcPts val="4000"/>
              </a:lnSpc>
            </a:pPr>
            <a:endParaRPr lang="en-US" altLang="zh-HK" sz="3200" dirty="0">
              <a:latin typeface="Arial"/>
              <a:ea typeface="華康粗黑體"/>
            </a:endParaRPr>
          </a:p>
          <a:p>
            <a:pPr marL="121920" indent="177800" algn="just">
              <a:lnSpc>
                <a:spcPts val="4000"/>
              </a:lnSpc>
            </a:pPr>
            <a:r>
              <a:rPr lang="en-US" altLang="zh-HK" sz="3200" dirty="0" smtClean="0">
                <a:effectLst/>
                <a:latin typeface="Arial"/>
                <a:ea typeface="華康粗黑體"/>
              </a:rPr>
              <a:t>   ※</a:t>
            </a:r>
            <a:r>
              <a:rPr lang="zh-TW" altLang="zh-HK" sz="3200" dirty="0" smtClean="0">
                <a:solidFill>
                  <a:srgbClr val="0000FF"/>
                </a:solidFill>
                <a:effectLst/>
                <a:latin typeface="Arial"/>
                <a:ea typeface="華康粗黑體"/>
                <a:cs typeface="Arial"/>
              </a:rPr>
              <a:t>南來北往走西東，看得浮生總是空；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marL="121920" indent="355600" algn="just">
              <a:lnSpc>
                <a:spcPts val="4000"/>
              </a:lnSpc>
            </a:pPr>
            <a:r>
              <a:rPr lang="en-US" altLang="zh-TW" sz="3200" dirty="0" smtClean="0">
                <a:effectLst/>
                <a:latin typeface="Arial"/>
                <a:ea typeface="華康粗黑體"/>
                <a:cs typeface="Arial"/>
              </a:rPr>
              <a:t>     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天也空來地也空，人生渺渺在其中。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marL="121920" indent="355600" algn="just">
              <a:lnSpc>
                <a:spcPts val="4000"/>
              </a:lnSpc>
            </a:pPr>
            <a:r>
              <a:rPr lang="en-US" altLang="zh-TW" sz="3200" dirty="0" smtClean="0">
                <a:solidFill>
                  <a:srgbClr val="0000FF"/>
                </a:solidFill>
                <a:effectLst/>
                <a:latin typeface="Arial"/>
                <a:ea typeface="華康粗黑體"/>
                <a:cs typeface="Arial"/>
              </a:rPr>
              <a:t>     </a:t>
            </a:r>
            <a:r>
              <a:rPr lang="zh-TW" altLang="zh-HK" sz="3200" dirty="0" smtClean="0">
                <a:solidFill>
                  <a:srgbClr val="0000FF"/>
                </a:solidFill>
                <a:effectLst/>
                <a:latin typeface="Arial"/>
                <a:ea typeface="華康粗黑體"/>
                <a:cs typeface="Arial"/>
              </a:rPr>
              <a:t>生也空來死也空，生死如同一夢中；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marL="121920" indent="355600" algn="just">
              <a:lnSpc>
                <a:spcPts val="4000"/>
              </a:lnSpc>
            </a:pPr>
            <a:r>
              <a:rPr lang="en-US" altLang="zh-TW" sz="3200" dirty="0" smtClean="0">
                <a:effectLst/>
                <a:latin typeface="Arial"/>
                <a:ea typeface="華康粗黑體"/>
                <a:cs typeface="Arial"/>
              </a:rPr>
              <a:t>     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生如百花逢春好，死如黃葉掃秋風。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marL="121920" indent="355600" algn="just">
              <a:lnSpc>
                <a:spcPts val="4000"/>
              </a:lnSpc>
            </a:pPr>
            <a:r>
              <a:rPr lang="en-US" altLang="zh-TW" sz="3200" dirty="0" smtClean="0">
                <a:solidFill>
                  <a:srgbClr val="0000FF"/>
                </a:solidFill>
                <a:effectLst/>
                <a:latin typeface="Arial"/>
                <a:ea typeface="華康粗黑體"/>
                <a:cs typeface="Arial"/>
              </a:rPr>
              <a:t>     </a:t>
            </a:r>
            <a:r>
              <a:rPr lang="zh-TW" altLang="zh-HK" sz="3200" dirty="0" smtClean="0">
                <a:solidFill>
                  <a:srgbClr val="0000FF"/>
                </a:solidFill>
                <a:effectLst/>
                <a:latin typeface="Arial"/>
                <a:ea typeface="華康粗黑體"/>
                <a:cs typeface="Arial"/>
              </a:rPr>
              <a:t>大限來時須分散，你往西來我往東；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marL="2430780" indent="-1951990" algn="just">
              <a:lnSpc>
                <a:spcPts val="4000"/>
              </a:lnSpc>
            </a:pPr>
            <a:r>
              <a:rPr lang="en-US" altLang="zh-TW" sz="3200" dirty="0" smtClean="0">
                <a:effectLst/>
                <a:latin typeface="Arial"/>
                <a:ea typeface="華康粗黑體"/>
                <a:cs typeface="Arial"/>
              </a:rPr>
              <a:t>     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空手來時空手去，到頭總是一場空。</a:t>
            </a:r>
            <a:endParaRPr lang="en-US" altLang="zh-TW" sz="3200" dirty="0" smtClean="0">
              <a:effectLst/>
              <a:latin typeface="Arial"/>
              <a:ea typeface="華康粗黑體"/>
              <a:cs typeface="Arial"/>
            </a:endParaRPr>
          </a:p>
          <a:p>
            <a:pPr marL="2430780" indent="-1951990" algn="just">
              <a:lnSpc>
                <a:spcPts val="4000"/>
              </a:lnSpc>
            </a:pPr>
            <a:r>
              <a:rPr lang="en-US" altLang="zh-TW" sz="3200" dirty="0">
                <a:latin typeface="Arial"/>
                <a:ea typeface="華康粗黑體"/>
                <a:cs typeface="Arial"/>
              </a:rPr>
              <a:t> </a:t>
            </a:r>
            <a:r>
              <a:rPr lang="en-US" altLang="zh-TW" sz="3200" dirty="0" smtClean="0">
                <a:latin typeface="Arial"/>
                <a:ea typeface="華康粗黑體"/>
                <a:cs typeface="Arial"/>
              </a:rPr>
              <a:t>                                               </a:t>
            </a:r>
            <a:r>
              <a:rPr lang="zh-TW" altLang="zh-HK" sz="3200" dirty="0" smtClean="0">
                <a:effectLst/>
                <a:latin typeface="Arial"/>
                <a:ea typeface="華康粗黑體"/>
                <a:cs typeface="Arial"/>
              </a:rPr>
              <a:t>（萬空歌）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 marL="533400" indent="186055" algn="just">
              <a:lnSpc>
                <a:spcPts val="4000"/>
              </a:lnSpc>
            </a:pPr>
            <a:r>
              <a:rPr lang="en-US" altLang="zh-TW" sz="3200" spc="4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     </a:t>
            </a:r>
            <a:r>
              <a:rPr lang="zh-TW" altLang="zh-HK" sz="3200" spc="4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如果沒有永生，豈非一切成空？</a:t>
            </a:r>
            <a:endParaRPr lang="zh-TW" altLang="zh-HK" sz="2800" dirty="0" smtClean="0">
              <a:effectLst/>
              <a:latin typeface="Times New Roman"/>
              <a:ea typeface="全真新細明"/>
            </a:endParaRPr>
          </a:p>
          <a:p>
            <a:pPr>
              <a:lnSpc>
                <a:spcPts val="4000"/>
              </a:lnSpc>
            </a:pPr>
            <a:r>
              <a:rPr lang="en-US" altLang="zh-TW" sz="3200" spc="4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           </a:t>
            </a:r>
            <a:r>
              <a:rPr lang="zh-TW" altLang="zh-HK" sz="3200" spc="40" dirty="0" smtClean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如果有永生，又何必害怕死亡？</a:t>
            </a:r>
            <a:endParaRPr lang="zh-TW" altLang="zh-HK" sz="3200" dirty="0">
              <a:effectLst/>
              <a:latin typeface="Arial" panose="020B0604020202020204" pitchFamily="34" charset="0"/>
              <a:ea typeface="全真新細明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42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36512" y="44624"/>
            <a:ext cx="9144000" cy="6264696"/>
          </a:xfrm>
        </p:spPr>
        <p:txBody>
          <a:bodyPr/>
          <a:lstStyle/>
          <a:p>
            <a:pPr algn="l" eaLnBrk="1" hangingPunct="1">
              <a:lnSpc>
                <a:spcPts val="7000"/>
              </a:lnSpc>
              <a:spcBef>
                <a:spcPts val="3600"/>
              </a:spcBef>
              <a:spcAft>
                <a:spcPts val="3600"/>
              </a:spcAft>
            </a:pPr>
            <a:r>
              <a:rPr lang="en-US" altLang="zh-TW" dirty="0" smtClean="0">
                <a:solidFill>
                  <a:srgbClr val="00FF00"/>
                </a:solidFill>
                <a:effectLst/>
                <a:latin typeface="華康粗黑體" pitchFamily="49" charset="-120"/>
                <a:ea typeface="華康粗黑體" pitchFamily="49" charset="-120"/>
              </a:rPr>
              <a:t> 41.</a:t>
            </a:r>
            <a:r>
              <a:rPr lang="zh-TW" altLang="en-US" sz="5400" dirty="0" smtClean="0">
                <a:solidFill>
                  <a:srgbClr val="00FF00"/>
                </a:solidFill>
                <a:effectLst/>
                <a:latin typeface="華康粗黑體" pitchFamily="49" charset="-120"/>
                <a:ea typeface="華康粗黑體" pitchFamily="49" charset="-120"/>
              </a:rPr>
              <a:t>病人傅油聖事</a:t>
            </a:r>
            <a:r>
              <a:rPr lang="zh-TW" altLang="en-US" dirty="0" smtClean="0">
                <a:solidFill>
                  <a:srgbClr val="00FF00"/>
                </a:solidFill>
                <a:effectLst/>
                <a:latin typeface="華康粗黑體" pitchFamily="49" charset="-120"/>
                <a:ea typeface="華康粗黑體" pitchFamily="49" charset="-120"/>
              </a:rPr>
              <a:t/>
            </a:r>
            <a:br>
              <a:rPr lang="zh-TW" altLang="en-US" dirty="0" smtClean="0">
                <a:solidFill>
                  <a:srgbClr val="00FF00"/>
                </a:solidFill>
                <a:effectLst/>
                <a:latin typeface="華康粗黑體" pitchFamily="49" charset="-120"/>
                <a:ea typeface="華康粗黑體" pitchFamily="49" charset="-120"/>
              </a:rPr>
            </a:br>
            <a:r>
              <a:rPr lang="zh-TW" altLang="en-US" dirty="0" smtClean="0">
                <a:solidFill>
                  <a:schemeClr val="tx1"/>
                </a:solidFill>
                <a:effectLst/>
                <a:latin typeface="華康粗黑體" pitchFamily="49" charset="-120"/>
                <a:ea typeface="華康粗黑體" pitchFamily="49" charset="-120"/>
              </a:rPr>
              <a:t>         </a:t>
            </a:r>
            <a:r>
              <a:rPr lang="zh-TW" altLang="en-US" sz="2800" dirty="0" smtClean="0">
                <a:solidFill>
                  <a:schemeClr val="tx1"/>
                </a:solidFill>
                <a:effectLst/>
                <a:latin typeface="華康粗黑體" pitchFamily="49" charset="-120"/>
                <a:ea typeface="華康粗黑體" pitchFamily="49" charset="-120"/>
              </a:rPr>
              <a:t>如果你有</a:t>
            </a:r>
            <a:r>
              <a:rPr lang="zh-TW" altLang="en-US" sz="4800" dirty="0" smtClean="0">
                <a:solidFill>
                  <a:schemeClr val="tx1"/>
                </a:solidFill>
                <a:effectLst/>
                <a:latin typeface="華康粗黑體" pitchFamily="49" charset="-120"/>
                <a:ea typeface="華康粗黑體" pitchFamily="49" charset="-120"/>
              </a:rPr>
              <a:t>夕陽心態</a:t>
            </a:r>
            <a:r>
              <a:rPr lang="zh-TW" altLang="en-US" sz="2800" dirty="0" smtClean="0">
                <a:solidFill>
                  <a:schemeClr val="tx1"/>
                </a:solidFill>
                <a:effectLst/>
                <a:latin typeface="華康粗黑體" pitchFamily="49" charset="-120"/>
                <a:ea typeface="華康粗黑體" pitchFamily="49" charset="-120"/>
              </a:rPr>
              <a:t>，你會覺得</a:t>
            </a:r>
            <a:r>
              <a:rPr lang="zh-TW" altLang="en-US" dirty="0" smtClean="0">
                <a:solidFill>
                  <a:srgbClr val="F5FEB2"/>
                </a:solidFill>
                <a:effectLst/>
                <a:latin typeface="華康粗黑體" pitchFamily="49" charset="-120"/>
                <a:ea typeface="華康粗黑體" pitchFamily="49" charset="-120"/>
              </a:rPr>
              <a:t/>
            </a:r>
            <a:br>
              <a:rPr lang="zh-TW" altLang="en-US" dirty="0" smtClean="0">
                <a:solidFill>
                  <a:srgbClr val="F5FEB2"/>
                </a:solidFill>
                <a:effectLst/>
                <a:latin typeface="華康粗黑體" pitchFamily="49" charset="-120"/>
                <a:ea typeface="華康粗黑體" pitchFamily="49" charset="-120"/>
              </a:rPr>
            </a:br>
            <a:r>
              <a:rPr lang="zh-TW" altLang="en-US" dirty="0" smtClean="0">
                <a:solidFill>
                  <a:srgbClr val="F5FEB2"/>
                </a:solidFill>
                <a:effectLst/>
                <a:latin typeface="華康粗黑體" pitchFamily="49" charset="-120"/>
                <a:ea typeface="華康粗黑體" pitchFamily="49" charset="-120"/>
              </a:rPr>
              <a:t>         </a:t>
            </a:r>
            <a:r>
              <a:rPr lang="zh-TW" altLang="en-US" sz="4000" dirty="0" smtClean="0">
                <a:solidFill>
                  <a:srgbClr val="FFFF00"/>
                </a:solidFill>
                <a:effectLst/>
                <a:latin typeface="華康粗黑體" pitchFamily="49" charset="-120"/>
                <a:ea typeface="華康粗黑體" pitchFamily="49" charset="-120"/>
              </a:rPr>
              <a:t>夕陽無限好，只是近黃昏</a:t>
            </a:r>
            <a:r>
              <a:rPr lang="en-US" altLang="zh-TW" sz="4000" dirty="0" smtClean="0">
                <a:solidFill>
                  <a:srgbClr val="FFFF00"/>
                </a:solidFill>
                <a:effectLst/>
                <a:latin typeface="華康粗黑體" pitchFamily="49" charset="-120"/>
                <a:ea typeface="華康粗黑體" pitchFamily="49" charset="-120"/>
              </a:rPr>
              <a:t/>
            </a:r>
            <a:br>
              <a:rPr lang="en-US" altLang="zh-TW" sz="4000" dirty="0" smtClean="0">
                <a:solidFill>
                  <a:srgbClr val="FFFF00"/>
                </a:solidFill>
                <a:effectLst/>
                <a:latin typeface="華康粗黑體" pitchFamily="49" charset="-120"/>
                <a:ea typeface="華康粗黑體" pitchFamily="49" charset="-120"/>
              </a:rPr>
            </a:br>
            <a:r>
              <a:rPr lang="en-US" altLang="zh-TW" sz="4000" dirty="0" smtClean="0">
                <a:solidFill>
                  <a:srgbClr val="FFFF00"/>
                </a:solidFill>
                <a:effectLst/>
                <a:latin typeface="華康粗黑體" pitchFamily="49" charset="-120"/>
                <a:ea typeface="華康粗黑體" pitchFamily="49" charset="-120"/>
              </a:rPr>
              <a:t> </a:t>
            </a:r>
            <a:r>
              <a:rPr lang="zh-TW" altLang="en-US" sz="2800" dirty="0" smtClean="0">
                <a:solidFill>
                  <a:srgbClr val="F5FEB2"/>
                </a:solidFill>
                <a:effectLst/>
                <a:latin typeface="華康粗黑體" pitchFamily="49" charset="-120"/>
                <a:ea typeface="華康粗黑體" pitchFamily="49" charset="-120"/>
              </a:rPr>
              <a:t>如果你能</a:t>
            </a:r>
            <a:r>
              <a:rPr lang="zh-TW" altLang="en-US" sz="6000" dirty="0" smtClean="0">
                <a:solidFill>
                  <a:schemeClr val="tx1"/>
                </a:solidFill>
                <a:effectLst/>
                <a:latin typeface="華康粗黑體" pitchFamily="49" charset="-120"/>
                <a:ea typeface="華康粗黑體" pitchFamily="49" charset="-120"/>
              </a:rPr>
              <a:t>創造美好的晚年</a:t>
            </a:r>
            <a:br>
              <a:rPr lang="zh-TW" altLang="en-US" sz="6000" dirty="0" smtClean="0">
                <a:solidFill>
                  <a:schemeClr val="tx1"/>
                </a:solidFill>
                <a:effectLst/>
                <a:latin typeface="華康粗黑體" pitchFamily="49" charset="-120"/>
                <a:ea typeface="華康粗黑體" pitchFamily="49" charset="-120"/>
              </a:rPr>
            </a:br>
            <a:r>
              <a:rPr lang="zh-TW" altLang="en-US" sz="6000" dirty="0" smtClean="0">
                <a:solidFill>
                  <a:schemeClr val="tx1"/>
                </a:solidFill>
                <a:effectLst/>
                <a:latin typeface="華康粗黑體" pitchFamily="49" charset="-120"/>
                <a:ea typeface="華康粗黑體" pitchFamily="49" charset="-120"/>
              </a:rPr>
              <a:t> </a:t>
            </a:r>
            <a:r>
              <a:rPr lang="zh-TW" altLang="en-US" sz="3200" dirty="0" smtClean="0">
                <a:solidFill>
                  <a:schemeClr val="tx1"/>
                </a:solidFill>
                <a:effectLst/>
                <a:latin typeface="華康粗黑體" pitchFamily="49" charset="-120"/>
                <a:ea typeface="華康粗黑體" pitchFamily="49" charset="-120"/>
              </a:rPr>
              <a:t>你會體會：</a:t>
            </a:r>
            <a:r>
              <a:rPr lang="zh-TW" altLang="en-US" dirty="0" smtClean="0">
                <a:solidFill>
                  <a:srgbClr val="FFFF00"/>
                </a:solidFill>
                <a:effectLst/>
                <a:latin typeface="華康粗黑體" pitchFamily="49" charset="-120"/>
                <a:ea typeface="華康粗黑體" pitchFamily="49" charset="-120"/>
              </a:rPr>
              <a:t>但得夕陽無限好，</a:t>
            </a:r>
            <a:br>
              <a:rPr lang="zh-TW" altLang="en-US" dirty="0" smtClean="0">
                <a:solidFill>
                  <a:srgbClr val="FFFF00"/>
                </a:solidFill>
                <a:effectLst/>
                <a:latin typeface="華康粗黑體" pitchFamily="49" charset="-120"/>
                <a:ea typeface="華康粗黑體" pitchFamily="49" charset="-120"/>
              </a:rPr>
            </a:br>
            <a:r>
              <a:rPr lang="zh-TW" altLang="en-US" dirty="0" smtClean="0">
                <a:solidFill>
                  <a:srgbClr val="FFFF00"/>
                </a:solidFill>
                <a:effectLst/>
                <a:latin typeface="華康粗黑體" pitchFamily="49" charset="-120"/>
                <a:ea typeface="華康粗黑體" pitchFamily="49" charset="-120"/>
              </a:rPr>
              <a:t>    </a:t>
            </a:r>
            <a:r>
              <a:rPr lang="zh-TW" altLang="en-US" sz="4000" dirty="0" smtClean="0">
                <a:solidFill>
                  <a:srgbClr val="FFFF00"/>
                </a:solidFill>
                <a:effectLst/>
                <a:latin typeface="華康粗黑體" pitchFamily="49" charset="-120"/>
                <a:ea typeface="華康粗黑體" pitchFamily="49" charset="-120"/>
              </a:rPr>
              <a:t>   </a:t>
            </a:r>
            <a:r>
              <a:rPr lang="zh-TW" altLang="en-US" dirty="0" smtClean="0">
                <a:solidFill>
                  <a:srgbClr val="FFFF00"/>
                </a:solidFill>
                <a:effectLst/>
                <a:latin typeface="華康粗黑體" pitchFamily="49" charset="-120"/>
                <a:ea typeface="華康粗黑體" pitchFamily="49" charset="-120"/>
              </a:rPr>
              <a:t>  何必惆悵近黃昏！</a:t>
            </a:r>
          </a:p>
        </p:txBody>
      </p:sp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1547813" y="1412875"/>
            <a:ext cx="325437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</a:pPr>
            <a:r>
              <a:rPr lang="en-US" altLang="zh-TW" smtClean="0">
                <a:solidFill>
                  <a:srgbClr val="FFFFFF"/>
                </a:solidFill>
              </a:rPr>
              <a:t> </a:t>
            </a:r>
            <a:endParaRPr lang="zh-TW" altLang="en-US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2508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88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540875" cy="75295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7018338" y="6332538"/>
            <a:ext cx="216217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ctr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800" b="1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Times New Roman" pitchFamily="18" charset="0"/>
                <a:ea typeface="標楷體" pitchFamily="65" charset="-120"/>
              </a:rPr>
              <a:t>Copyright @ by Tasha Tudor &amp; Family , Inc.</a:t>
            </a:r>
          </a:p>
          <a:p>
            <a:pPr fontAlgn="ctr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800" b="1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Times New Roman" pitchFamily="18" charset="0"/>
                <a:ea typeface="標楷體" pitchFamily="65" charset="-120"/>
              </a:rPr>
              <a:t>Photograph ©Richard W. Brown</a:t>
            </a:r>
          </a:p>
        </p:txBody>
      </p:sp>
      <p:sp>
        <p:nvSpPr>
          <p:cNvPr id="70672" name="Text Box 16"/>
          <p:cNvSpPr txBox="1">
            <a:spLocks noChangeArrowheads="1"/>
          </p:cNvSpPr>
          <p:nvPr/>
        </p:nvSpPr>
        <p:spPr bwMode="auto">
          <a:xfrm>
            <a:off x="1158875" y="860425"/>
            <a:ext cx="6391275" cy="14462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ctr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4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華康粗黑體" pitchFamily="49" charset="-120"/>
                <a:ea typeface="華康粗黑體" pitchFamily="49" charset="-120"/>
              </a:rPr>
              <a:t>我是懂得創造生活樂趣的</a:t>
            </a:r>
          </a:p>
          <a:p>
            <a:pPr fontAlgn="ctr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4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華康粗黑體" pitchFamily="49" charset="-120"/>
                <a:ea typeface="華康粗黑體" pitchFamily="49" charset="-120"/>
              </a:rPr>
              <a:t>塔莎老奶奶。</a:t>
            </a:r>
          </a:p>
        </p:txBody>
      </p:sp>
    </p:spTree>
    <p:extLst>
      <p:ext uri="{BB962C8B-B14F-4D97-AF65-F5344CB8AC3E}">
        <p14:creationId xmlns:p14="http://schemas.microsoft.com/office/powerpoint/2010/main" val="11796562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395288" y="476250"/>
            <a:ext cx="8459787" cy="521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eaLnBrk="1" fontAlgn="ctr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TW" altLang="en-US" sz="4000" smtClean="0">
                <a:solidFill>
                  <a:srgbClr val="FFFFFF"/>
                </a:solidFill>
                <a:latin typeface="華康粗黑體" pitchFamily="49" charset="-120"/>
                <a:ea typeface="華康粗黑體" pitchFamily="49" charset="-120"/>
              </a:rPr>
              <a:t>老了，不一定要成為家人的負擔，</a:t>
            </a:r>
          </a:p>
          <a:p>
            <a:pPr eaLnBrk="1" fontAlgn="ctr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TW" altLang="en-US" sz="4000" smtClean="0">
                <a:solidFill>
                  <a:srgbClr val="FFFFFF"/>
                </a:solidFill>
                <a:latin typeface="華康粗黑體" pitchFamily="49" charset="-120"/>
                <a:ea typeface="華康粗黑體" pitchFamily="49" charset="-120"/>
              </a:rPr>
              <a:t>只要懂得創造生活樂趣，</a:t>
            </a:r>
          </a:p>
          <a:p>
            <a:pPr eaLnBrk="1" fontAlgn="ctr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TW" altLang="en-US" sz="4000" smtClean="0">
                <a:solidFill>
                  <a:srgbClr val="FFFFFF"/>
                </a:solidFill>
                <a:latin typeface="華康粗黑體" pitchFamily="49" charset="-120"/>
                <a:ea typeface="華康粗黑體" pitchFamily="49" charset="-120"/>
              </a:rPr>
              <a:t>老，不再是件讓人畏懼的事</a:t>
            </a:r>
            <a:r>
              <a:rPr kumimoji="0" lang="zh-TW" altLang="en-US" sz="4000" smtClean="0">
                <a:solidFill>
                  <a:srgbClr val="FFFFFF"/>
                </a:solidFill>
                <a:latin typeface="華康粗黑體" pitchFamily="49" charset="-120"/>
                <a:ea typeface="華康粗黑體" pitchFamily="49" charset="-120"/>
              </a:rPr>
              <a:t>。</a:t>
            </a:r>
          </a:p>
          <a:p>
            <a:pPr eaLnBrk="1" fontAlgn="ctr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endParaRPr kumimoji="0" lang="zh-TW" altLang="en-US" sz="4000" smtClean="0">
              <a:solidFill>
                <a:srgbClr val="FFFFFF"/>
              </a:solidFill>
              <a:latin typeface="華康粗黑體" pitchFamily="49" charset="-120"/>
              <a:ea typeface="華康粗黑體" pitchFamily="49" charset="-120"/>
            </a:endParaRPr>
          </a:p>
          <a:p>
            <a:pPr eaLnBrk="1" fontAlgn="ctr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zh-TW" altLang="en-US" sz="4800" b="0" smtClean="0">
                <a:solidFill>
                  <a:srgbClr val="FFFF00"/>
                </a:solidFill>
                <a:latin typeface="華康粗黑體" pitchFamily="49" charset="-120"/>
                <a:ea typeface="華康粗黑體" pitchFamily="49" charset="-120"/>
              </a:rPr>
              <a:t>你會發現</a:t>
            </a:r>
            <a:r>
              <a:rPr kumimoji="0" lang="en-US" altLang="zh-TW" sz="4800" b="0" smtClean="0">
                <a:solidFill>
                  <a:srgbClr val="FFFF00"/>
                </a:solidFill>
                <a:latin typeface="華康粗黑體" pitchFamily="49" charset="-120"/>
                <a:ea typeface="華康粗黑體" pitchFamily="49" charset="-120"/>
              </a:rPr>
              <a:t>……</a:t>
            </a:r>
          </a:p>
          <a:p>
            <a:pPr eaLnBrk="1" fontAlgn="ctr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zh-TW" altLang="en-US" sz="4800" b="0" smtClean="0">
                <a:solidFill>
                  <a:srgbClr val="FFFF00"/>
                </a:solidFill>
                <a:latin typeface="華康粗黑體" pitchFamily="49" charset="-120"/>
                <a:ea typeface="華康粗黑體" pitchFamily="49" charset="-120"/>
              </a:rPr>
              <a:t>原來，生活也可以這麼好過</a:t>
            </a:r>
            <a:r>
              <a:rPr kumimoji="0" lang="zh-TW" altLang="en-US" sz="4400" b="0" smtClean="0">
                <a:solidFill>
                  <a:srgbClr val="FFFF00"/>
                </a:solidFill>
                <a:latin typeface="華康粗黑體" pitchFamily="49" charset="-120"/>
                <a:ea typeface="華康粗黑體" pitchFamily="49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8823375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母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549275"/>
            <a:ext cx="9144000" cy="1439863"/>
          </a:xfrm>
          <a:noFill/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b="1" smtClean="0">
                <a:latin typeface="華康粗黑體" pitchFamily="49" charset="-120"/>
                <a:ea typeface="華康粗黑體" pitchFamily="49" charset="-120"/>
              </a:rPr>
              <a:t>有些人不思考死亡，是因為死亡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b="1" smtClean="0">
                <a:latin typeface="華康粗黑體" pitchFamily="49" charset="-120"/>
                <a:ea typeface="華康粗黑體" pitchFamily="49" charset="-120"/>
              </a:rPr>
              <a:t>來得太早、太突然。</a:t>
            </a:r>
            <a:r>
              <a:rPr lang="zh-TW" altLang="en-US" sz="3600" b="1" smtClean="0">
                <a:latin typeface="華康粗黑體" pitchFamily="49" charset="-120"/>
                <a:ea typeface="華康粗黑體" pitchFamily="49" charset="-120"/>
              </a:rPr>
              <a:t> 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684213" y="2420938"/>
            <a:ext cx="7416800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20000"/>
              </a:spcBef>
            </a:pPr>
            <a:r>
              <a:rPr lang="zh-TW" altLang="en-US" sz="3200" b="1">
                <a:solidFill>
                  <a:prstClr val="black"/>
                </a:solidFill>
                <a:ea typeface="華康粗黑體" pitchFamily="49" charset="-120"/>
              </a:rPr>
              <a:t>許多猝死者，好比死於車禍意外，來不及想到自己會死。</a:t>
            </a:r>
            <a:endParaRPr lang="zh-TW" altLang="en-US" sz="3200">
              <a:solidFill>
                <a:prstClr val="black"/>
              </a:solidFill>
              <a:ea typeface="華康粗黑體" pitchFamily="49" charset="-120"/>
            </a:endParaRP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684213" y="4941888"/>
            <a:ext cx="7416800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TW" altLang="en-US" sz="32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華康粗黑體" pitchFamily="49" charset="-120"/>
              </a:rPr>
              <a:t>我雖然死得有點早（</a:t>
            </a:r>
            <a:r>
              <a:rPr lang="en-US" altLang="zh-TW" sz="32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華康粗黑體" pitchFamily="49" charset="-120"/>
              </a:rPr>
              <a:t>53</a:t>
            </a:r>
            <a:r>
              <a:rPr lang="zh-TW" altLang="en-US" sz="32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華康粗黑體" pitchFamily="49" charset="-120"/>
              </a:rPr>
              <a:t>歲），卻稱不上突然，因為我清楚知道，自己在世上的最後一天，會在西元</a:t>
            </a:r>
            <a:r>
              <a:rPr lang="en-US" altLang="zh-TW" sz="32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華康粗黑體" pitchFamily="49" charset="-120"/>
              </a:rPr>
              <a:t>2005</a:t>
            </a:r>
            <a:r>
              <a:rPr lang="zh-TW" altLang="en-US" sz="32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華康粗黑體" pitchFamily="49" charset="-120"/>
              </a:rPr>
              <a:t>年。</a:t>
            </a:r>
          </a:p>
        </p:txBody>
      </p:sp>
    </p:spTree>
    <p:extLst>
      <p:ext uri="{BB962C8B-B14F-4D97-AF65-F5344CB8AC3E}">
        <p14:creationId xmlns:p14="http://schemas.microsoft.com/office/powerpoint/2010/main" val="1714048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9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9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7" name="Rectangle 7"/>
          <p:cNvSpPr>
            <a:spLocks noRot="1" noChangeArrowheads="1"/>
          </p:cNvSpPr>
          <p:nvPr/>
        </p:nvSpPr>
        <p:spPr bwMode="auto">
          <a:xfrm>
            <a:off x="4716463" y="333375"/>
            <a:ext cx="4427537" cy="652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eaLnBrk="1" fontAlgn="base" hangingPunct="1">
              <a:lnSpc>
                <a:spcPct val="130000"/>
              </a:lnSpc>
              <a:spcBef>
                <a:spcPct val="1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None/>
            </a:pPr>
            <a:r>
              <a:rPr lang="zh-TW" altLang="en-US" sz="3200" smtClean="0">
                <a:solidFill>
                  <a:srgbClr val="FFFFFF"/>
                </a:solidFill>
                <a:latin typeface="華康粗黑體" pitchFamily="49" charset="-120"/>
                <a:ea typeface="華康粗黑體" pitchFamily="49" charset="-120"/>
              </a:rPr>
              <a:t>住在美國佛蒙特山丘的</a:t>
            </a:r>
          </a:p>
          <a:p>
            <a:pPr eaLnBrk="1" fontAlgn="base" hangingPunct="1">
              <a:lnSpc>
                <a:spcPct val="130000"/>
              </a:lnSpc>
              <a:spcBef>
                <a:spcPct val="1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None/>
            </a:pPr>
            <a:r>
              <a:rPr lang="zh-TW" altLang="en-US" sz="3200" smtClean="0">
                <a:solidFill>
                  <a:srgbClr val="FFFFFF"/>
                </a:solidFill>
                <a:latin typeface="華康粗黑體" pitchFamily="49" charset="-120"/>
                <a:ea typeface="華康粗黑體" pitchFamily="49" charset="-120"/>
              </a:rPr>
              <a:t>鄉居城堡裡，心愛的小狗、山羊、作畫、園藝工作</a:t>
            </a:r>
            <a:r>
              <a:rPr lang="en-US" altLang="zh-TW" sz="3200" smtClean="0">
                <a:solidFill>
                  <a:srgbClr val="FFFFFF"/>
                </a:solidFill>
                <a:latin typeface="華康粗黑體" pitchFamily="49" charset="-120"/>
                <a:ea typeface="華康粗黑體" pitchFamily="49" charset="-120"/>
              </a:rPr>
              <a:t>……</a:t>
            </a:r>
          </a:p>
          <a:p>
            <a:pPr eaLnBrk="1" fontAlgn="base" hangingPunct="1">
              <a:lnSpc>
                <a:spcPct val="130000"/>
              </a:lnSpc>
              <a:spcBef>
                <a:spcPct val="1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None/>
            </a:pPr>
            <a:r>
              <a:rPr lang="zh-TW" altLang="en-US" sz="3200" smtClean="0">
                <a:solidFill>
                  <a:srgbClr val="FFFFFF"/>
                </a:solidFill>
                <a:latin typeface="華康粗黑體" pitchFamily="49" charset="-120"/>
                <a:ea typeface="華康粗黑體" pitchFamily="49" charset="-120"/>
              </a:rPr>
              <a:t>是她生活的一切。</a:t>
            </a:r>
          </a:p>
          <a:p>
            <a:pPr eaLnBrk="1" fontAlgn="base" hangingPunct="1">
              <a:lnSpc>
                <a:spcPct val="130000"/>
              </a:lnSpc>
              <a:spcBef>
                <a:spcPct val="6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None/>
            </a:pPr>
            <a:r>
              <a:rPr lang="zh-TW" altLang="en-US" sz="3200" smtClean="0">
                <a:solidFill>
                  <a:srgbClr val="FF9966"/>
                </a:solidFill>
                <a:latin typeface="華康粗黑體" pitchFamily="49" charset="-120"/>
                <a:ea typeface="華康粗黑體" pitchFamily="49" charset="-120"/>
              </a:rPr>
              <a:t>邀你一同進入塔莎老奶奶充滿睿智、感性、愜意的美好生活。</a:t>
            </a:r>
          </a:p>
        </p:txBody>
      </p:sp>
      <p:pic>
        <p:nvPicPr>
          <p:cNvPr id="18435" name="Picture 10" descr="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242888"/>
            <a:ext cx="4662488" cy="7200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51" name="Text Box 11"/>
          <p:cNvSpPr txBox="1">
            <a:spLocks noChangeArrowheads="1"/>
          </p:cNvSpPr>
          <p:nvPr/>
        </p:nvSpPr>
        <p:spPr bwMode="auto">
          <a:xfrm>
            <a:off x="2481263" y="6521450"/>
            <a:ext cx="216217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ctr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800" b="1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Times New Roman" pitchFamily="18" charset="0"/>
                <a:ea typeface="標楷體" pitchFamily="65" charset="-120"/>
              </a:rPr>
              <a:t>Copyright @ by Tasha Tudor &amp; Family , Inc.</a:t>
            </a:r>
          </a:p>
          <a:p>
            <a:pPr fontAlgn="ctr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800" b="1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Times New Roman" pitchFamily="18" charset="0"/>
                <a:ea typeface="標楷體" pitchFamily="65" charset="-120"/>
              </a:rPr>
              <a:t>Photograph ©Richard W. Brown</a:t>
            </a:r>
          </a:p>
        </p:txBody>
      </p:sp>
    </p:spTree>
    <p:extLst>
      <p:ext uri="{BB962C8B-B14F-4D97-AF65-F5344CB8AC3E}">
        <p14:creationId xmlns:p14="http://schemas.microsoft.com/office/powerpoint/2010/main" val="9720678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8" descr="T2-165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07950" y="0"/>
            <a:ext cx="4700588" cy="7245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29" name="Text Box 9"/>
          <p:cNvSpPr txBox="1">
            <a:spLocks noChangeArrowheads="1"/>
          </p:cNvSpPr>
          <p:nvPr/>
        </p:nvSpPr>
        <p:spPr bwMode="auto">
          <a:xfrm>
            <a:off x="4860925" y="476250"/>
            <a:ext cx="3259138" cy="641350"/>
          </a:xfrm>
          <a:prstGeom prst="rect">
            <a:avLst/>
          </a:prstGeom>
          <a:solidFill>
            <a:srgbClr val="FFFFCC">
              <a:alpha val="80000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ctr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標楷體" pitchFamily="65" charset="-120"/>
                <a:ea typeface="標楷體" pitchFamily="65" charset="-120"/>
              </a:rPr>
              <a:t>　</a:t>
            </a:r>
            <a:r>
              <a:rPr kumimoji="1" lang="zh-TW" altLang="en-US" sz="3600" b="1" dirty="0">
                <a:solidFill>
                  <a:srgbClr val="000000"/>
                </a:solidFill>
                <a:latin typeface="華康粗黑體" pitchFamily="49" charset="-120"/>
                <a:ea typeface="華康粗黑體" pitchFamily="49" charset="-120"/>
              </a:rPr>
              <a:t>心靈的滿足</a:t>
            </a:r>
          </a:p>
        </p:txBody>
      </p:sp>
      <p:sp>
        <p:nvSpPr>
          <p:cNvPr id="81930" name="Text Box 10"/>
          <p:cNvSpPr txBox="1">
            <a:spLocks noChangeArrowheads="1"/>
          </p:cNvSpPr>
          <p:nvPr/>
        </p:nvSpPr>
        <p:spPr bwMode="auto">
          <a:xfrm>
            <a:off x="4716463" y="1412875"/>
            <a:ext cx="4427537" cy="48641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3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華康粗黑體" pitchFamily="49" charset="-120"/>
                <a:ea typeface="華康粗黑體" pitchFamily="49" charset="-120"/>
              </a:rPr>
              <a:t>「想獲得幸福，</a:t>
            </a:r>
          </a:p>
          <a:p>
            <a:pPr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3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華康粗黑體" pitchFamily="49" charset="-120"/>
                <a:ea typeface="華康粗黑體" pitchFamily="49" charset="-120"/>
              </a:rPr>
              <a:t>就是希望心靈得以充實吧！我滿足於身旁的任何事物。無論是屋子、庭園、動物或是天氣，</a:t>
            </a:r>
          </a:p>
          <a:p>
            <a:pPr font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4100" b="1" dirty="0">
                <a:solidFill>
                  <a:srgbClr val="F5FEB2"/>
                </a:solidFill>
                <a:latin typeface="華康粗黑體" pitchFamily="49" charset="-120"/>
                <a:ea typeface="華康粗黑體" pitchFamily="49" charset="-120"/>
              </a:rPr>
              <a:t>生活中的一切，都令我滿足</a:t>
            </a:r>
            <a:r>
              <a:rPr kumimoji="1" lang="zh-TW" altLang="en-US" sz="3300" b="1" dirty="0">
                <a:solidFill>
                  <a:srgbClr val="F5FEB2"/>
                </a:solidFill>
                <a:latin typeface="華康粗黑體" pitchFamily="49" charset="-120"/>
                <a:ea typeface="華康粗黑體" pitchFamily="49" charset="-120"/>
              </a:rPr>
              <a:t>。」</a:t>
            </a:r>
            <a:r>
              <a:rPr kumimoji="1" lang="zh-TW" altLang="en-US" sz="3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華康粗黑體" pitchFamily="49" charset="-120"/>
                <a:ea typeface="華康粗黑體" pitchFamily="49" charset="-120"/>
              </a:rPr>
              <a:t> </a:t>
            </a:r>
          </a:p>
        </p:txBody>
      </p:sp>
      <p:sp>
        <p:nvSpPr>
          <p:cNvPr id="81951" name="Text Box 31"/>
          <p:cNvSpPr txBox="1">
            <a:spLocks noChangeArrowheads="1"/>
          </p:cNvSpPr>
          <p:nvPr/>
        </p:nvSpPr>
        <p:spPr bwMode="auto">
          <a:xfrm>
            <a:off x="0" y="6477000"/>
            <a:ext cx="216217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ctr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800" b="1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Times New Roman" pitchFamily="18" charset="0"/>
                <a:ea typeface="標楷體" pitchFamily="65" charset="-120"/>
              </a:rPr>
              <a:t>Copyright @ by Tasha Tudor &amp; Family , Inc.</a:t>
            </a:r>
          </a:p>
          <a:p>
            <a:pPr fontAlgn="ctr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800" b="1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Times New Roman" pitchFamily="18" charset="0"/>
                <a:ea typeface="標楷體" pitchFamily="65" charset="-120"/>
              </a:rPr>
              <a:t>Photograph ©Richard W. Brown</a:t>
            </a:r>
          </a:p>
        </p:txBody>
      </p:sp>
    </p:spTree>
    <p:extLst>
      <p:ext uri="{BB962C8B-B14F-4D97-AF65-F5344CB8AC3E}">
        <p14:creationId xmlns:p14="http://schemas.microsoft.com/office/powerpoint/2010/main" val="27264557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TW" altLang="zh-TW" smtClean="0"/>
          </a:p>
        </p:txBody>
      </p:sp>
      <p:pic>
        <p:nvPicPr>
          <p:cNvPr id="20483" name="Picture 8" descr="T1-10-1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07950" y="-166688"/>
            <a:ext cx="9359900" cy="7189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8554" name="Rectangle 10"/>
          <p:cNvSpPr>
            <a:spLocks noChangeArrowheads="1"/>
          </p:cNvSpPr>
          <p:nvPr/>
        </p:nvSpPr>
        <p:spPr bwMode="auto">
          <a:xfrm>
            <a:off x="0" y="2714625"/>
            <a:ext cx="6444208" cy="433349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3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華康粗黑體" pitchFamily="49" charset="-120"/>
                <a:ea typeface="華康粗黑體" pitchFamily="49" charset="-120"/>
              </a:rPr>
              <a:t>「孩子們曾問我：</a:t>
            </a:r>
          </a:p>
          <a:p>
            <a:pPr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3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華康粗黑體" pitchFamily="49" charset="-120"/>
                <a:ea typeface="華康粗黑體" pitchFamily="49" charset="-120"/>
              </a:rPr>
              <a:t>『</a:t>
            </a:r>
            <a:r>
              <a:rPr kumimoji="1" lang="zh-TW" altLang="en-US" sz="3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華康粗黑體" pitchFamily="49" charset="-120"/>
                <a:ea typeface="華康粗黑體" pitchFamily="49" charset="-120"/>
              </a:rPr>
              <a:t>妳的一生肯定很辛苦吧？</a:t>
            </a:r>
            <a:r>
              <a:rPr kumimoji="1" lang="en-US" altLang="zh-TW" sz="3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華康粗黑體" pitchFamily="49" charset="-120"/>
                <a:ea typeface="華康粗黑體" pitchFamily="49" charset="-120"/>
              </a:rPr>
              <a:t>』</a:t>
            </a:r>
          </a:p>
          <a:p>
            <a:pPr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3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華康粗黑體" pitchFamily="49" charset="-120"/>
                <a:ea typeface="華康粗黑體" pitchFamily="49" charset="-120"/>
              </a:rPr>
              <a:t>其實，完全不是這麼一回事呢。我一直都</a:t>
            </a:r>
            <a:r>
              <a:rPr kumimoji="1" lang="zh-TW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華康粗黑體" pitchFamily="49" charset="-120"/>
                <a:ea typeface="華康粗黑體" pitchFamily="49" charset="-120"/>
              </a:rPr>
              <a:t>以</a:t>
            </a:r>
            <a:r>
              <a:rPr kumimoji="1" lang="zh-TW" altLang="en-US" sz="4000" b="1" dirty="0">
                <a:solidFill>
                  <a:srgbClr val="FFFF00"/>
                </a:solidFill>
                <a:latin typeface="華康粗黑體" pitchFamily="49" charset="-120"/>
                <a:ea typeface="華康粗黑體" pitchFamily="49" charset="-120"/>
              </a:rPr>
              <a:t>度假的心情過日子</a:t>
            </a:r>
            <a:r>
              <a:rPr kumimoji="1" lang="zh-TW" altLang="en-US" sz="3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華康粗黑體" pitchFamily="49" charset="-120"/>
                <a:ea typeface="華康粗黑體" pitchFamily="49" charset="-120"/>
              </a:rPr>
              <a:t>，每天、每分、每秒，我都很享受著唷！」</a:t>
            </a:r>
            <a:r>
              <a:rPr kumimoji="1" lang="zh-TW" altLang="en-US" sz="2500" b="1" dirty="0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華康粗黑體" pitchFamily="49" charset="-120"/>
                <a:ea typeface="華康粗黑體" pitchFamily="49" charset="-120"/>
              </a:rPr>
              <a:t> </a:t>
            </a:r>
          </a:p>
        </p:txBody>
      </p:sp>
      <p:sp>
        <p:nvSpPr>
          <p:cNvPr id="108555" name="Text Box 11"/>
          <p:cNvSpPr txBox="1">
            <a:spLocks noChangeArrowheads="1"/>
          </p:cNvSpPr>
          <p:nvPr/>
        </p:nvSpPr>
        <p:spPr bwMode="auto">
          <a:xfrm>
            <a:off x="-180975" y="260350"/>
            <a:ext cx="4608513" cy="641350"/>
          </a:xfrm>
          <a:prstGeom prst="rect">
            <a:avLst/>
          </a:prstGeom>
          <a:solidFill>
            <a:srgbClr val="F5FEB2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</a:pPr>
            <a:r>
              <a:rPr lang="zh-TW" altLang="en-US" sz="3600" smtClean="0">
                <a:solidFill>
                  <a:srgbClr val="000000"/>
                </a:solidFill>
                <a:latin typeface="華康粗黑體" pitchFamily="49" charset="-120"/>
                <a:ea typeface="華康粗黑體" pitchFamily="49" charset="-120"/>
              </a:rPr>
              <a:t>享受人生的每分每秒</a:t>
            </a:r>
          </a:p>
        </p:txBody>
      </p:sp>
      <p:sp>
        <p:nvSpPr>
          <p:cNvPr id="108556" name="Text Box 12"/>
          <p:cNvSpPr txBox="1">
            <a:spLocks noChangeArrowheads="1"/>
          </p:cNvSpPr>
          <p:nvPr/>
        </p:nvSpPr>
        <p:spPr bwMode="auto">
          <a:xfrm>
            <a:off x="7018338" y="6524625"/>
            <a:ext cx="216217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ctr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800" b="1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Times New Roman" pitchFamily="18" charset="0"/>
                <a:ea typeface="標楷體" pitchFamily="65" charset="-120"/>
              </a:rPr>
              <a:t>Copyright @ by Tasha Tudor &amp; Family , Inc.</a:t>
            </a:r>
          </a:p>
          <a:p>
            <a:pPr fontAlgn="ctr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800" b="1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Times New Roman" pitchFamily="18" charset="0"/>
                <a:ea typeface="標楷體" pitchFamily="65" charset="-120"/>
              </a:rPr>
              <a:t>Photograph ©Richard W. Brown</a:t>
            </a:r>
          </a:p>
        </p:txBody>
      </p:sp>
    </p:spTree>
    <p:extLst>
      <p:ext uri="{BB962C8B-B14F-4D97-AF65-F5344CB8AC3E}">
        <p14:creationId xmlns:p14="http://schemas.microsoft.com/office/powerpoint/2010/main" val="34839910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4" descr="T1-62-63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36513" y="-192088"/>
            <a:ext cx="9396413" cy="71421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141" name="Rectangle 37"/>
          <p:cNvSpPr>
            <a:spLocks noChangeArrowheads="1"/>
          </p:cNvSpPr>
          <p:nvPr/>
        </p:nvSpPr>
        <p:spPr bwMode="auto">
          <a:xfrm>
            <a:off x="0" y="1628775"/>
            <a:ext cx="5508625" cy="46704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3300" dirty="0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華康粗黑體" pitchFamily="49" charset="-120"/>
                <a:ea typeface="華康粗黑體" pitchFamily="49" charset="-120"/>
              </a:rPr>
              <a:t>「英國作家蕭伯納曾說：</a:t>
            </a:r>
          </a:p>
          <a:p>
            <a:pPr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3300" dirty="0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華康粗黑體" pitchFamily="49" charset="-120"/>
                <a:ea typeface="華康粗黑體" pitchFamily="49" charset="-120"/>
              </a:rPr>
              <a:t>『</a:t>
            </a:r>
            <a:r>
              <a:rPr kumimoji="1" lang="zh-TW" altLang="en-US" sz="3300" dirty="0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華康粗黑體" pitchFamily="49" charset="-120"/>
                <a:ea typeface="華康粗黑體" pitchFamily="49" charset="-120"/>
              </a:rPr>
              <a:t>只有年少時擁有年輕，</a:t>
            </a:r>
          </a:p>
          <a:p>
            <a:pPr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3300" dirty="0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華康粗黑體" pitchFamily="49" charset="-120"/>
                <a:ea typeface="華康粗黑體" pitchFamily="49" charset="-120"/>
              </a:rPr>
              <a:t>是件可惜的事。</a:t>
            </a:r>
            <a:r>
              <a:rPr kumimoji="1" lang="en-US" altLang="zh-TW" sz="3300" dirty="0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華康粗黑體" pitchFamily="49" charset="-120"/>
                <a:ea typeface="華康粗黑體" pitchFamily="49" charset="-120"/>
              </a:rPr>
              <a:t>』</a:t>
            </a:r>
          </a:p>
          <a:p>
            <a:pPr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3300" dirty="0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華康粗黑體" pitchFamily="49" charset="-120"/>
                <a:ea typeface="華康粗黑體" pitchFamily="49" charset="-120"/>
              </a:rPr>
              <a:t>對我而言，隨著年歲增長，</a:t>
            </a:r>
          </a:p>
          <a:p>
            <a:pPr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3300" dirty="0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華康粗黑體" pitchFamily="49" charset="-120"/>
                <a:ea typeface="華康粗黑體" pitchFamily="49" charset="-120"/>
              </a:rPr>
              <a:t>日子過得更充實，</a:t>
            </a:r>
          </a:p>
          <a:p>
            <a:pPr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3300" dirty="0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華康粗黑體" pitchFamily="49" charset="-120"/>
                <a:ea typeface="華康粗黑體" pitchFamily="49" charset="-120"/>
              </a:rPr>
              <a:t>且懂得享受生活樂趣。</a:t>
            </a:r>
          </a:p>
          <a:p>
            <a:pPr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3300" dirty="0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華康粗黑體" pitchFamily="49" charset="-120"/>
                <a:ea typeface="華康粗黑體" pitchFamily="49" charset="-120"/>
              </a:rPr>
              <a:t>現在，就是最好的時光。」</a:t>
            </a:r>
          </a:p>
        </p:txBody>
      </p:sp>
      <p:sp>
        <p:nvSpPr>
          <p:cNvPr id="47142" name="Text Box 38"/>
          <p:cNvSpPr txBox="1">
            <a:spLocks noChangeArrowheads="1"/>
          </p:cNvSpPr>
          <p:nvPr/>
        </p:nvSpPr>
        <p:spPr bwMode="auto">
          <a:xfrm>
            <a:off x="-36513" y="515938"/>
            <a:ext cx="5040313" cy="641350"/>
          </a:xfrm>
          <a:prstGeom prst="rect">
            <a:avLst/>
          </a:prstGeom>
          <a:solidFill>
            <a:srgbClr val="F5FEB2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eaLnBrk="1" fontAlgn="ctr" hangingPunct="1">
              <a:spcBef>
                <a:spcPct val="0"/>
              </a:spcBef>
              <a:spcAft>
                <a:spcPct val="0"/>
              </a:spcAft>
            </a:pPr>
            <a:r>
              <a:rPr lang="zh-TW" altLang="en-US" sz="3600" smtClean="0">
                <a:solidFill>
                  <a:srgbClr val="000000"/>
                </a:solidFill>
                <a:latin typeface="華康粗黑體" pitchFamily="49" charset="-120"/>
                <a:ea typeface="華康粗黑體" pitchFamily="49" charset="-120"/>
              </a:rPr>
              <a:t>現在，就是最好的時光</a:t>
            </a:r>
          </a:p>
        </p:txBody>
      </p:sp>
      <p:sp>
        <p:nvSpPr>
          <p:cNvPr id="47149" name="Text Box 45"/>
          <p:cNvSpPr txBox="1">
            <a:spLocks noChangeArrowheads="1"/>
          </p:cNvSpPr>
          <p:nvPr/>
        </p:nvSpPr>
        <p:spPr bwMode="auto">
          <a:xfrm>
            <a:off x="7089775" y="6405563"/>
            <a:ext cx="216217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ctr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800" b="1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Times New Roman" pitchFamily="18" charset="0"/>
                <a:ea typeface="標楷體" pitchFamily="65" charset="-120"/>
              </a:rPr>
              <a:t>Copyright @ by Tasha Tudor &amp; Family , Inc.</a:t>
            </a:r>
          </a:p>
          <a:p>
            <a:pPr fontAlgn="ctr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800" b="1">
                <a:solidFill>
                  <a:srgbClr val="FFFFFF"/>
                </a:solidFill>
                <a:effectLst>
                  <a:outerShdw blurRad="38100" dist="38100" dir="2700000" algn="tl">
                    <a:srgbClr val="003366"/>
                  </a:outerShdw>
                </a:effectLst>
                <a:latin typeface="Times New Roman" pitchFamily="18" charset="0"/>
                <a:ea typeface="標楷體" pitchFamily="65" charset="-120"/>
              </a:rPr>
              <a:t>Photograph ©Richard W. Brown</a:t>
            </a:r>
          </a:p>
        </p:txBody>
      </p:sp>
    </p:spTree>
    <p:extLst>
      <p:ext uri="{BB962C8B-B14F-4D97-AF65-F5344CB8AC3E}">
        <p14:creationId xmlns:p14="http://schemas.microsoft.com/office/powerpoint/2010/main" val="11358010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20" name="Text Box 68"/>
          <p:cNvSpPr txBox="1">
            <a:spLocks noChangeArrowheads="1"/>
          </p:cNvSpPr>
          <p:nvPr/>
        </p:nvSpPr>
        <p:spPr bwMode="auto">
          <a:xfrm>
            <a:off x="0" y="188913"/>
            <a:ext cx="9144000" cy="574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 eaLnBrk="0" hangingPunct="0"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algn="ctr" eaLnBrk="0" fontAlgn="ctr" hangingPunct="0">
              <a:spcBef>
                <a:spcPct val="0"/>
              </a:spcBef>
              <a:spcAft>
                <a:spcPct val="0"/>
              </a:spcAft>
              <a:defRPr kumimoji="1" sz="22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eaLnBrk="1" fontAlgn="ctr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TW" altLang="en-US" sz="3600" b="0" smtClean="0">
                <a:solidFill>
                  <a:srgbClr val="FFFFFF"/>
                </a:solidFill>
                <a:latin typeface="華康粗黑體" pitchFamily="49" charset="-120"/>
                <a:ea typeface="華康粗黑體" pitchFamily="49" charset="-120"/>
              </a:rPr>
              <a:t>不管你現在幾歲，生活其實有無限可能</a:t>
            </a:r>
            <a:r>
              <a:rPr lang="en-US" altLang="zh-TW" sz="3600" b="0" smtClean="0">
                <a:solidFill>
                  <a:srgbClr val="FFFFFF"/>
                </a:solidFill>
                <a:latin typeface="華康粗黑體" pitchFamily="49" charset="-120"/>
                <a:ea typeface="華康粗黑體" pitchFamily="49" charset="-120"/>
              </a:rPr>
              <a:t>!</a:t>
            </a:r>
          </a:p>
          <a:p>
            <a:pPr eaLnBrk="1" fontAlgn="ctr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TW" altLang="en-US" sz="3600" b="0" smtClean="0">
                <a:solidFill>
                  <a:srgbClr val="FFFFFF"/>
                </a:solidFill>
                <a:latin typeface="華康粗黑體" pitchFamily="49" charset="-120"/>
                <a:ea typeface="華康粗黑體" pitchFamily="49" charset="-120"/>
              </a:rPr>
              <a:t>選擇自己要過的生活，是人生最重要的事。</a:t>
            </a:r>
          </a:p>
          <a:p>
            <a:pPr eaLnBrk="1" fontAlgn="ctr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TW" altLang="en-US" sz="3600" b="0" smtClean="0">
                <a:solidFill>
                  <a:srgbClr val="FFFFFF"/>
                </a:solidFill>
                <a:latin typeface="華康粗黑體" pitchFamily="49" charset="-120"/>
                <a:ea typeface="華康粗黑體" pitchFamily="49" charset="-120"/>
              </a:rPr>
              <a:t>別忘了與最親愛的人分享每一個可以更幸福的機會，讓每個都會或即將步入老年的人，</a:t>
            </a:r>
          </a:p>
          <a:p>
            <a:pPr eaLnBrk="1" fontAlgn="ctr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TW" altLang="en-US" sz="3600" b="0" smtClean="0">
                <a:solidFill>
                  <a:srgbClr val="FFFFFF"/>
                </a:solidFill>
                <a:latin typeface="華康粗黑體" pitchFamily="49" charset="-120"/>
                <a:ea typeface="華康粗黑體" pitchFamily="49" charset="-120"/>
              </a:rPr>
              <a:t>都能擁有最簡單的心靈滿足。</a:t>
            </a:r>
          </a:p>
          <a:p>
            <a:pPr eaLnBrk="1" fontAlgn="ctr" hangingPunct="1">
              <a:lnSpc>
                <a:spcPct val="180000"/>
              </a:lnSpc>
              <a:spcBef>
                <a:spcPct val="0"/>
              </a:spcBef>
              <a:spcAft>
                <a:spcPct val="0"/>
              </a:spcAft>
            </a:pPr>
            <a:r>
              <a:rPr lang="zh-TW" altLang="en-US" sz="4400" b="0" smtClean="0">
                <a:solidFill>
                  <a:srgbClr val="FFFF00"/>
                </a:solidFill>
                <a:latin typeface="華康粗黑體" pitchFamily="49" charset="-120"/>
                <a:ea typeface="華康粗黑體" pitchFamily="49" charset="-120"/>
              </a:rPr>
              <a:t>你會發現，歷經歲月的刻痕，</a:t>
            </a:r>
          </a:p>
          <a:p>
            <a:pPr eaLnBrk="1" fontAlgn="ctr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TW" altLang="en-US" sz="4400" b="0" smtClean="0">
                <a:solidFill>
                  <a:srgbClr val="FFFF00"/>
                </a:solidFill>
                <a:latin typeface="華康粗黑體" pitchFamily="49" charset="-120"/>
                <a:ea typeface="華康粗黑體" pitchFamily="49" charset="-120"/>
              </a:rPr>
              <a:t>原來是一件這麼美好的事</a:t>
            </a:r>
            <a:r>
              <a:rPr lang="zh-TW" altLang="en-US" sz="4000" b="0" smtClean="0">
                <a:solidFill>
                  <a:srgbClr val="FFFF00"/>
                </a:solidFill>
                <a:latin typeface="華康粗黑體" pitchFamily="49" charset="-120"/>
                <a:ea typeface="華康粗黑體" pitchFamily="49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1853783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0" y="0"/>
            <a:ext cx="9144000" cy="6783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500"/>
              </a:lnSpc>
            </a:pPr>
            <a:r>
              <a:rPr lang="en-US" altLang="zh-TW" sz="3600" dirty="0" smtClean="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41.</a:t>
            </a:r>
            <a:r>
              <a:rPr lang="zh-TW" altLang="en-US" sz="3600" dirty="0" smtClean="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病人傅油聖事</a:t>
            </a:r>
          </a:p>
          <a:p>
            <a:pPr>
              <a:lnSpc>
                <a:spcPts val="5500"/>
              </a:lnSpc>
            </a:pP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一、病人傅油的意義</a:t>
            </a:r>
          </a:p>
          <a:p>
            <a:pPr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傅油聖事乃七件聖事之一。它的作用是藉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覆手、傅油及司鐸的祝禱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，賦聖寵於身患重病和面臨死亡危險的基督信徒。</a:t>
            </a:r>
          </a:p>
          <a:p>
            <a:pPr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在病人傅油聖事中，神父藉教會所賦的權柄，給患病的人覆手和敷抹聖油，標記著基督藉教會的服務，賦予領受的人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內心的力量及平安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，甚或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健康的恢復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。</a:t>
            </a:r>
          </a:p>
          <a:p>
            <a:pPr>
              <a:lnSpc>
                <a:spcPts val="5500"/>
              </a:lnSpc>
            </a:pP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二、聖經的根據 </a:t>
            </a:r>
            <a:r>
              <a:rPr lang="en-US" altLang="zh-TW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—— 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雅</a:t>
            </a:r>
            <a:r>
              <a:rPr lang="en-US" altLang="zh-TW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5:13-16</a:t>
            </a:r>
          </a:p>
          <a:p>
            <a:r>
              <a:rPr lang="zh-TW" altLang="zh-HK" sz="3200" dirty="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你們中間有受苦的嗎？他應該祈禱；有心安神樂的嗎？他應該歌頌</a:t>
            </a:r>
            <a:r>
              <a:rPr lang="zh-TW" altLang="zh-HK" sz="3200" dirty="0" smtClean="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。你們</a:t>
            </a:r>
            <a:r>
              <a:rPr lang="zh-TW" altLang="zh-HK" sz="3200" dirty="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中間有患病的嗎？他該</a:t>
            </a:r>
            <a:r>
              <a:rPr lang="zh-TW" altLang="zh-HK" sz="3200" dirty="0" smtClean="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請教</a:t>
            </a:r>
            <a:endParaRPr lang="zh-HK" altLang="en-US" sz="3200" dirty="0">
              <a:solidFill>
                <a:srgbClr val="0000FF"/>
              </a:solidFill>
              <a:latin typeface="華康粗黑體" panose="020B0709000000000000" pitchFamily="49" charset="-120"/>
              <a:ea typeface="華康粗黑體" panose="020B0709000000000000" pitchFamily="49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9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lvl="0" algn="l" hangingPunct="0"/>
            <a:endParaRPr lang="en-US" altLang="zh-TW" dirty="0" smtClean="0">
              <a:solidFill>
                <a:schemeClr val="tx1"/>
              </a:solidFill>
              <a:latin typeface="華康粗黑體" panose="020B0709000000000000" pitchFamily="49" charset="-120"/>
              <a:ea typeface="華康粗黑體" panose="020B0709000000000000" pitchFamily="49" charset="-120"/>
            </a:endParaRPr>
          </a:p>
          <a:p>
            <a:pPr lvl="0" algn="l" hangingPunct="0"/>
            <a:r>
              <a:rPr lang="zh-TW" altLang="zh-HK" dirty="0" smtClean="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會</a:t>
            </a:r>
            <a:r>
              <a:rPr lang="zh-TW" altLang="zh-HK" dirty="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的長老們來；他們該為他祈禱，因主的名給他傳油</a:t>
            </a:r>
            <a:r>
              <a:rPr lang="zh-TW" altLang="zh-HK" dirty="0" smtClean="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：出於</a:t>
            </a:r>
            <a:r>
              <a:rPr lang="zh-TW" altLang="zh-HK" dirty="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信德的祈禱，必救那病人，主必使他起來；並且如果他犯了罪，也必得蒙赦免</a:t>
            </a:r>
            <a:r>
              <a:rPr lang="zh-TW" altLang="zh-HK" dirty="0" smtClean="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。所以</a:t>
            </a:r>
            <a:r>
              <a:rPr lang="zh-TW" altLang="zh-HK" dirty="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你們要彼此告罪，彼此祈禱，為得痊癒。 義人懇切的祈禱，大有功效。</a:t>
            </a:r>
            <a:r>
              <a:rPr lang="en-US" altLang="zh-HK" dirty="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 </a:t>
            </a:r>
            <a:endParaRPr lang="zh-TW" altLang="zh-HK" dirty="0">
              <a:solidFill>
                <a:srgbClr val="0000FF"/>
              </a:solidFill>
              <a:latin typeface="華康粗黑體" panose="020B0709000000000000" pitchFamily="49" charset="-120"/>
              <a:ea typeface="華康粗黑體" panose="020B0709000000000000" pitchFamily="49" charset="-120"/>
            </a:endParaRPr>
          </a:p>
          <a:p>
            <a:pPr lvl="0" algn="l">
              <a:lnSpc>
                <a:spcPts val="4000"/>
              </a:lnSpc>
              <a:spcBef>
                <a:spcPts val="0"/>
              </a:spcBef>
            </a:pPr>
            <a:r>
              <a:rPr lang="zh-TW" altLang="en-US" dirty="0" smtClean="0">
                <a:solidFill>
                  <a:schemeClr val="tx1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Arial" panose="020B0604020202020204" pitchFamily="34" charset="0"/>
              </a:rPr>
              <a:t>  雅各伯使徒在其公函中，有「因主名傅油、赦罪」的記載（雅</a:t>
            </a:r>
            <a:r>
              <a:rPr lang="en-US" altLang="zh-TW" dirty="0" smtClean="0">
                <a:solidFill>
                  <a:schemeClr val="tx1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Arial" panose="020B0604020202020204" pitchFamily="34" charset="0"/>
              </a:rPr>
              <a:t>5:13-16</a:t>
            </a:r>
            <a:r>
              <a:rPr lang="zh-TW" altLang="en-US" dirty="0" smtClean="0">
                <a:solidFill>
                  <a:schemeClr val="tx1"/>
                </a:solidFill>
                <a:latin typeface="華康粗黑體" panose="020B0709000000000000" pitchFamily="49" charset="-120"/>
                <a:ea typeface="華康粗黑體" panose="020B0709000000000000" pitchFamily="49" charset="-120"/>
                <a:cs typeface="Arial" panose="020B0604020202020204" pitchFamily="34" charset="0"/>
              </a:rPr>
              <a:t>），說明給病人傅油赦罪，必是遵從主耶穌的吩咐，</a:t>
            </a:r>
            <a:r>
              <a:rPr lang="zh-TW" altLang="en-US" dirty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憑藉主的能力，醫治</a:t>
            </a:r>
            <a:r>
              <a:rPr lang="zh-TW" altLang="en-US" dirty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病人的痛苦</a:t>
            </a:r>
            <a:r>
              <a:rPr lang="zh-TW" altLang="en-US" dirty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，增強他的</a:t>
            </a:r>
            <a:r>
              <a:rPr lang="zh-TW" altLang="en-US" dirty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精神力量，赦免病人的罪過</a:t>
            </a:r>
            <a:r>
              <a:rPr lang="zh-TW" altLang="en-US" dirty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，使能堅心信賴天主</a:t>
            </a:r>
            <a:r>
              <a:rPr lang="zh-TW" altLang="en-US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。</a:t>
            </a:r>
            <a:endParaRPr lang="zh-HK" altLang="en-US" dirty="0" smtClean="0">
              <a:solidFill>
                <a:schemeClr val="tx1"/>
              </a:solidFill>
              <a:latin typeface="華康粗黑體" panose="020B0709000000000000" pitchFamily="49" charset="-120"/>
              <a:ea typeface="華康粗黑體" panose="020B0709000000000000" pitchFamily="49" charset="-120"/>
              <a:cs typeface="Arial" panose="020B0604020202020204" pitchFamily="34" charset="0"/>
            </a:endParaRPr>
          </a:p>
          <a:p>
            <a:pPr algn="l" hangingPunct="0"/>
            <a:endParaRPr lang="zh-HK" altLang="en-US" dirty="0">
              <a:solidFill>
                <a:schemeClr val="tx1"/>
              </a:solidFill>
              <a:latin typeface="華康粗黑體" panose="020B0709000000000000" pitchFamily="49" charset="-120"/>
              <a:ea typeface="華康粗黑體" panose="020B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447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0" y="0"/>
            <a:ext cx="9144000" cy="5734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endParaRPr lang="en-US" altLang="zh-TW" sz="3200" dirty="0" smtClean="0">
              <a:solidFill>
                <a:prstClr val="black"/>
              </a:solidFill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  <a:p>
            <a:pPr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其實主耶穌在世時，亦常常醫治病人（瑪</a:t>
            </a: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4:23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；路</a:t>
            </a: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4:40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），並吩咐門徒去驅魔治病（谷</a:t>
            </a: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6:1213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）。他自己甚至與病人認同：「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我患病，你們看顧了我。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」（瑪</a:t>
            </a: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25:36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）</a:t>
            </a:r>
          </a:p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「司鐸為病人祈禱和傅油時，是整個教會將病人託付給曾受苦並受享光榮的主基督，求他撫慰、救助病人；教會更勸導病人</a:t>
            </a:r>
            <a:r>
              <a:rPr lang="zh-TW" altLang="en-US" sz="3200" dirty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藉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著甘願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參與基督的苦難和死亡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，也獻出一分力量，為使天主子民受益。」（天主教教理</a:t>
            </a: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1499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）</a:t>
            </a:r>
          </a:p>
          <a:p>
            <a:pPr>
              <a:lnSpc>
                <a:spcPts val="4000"/>
              </a:lnSpc>
            </a:pPr>
            <a:endParaRPr lang="zh-HK" altLang="en-US" sz="3200" dirty="0">
              <a:solidFill>
                <a:prstClr val="black"/>
              </a:solidFill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93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0" y="0"/>
            <a:ext cx="9144000" cy="663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hangingPunct="0">
              <a:lnSpc>
                <a:spcPts val="5500"/>
              </a:lnSpc>
            </a:pP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三、病人傅油的作用</a:t>
            </a:r>
          </a:p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當人患病時，尤其是當他感到這個病危及他的生命，很容易有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失敗、自責、和遷怒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於天主的感覺。因為疾病本身，有時會使我們無論在身體、精神、或情緒上，都覺得是整個人在受痛苦。因此，從初期教會直至現今，教會一直都用傅油的方式，來表示基督所賦予的醫治能力和對病人的關心。並希望藉這神聖的禮儀，使他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從無能為力的感覺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中，和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死亡的恐懼中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解放出來。</a:t>
            </a:r>
          </a:p>
          <a:p>
            <a:pPr algn="just" hangingPunct="0">
              <a:lnSpc>
                <a:spcPts val="5500"/>
              </a:lnSpc>
            </a:pP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四、治病的油</a:t>
            </a:r>
          </a:p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其實使用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油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來治病，是一個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很普遍的標記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，因為在許多文化中</a:t>
            </a:r>
            <a:r>
              <a:rPr lang="zh-TW" altLang="en-US" sz="24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，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都用不同的油來醫治疾病</a:t>
            </a:r>
            <a:r>
              <a:rPr lang="zh-TW" altLang="en-US" sz="24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，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例如</a:t>
            </a:r>
            <a:r>
              <a:rPr lang="en-US" altLang="zh-TW" sz="2400" dirty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:</a:t>
            </a:r>
            <a:endParaRPr lang="zh-TW" altLang="en-US" sz="2400" dirty="0">
              <a:solidFill>
                <a:prstClr val="black"/>
              </a:solidFill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15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0" y="0"/>
            <a:ext cx="9144000" cy="6953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歐洲人慣用橄欖油，而亞洲人則用白花油、萬金油等。</a:t>
            </a:r>
          </a:p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「傅油」本身亦表示出復活基督的醫治能力及他的臨在。藉此，亦能幫助患病者明白痛苦的意義，甚至甘心把自己的病苦結合於基督所受之苦，而奉獻給上主，完全信賴他，並因此驅除恐懼和害怕痛苦之心。</a:t>
            </a:r>
            <a:endParaRPr lang="en-US" altLang="zh-TW" sz="3200" dirty="0" smtClean="0">
              <a:solidFill>
                <a:prstClr val="black"/>
              </a:solidFill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  <a:p>
            <a:pPr algn="just" hangingPunct="0">
              <a:lnSpc>
                <a:spcPts val="5500"/>
              </a:lnSpc>
            </a:pP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五、地點與時間</a:t>
            </a:r>
          </a:p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聖事的舉行地點，可以是醫院、家中、或聖堂，但最好能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與家人及教友一起舉行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，因為這樣可以提醒信友團體對病者的關懷和友愛，以減輕他們獨自承擔痛苦的感覺。</a:t>
            </a:r>
          </a:p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領受病人傅油聖事的人，必須身患頗為嚴重的</a:t>
            </a:r>
            <a:endParaRPr lang="zh-TW" altLang="en-US" sz="3200" dirty="0">
              <a:solidFill>
                <a:prstClr val="black"/>
              </a:solidFill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62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母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793750" y="785813"/>
            <a:ext cx="8135938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TW" altLang="en-US" sz="3200" b="1" dirty="0">
                <a:solidFill>
                  <a:prstClr val="black"/>
                </a:solidFill>
                <a:ea typeface="華康粗黑體" pitchFamily="49" charset="-120"/>
              </a:rPr>
              <a:t>有些人之所以不思考如何把最後的日子過得盡善盡美，是因為臨終前的他們早已身心俱疲，無法按自己的意思過最後的日子。</a:t>
            </a:r>
          </a:p>
          <a:p>
            <a:pPr>
              <a:spcBef>
                <a:spcPct val="50000"/>
              </a:spcBef>
              <a:defRPr/>
            </a:pPr>
            <a:endParaRPr lang="zh-TW" altLang="en-US" sz="3200" b="1" dirty="0">
              <a:solidFill>
                <a:prstClr val="black"/>
              </a:solidFill>
              <a:ea typeface="華康粗黑體" pitchFamily="49" charset="-120"/>
            </a:endParaRPr>
          </a:p>
          <a:p>
            <a:pPr algn="ctr">
              <a:spcBef>
                <a:spcPct val="50000"/>
              </a:spcBef>
              <a:defRPr/>
            </a:pPr>
            <a:endParaRPr lang="en-US" altLang="zh-TW" sz="32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ea typeface="華康粗黑體" pitchFamily="49" charset="-120"/>
            </a:endParaRPr>
          </a:p>
          <a:p>
            <a:pPr algn="ctr">
              <a:spcBef>
                <a:spcPct val="50000"/>
              </a:spcBef>
              <a:defRPr/>
            </a:pPr>
            <a:endParaRPr lang="en-US" altLang="zh-TW" sz="32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ea typeface="華康粗黑體" pitchFamily="49" charset="-120"/>
            </a:endParaRPr>
          </a:p>
          <a:p>
            <a:pPr algn="ctr">
              <a:spcBef>
                <a:spcPct val="50000"/>
              </a:spcBef>
              <a:defRPr/>
            </a:pPr>
            <a:endParaRPr lang="en-US" altLang="zh-TW" sz="32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ea typeface="華康粗黑體" pitchFamily="49" charset="-12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zh-TW" alt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華康粗黑體" pitchFamily="49" charset="-120"/>
              </a:rPr>
              <a:t>脫離痛苦才是他們最關心的事。</a:t>
            </a:r>
          </a:p>
        </p:txBody>
      </p:sp>
    </p:spTree>
    <p:extLst>
      <p:ext uri="{BB962C8B-B14F-4D97-AF65-F5344CB8AC3E}">
        <p14:creationId xmlns:p14="http://schemas.microsoft.com/office/powerpoint/2010/main" val="1012681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8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1000" fill="hold"/>
                                        <p:tgtEl>
                                          <p:spTgt spid="48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0" y="0"/>
            <a:ext cx="9144000" cy="6953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疾病，或遇意外而導致有生命危險，或要作危險性高的手術，或年老體弱等才可；但不必真的到了「臨終」時才領受此聖事。有些堂區也有每年為教友長者行集體傅油禮的習慣。如有需要，病人傅油禮也可以多次領受。</a:t>
            </a:r>
            <a:endParaRPr lang="en-US" altLang="zh-TW" sz="3200" dirty="0" smtClean="0">
              <a:solidFill>
                <a:prstClr val="black"/>
              </a:solidFill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  <a:p>
            <a:pPr algn="just" hangingPunct="0">
              <a:lnSpc>
                <a:spcPts val="5500"/>
              </a:lnSpc>
            </a:pP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六、具體實踐</a:t>
            </a:r>
          </a:p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</a:t>
            </a: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1. 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為病人祈禱，首先是家人的責任，教友千萬不可把這責任單單推在教會或神父身上。神職人員只能代表教會對病人的關懷，不能取代家人的責任。所以當神父行傅油禮或為病人送聖體時，最好能全家在場，與神父及病者一起祈禱，千萬別袖手旁觀，讓神父孤孤單單地，一個人去包辦全部禮儀。</a:t>
            </a:r>
          </a:p>
        </p:txBody>
      </p:sp>
    </p:spTree>
    <p:extLst>
      <p:ext uri="{BB962C8B-B14F-4D97-AF65-F5344CB8AC3E}">
        <p14:creationId xmlns:p14="http://schemas.microsoft.com/office/powerpoint/2010/main" val="247893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0" y="0"/>
            <a:ext cx="9144000" cy="6918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hangingPunct="0">
              <a:lnSpc>
                <a:spcPts val="4000"/>
              </a:lnSpc>
            </a:pP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2. 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探望和慰問病人，尤其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幫助病人獲得善終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、安死，是教會的重要愛德工作。我們平時應多與病人交談，施以適當的安慰和鼓勵；但更重要的是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和他一起祈禱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，為他祈禱，為他朗讀聖經等，使他感到團體、教會和天主都在支持他。在病情到了頗為嚴重的階段時，勿忘通知神父替他傅油，使他獲得聖事的助力。</a:t>
            </a:r>
          </a:p>
          <a:p>
            <a:pPr algn="just" hangingPunct="0">
              <a:lnSpc>
                <a:spcPts val="5500"/>
              </a:lnSpc>
            </a:pP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七、病人傅油禮</a:t>
            </a:r>
          </a:p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病人傅油禮非常簡單，一般可分為個人傅油和集體傅油兩種。前者為個別病人舉行，後者可在聖堂或安老院中，為多個病人一起舉行。以下是一些基本的內容或程式：</a:t>
            </a:r>
          </a:p>
          <a:p>
            <a:pPr algn="just" hangingPunct="0">
              <a:lnSpc>
                <a:spcPts val="4000"/>
              </a:lnSpc>
            </a:pPr>
            <a:endParaRPr lang="zh-TW" altLang="en-US" sz="3200" dirty="0" smtClean="0">
              <a:solidFill>
                <a:prstClr val="black"/>
              </a:solidFill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58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0" y="0"/>
            <a:ext cx="9144000" cy="8812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病人答：「亞孟」；「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赦免你的罪過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，拯救你，並減輕你的病苦。」病人答：「亞孟」。</a:t>
            </a:r>
            <a:endParaRPr lang="en-US" altLang="zh-TW" sz="3200" dirty="0" smtClean="0">
              <a:solidFill>
                <a:prstClr val="black"/>
              </a:solidFill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</a:pP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7.</a:t>
            </a:r>
            <a:r>
              <a:rPr lang="en-US" altLang="zh-TW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念天主經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。</a:t>
            </a:r>
          </a:p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</a:t>
            </a: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8. 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領聖體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：通常在舉行傅油禮時，病人會一齊領聖體聖事，除非因病重無法領受則例外。</a:t>
            </a:r>
          </a:p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病人領受的這種聖體聖事，習慣上也稱為「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天路行糧」</a:t>
            </a:r>
            <a:r>
              <a:rPr lang="en-US" altLang="zh-TW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Viaticum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（臨終聖體），表示病人在邁進永生的重要時刻，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基督親自與他同行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，成為他的旅伴和保障，帶領他跨越死亡、直達天鄉。在我們人生的這最後一程中，當所有最親、最好的人都不能真正陪伴我們時，有基督為伴，是多大的安慰啊！</a:t>
            </a:r>
          </a:p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其實，病人傅油禮也是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很美麗的禮儀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。世上沒有常存的城，我們來自天主，也終有一天要落葉歸</a:t>
            </a:r>
          </a:p>
          <a:p>
            <a:pPr algn="just" hangingPunct="0">
              <a:lnSpc>
                <a:spcPts val="4000"/>
              </a:lnSpc>
            </a:pPr>
            <a:endParaRPr lang="en-US" altLang="zh-TW" sz="3200" dirty="0" smtClean="0">
              <a:solidFill>
                <a:prstClr val="black"/>
              </a:solidFill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</a:pPr>
            <a:endParaRPr lang="en-US" altLang="zh-TW" sz="3200" dirty="0" smtClean="0">
              <a:solidFill>
                <a:prstClr val="black"/>
              </a:solidFill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</a:pPr>
            <a:endParaRPr lang="en-US" altLang="zh-TW" sz="3200" dirty="0" smtClean="0">
              <a:solidFill>
                <a:prstClr val="black"/>
              </a:solidFill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</a:pPr>
            <a:endParaRPr lang="zh-TW" altLang="en-US" sz="3200" dirty="0" smtClean="0">
              <a:solidFill>
                <a:prstClr val="black"/>
              </a:solidFill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03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0" y="0"/>
            <a:ext cx="9144000" cy="6914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根，返回天父的懷抱中。</a:t>
            </a:r>
            <a:endParaRPr lang="en-US" altLang="zh-TW" sz="3200" dirty="0" smtClean="0">
              <a:solidFill>
                <a:prstClr val="black"/>
              </a:solidFill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今日吾軀歸故土；他朝君體也相同。</a:t>
            </a:r>
          </a:p>
          <a:p>
            <a:pPr algn="just" hangingPunct="0">
              <a:lnSpc>
                <a:spcPts val="4000"/>
              </a:lnSpc>
              <a:spcBef>
                <a:spcPts val="600"/>
              </a:spcBef>
            </a:pP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       </a:t>
            </a:r>
            <a:r>
              <a:rPr lang="zh-TW" altLang="en-US" sz="3200" dirty="0" smtClean="0">
                <a:solidFill>
                  <a:srgbClr val="0000FF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天詔須來，咸返其本；</a:t>
            </a:r>
          </a:p>
          <a:p>
            <a:pPr algn="just" hangingPunct="0">
              <a:lnSpc>
                <a:spcPts val="4000"/>
              </a:lnSpc>
              <a:spcAft>
                <a:spcPts val="600"/>
              </a:spcAft>
            </a:pPr>
            <a:r>
              <a:rPr lang="zh-TW" altLang="en-US" sz="3200" dirty="0" smtClean="0">
                <a:solidFill>
                  <a:srgbClr val="0000FF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       靈魂歸去，長依厥親。</a:t>
            </a:r>
          </a:p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所以這個禮儀並非喪禮的準備，卻是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永生的前奏曲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；它堪稱為「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準備前往天鄉的聖事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」或「</a:t>
            </a:r>
            <a:r>
              <a:rPr lang="zh-TW" altLang="en-US" sz="3200" dirty="0" smtClean="0">
                <a:solidFill>
                  <a:srgbClr val="FF0000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完成現世旅途的聖事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」（天主教教理</a:t>
            </a: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1525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）。</a:t>
            </a:r>
          </a:p>
          <a:p>
            <a:pPr algn="just" hangingPunct="0">
              <a:lnSpc>
                <a:spcPts val="4000"/>
              </a:lnSpc>
            </a:pP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------------------------------------------------------------------</a:t>
            </a:r>
          </a:p>
          <a:p>
            <a:pPr algn="just" hangingPunct="0">
              <a:lnSpc>
                <a:spcPts val="4000"/>
              </a:lnSpc>
            </a:pP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※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今日不知明日事，愁什麼</a:t>
            </a: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﹖</a:t>
            </a:r>
          </a:p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  不禮爹娘敬世尊，敬什麼</a:t>
            </a: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﹖</a:t>
            </a:r>
          </a:p>
          <a:p>
            <a:pPr algn="just" hangingPunct="0">
              <a:lnSpc>
                <a:spcPts val="4000"/>
              </a:lnSpc>
            </a:pP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  </a:t>
            </a:r>
            <a:r>
              <a:rPr lang="zh-TW" altLang="en-US" sz="3200" dirty="0" smtClean="0">
                <a:solidFill>
                  <a:srgbClr val="0000FF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弟兄姊妹皆同氣，爭什麼</a:t>
            </a:r>
            <a:r>
              <a:rPr lang="en-US" altLang="zh-TW" sz="3200" dirty="0" smtClean="0">
                <a:solidFill>
                  <a:srgbClr val="0000FF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﹖</a:t>
            </a:r>
          </a:p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srgbClr val="0000FF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  兒孫自有兒孫福，憂什麼</a:t>
            </a:r>
            <a:r>
              <a:rPr lang="en-US" altLang="zh-TW" sz="3200" dirty="0" smtClean="0">
                <a:solidFill>
                  <a:srgbClr val="0000FF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﹖</a:t>
            </a:r>
          </a:p>
          <a:p>
            <a:pPr algn="just" hangingPunct="0">
              <a:lnSpc>
                <a:spcPts val="4000"/>
              </a:lnSpc>
            </a:pP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  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奴僕也有父娘生，凌什麼</a:t>
            </a: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﹖</a:t>
            </a:r>
          </a:p>
        </p:txBody>
      </p:sp>
    </p:spTree>
    <p:extLst>
      <p:ext uri="{BB962C8B-B14F-4D97-AF65-F5344CB8AC3E}">
        <p14:creationId xmlns:p14="http://schemas.microsoft.com/office/powerpoint/2010/main" val="336638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0" y="0"/>
            <a:ext cx="9144000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  當官若不行方便，做什麼</a:t>
            </a: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﹖</a:t>
            </a:r>
          </a:p>
          <a:p>
            <a:pPr algn="just" hangingPunct="0">
              <a:lnSpc>
                <a:spcPts val="4000"/>
              </a:lnSpc>
            </a:pP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  </a:t>
            </a:r>
            <a:r>
              <a:rPr lang="zh-TW" altLang="en-US" sz="3200" dirty="0" smtClean="0">
                <a:solidFill>
                  <a:srgbClr val="0000FF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舉頭三尺有神明，欺什麼</a:t>
            </a:r>
            <a:r>
              <a:rPr lang="en-US" altLang="zh-TW" sz="3200" dirty="0" smtClean="0">
                <a:solidFill>
                  <a:srgbClr val="0000FF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﹖</a:t>
            </a:r>
          </a:p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srgbClr val="0000FF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  榮華富貴眼前花，追什麼</a:t>
            </a:r>
            <a:r>
              <a:rPr lang="en-US" altLang="zh-TW" sz="3200" dirty="0" smtClean="0">
                <a:solidFill>
                  <a:srgbClr val="0000FF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﹖</a:t>
            </a:r>
          </a:p>
          <a:p>
            <a:pPr algn="just" hangingPunct="0">
              <a:lnSpc>
                <a:spcPts val="4000"/>
              </a:lnSpc>
            </a:pP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  </a:t>
            </a: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死後一文帶不去，慳什麼</a:t>
            </a: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﹖</a:t>
            </a:r>
          </a:p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  冤冤相報何時了，結什麼</a:t>
            </a: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﹖</a:t>
            </a:r>
          </a:p>
          <a:p>
            <a:pPr algn="just" hangingPunct="0">
              <a:lnSpc>
                <a:spcPts val="4000"/>
              </a:lnSpc>
            </a:pP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  </a:t>
            </a:r>
            <a:r>
              <a:rPr lang="zh-TW" altLang="en-US" sz="3200" dirty="0" smtClean="0">
                <a:solidFill>
                  <a:srgbClr val="0000FF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誰人保得常無事，譏什麼</a:t>
            </a:r>
            <a:r>
              <a:rPr lang="en-US" altLang="zh-TW" sz="3200" dirty="0" smtClean="0">
                <a:solidFill>
                  <a:srgbClr val="0000FF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﹖</a:t>
            </a:r>
          </a:p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srgbClr val="0000FF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  穴在人心不在山，謀什麼</a:t>
            </a:r>
            <a:r>
              <a:rPr lang="en-US" altLang="zh-TW" sz="3200" dirty="0" smtClean="0">
                <a:solidFill>
                  <a:srgbClr val="0000FF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﹖</a:t>
            </a:r>
          </a:p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  欺人是禍饒人福，卜什麼</a:t>
            </a: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﹖</a:t>
            </a:r>
          </a:p>
          <a:p>
            <a:pPr algn="just" hangingPunct="0">
              <a:lnSpc>
                <a:spcPts val="4000"/>
              </a:lnSpc>
            </a:pPr>
            <a:r>
              <a:rPr lang="zh-TW" altLang="en-US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  一日無常萬事休，忙什麼</a:t>
            </a:r>
            <a:r>
              <a:rPr lang="en-US" altLang="zh-TW" sz="3200" dirty="0" smtClean="0">
                <a:solidFill>
                  <a:prstClr val="black"/>
                </a:solidFill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﹖</a:t>
            </a:r>
          </a:p>
          <a:p>
            <a:pPr algn="just" hangingPunct="0">
              <a:lnSpc>
                <a:spcPts val="4000"/>
              </a:lnSpc>
            </a:pPr>
            <a:endParaRPr lang="en-US" altLang="zh-TW" sz="3200" dirty="0" smtClean="0">
              <a:solidFill>
                <a:srgbClr val="0000FF"/>
              </a:solidFill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</a:pPr>
            <a:endParaRPr lang="zh-TW" altLang="en-US" sz="3200" dirty="0" smtClean="0">
              <a:solidFill>
                <a:prstClr val="black"/>
              </a:solidFill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</a:pPr>
            <a:endParaRPr lang="en-US" altLang="zh-TW" sz="3200" dirty="0" smtClean="0">
              <a:solidFill>
                <a:prstClr val="black"/>
              </a:solidFill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</a:pPr>
            <a:endParaRPr lang="en-US" altLang="zh-TW" sz="3200" dirty="0" smtClean="0">
              <a:solidFill>
                <a:prstClr val="black"/>
              </a:solidFill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</a:pPr>
            <a:endParaRPr lang="en-US" altLang="zh-TW" sz="3200" dirty="0" smtClean="0">
              <a:solidFill>
                <a:prstClr val="black"/>
              </a:solidFill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</a:pPr>
            <a:endParaRPr lang="zh-TW" altLang="en-US" sz="3200" dirty="0" smtClean="0">
              <a:solidFill>
                <a:prstClr val="black"/>
              </a:solidFill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65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母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36725" cy="688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23850" y="4913313"/>
            <a:ext cx="8135938" cy="1944687"/>
          </a:xfrm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altLang="zh-TW" sz="3600" smtClean="0"/>
              <a:t>   </a:t>
            </a:r>
            <a:r>
              <a:rPr lang="zh-TW" altLang="en-US" sz="3600" smtClean="0">
                <a:solidFill>
                  <a:srgbClr val="CC3300"/>
                </a:solidFill>
                <a:latin typeface="華康粗黑體" pitchFamily="49" charset="-120"/>
                <a:ea typeface="華康粗黑體" pitchFamily="49" charset="-120"/>
              </a:rPr>
              <a:t>站在高爾夫球場上的我們有種莫名的感動，好似我們不只在打高爾夫球，也在追逐日光，把握僅剩的光陰。</a:t>
            </a:r>
            <a:r>
              <a:rPr lang="zh-TW" altLang="en-US" smtClean="0">
                <a:latin typeface="華康粗黑體" pitchFamily="49" charset="-120"/>
                <a:ea typeface="華康粗黑體" pitchFamily="49" charset="-120"/>
              </a:rPr>
              <a:t> 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323850" y="333375"/>
            <a:ext cx="70056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zh-TW" altLang="en-US" sz="3200">
                <a:solidFill>
                  <a:prstClr val="black"/>
                </a:solidFill>
                <a:ea typeface="華康粗黑體" pitchFamily="49" charset="-120"/>
              </a:rPr>
              <a:t>我喜歡打高爾夫球，因為它讓我有機會和妻子柯琳獨處。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539750" y="2133600"/>
            <a:ext cx="763270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zh-TW" altLang="en-US" sz="3200">
                <a:solidFill>
                  <a:prstClr val="black"/>
                </a:solidFill>
                <a:ea typeface="華康粗黑體" pitchFamily="49" charset="-120"/>
              </a:rPr>
              <a:t>我們喜歡在接近傍晚時打球，那時球場人煙稀少，夕陽低垂，遍地斜影，球洞周圍的樹木看起來似乎更迷人，也更美麗</a:t>
            </a:r>
            <a:r>
              <a:rPr lang="zh-TW" altLang="en-US" sz="2800">
                <a:solidFill>
                  <a:prstClr val="black"/>
                </a:solidFill>
                <a:ea typeface="華康粗黑體" pitchFamily="49" charset="-120"/>
              </a:rPr>
              <a:t>。</a:t>
            </a:r>
            <a:endParaRPr lang="zh-TW" altLang="en-US">
              <a:solidFill>
                <a:prstClr val="black"/>
              </a:solidFill>
              <a:ea typeface="華康粗黑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1854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母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36725" cy="688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55161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b="1" smtClean="0"/>
              <a:t>                    </a:t>
            </a:r>
            <a:r>
              <a:rPr lang="zh-TW" altLang="en-US" sz="3600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這些年來，我們一同追逐日光</a:t>
            </a:r>
            <a:r>
              <a:rPr lang="zh-TW" altLang="en-US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，</a:t>
            </a:r>
          </a:p>
          <a:p>
            <a:pPr eaLnBrk="1" hangingPunct="1">
              <a:buFontTx/>
              <a:buNone/>
            </a:pPr>
            <a:r>
              <a:rPr lang="zh-TW" altLang="en-US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           </a:t>
            </a:r>
            <a:r>
              <a:rPr lang="zh-TW" altLang="en-US" sz="3600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現在將最後一次攜手追逐日光</a:t>
            </a:r>
            <a:r>
              <a:rPr lang="zh-TW" altLang="en-US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。</a:t>
            </a:r>
          </a:p>
          <a:p>
            <a:pPr eaLnBrk="1" hangingPunct="1">
              <a:buFontTx/>
              <a:buNone/>
            </a:pPr>
            <a:endParaRPr lang="zh-TW" altLang="en-US" sz="1800" smtClean="0">
              <a:solidFill>
                <a:srgbClr val="660066"/>
              </a:solidFill>
              <a:latin typeface="華康粗黑體" pitchFamily="49" charset="-120"/>
              <a:ea typeface="華康粗黑體" pitchFamily="49" charset="-120"/>
            </a:endParaRPr>
          </a:p>
          <a:p>
            <a:pPr eaLnBrk="1" hangingPunct="1">
              <a:buFontTx/>
              <a:buNone/>
            </a:pPr>
            <a:r>
              <a:rPr lang="zh-TW" altLang="en-US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           </a:t>
            </a:r>
            <a:r>
              <a:rPr lang="zh-TW" altLang="en-US" sz="3600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不過這次，當日光消逝時，</a:t>
            </a:r>
          </a:p>
          <a:p>
            <a:pPr eaLnBrk="1" hangingPunct="1">
              <a:buFontTx/>
              <a:buNone/>
            </a:pPr>
            <a:r>
              <a:rPr lang="zh-TW" altLang="en-US" sz="3600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          消逝的不只是美好的一天</a:t>
            </a:r>
            <a:r>
              <a:rPr lang="zh-TW" altLang="en-US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，</a:t>
            </a:r>
          </a:p>
          <a:p>
            <a:pPr eaLnBrk="1" hangingPunct="1">
              <a:buFontTx/>
              <a:buNone/>
            </a:pPr>
            <a:r>
              <a:rPr lang="zh-TW" altLang="en-US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                 </a:t>
            </a:r>
            <a:r>
              <a:rPr lang="zh-TW" altLang="en-US" sz="3600" smtClean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我們共組的</a:t>
            </a:r>
            <a:r>
              <a:rPr lang="zh-TW" altLang="en-US" sz="4000" smtClean="0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美滿生活</a:t>
            </a:r>
          </a:p>
          <a:p>
            <a:pPr eaLnBrk="1" hangingPunct="1">
              <a:spcAft>
                <a:spcPct val="30000"/>
              </a:spcAft>
              <a:buFontTx/>
              <a:buNone/>
            </a:pPr>
            <a:r>
              <a:rPr lang="zh-TW" altLang="en-US" sz="3600" smtClean="0">
                <a:solidFill>
                  <a:schemeClr val="bg1"/>
                </a:solidFill>
                <a:latin typeface="華康粗黑體" pitchFamily="49" charset="-120"/>
                <a:ea typeface="華康粗黑體" pitchFamily="49" charset="-120"/>
              </a:rPr>
              <a:t>                     也將隨風湮滅</a:t>
            </a:r>
            <a:r>
              <a:rPr lang="zh-TW" altLang="en-US" smtClean="0">
                <a:solidFill>
                  <a:schemeClr val="bg1"/>
                </a:solidFill>
                <a:latin typeface="華康粗黑體" pitchFamily="49" charset="-120"/>
                <a:ea typeface="華康粗黑體" pitchFamily="49" charset="-120"/>
              </a:rPr>
              <a:t>。</a:t>
            </a:r>
            <a:endParaRPr lang="zh-TW" altLang="en-US" smtClean="0">
              <a:latin typeface="華康粗黑體" pitchFamily="49" charset="-120"/>
              <a:ea typeface="華康粗黑體" pitchFamily="49" charset="-12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1600" smtClean="0">
                <a:latin typeface="華康粗黑體" pitchFamily="49" charset="-120"/>
                <a:ea typeface="華康粗黑體" pitchFamily="49" charset="-120"/>
              </a:rPr>
              <a:t> </a:t>
            </a:r>
            <a:r>
              <a:rPr lang="zh-TW" altLang="en-US" smtClean="0">
                <a:latin typeface="華康粗黑體" pitchFamily="49" charset="-120"/>
                <a:ea typeface="華康粗黑體" pitchFamily="49" charset="-120"/>
              </a:rPr>
              <a:t> </a:t>
            </a:r>
            <a:r>
              <a:rPr lang="zh-TW" altLang="en-US" sz="3600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陰影將最後一次拉長，夜晚將最後一次降臨。屆時，柯琳仍須打完自己的那一局，     </a:t>
            </a:r>
            <a:br>
              <a:rPr lang="zh-TW" altLang="en-US" sz="3600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</a:br>
            <a:r>
              <a:rPr lang="zh-TW" altLang="en-US" sz="3600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                  但身邊卻不再有我</a:t>
            </a:r>
            <a:r>
              <a:rPr lang="zh-TW" altLang="en-US" smtClean="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。</a:t>
            </a:r>
            <a:endParaRPr lang="zh-TW" altLang="en-US" smtClean="0">
              <a:latin typeface="華康粗黑體" pitchFamily="49" charset="-120"/>
              <a:ea typeface="華康粗黑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0145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97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7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7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7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7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97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97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7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母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36725" cy="688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763713" y="549275"/>
            <a:ext cx="6264275" cy="15113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zh-TW" altLang="en-US" b="1" smtClean="0">
                <a:ea typeface="華康粗黑體" pitchFamily="49" charset="-120"/>
              </a:rPr>
              <a:t>既然已經從醫生那兒得知真相，</a:t>
            </a:r>
          </a:p>
          <a:p>
            <a:pPr eaLnBrk="1" hangingPunct="1">
              <a:buFontTx/>
              <a:buNone/>
            </a:pPr>
            <a:r>
              <a:rPr lang="zh-TW" altLang="en-US" b="1" smtClean="0">
                <a:ea typeface="華康粗黑體" pitchFamily="49" charset="-120"/>
              </a:rPr>
              <a:t>我決定做三件事：</a:t>
            </a: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539750" y="2997200"/>
            <a:ext cx="8137525" cy="762000"/>
          </a:xfrm>
          <a:prstGeom prst="rect">
            <a:avLst/>
          </a:prstGeom>
          <a:solidFill>
            <a:srgbClr val="CC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320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1. </a:t>
            </a:r>
            <a:r>
              <a:rPr lang="zh-TW" altLang="en-US" sz="3200" b="1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選擇一種醫療方式，讓</a:t>
            </a:r>
            <a:r>
              <a:rPr lang="zh-TW" altLang="en-US" sz="4400" b="1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質量</a:t>
            </a:r>
            <a:r>
              <a:rPr lang="zh-TW" altLang="en-US" sz="3200" b="1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取代</a:t>
            </a:r>
            <a:r>
              <a:rPr lang="zh-TW" altLang="en-US" sz="3200" b="1">
                <a:solidFill>
                  <a:srgbClr val="FF0000"/>
                </a:solidFill>
                <a:latin typeface="華康粗黑體" pitchFamily="49" charset="-120"/>
                <a:ea typeface="華康粗黑體" pitchFamily="49" charset="-120"/>
              </a:rPr>
              <a:t>長度</a:t>
            </a:r>
            <a:r>
              <a:rPr lang="zh-TW" altLang="en-US" sz="3200" b="1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。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539750" y="4797425"/>
            <a:ext cx="80645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just" eaLnBrk="1" hangingPunct="1">
              <a:lnSpc>
                <a:spcPct val="110000"/>
              </a:lnSpc>
              <a:spcBef>
                <a:spcPct val="20000"/>
              </a:spcBef>
            </a:pPr>
            <a:r>
              <a:rPr lang="en-US" altLang="zh-TW" sz="3200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2.</a:t>
            </a:r>
            <a:r>
              <a:rPr lang="zh-TW" altLang="en-US" sz="3200" b="1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讓僅剩的時間成為我生命中最美好的時</a:t>
            </a:r>
            <a:br>
              <a:rPr lang="zh-TW" altLang="en-US" sz="3200" b="1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</a:br>
            <a:r>
              <a:rPr lang="zh-TW" altLang="en-US" sz="3200" b="1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  光，也盡可能讓這段時間，成為那些受我</a:t>
            </a:r>
            <a:br>
              <a:rPr lang="zh-TW" altLang="en-US" sz="3200" b="1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</a:br>
            <a:r>
              <a:rPr lang="zh-TW" altLang="en-US" sz="3200" b="1">
                <a:solidFill>
                  <a:srgbClr val="660066"/>
                </a:solidFill>
                <a:latin typeface="華康粗黑體" pitchFamily="49" charset="-120"/>
                <a:ea typeface="華康粗黑體" pitchFamily="49" charset="-120"/>
              </a:rPr>
              <a:t>  狀況影響最深的人生命中最美好的時光。</a:t>
            </a:r>
          </a:p>
        </p:txBody>
      </p:sp>
    </p:spTree>
    <p:extLst>
      <p:ext uri="{BB962C8B-B14F-4D97-AF65-F5344CB8AC3E}">
        <p14:creationId xmlns:p14="http://schemas.microsoft.com/office/powerpoint/2010/main" val="179063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0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母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36725" cy="688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179388" y="5429250"/>
            <a:ext cx="8424862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zh-TW" altLang="en-US" sz="3400" b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華康粗黑體" pitchFamily="49" charset="-120"/>
                <a:ea typeface="華康粗黑體" pitchFamily="49" charset="-120"/>
              </a:rPr>
              <a:t>也許我們會發現死沒有那麼恐怖。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zh-TW" altLang="en-US" sz="3400" b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華康粗黑體" pitchFamily="49" charset="-120"/>
                <a:ea typeface="華康粗黑體" pitchFamily="49" charset="-120"/>
              </a:rPr>
              <a:t>也許我們會發現死甚至是件值得擁抱的事。</a:t>
            </a:r>
            <a:r>
              <a:rPr lang="zh-TW" altLang="en-US" sz="2800" b="1">
                <a:solidFill>
                  <a:prstClr val="black"/>
                </a:solidFill>
                <a:latin typeface="華康粗黑體" pitchFamily="49" charset="-120"/>
                <a:ea typeface="華康粗黑體" pitchFamily="49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6527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母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36725" cy="688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79388" y="260350"/>
            <a:ext cx="8964612" cy="6194425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zh-TW" altLang="en-US" b="1" smtClean="0">
                <a:ea typeface="華康粗黑體" pitchFamily="49" charset="-120"/>
              </a:rPr>
              <a:t>我會停下來回想我和朋友們相處愉快的時光：</a:t>
            </a:r>
          </a:p>
          <a:p>
            <a:pPr eaLnBrk="1" hangingPunct="1">
              <a:buFontTx/>
              <a:buNone/>
              <a:defRPr/>
            </a:pPr>
            <a:endParaRPr lang="zh-TW" altLang="en-US" b="1" smtClean="0">
              <a:ea typeface="華康粗黑體" pitchFamily="49" charset="-120"/>
            </a:endParaRPr>
          </a:p>
          <a:p>
            <a:pPr eaLnBrk="1" hangingPunct="1">
              <a:buFontTx/>
              <a:buNone/>
              <a:defRPr/>
            </a:pPr>
            <a:endParaRPr lang="zh-TW" altLang="en-US" b="1" smtClean="0">
              <a:effectLst>
                <a:outerShdw blurRad="38100" dist="38100" dir="2700000" algn="tl">
                  <a:srgbClr val="C0C0C0"/>
                </a:outerShdw>
              </a:effectLst>
              <a:ea typeface="華康粗黑體" pitchFamily="49" charset="-120"/>
            </a:endParaRPr>
          </a:p>
          <a:p>
            <a:pPr eaLnBrk="1" hangingPunct="1">
              <a:buFontTx/>
              <a:buNone/>
              <a:defRPr/>
            </a:pPr>
            <a:endParaRPr lang="zh-TW" altLang="en-US" b="1" smtClean="0">
              <a:effectLst>
                <a:outerShdw blurRad="38100" dist="38100" dir="2700000" algn="tl">
                  <a:srgbClr val="C0C0C0"/>
                </a:outerShdw>
              </a:effectLst>
              <a:ea typeface="華康粗黑體" pitchFamily="49" charset="-120"/>
            </a:endParaRPr>
          </a:p>
          <a:p>
            <a:pPr eaLnBrk="1" hangingPunct="1">
              <a:buFontTx/>
              <a:buNone/>
              <a:defRPr/>
            </a:pPr>
            <a:endParaRPr lang="zh-TW" altLang="en-US" b="1" smtClean="0">
              <a:effectLst>
                <a:outerShdw blurRad="38100" dist="38100" dir="2700000" algn="tl">
                  <a:srgbClr val="C0C0C0"/>
                </a:outerShdw>
              </a:effectLst>
              <a:ea typeface="華康粗黑體" pitchFamily="49" charset="-120"/>
            </a:endParaRPr>
          </a:p>
          <a:p>
            <a:pPr eaLnBrk="1" hangingPunct="1">
              <a:buFontTx/>
              <a:buNone/>
              <a:defRPr/>
            </a:pPr>
            <a:endParaRPr lang="zh-TW" altLang="en-US" b="1" smtClean="0">
              <a:effectLst>
                <a:outerShdw blurRad="38100" dist="38100" dir="2700000" algn="tl">
                  <a:srgbClr val="C0C0C0"/>
                </a:outerShdw>
              </a:effectLst>
              <a:ea typeface="華康粗黑體" pitchFamily="49" charset="-120"/>
            </a:endParaRPr>
          </a:p>
          <a:p>
            <a:pPr eaLnBrk="1" hangingPunct="1">
              <a:buFontTx/>
              <a:buNone/>
              <a:defRPr/>
            </a:pPr>
            <a:endParaRPr lang="zh-TW" altLang="en-US" b="1" smtClean="0">
              <a:effectLst>
                <a:outerShdw blurRad="38100" dist="38100" dir="2700000" algn="tl">
                  <a:srgbClr val="C0C0C0"/>
                </a:outerShdw>
              </a:effectLst>
              <a:ea typeface="華康粗黑體" pitchFamily="49" charset="-120"/>
            </a:endParaRPr>
          </a:p>
          <a:p>
            <a:pPr eaLnBrk="1" hangingPunct="1">
              <a:buFontTx/>
              <a:buNone/>
              <a:defRPr/>
            </a:pPr>
            <a:endParaRPr lang="zh-TW" altLang="en-US" b="1" smtClean="0">
              <a:effectLst>
                <a:outerShdw blurRad="38100" dist="38100" dir="2700000" algn="tl">
                  <a:srgbClr val="C0C0C0"/>
                </a:outerShdw>
              </a:effectLst>
              <a:ea typeface="華康粗黑體" pitchFamily="49" charset="-120"/>
            </a:endParaRPr>
          </a:p>
          <a:p>
            <a:pPr eaLnBrk="1" hangingPunct="1">
              <a:buFontTx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ea typeface="華康粗黑體" pitchFamily="49" charset="-120"/>
              </a:rPr>
              <a:t>我們怎麼相遇的？如何開始成為朋友？</a:t>
            </a:r>
          </a:p>
          <a:p>
            <a:pPr eaLnBrk="1" hangingPunct="1">
              <a:buFontTx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ea typeface="華康粗黑體" pitchFamily="49" charset="-120"/>
              </a:rPr>
              <a:t>我欣賞他們哪些特質？他們讓我學到什麼？</a:t>
            </a:r>
          </a:p>
        </p:txBody>
      </p:sp>
    </p:spTree>
    <p:extLst>
      <p:ext uri="{BB962C8B-B14F-4D97-AF65-F5344CB8AC3E}">
        <p14:creationId xmlns:p14="http://schemas.microsoft.com/office/powerpoint/2010/main" val="3769581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8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58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58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58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8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新細明體"/>
        <a:cs typeface=""/>
      </a:majorFont>
      <a:minorFont>
        <a:latin typeface="Tahom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eaVert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ctr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標楷體" pitchFamily="65" charset="-12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eaVert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ctr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標楷體" pitchFamily="65" charset="-120"/>
            <a:ea typeface="標楷體" pitchFamily="65" charset="-12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4659</Words>
  <Application>Microsoft Office PowerPoint</Application>
  <PresentationFormat>如螢幕大小 (4:3)</PresentationFormat>
  <Paragraphs>250</Paragraphs>
  <Slides>44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44</vt:i4>
      </vt:variant>
    </vt:vector>
  </HeadingPairs>
  <TitlesOfParts>
    <vt:vector size="59" baseType="lpstr">
      <vt:lpstr>NSimSun</vt:lpstr>
      <vt:lpstr>全真新細明</vt:lpstr>
      <vt:lpstr>華康粗黑體</vt:lpstr>
      <vt:lpstr>華康黑體W7(P)-GB5</vt:lpstr>
      <vt:lpstr>華康儷中黑</vt:lpstr>
      <vt:lpstr>新細明體</vt:lpstr>
      <vt:lpstr>標楷體</vt:lpstr>
      <vt:lpstr>Arial</vt:lpstr>
      <vt:lpstr>Calibri</vt:lpstr>
      <vt:lpstr>Tahoma</vt:lpstr>
      <vt:lpstr>Times New Roman</vt:lpstr>
      <vt:lpstr>Wingdings</vt:lpstr>
      <vt:lpstr>Office 佈景主題</vt:lpstr>
      <vt:lpstr>1_Office 佈景主題</vt:lpstr>
      <vt:lpstr>Textured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 41.病人傅油聖事          如果你有夕陽心態，你會覺得          夕陽無限好，只是近黃昏  如果你能創造美好的晚年  你會體會：但得夕陽無限好，          何必惆悵近黃昏！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Jeanne</dc:creator>
  <cp:lastModifiedBy>Jin Yao Xu</cp:lastModifiedBy>
  <cp:revision>22</cp:revision>
  <dcterms:created xsi:type="dcterms:W3CDTF">2018-01-29T08:43:05Z</dcterms:created>
  <dcterms:modified xsi:type="dcterms:W3CDTF">2022-02-18T10:14:55Z</dcterms:modified>
</cp:coreProperties>
</file>