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786" r:id="rId5"/>
  </p:sldMasterIdLst>
  <p:sldIdLst>
    <p:sldId id="314" r:id="rId6"/>
    <p:sldId id="294" r:id="rId7"/>
    <p:sldId id="295" r:id="rId8"/>
    <p:sldId id="296" r:id="rId9"/>
    <p:sldId id="297" r:id="rId10"/>
    <p:sldId id="298" r:id="rId11"/>
    <p:sldId id="299" r:id="rId12"/>
    <p:sldId id="282" r:id="rId13"/>
    <p:sldId id="283" r:id="rId14"/>
    <p:sldId id="285" r:id="rId15"/>
    <p:sldId id="286" r:id="rId16"/>
    <p:sldId id="287" r:id="rId17"/>
    <p:sldId id="288" r:id="rId18"/>
    <p:sldId id="301" r:id="rId19"/>
    <p:sldId id="302" r:id="rId20"/>
    <p:sldId id="312" r:id="rId21"/>
    <p:sldId id="304" r:id="rId22"/>
    <p:sldId id="306" r:id="rId23"/>
    <p:sldId id="307" r:id="rId24"/>
    <p:sldId id="308" r:id="rId25"/>
    <p:sldId id="313" r:id="rId26"/>
    <p:sldId id="305" r:id="rId27"/>
    <p:sldId id="309" r:id="rId28"/>
    <p:sldId id="289" r:id="rId29"/>
    <p:sldId id="290" r:id="rId30"/>
    <p:sldId id="291" r:id="rId31"/>
    <p:sldId id="293" r:id="rId32"/>
    <p:sldId id="292" r:id="rId3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CC"/>
    <a:srgbClr val="CC00CC"/>
    <a:srgbClr val="00FF00"/>
    <a:srgbClr val="FFCCFF"/>
    <a:srgbClr val="FF0000"/>
    <a:srgbClr val="990033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8" autoAdjust="0"/>
    <p:restoredTop sz="94660"/>
  </p:normalViewPr>
  <p:slideViewPr>
    <p:cSldViewPr>
      <p:cViewPr varScale="1">
        <p:scale>
          <a:sx n="59" d="100"/>
          <a:sy n="59" d="100"/>
        </p:scale>
        <p:origin x="14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B5A196-C0B8-48D8-837D-C4810EF61B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8F45A5-EE3A-456B-B61E-5E6BB32D13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2F2ED9-6096-43EB-A96D-44CF4F3E74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F6092-A4F5-459C-887D-7D7F28E946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3059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125CF5-A54A-4ED4-B49F-26316B7F5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816B0F-7D42-4A57-B3F5-D331AEC3DE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656296-793C-4425-A6EF-976C8675D9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5D388-A5CC-495A-8557-F82D4ACE14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308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D4C83D-BE55-4545-BF3C-6C3B09505E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4D9AA7-A03D-4606-BD2A-5D3CC56BA8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34D6E0-8760-4E35-AB6B-8E873207F9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FAA45-0C14-49EF-B768-3643D5E3EC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2843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5707AC-8AAB-45DE-9387-8AD86BF536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8AA17B-8BBF-4E7A-8572-2E9E209BD2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01BA38-037C-41C1-BF8F-8300F4AE24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4EBA8-B17D-4C71-AE29-2D3B2954821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2861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2F5C73-1235-4616-B611-0E901A7432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85A151-5EFC-4C2C-BEB5-C3C44312AC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80C6CD-4FB8-4D05-903D-B6980A1DE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D7375-A95F-4BAD-8080-5948CD2803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477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71C66D-F342-40F0-85C6-DBDF183096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21CEB7-3CC6-44DA-9A66-0A06FBC82E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249E1A-5BC1-4269-BE7D-69B490EE16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64446-4061-447C-9F62-2F9A2FAA28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3187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2C48E0-C9F5-432A-A4A1-FD81920FC8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B19993-4D2D-415B-89A4-AC0C684D4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044B8F-CC15-445F-8C3E-DAAAD2AE08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F3100-6638-4233-87E2-A022A2E0146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0779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5E3C660-35A6-4DA0-8444-F018249829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CE7414B-62EA-41AD-B89D-24AABFBB16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D7F47CA-1F91-4BB0-8F9A-FCE9171DA8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2AB34-369C-4616-B4FD-3B35A6A108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7852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4A7DFDE-DA82-427B-AAB5-755003F692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EBD71BC-DC76-403F-BCFD-E61D3001E8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A9A0C8F-7DF2-46C9-8FA0-BF4453B528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886CB-C520-4F9D-A2AA-EEAE02293C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5678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A6D6BF2-8D21-4D49-9010-F92E72EED9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A0AD535-8E4C-438D-9775-A4B6FD0C5A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D17C29B-DA18-43FD-90CB-5137777FB1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412F0-2871-48A3-9820-3F61C30B6D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791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E0DAE9-B978-4177-AD3D-1B2CFFF1B9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3FD302-ECD1-4A53-8900-75B2DD26BC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617DB4-9974-4C25-8202-3DEC4C23EC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B5AF5-3B17-41B4-9075-857BBE57FD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229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8A7213-51A0-44B4-9AC6-A543345FD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9EAD05-414D-47F9-9F7E-6256FCC085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1E26E6-64AE-489E-8B4E-7591148575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E2333-7EB7-436B-BEB1-1ECC1265C3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53470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92C7BE-50D2-4FAA-B160-CB5069304F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DA5CB0-E3E4-4551-A854-00C081704B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B5E6EF-CBC1-4ACF-84F2-4F7ACC004E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9D962-4545-432F-BA50-0EF553FD8A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16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BEDF37-3C12-4AA8-BC93-DAF3DC0713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D3B911-956F-4A09-BD79-BB72C0CA44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B74581-D876-4066-A93B-C45E07E732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0CD51-9877-4D14-A03A-2A646A6241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05980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FD2A28-7BF4-4FBF-AE53-37D67EB5A4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68ED88-8CDA-44C0-98DA-65F10A5ECB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902BF1-C142-4AA4-909C-635D0A78A2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649AA-D5A5-47D0-8305-B71419E91E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81543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E9F87BB-63D0-41A6-A47C-C910D1FDC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046-516D-4C96-B029-3967299DF293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D2F2DDF-808B-42D9-A4D6-F72C8504A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7ADDEF-1968-4032-AE33-5BB7E37E0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367ED-5870-4672-A3FF-492EAED0E39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725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7154AFB-11DD-433D-AF21-A18DA433A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48624-72DC-4766-B8C0-5ADFC2CB36ED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B92F1F4-0F3B-4F4D-8EC8-6D60091B4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5F925E-B7E4-468B-AF32-A61F07383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18EFF-0DC7-4778-8D32-7A347FD0406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4153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FB136E1-37CC-426B-B15B-7C30ADE0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78389-502C-4F87-8EA0-C410C419D4C9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C731CDC-5C31-4B40-8071-9BBC43ACF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877F966-7978-43D8-8FCA-AA1B043DD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2EB21-835F-4196-87D7-EC14076E486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69312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E79B828C-E98C-47FB-89F0-7107A55E7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B5FB5-781F-4337-90C7-ED3AAE149C0E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02CF1337-E725-42D4-88DD-97491913E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1A891517-D8BA-4693-9F86-52158FEC0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BEDDC-6354-4B55-AD7C-43224ED10D1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5181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1772EA7E-74C0-4550-8170-6751221A6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3AFAA-2DD9-43F6-B9F1-798B5D876468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FADAC2DD-BD30-4929-9DD0-D6FBED90A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D5664E26-73B4-4F26-8516-F2C3EC030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10042-8138-4384-8380-21F6EF9419A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987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A92EB715-2AB6-4A59-A84B-71FFE63AF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C2E1A-CC2F-4613-A574-8558837F0661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D2FEE6B9-AE48-48E0-B5D5-ADB92E1B5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CF5C46CF-C1D7-4988-8DA3-B277C4FA0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D2EDE-10A3-4F16-9537-F4D46331406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5497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C1353757-2A01-43B0-A15D-80DF07940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E33B7-B0A0-4357-BA0C-CE87E07E2982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E2619775-C8E5-4A30-BAD8-2473C0FB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A11EA822-F56D-4A24-97D0-0795C1302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AF983-14AD-4CD4-9AA6-EC6F98278B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60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77C44E-02B5-4E80-A102-48FADED2C9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7D8B7C-3C81-4F7F-8056-77C1083975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3E9BB4-4A4A-45D1-BDA7-71E740A0B7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0092A-DD0E-4BA2-BE7C-197238FA91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30986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A82D88A3-D0D5-4B4C-ACAE-0548E8CC0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6443E-3048-4679-8D2D-5F7128DC8E70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946053D5-80B0-4BF6-B69B-7535F07A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B12C54C7-7CA8-4320-8906-A55BCBDC3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C46C7-5F0D-47EA-967E-04EDBE0BB17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0901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EFBF5AA1-A5FE-4785-83BB-0A7F4BA57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EBF9E-0F07-4C85-9709-91C8F6BCA1B6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F857CDDB-2E23-4C30-9761-6D7FA51C2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C3FB127E-1828-429D-B97A-6F5B4C55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E90AC-5E43-460B-9606-F8B8B40F050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4092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829150-1D97-4317-A4D3-EF43FF05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C38AC-FDDA-4FEF-ADA2-DE97F2135D62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94C901E-0480-47D2-9527-3E196B9E6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83CE51C-82A1-4D49-BCA4-0D6C74FDC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C337F-9629-40AE-BB19-50C351598E0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2166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C0684F-9209-4894-A4C2-4FDF3085F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FBC21-6745-4071-87D0-BA0EA3D001F7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881BC68-409A-4E01-BCEF-B729AFD88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74A70F-0C16-4CEB-B61B-B3E1657A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B31CB-9AA0-464D-BBAA-4221CAD7F4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96126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C3AFF6-6BD9-48AF-89C5-E35F3168DB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CB5209-BE0D-4BC3-9B5D-01454A37EA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141D8F-4A1B-41D8-AA6F-9136DDE3FC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DA04-490E-4183-BE73-B9D7E35490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17183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88AF0B-62AA-4F5E-B180-62BDF0A556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E0B036-60D7-4E83-AB4B-94EFEC0068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573D04-3221-4FFB-B31D-639CDA7548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0C5CC-CAE1-437F-B41F-30C5932942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33048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0E2014-B0A0-4600-A151-B269729294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D0BAD3-E223-4FAE-A503-0C419D8A0B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1FFE04-C5D4-4D82-ACF1-99A943E104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971E6-A303-43D9-8266-50B316C4364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94214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8B6C81-D724-4987-A789-7C9C275306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464563-8375-4F9B-A7D1-15B70F3623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CDE578-89C9-41FA-ABA9-9880779F1B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64178-2322-449A-8595-9FBBDCB0FE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41187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FD8AA43-E78A-4862-8898-43251F36D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728F6B6-6196-4FD7-A22D-88BCE6B754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1D47904-D0EF-4046-AB80-AC684696E8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FBFE3-28A4-4365-9DE5-6978CDDEEC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66058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721D585-231F-4E1A-B94A-356E2E7791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FE95095-4166-4A09-B35B-D2298862C2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FF08005-3B8E-4828-AA21-5F9A7FD3EB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73A81-C7BC-4D5C-8622-21C6A04EA1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832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12577E-2ECD-4A99-935E-2E8E63B043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62F125-3897-4A12-A674-38747F55FF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4DF78C-E5D7-4C0B-8408-1AA909DF26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46ADD-0CD4-4F19-B17A-0902EA2206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35661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95BC474-E5DA-402A-8D4F-CE921A9B7F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E206B39-D07F-40C3-A9B9-29CC33CAE8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FFB104-3C3F-4782-9285-73A8FDCE88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D6F47-88E7-4FB4-9286-D5999FD689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64329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9B6956-53CC-4AFC-80C9-5DDF1D0D3D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A3C2DD-72FB-466D-950A-F031D54201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32A677-CEBA-44A9-B766-47201BBAB4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78137-E425-407E-BAD2-68EABDC69E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10898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43F947-B397-44ED-AE21-0DD19A0A0D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3D75AE-01E2-4662-B7B9-144A422443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4EA968-3EB0-4643-9D68-C9A449580B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15098-ED0E-49E5-9383-E7B7A1381D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106909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FAC28D-DD65-4D4D-A40D-16E200020F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F7CAB3-CE4E-4CDA-8E14-2D67369C8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592183-DCEA-4C47-8A53-8B563FDCCA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22DD5-B0F3-402A-B7AF-93A0936DEF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83919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C5C5FA-0844-4FB3-8031-7CD656BA5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3F8664-884A-4255-BAE3-81FEC84027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255AEC-F5FC-45F0-AB20-6C86B4B445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1A88A-0F3B-4E0C-B688-8710C92DC9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947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044806B-9A61-4338-AB40-C9CE47A5B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DA8AC-BDEB-4395-A6DB-09951BFA1505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2C8775-B369-432E-8A94-E03B2C631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A515DC-D05F-4B78-B8AF-C20A6C679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B7D0E-3187-4E8C-8A84-966A9B54BC6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86086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7BD823-1319-406F-898B-F7216A37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26FC5-2D7B-4234-83A3-4F4C12AC220F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6C1570-33E2-4761-82E8-17D9A1656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AA993C2-0956-4894-A802-8A1A1C814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D2A2D-479D-434D-B881-8D35DC362C5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67875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D710DF-A47B-4822-911E-5C02D91F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D3444-8817-47E9-B0E6-B14640B71901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6217B3-D84F-46B8-956E-21A294F0B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82CE40-5888-4EE3-ADBA-3A9697F68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48469-5200-4B16-9498-E1D02E2F3D6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0879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C5F16E86-7C69-466D-8DDF-471C1E46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4E91E-90FA-48FC-94AB-F866C34C9875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CEDCDA5A-2463-408B-83A5-CB6B5C16B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EF338A56-BC46-4A45-8105-6E0AC90AC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C2A44-47F6-4039-BBFE-054E6B147B5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05542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C6BDA951-9C51-4A67-A5DC-DD4D9B1B9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A1724-8F41-477A-874D-9BA21080CD0A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CE08038B-7572-40B1-8659-F17D6F884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11A2B5E8-3F38-4D80-87BD-38FF23AF3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1CB4-28D4-4797-A5BB-E0FDFF1F1F5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6736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59AD56D-C394-487D-AD08-4521914A3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09269EA-099F-4738-BCF4-789906B7C2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14F4A1C-45BD-44C3-8135-EBA0B2DB58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89B5A-2059-4605-9AB6-D1461A82A7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07047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DA37A579-5618-41DE-A57D-93D4CDEEF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C7DCA-FBBA-4545-852C-FB690C4EB91C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32127701-91FE-4049-AB9F-576F967E7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77271753-9402-4E0C-9477-177B8F2D9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63689-6A03-42C8-A67F-027A13AE9C6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870682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EEEB6F72-3642-49D5-AE5A-C0203CF77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FD549-84D1-49EB-B55B-EDD74530742E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BFAC212C-541C-44B1-A4BE-85198DC71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841EC343-936F-4A96-92C0-F735E3B1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FEF93-1DA7-42FA-8286-AB5553AF7E0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8341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D052E7FA-6492-4EC6-A3B8-E292F99E9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9FA8C-6704-48BC-9C76-EEF713B947A2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2E7153E8-0EC5-4180-A09F-8816A01E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3E2F343C-80B1-4319-AA27-32FD0A446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A3C2E-4829-4097-9591-115472BB386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2681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9815E119-47FD-4F6D-99D3-A6D751A26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11894-A175-4723-9BB0-0374E61EDB7D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0E1F2F0C-3B85-4AE2-974D-27921607D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6184873D-6758-495C-AED2-7FCB5970B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70313-BE85-4477-8482-9324F028E26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2144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766D87-7CCC-41F7-89E7-93ACBC69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2FFA7-8D4E-4467-B637-BB4FB6014590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DC52F46-B764-4AF0-B63A-B3467029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AE434C-BA14-4170-B2F6-0169003F3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F11AB-DDC3-441D-A89B-DF658DEF025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7042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FD65D32-D53A-4729-B1E7-3CF03D3EB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1DC4D-8C96-413A-8299-1DC82FC4ABEF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2CA9FE7-F1A8-4A94-8DBC-401D7AE42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49FBA4C-B2FD-4860-BB68-028DE2116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E1A94-7ACF-4155-8980-DDEF6378AC6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215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CFEDBB4-E8F1-4069-9EAF-E9A537C66B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89174B6-6B1D-4835-8ED4-A48D4E8E64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FB51464-1475-4C64-98FA-C1C0963DCC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1003-8E1E-4BD9-8124-78158A2D2A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4760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1F5CB0D-EC6B-49DD-86E8-6534B13E5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7EC96A7-88D4-443A-A8C9-402D4D1B1B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1CE7ED3-B79A-4932-96F6-7D96D5F3A6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B49E0-0E7F-4BBD-8342-05165D714B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389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5FE9D-A8C9-4C3E-8E4F-03CEE46022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C20CE1-BC84-49BF-A227-AA5607F46A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772E2D-A471-4A2A-AE82-3BFDB27DE0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34349-09C4-418D-B6EF-E301D582E3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341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3BB50E-4BCE-4DCF-87F8-6FAFE79C1A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716C35-8D73-4D0B-AA22-C3A9907DA8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F513AA-A03A-4AEA-93F4-E927A725F1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C9B8B-CB9F-45CE-888D-4D63731D7E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6426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79385A9-F8DF-460C-9890-8310C0A246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70B5845-F3EA-4659-98D7-3A264395E3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B1703C7-85B3-4D22-806B-7A485FEF798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94C545-4FEF-4A6C-9D98-42282C13446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C0B87C9-4C56-49DF-807C-FB40A158ECA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211167-BBAC-47E7-9CD4-58BC5FF977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42B7BA8-6F57-4937-BC7C-F5B68B6F9A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DF2408F-A6D1-4156-A58A-77DB70D07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7BB55B0-E21A-4CC2-B06E-13AB87051E5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B4D5572-81DA-4D3A-BB75-40C910C36D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EEC2C3-F472-4644-A72F-4F1906651B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08BA513-06A4-42D5-926C-6ABD5EABC4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版面配置區 1">
            <a:extLst>
              <a:ext uri="{FF2B5EF4-FFF2-40B4-BE49-F238E27FC236}">
                <a16:creationId xmlns:a16="http://schemas.microsoft.com/office/drawing/2014/main" id="{E2D2A872-667C-477B-9B96-4008A98EBA9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文字版面配置區 2">
            <a:extLst>
              <a:ext uri="{FF2B5EF4-FFF2-40B4-BE49-F238E27FC236}">
                <a16:creationId xmlns:a16="http://schemas.microsoft.com/office/drawing/2014/main" id="{D8664535-8718-42D4-B3E9-E46F4CB368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0C6E073-E75A-4870-A12C-C5C2D998E1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E68021D-0F90-4DCF-9D22-D966A54A7516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5D41093-8D94-4354-B206-E6C45D8A3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5EABD6-1371-42A4-844C-A52D5483E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CE07848-1D16-4076-9E19-4BB06AE3123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46FAF40-B951-40B0-8346-2E2B5C408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9B21156-6B3E-4DF3-A54A-4B7984BBCE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7689380-36BB-4163-ACC2-D4D42B41DDC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E40712B-2F9A-4AED-8FE2-DC5082188E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187ABB8-5641-40CC-BA4B-942347556C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5F54804-B1B8-4277-8743-630BD9360B0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版面配置區 1">
            <a:extLst>
              <a:ext uri="{FF2B5EF4-FFF2-40B4-BE49-F238E27FC236}">
                <a16:creationId xmlns:a16="http://schemas.microsoft.com/office/drawing/2014/main" id="{BFE91F00-B3AA-4EF0-925E-8712D8BFCB8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5123" name="文字版面配置區 2">
            <a:extLst>
              <a:ext uri="{FF2B5EF4-FFF2-40B4-BE49-F238E27FC236}">
                <a16:creationId xmlns:a16="http://schemas.microsoft.com/office/drawing/2014/main" id="{3EC8D74F-88F0-41A3-B905-559504D614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DAEFB6-B2F5-4915-A6D4-EF2074BBB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1A42A5-E840-4E45-A6C7-50033FA72614}" type="datetimeFigureOut">
              <a:rPr lang="zh-TW" altLang="en-US"/>
              <a:pPr>
                <a:defRPr/>
              </a:pPr>
              <a:t>2025/12/15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34667C4-E14A-45D6-86BB-50AE073C0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C9607E1-7055-488F-B651-FE4038EAB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302E845-0F95-43BE-9B68-8FB35603949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副標題 2">
            <a:extLst>
              <a:ext uri="{FF2B5EF4-FFF2-40B4-BE49-F238E27FC236}">
                <a16:creationId xmlns:a16="http://schemas.microsoft.com/office/drawing/2014/main" id="{CB2ECA02-8D72-43BC-B900-8A78024E3E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ts val="5500"/>
              </a:lnSpc>
              <a:spcBef>
                <a:spcPct val="0"/>
              </a:spcBef>
            </a:pPr>
            <a:endParaRPr lang="en-US" altLang="zh-TW" sz="48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>
              <a:lnSpc>
                <a:spcPts val="5500"/>
              </a:lnSpc>
              <a:spcBef>
                <a:spcPct val="0"/>
              </a:spcBef>
            </a:pPr>
            <a:r>
              <a:rPr lang="en-US" altLang="zh-TW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24.</a:t>
            </a:r>
            <a:r>
              <a:rPr lang="zh-TW" altLang="en-US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聖經</a:t>
            </a:r>
            <a:r>
              <a:rPr lang="en-US" altLang="zh-TW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——</a:t>
            </a:r>
            <a:r>
              <a:rPr lang="zh-TW" altLang="en-US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這是上主的話</a:t>
            </a:r>
            <a:endParaRPr lang="en-US" altLang="zh-TW" sz="48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 algn="just" eaLnBrk="1">
              <a:lnSpc>
                <a:spcPts val="5500"/>
              </a:lnSpc>
              <a:spcBef>
                <a:spcPct val="0"/>
              </a:spcBef>
            </a:pPr>
            <a:endParaRPr lang="en-US" altLang="zh-TW" sz="48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 eaLnBrk="1">
              <a:lnSpc>
                <a:spcPts val="5500"/>
              </a:lnSpc>
              <a:spcBef>
                <a:spcPct val="0"/>
              </a:spcBef>
            </a:pPr>
            <a:r>
              <a:rPr lang="zh-TW" altLang="en-US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啟示的宗教：人找神</a:t>
            </a:r>
            <a:r>
              <a:rPr lang="en-US" altLang="zh-TW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sym typeface="Wingdings" panose="05000000000000000000" pitchFamily="2" charset="2"/>
              </a:rPr>
              <a:t>神找人</a:t>
            </a:r>
            <a:endParaRPr lang="zh-TW" altLang="en-US" sz="48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 eaLnBrk="1">
              <a:lnSpc>
                <a:spcPts val="5500"/>
              </a:lnSpc>
              <a:spcBef>
                <a:spcPct val="0"/>
              </a:spcBef>
            </a:pPr>
            <a:endParaRPr lang="en-US" altLang="zh-TW" sz="48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 eaLnBrk="1">
              <a:lnSpc>
                <a:spcPts val="5500"/>
              </a:lnSpc>
              <a:spcBef>
                <a:spcPct val="0"/>
              </a:spcBef>
            </a:pPr>
            <a:r>
              <a:rPr lang="zh-TW" altLang="en-US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啟示：看得出</a:t>
            </a:r>
            <a:r>
              <a:rPr lang="en-US" altLang="zh-TW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,</a:t>
            </a:r>
            <a:r>
              <a:rPr lang="zh-TW" altLang="en-US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聽得出</a:t>
            </a:r>
          </a:p>
          <a:p>
            <a:pPr algn="just" eaLnBrk="1">
              <a:lnSpc>
                <a:spcPts val="4000"/>
              </a:lnSpc>
              <a:spcBef>
                <a:spcPct val="0"/>
              </a:spcBef>
            </a:pPr>
            <a:r>
              <a:rPr lang="en-US" altLang="zh-TW" sz="4800">
                <a:latin typeface="華康粗黑體" panose="020B0709000000000000" pitchFamily="49" charset="-120"/>
                <a:ea typeface="華康粗黑體" panose="020B0709000000000000" pitchFamily="49" charset="-120"/>
              </a:rPr>
              <a:t>  </a:t>
            </a:r>
            <a:endParaRPr lang="zh-TW" altLang="en-US" sz="48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8E00FD8-8CB4-4914-B549-458AA0597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 eaLnBrk="1">
              <a:lnSpc>
                <a:spcPts val="5500"/>
              </a:lnSpc>
              <a:spcBef>
                <a:spcPts val="0"/>
              </a:spcBef>
              <a:defRPr/>
            </a:pP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三、行為語言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語言用來表達自我，它透過一些外在的標記，表達一些更深的事實。它通常有三種方式：聲音語言、身體語言、行為語言。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聲音語言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就是我們的說話，我們用說話來表達我們的思想，例如母親向女兒說：「我愛你！」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身體語言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就是用身體的動作去表達同樣的訊息，例如母親抱著女兒、親吻女兒。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行為語言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則略有不同，它是用整個生活的方式和事實，去表達這個訊息。例如母親為女兒煮一碗湯、一碗藥，聽她訴苦，分享她的喜樂等等，這些都是表達「母親愛女兒」的語言</a:t>
            </a: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——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行為語言。</a:t>
            </a:r>
            <a:endParaRPr lang="zh-TW" altLang="en-US" sz="12800" dirty="0">
              <a:solidFill>
                <a:srgbClr val="FF0000"/>
              </a:solidFill>
              <a:latin typeface="華康粗黑體" pitchFamily="49" charset="-120"/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5C53677C-9621-4C00-AA4D-A1D9982C41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  上主對人的啟示，用的原來只是「行為語言」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，即是說：整個宇宙、我們的整個生命、人類的整個歷史，都在說：「天主愛了我們；天主與我們同在」。天主並沒有在耳邊告訴我們他如何愛我們。</a:t>
            </a:r>
          </a:p>
          <a:p>
            <a:pPr algn="just" eaLnBrk="1">
              <a:lnSpc>
                <a:spcPts val="5500"/>
              </a:lnSpc>
              <a:spcBef>
                <a:spcPts val="0"/>
              </a:spcBef>
              <a:defRPr/>
            </a:pP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四、</a:t>
            </a:r>
            <a:r>
              <a:rPr lang="zh-TW" altLang="en-US" sz="144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天主說話了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這個愛我們，與我們同在的主，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最後也「說話了」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，他藉聖經而說話。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基督徒所相信的主，是一個與人類同在的神，一個關心人，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進入了人類歷史，分享了人類命運的主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。許多宗教的神都是等待人去找尋和膜拜，但基督徒的神卻主動去找人。數千年前以色列民族的歷史，所要說明的就是這事實。</a:t>
            </a:r>
            <a:endParaRPr lang="zh-TW" altLang="en-US" sz="12800" dirty="0">
              <a:solidFill>
                <a:srgbClr val="FF0000"/>
              </a:solidFill>
              <a:latin typeface="華康粗黑體" pitchFamily="49" charset="-120"/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DD697FB-17C0-4332-838C-F4419689C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  古時以色列民族的領袖（例如梅瑟），他們在自己民族的爭取自由和復國努力中，都「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看出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」其實是上主在帶領他們脫離奴役、奔向自由；他們把這些宗教經驗寫出來，便成為聖經中的「出谷紀」。以色列人也在許多賢人的話語中，「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聽出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」是上主在說話；這些說話的紀錄，後來便成了聖經中的「先知書」。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於是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聖經便成了上主的一種「聲音語言」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，這「語言」在表達一件更偉大的事實，這事實便是：「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上主與我們同在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」。所以，</a:t>
            </a:r>
            <a:r>
              <a:rPr lang="zh-TW" altLang="en-US" sz="12800" dirty="0">
                <a:solidFill>
                  <a:srgbClr val="0000FF"/>
                </a:solidFill>
                <a:latin typeface="華康粗黑體" pitchFamily="49" charset="-120"/>
                <a:ea typeface="華康粗黑體" pitchFamily="49" charset="-120"/>
              </a:rPr>
              <a:t>上主其實是用了「帶領以色列民族」作為一句「話」，顯示他是要領導「一切民族」。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所以相信聖經的中國基督徒，也有理由相信上主</a:t>
            </a:r>
            <a:endParaRPr lang="zh-TW" altLang="en-US" sz="12800" dirty="0">
              <a:solidFill>
                <a:srgbClr val="FF0000"/>
              </a:solidFill>
              <a:latin typeface="華康粗黑體" pitchFamily="49" charset="-120"/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5F22A9C-9D25-4600-8F27-FD8091775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是在帶領中華民族奔向自由，而</a:t>
            </a:r>
            <a:r>
              <a:rPr lang="zh-TW" altLang="en-US" sz="12800" dirty="0">
                <a:solidFill>
                  <a:srgbClr val="0000FF"/>
                </a:solidFill>
                <a:latin typeface="華康粗黑體" pitchFamily="49" charset="-120"/>
                <a:ea typeface="華康粗黑體" pitchFamily="49" charset="-120"/>
              </a:rPr>
              <a:t>中華民族的歷代聖哲，也就等於是上主的「先知」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，是上主要透過他們去訓導中華民族，並使中華民族能逐漸認識生命、邁向完美。這也是「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天不生仲尼，萬古長如夜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」的意義。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在這意義下，讀聖經的人並不是在讀數千年前的「以色列民族史」，而是透過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以色列民族史（上主的「聲音語言」）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去「聽」、去「看」出上主的「行為語言」，並藉此「語言」而瞭解和深信：</a:t>
            </a:r>
            <a:r>
              <a:rPr lang="zh-TW" altLang="en-US" sz="12800" dirty="0">
                <a:solidFill>
                  <a:srgbClr val="0000FF"/>
                </a:solidFill>
                <a:latin typeface="華康粗黑體" pitchFamily="49" charset="-120"/>
                <a:ea typeface="華康粗黑體" pitchFamily="49" charset="-120"/>
              </a:rPr>
              <a:t>上主同樣在照顧我們、我們的民族、我們的世界，而且現在仍在照顧著我們每一個人。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>
            <a:extLst>
              <a:ext uri="{FF2B5EF4-FFF2-40B4-BE49-F238E27FC236}">
                <a16:creationId xmlns:a16="http://schemas.microsoft.com/office/drawing/2014/main" id="{190B4910-599F-42BE-9859-06AE282B0D3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zh-TW" altLang="en-US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五、逐漸啟示的天主</a:t>
            </a:r>
            <a:r>
              <a:rPr lang="zh-CN" altLang="zh-TW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en-US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zh-TW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en-US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zh-TW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en-US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zh-TW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en-US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zh-TW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en-US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zh-TW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en-US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endParaRPr lang="en-US" altLang="zh-CN" sz="1600">
              <a:solidFill>
                <a:srgbClr val="000000"/>
              </a:solidFill>
              <a:latin typeface="華康粗黑體" panose="020B0709000000000000" pitchFamily="49" charset="-120"/>
              <a:ea typeface="華康粗黑體" panose="020B0709000000000000" pitchFamily="49" charset="-120"/>
              <a:cs typeface="華康黑體(P)-GB5" pitchFamily="34" charset="-120"/>
            </a:endParaRPr>
          </a:p>
          <a:p>
            <a:pPr marL="0" indent="0" eaLnBrk="1" hangingPunct="1">
              <a:buFontTx/>
              <a:buNone/>
            </a:pPr>
            <a:r>
              <a:rPr lang="zh-CN" altLang="zh-TW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天主是逐漸向人自我顯示，他對人的要求也是逐漸提升的。以下是兩個例子：</a:t>
            </a:r>
            <a:endParaRPr lang="zh-CN" altLang="en-US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  <a:cs typeface="華康黑體(P)-GB5" pitchFamily="34" charset="-120"/>
            </a:endParaRPr>
          </a:p>
          <a:p>
            <a:pPr marL="0" indent="0" eaLnBrk="1" hangingPunct="1">
              <a:buFontTx/>
              <a:buAutoNum type="arabicPeriod"/>
            </a:pPr>
            <a:r>
              <a:rPr lang="zh-CN" altLang="en-US" sz="4400" b="1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天主的形象</a:t>
            </a:r>
            <a:r>
              <a:rPr lang="zh-CN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：</a:t>
            </a:r>
            <a:endParaRPr lang="zh-CN" altLang="en-US">
              <a:solidFill>
                <a:srgbClr val="000000"/>
              </a:solidFill>
              <a:latin typeface="華康粗黑體" panose="020B0709000000000000" pitchFamily="49" charset="-120"/>
              <a:ea typeface="華康粗黑體" panose="020B0709000000000000" pitchFamily="49" charset="-120"/>
              <a:cs typeface="華康黑體(P)-GB5" pitchFamily="34" charset="-120"/>
            </a:endParaRPr>
          </a:p>
          <a:p>
            <a:pPr marL="0" indent="0" eaLnBrk="1" hangingPunct="1">
              <a:buFontTx/>
              <a:buNone/>
            </a:pP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家神</a:t>
            </a: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（亞巴郎家）</a:t>
            </a:r>
            <a:endParaRPr lang="zh-CN" altLang="en-US">
              <a:solidFill>
                <a:srgbClr val="000000"/>
              </a:solidFill>
              <a:latin typeface="華康粗黑體" panose="020B0709000000000000" pitchFamily="49" charset="-120"/>
              <a:ea typeface="華康粗黑體" panose="020B0709000000000000" pitchFamily="49" charset="-120"/>
              <a:cs typeface="華康黑體(P)-GB5" pitchFamily="34" charset="-120"/>
            </a:endParaRPr>
          </a:p>
          <a:p>
            <a:pPr marL="0" indent="0" eaLnBrk="1" hangingPunct="1">
              <a:buFontTx/>
              <a:buNone/>
            </a:pP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族神</a:t>
            </a: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CN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（以色列民族）</a:t>
            </a:r>
          </a:p>
          <a:p>
            <a:pPr marL="0" indent="0" eaLnBrk="1" hangingPunct="1">
              <a:buFontTx/>
              <a:buNone/>
            </a:pP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戰神</a:t>
            </a: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（替以色列人作戰）</a:t>
            </a:r>
            <a:endParaRPr lang="zh-CN" altLang="zh-TW">
              <a:solidFill>
                <a:srgbClr val="000000"/>
              </a:solidFill>
              <a:latin typeface="華康粗黑體" panose="020B0709000000000000" pitchFamily="49" charset="-120"/>
              <a:ea typeface="華康粗黑體" panose="020B0709000000000000" pitchFamily="49" charset="-120"/>
              <a:cs typeface="華康黑體(P)-GB5" pitchFamily="34" charset="-120"/>
            </a:endParaRPr>
          </a:p>
          <a:p>
            <a:pPr marL="0" indent="0" eaLnBrk="1" hangingPunct="1">
              <a:buFontTx/>
              <a:buNone/>
            </a:pP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萬民之神</a:t>
            </a: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（先知時代）</a:t>
            </a:r>
          </a:p>
          <a:p>
            <a:pPr marL="0" indent="0" eaLnBrk="1" hangingPunct="1">
              <a:buFontTx/>
              <a:buNone/>
            </a:pP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父親</a:t>
            </a: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en-US" altLang="zh-TW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天父</a:t>
            </a:r>
            <a:r>
              <a:rPr lang="en-US" altLang="zh-TW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TW" altLang="en-US"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（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耶穌的邀請）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D3643070-74A3-4B12-A3C5-D4ABA0104F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marL="449263" indent="-449263" eaLnBrk="1" hangingPunct="1">
              <a:buFontTx/>
              <a:buNone/>
              <a:defRPr/>
            </a:pPr>
            <a:r>
              <a:rPr lang="en-US" altLang="zh-TW" dirty="0">
                <a:solidFill>
                  <a:srgbClr val="FF0000"/>
                </a:solidFill>
                <a:ea typeface="華康粗黑體" pitchFamily="49" charset="-120"/>
                <a:cs typeface="華康黑體(P)-GB5" pitchFamily="34" charset="-120"/>
              </a:rPr>
              <a:t>2.</a:t>
            </a:r>
            <a:r>
              <a:rPr lang="zh-CN" altLang="en-US" sz="4000" b="1" dirty="0">
                <a:solidFill>
                  <a:srgbClr val="FF0000"/>
                </a:solidFill>
                <a:ea typeface="華康粗黑體" pitchFamily="49" charset="-120"/>
                <a:cs typeface="華康黑體(P)-GB5" pitchFamily="34" charset="-120"/>
              </a:rPr>
              <a:t>寬恕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：</a:t>
            </a:r>
          </a:p>
          <a:p>
            <a:pPr marL="449263" indent="-449263" eaLnBrk="1" hangingPunct="1">
              <a:defRPr/>
            </a:pPr>
            <a:r>
              <a:rPr lang="zh-CN" altLang="en-US" dirty="0">
                <a:solidFill>
                  <a:srgbClr val="FF0000"/>
                </a:solidFill>
                <a:ea typeface="華康粗黑體" pitchFamily="49" charset="-120"/>
                <a:cs typeface="華康黑體(P)-GB5" pitchFamily="34" charset="-120"/>
              </a:rPr>
              <a:t>無限制的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：</a:t>
            </a:r>
            <a:r>
              <a:rPr lang="zh-TW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七倍至七十七倍報復（創</a:t>
            </a:r>
            <a:r>
              <a:rPr lang="en-US" altLang="zh-CN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4:24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）。</a:t>
            </a:r>
          </a:p>
          <a:p>
            <a:pPr marL="449263" indent="-449263" eaLnBrk="1" hangingPunct="1">
              <a:defRPr/>
            </a:pPr>
            <a:r>
              <a:rPr lang="en-US" altLang="zh-CN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『</a:t>
            </a:r>
            <a:r>
              <a:rPr lang="zh-CN" altLang="en-US" dirty="0">
                <a:solidFill>
                  <a:srgbClr val="FF0000"/>
                </a:solidFill>
                <a:ea typeface="華康粗黑體" pitchFamily="49" charset="-120"/>
                <a:cs typeface="華康黑體(P)-GB5" pitchFamily="34" charset="-120"/>
              </a:rPr>
              <a:t>以眼還眼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，以牙還牙</a:t>
            </a:r>
            <a:r>
              <a:rPr lang="en-US" altLang="zh-CN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』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（出</a:t>
            </a:r>
            <a:r>
              <a:rPr lang="en-US" altLang="zh-CN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21:25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）。</a:t>
            </a:r>
          </a:p>
          <a:p>
            <a:pPr marL="449263" indent="-449263" eaLnBrk="1" hangingPunct="1">
              <a:defRPr/>
            </a:pPr>
            <a:r>
              <a:rPr lang="zh-CN" altLang="en-US" dirty="0">
                <a:solidFill>
                  <a:srgbClr val="FF0000"/>
                </a:solidFill>
                <a:ea typeface="華康粗黑體" pitchFamily="49" charset="-120"/>
                <a:cs typeface="華康黑體(P)-GB5" pitchFamily="34" charset="-120"/>
              </a:rPr>
              <a:t>寬恕七次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（伯多祿）</a:t>
            </a:r>
          </a:p>
          <a:p>
            <a:pPr marL="449263" indent="-449263" eaLnBrk="1" hangingPunct="1">
              <a:defRPr/>
            </a:pPr>
            <a:r>
              <a:rPr lang="zh-CN" altLang="en-US" dirty="0">
                <a:solidFill>
                  <a:srgbClr val="FF0000"/>
                </a:solidFill>
                <a:ea typeface="華康粗黑體" pitchFamily="49" charset="-120"/>
                <a:cs typeface="華康黑體(P)-GB5" pitchFamily="34" charset="-120"/>
              </a:rPr>
              <a:t>七十個七次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（瑪</a:t>
            </a:r>
            <a:r>
              <a:rPr lang="en-US" altLang="zh-CN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18:21-35</a:t>
            </a:r>
            <a:r>
              <a:rPr lang="zh-TW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），無限寬恕。</a:t>
            </a:r>
            <a:endParaRPr lang="zh-CN" altLang="en-US" dirty="0">
              <a:solidFill>
                <a:srgbClr val="000000"/>
              </a:solidFill>
              <a:ea typeface="華康粗黑體" pitchFamily="49" charset="-120"/>
              <a:cs typeface="華康黑體(P)-GB5" pitchFamily="34" charset="-120"/>
            </a:endParaRPr>
          </a:p>
          <a:p>
            <a:pPr marL="449263" indent="-449263" eaLnBrk="1" hangingPunct="1">
              <a:spcBef>
                <a:spcPct val="50000"/>
              </a:spcBef>
              <a:buFontTx/>
              <a:buNone/>
              <a:defRPr/>
            </a:pP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 </a:t>
            </a:r>
            <a:r>
              <a:rPr lang="zh-CN" altLang="zh-TW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 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 </a:t>
            </a:r>
            <a:r>
              <a:rPr lang="zh-TW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這裡我們應採取一些教訓：</a:t>
            </a:r>
          </a:p>
          <a:p>
            <a:pPr marL="449263" indent="-449263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A.</a:t>
            </a:r>
            <a:r>
              <a:rPr lang="zh-TW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讀聖經一定要</a:t>
            </a:r>
            <a:r>
              <a:rPr lang="zh-CN" altLang="en-US" sz="3600" b="1" dirty="0">
                <a:solidFill>
                  <a:srgbClr val="FF0000"/>
                </a:solidFill>
                <a:ea typeface="華康粗黑體" pitchFamily="49" charset="-120"/>
                <a:cs typeface="華康黑體(P)-GB5" pitchFamily="34" charset="-120"/>
              </a:rPr>
              <a:t>讀通全本書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，不能</a:t>
            </a:r>
            <a:r>
              <a:rPr lang="zh-CN" altLang="en-US" b="1" dirty="0">
                <a:solidFill>
                  <a:srgbClr val="FF0000"/>
                </a:solidFill>
                <a:ea typeface="華康粗黑體" pitchFamily="49" charset="-120"/>
                <a:cs typeface="華康黑體(P)-GB5" pitchFamily="34" charset="-120"/>
              </a:rPr>
              <a:t>斷章取義</a:t>
            </a:r>
            <a:r>
              <a:rPr lang="zh-CN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。</a:t>
            </a:r>
            <a:endParaRPr lang="zh-CN" altLang="zh-TW" dirty="0">
              <a:solidFill>
                <a:srgbClr val="000000"/>
              </a:solidFill>
              <a:ea typeface="華康粗黑體" pitchFamily="49" charset="-120"/>
              <a:cs typeface="華康黑體(P)-GB5" pitchFamily="34" charset="-12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altLang="zh-TW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B.</a:t>
            </a:r>
            <a:r>
              <a:rPr lang="zh-TW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古經時代的以色列人，正是處於人類的</a:t>
            </a:r>
            <a:endParaRPr lang="zh-CN" altLang="zh-TW" dirty="0">
              <a:solidFill>
                <a:srgbClr val="000000"/>
              </a:solidFill>
              <a:ea typeface="華康粗黑體" pitchFamily="49" charset="-120"/>
              <a:cs typeface="華康黑體(P)-GB5" pitchFamily="34" charset="-120"/>
            </a:endParaRPr>
          </a:p>
          <a:p>
            <a:pPr marL="449263" indent="-449263" eaLnBrk="1" hangingPunct="1">
              <a:buFontTx/>
              <a:buNone/>
              <a:defRPr/>
            </a:pPr>
            <a:r>
              <a:rPr lang="zh-TW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   </a:t>
            </a:r>
            <a:r>
              <a:rPr lang="en-US" altLang="zh-CN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『</a:t>
            </a:r>
            <a:r>
              <a:rPr lang="zh-CN" altLang="en-US" dirty="0">
                <a:solidFill>
                  <a:srgbClr val="FF0000"/>
                </a:solidFill>
                <a:ea typeface="華康粗黑體" pitchFamily="49" charset="-120"/>
                <a:cs typeface="華康黑體(P)-GB5" pitchFamily="34" charset="-120"/>
              </a:rPr>
              <a:t>兒童期</a:t>
            </a:r>
            <a:r>
              <a:rPr lang="en-US" altLang="zh-CN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』</a:t>
            </a:r>
            <a:r>
              <a:rPr lang="zh-TW" altLang="en-US" dirty="0">
                <a:solidFill>
                  <a:srgbClr val="000000"/>
                </a:solidFill>
                <a:ea typeface="華康粗黑體" pitchFamily="49" charset="-120"/>
                <a:cs typeface="華康黑體(P)-GB5" pitchFamily="34" charset="-120"/>
              </a:rPr>
              <a:t>，天主的啟示也必須適合他們當時的情況和程度。</a:t>
            </a:r>
            <a:endParaRPr lang="zh-CN" altLang="en-US" dirty="0">
              <a:solidFill>
                <a:srgbClr val="000000"/>
              </a:solidFill>
              <a:ea typeface="華康粗黑體" pitchFamily="49" charset="-120"/>
              <a:cs typeface="華康黑體(P)-GB5" pitchFamily="34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9434799-7E60-4816-94BF-DD6CBF75E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sz="1400">
              <a:solidFill>
                <a:srgbClr val="FF0000"/>
              </a:solidFill>
              <a:ea typeface="華康黑體(P)-GB5" pitchFamily="34" charset="-120"/>
            </a:endParaRPr>
          </a:p>
          <a:p>
            <a:pPr eaLnBrk="1" hangingPunct="1">
              <a:buFontTx/>
              <a:buNone/>
            </a:pPr>
            <a:r>
              <a:rPr lang="en-US" altLang="zh-TW" sz="4000">
                <a:solidFill>
                  <a:srgbClr val="FF0000"/>
                </a:solidFill>
                <a:ea typeface="華康黑體(P)-GB5" pitchFamily="34" charset="-120"/>
              </a:rPr>
              <a:t> </a:t>
            </a:r>
            <a:r>
              <a:rPr lang="zh-TW" altLang="en-US" sz="4000" b="1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逐漸啟示</a:t>
            </a:r>
            <a:r>
              <a:rPr lang="en-US" altLang="zh-TW" sz="4000" b="1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/</a:t>
            </a:r>
            <a:r>
              <a:rPr lang="zh-TW" altLang="en-US" sz="4000" b="1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成長</a:t>
            </a:r>
          </a:p>
        </p:txBody>
      </p:sp>
      <p:sp>
        <p:nvSpPr>
          <p:cNvPr id="21507" name="Line 3">
            <a:extLst>
              <a:ext uri="{FF2B5EF4-FFF2-40B4-BE49-F238E27FC236}">
                <a16:creationId xmlns:a16="http://schemas.microsoft.com/office/drawing/2014/main" id="{7EED5679-8178-4BFC-B7D1-75C05B068B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4213" y="549275"/>
            <a:ext cx="7704137" cy="287972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1508" name="Line 4">
            <a:extLst>
              <a:ext uri="{FF2B5EF4-FFF2-40B4-BE49-F238E27FC236}">
                <a16:creationId xmlns:a16="http://schemas.microsoft.com/office/drawing/2014/main" id="{CEB19BC6-557B-4836-B396-0517524FDC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3429000"/>
            <a:ext cx="7775575" cy="295275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1509" name="Line 5">
            <a:extLst>
              <a:ext uri="{FF2B5EF4-FFF2-40B4-BE49-F238E27FC236}">
                <a16:creationId xmlns:a16="http://schemas.microsoft.com/office/drawing/2014/main" id="{7302F978-158B-46BB-861E-DACD9FB3F4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8538" y="2852738"/>
            <a:ext cx="0" cy="1223962"/>
          </a:xfrm>
          <a:prstGeom prst="line">
            <a:avLst/>
          </a:prstGeom>
          <a:noFill/>
          <a:ln w="57150" cmpd="thinThick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1510" name="Line 6">
            <a:extLst>
              <a:ext uri="{FF2B5EF4-FFF2-40B4-BE49-F238E27FC236}">
                <a16:creationId xmlns:a16="http://schemas.microsoft.com/office/drawing/2014/main" id="{F14AB383-F3A4-4B41-8192-4643DA42AA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2492375"/>
            <a:ext cx="0" cy="1873250"/>
          </a:xfrm>
          <a:prstGeom prst="line">
            <a:avLst/>
          </a:prstGeom>
          <a:noFill/>
          <a:ln w="57150" cmpd="thinThick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1511" name="Line 7">
            <a:extLst>
              <a:ext uri="{FF2B5EF4-FFF2-40B4-BE49-F238E27FC236}">
                <a16:creationId xmlns:a16="http://schemas.microsoft.com/office/drawing/2014/main" id="{ED076366-CD70-4FEA-B0E6-92C92F407C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060575"/>
            <a:ext cx="0" cy="2881313"/>
          </a:xfrm>
          <a:prstGeom prst="line">
            <a:avLst/>
          </a:prstGeom>
          <a:noFill/>
          <a:ln w="57150" cmpd="thinThick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1512" name="Line 8">
            <a:extLst>
              <a:ext uri="{FF2B5EF4-FFF2-40B4-BE49-F238E27FC236}">
                <a16:creationId xmlns:a16="http://schemas.microsoft.com/office/drawing/2014/main" id="{AFE8F9BA-6262-4AA8-955C-EAA4B2B23D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0063" y="1557338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1513" name="Line 9">
            <a:extLst>
              <a:ext uri="{FF2B5EF4-FFF2-40B4-BE49-F238E27FC236}">
                <a16:creationId xmlns:a16="http://schemas.microsoft.com/office/drawing/2014/main" id="{CDA20E31-827B-484D-92F9-99172C0E12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1484313"/>
            <a:ext cx="0" cy="3889375"/>
          </a:xfrm>
          <a:prstGeom prst="line">
            <a:avLst/>
          </a:prstGeom>
          <a:noFill/>
          <a:ln w="57150" cmpd="thinThick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1514" name="Line 10">
            <a:extLst>
              <a:ext uri="{FF2B5EF4-FFF2-40B4-BE49-F238E27FC236}">
                <a16:creationId xmlns:a16="http://schemas.microsoft.com/office/drawing/2014/main" id="{5272E408-BA58-4742-AF57-3B3D58E7E37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5825" y="1052513"/>
            <a:ext cx="0" cy="4824412"/>
          </a:xfrm>
          <a:prstGeom prst="line">
            <a:avLst/>
          </a:prstGeom>
          <a:noFill/>
          <a:ln w="38100">
            <a:solidFill>
              <a:srgbClr val="0000FF"/>
            </a:solidFill>
            <a:prstDash val="lgDashDot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1515" name="Text Box 11">
            <a:extLst>
              <a:ext uri="{FF2B5EF4-FFF2-40B4-BE49-F238E27FC236}">
                <a16:creationId xmlns:a16="http://schemas.microsoft.com/office/drawing/2014/main" id="{63196AB1-D062-4150-966E-2B6F28992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3141663"/>
            <a:ext cx="5032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en-US" altLang="zh-TW" sz="36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1516" name="Text Box 12">
            <a:extLst>
              <a:ext uri="{FF2B5EF4-FFF2-40B4-BE49-F238E27FC236}">
                <a16:creationId xmlns:a16="http://schemas.microsoft.com/office/drawing/2014/main" id="{415EC3BC-33FA-4AAF-8AD8-163B15314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3076575"/>
            <a:ext cx="647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en-US" altLang="zh-TW" sz="54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517" name="Text Box 13">
            <a:extLst>
              <a:ext uri="{FF2B5EF4-FFF2-40B4-BE49-F238E27FC236}">
                <a16:creationId xmlns:a16="http://schemas.microsoft.com/office/drawing/2014/main" id="{87AD114B-43B8-43EA-AB8A-2D9F2994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3068638"/>
            <a:ext cx="6477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en-US" altLang="zh-TW" sz="6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1518" name="Text Box 14">
            <a:extLst>
              <a:ext uri="{FF2B5EF4-FFF2-40B4-BE49-F238E27FC236}">
                <a16:creationId xmlns:a16="http://schemas.microsoft.com/office/drawing/2014/main" id="{E30137F1-65E2-4D1D-8C50-C3046CBEE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2997200"/>
            <a:ext cx="7921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en-US" altLang="zh-TW" sz="72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1519" name="Text Box 15">
            <a:extLst>
              <a:ext uri="{FF2B5EF4-FFF2-40B4-BE49-F238E27FC236}">
                <a16:creationId xmlns:a16="http://schemas.microsoft.com/office/drawing/2014/main" id="{C24208E2-FD30-4140-A5A3-237C67573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2924175"/>
            <a:ext cx="79216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en-US" altLang="zh-TW" sz="80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1520" name="Text Box 16">
            <a:extLst>
              <a:ext uri="{FF2B5EF4-FFF2-40B4-BE49-F238E27FC236}">
                <a16:creationId xmlns:a16="http://schemas.microsoft.com/office/drawing/2014/main" id="{040E0F4D-8802-4A1D-BB2C-4B79EC6CB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2636838"/>
            <a:ext cx="1008062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en-US" altLang="zh-TW" sz="117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9595A8F8-20E6-4CE3-9D77-136EBCB18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7288" y="2205038"/>
            <a:ext cx="6778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家神</a:t>
            </a:r>
          </a:p>
        </p:txBody>
      </p:sp>
      <p:sp>
        <p:nvSpPr>
          <p:cNvPr id="14354" name="Text Box 18">
            <a:extLst>
              <a:ext uri="{FF2B5EF4-FFF2-40B4-BE49-F238E27FC236}">
                <a16:creationId xmlns:a16="http://schemas.microsoft.com/office/drawing/2014/main" id="{177AB250-92B1-4C87-AF54-9BCA066BF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188" y="3860800"/>
            <a:ext cx="11699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en-US" altLang="zh-TW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  </a:t>
            </a:r>
            <a:r>
              <a:rPr kumimoji="0"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報復七倍</a:t>
            </a:r>
            <a:r>
              <a:rPr kumimoji="0" lang="zh-TW" altLang="en-US">
                <a:solidFill>
                  <a:srgbClr val="7030A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無限報復</a:t>
            </a:r>
          </a:p>
        </p:txBody>
      </p:sp>
      <p:sp>
        <p:nvSpPr>
          <p:cNvPr id="14355" name="Text Box 19">
            <a:extLst>
              <a:ext uri="{FF2B5EF4-FFF2-40B4-BE49-F238E27FC236}">
                <a16:creationId xmlns:a16="http://schemas.microsoft.com/office/drawing/2014/main" id="{83D97B73-E5E5-4C5C-AF2B-11C5288F8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0" y="1701800"/>
            <a:ext cx="677863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族神</a:t>
            </a:r>
          </a:p>
        </p:txBody>
      </p:sp>
      <p:sp>
        <p:nvSpPr>
          <p:cNvPr id="14356" name="Text Box 20">
            <a:extLst>
              <a:ext uri="{FF2B5EF4-FFF2-40B4-BE49-F238E27FC236}">
                <a16:creationId xmlns:a16="http://schemas.microsoft.com/office/drawing/2014/main" id="{A245726A-9DAF-4A41-816C-FCCA460FA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813" y="4365625"/>
            <a:ext cx="7493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Tx/>
              <a:buNone/>
            </a:pPr>
            <a:r>
              <a:rPr kumimoji="0" lang="zh-TW" altLang="en-US" b="1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以牙還牙</a:t>
            </a:r>
            <a:endParaRPr kumimoji="0" lang="en-US" altLang="zh-TW" b="1">
              <a:solidFill>
                <a:srgbClr val="0000FF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kumimoji="0" lang="zh-TW" altLang="en-US" sz="1600" b="1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   </a:t>
            </a:r>
            <a:r>
              <a:rPr kumimoji="0" lang="zh-TW" altLang="en-US" sz="16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出</a:t>
            </a:r>
            <a:r>
              <a:rPr kumimoji="0" lang="en-US" altLang="zh-TW" sz="16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21:24</a:t>
            </a:r>
            <a:r>
              <a:rPr kumimoji="0" lang="zh-TW" altLang="en-US" sz="16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手</a:t>
            </a:r>
            <a:r>
              <a:rPr kumimoji="0" lang="en-US" altLang="zh-TW" sz="16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/</a:t>
            </a:r>
            <a:r>
              <a:rPr kumimoji="0" lang="zh-TW" altLang="en-US" sz="16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腳</a:t>
            </a:r>
            <a:r>
              <a:rPr kumimoji="0" lang="en-US" altLang="zh-TW" sz="16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/</a:t>
            </a:r>
            <a:r>
              <a:rPr kumimoji="0" lang="zh-TW" altLang="en-US" sz="16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烙</a:t>
            </a:r>
            <a:r>
              <a:rPr kumimoji="0" lang="en-US" altLang="zh-TW" sz="16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/</a:t>
            </a:r>
            <a:r>
              <a:rPr kumimoji="0" lang="zh-TW" altLang="en-US" sz="16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疤</a:t>
            </a:r>
          </a:p>
        </p:txBody>
      </p:sp>
      <p:sp>
        <p:nvSpPr>
          <p:cNvPr id="14357" name="Text Box 21">
            <a:extLst>
              <a:ext uri="{FF2B5EF4-FFF2-40B4-BE49-F238E27FC236}">
                <a16:creationId xmlns:a16="http://schemas.microsoft.com/office/drawing/2014/main" id="{748CA212-3EB9-41DD-B9B8-B14E666B1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3775" y="4724400"/>
            <a:ext cx="67786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>
                <a:solidFill>
                  <a:srgbClr val="C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寬恕七次</a:t>
            </a:r>
          </a:p>
        </p:txBody>
      </p:sp>
      <p:sp>
        <p:nvSpPr>
          <p:cNvPr id="14358" name="Text Box 22">
            <a:extLst>
              <a:ext uri="{FF2B5EF4-FFF2-40B4-BE49-F238E27FC236}">
                <a16:creationId xmlns:a16="http://schemas.microsoft.com/office/drawing/2014/main" id="{7EE40096-4A09-44BC-81AE-FF5698872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7263" y="1339850"/>
            <a:ext cx="6778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>
                <a:solidFill>
                  <a:srgbClr val="C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戰神</a:t>
            </a:r>
          </a:p>
        </p:txBody>
      </p:sp>
      <p:sp>
        <p:nvSpPr>
          <p:cNvPr id="14359" name="Text Box 23">
            <a:extLst>
              <a:ext uri="{FF2B5EF4-FFF2-40B4-BE49-F238E27FC236}">
                <a16:creationId xmlns:a16="http://schemas.microsoft.com/office/drawing/2014/main" id="{B65170D8-A3A4-4C9F-BA88-B25BC8757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0763" y="692150"/>
            <a:ext cx="677862" cy="187325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0" lang="zh-TW" altLang="en-US">
                <a:solidFill>
                  <a:srgbClr val="9900CC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萬民之神</a:t>
            </a:r>
          </a:p>
        </p:txBody>
      </p:sp>
      <p:sp>
        <p:nvSpPr>
          <p:cNvPr id="14360" name="Text Box 24">
            <a:extLst>
              <a:ext uri="{FF2B5EF4-FFF2-40B4-BE49-F238E27FC236}">
                <a16:creationId xmlns:a16="http://schemas.microsoft.com/office/drawing/2014/main" id="{5B376AD7-865A-4C9C-9DB8-816FEBAF4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2200" y="4365625"/>
            <a:ext cx="677863" cy="223202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0" lang="zh-TW" altLang="en-US">
                <a:solidFill>
                  <a:srgbClr val="9900CC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七十個七次</a:t>
            </a:r>
          </a:p>
        </p:txBody>
      </p:sp>
      <p:sp>
        <p:nvSpPr>
          <p:cNvPr id="14361" name="Text Box 25">
            <a:extLst>
              <a:ext uri="{FF2B5EF4-FFF2-40B4-BE49-F238E27FC236}">
                <a16:creationId xmlns:a16="http://schemas.microsoft.com/office/drawing/2014/main" id="{5F85101A-9477-4428-BF7C-F2BA79C8A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8388" y="476250"/>
            <a:ext cx="800100" cy="129698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40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父親</a:t>
            </a:r>
          </a:p>
        </p:txBody>
      </p:sp>
      <p:sp>
        <p:nvSpPr>
          <p:cNvPr id="14362" name="Text Box 26">
            <a:extLst>
              <a:ext uri="{FF2B5EF4-FFF2-40B4-BE49-F238E27FC236}">
                <a16:creationId xmlns:a16="http://schemas.microsoft.com/office/drawing/2014/main" id="{09A3F240-F27D-4179-A442-F7C22BAC0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4113" y="5013325"/>
            <a:ext cx="738187" cy="15113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36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不計較</a:t>
            </a:r>
          </a:p>
        </p:txBody>
      </p:sp>
      <p:sp>
        <p:nvSpPr>
          <p:cNvPr id="14363" name="Text Box 27">
            <a:extLst>
              <a:ext uri="{FF2B5EF4-FFF2-40B4-BE49-F238E27FC236}">
                <a16:creationId xmlns:a16="http://schemas.microsoft.com/office/drawing/2014/main" id="{27D42A7F-32A9-49CD-9BCC-8070BADC1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788" y="1557338"/>
            <a:ext cx="923925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胸襟</a:t>
            </a:r>
          </a:p>
        </p:txBody>
      </p:sp>
      <p:sp>
        <p:nvSpPr>
          <p:cNvPr id="14364" name="Text Box 28">
            <a:extLst>
              <a:ext uri="{FF2B5EF4-FFF2-40B4-BE49-F238E27FC236}">
                <a16:creationId xmlns:a16="http://schemas.microsoft.com/office/drawing/2014/main" id="{FC27A21C-8CE3-407C-A425-DC841B505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788" y="4381500"/>
            <a:ext cx="9239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48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視野</a:t>
            </a:r>
          </a:p>
        </p:txBody>
      </p:sp>
      <p:sp>
        <p:nvSpPr>
          <p:cNvPr id="14365" name="Text Box 29">
            <a:extLst>
              <a:ext uri="{FF2B5EF4-FFF2-40B4-BE49-F238E27FC236}">
                <a16:creationId xmlns:a16="http://schemas.microsoft.com/office/drawing/2014/main" id="{75D1CBD1-5DFA-4C85-BBF6-F03F4FD39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679450"/>
            <a:ext cx="738187" cy="5543550"/>
          </a:xfrm>
          <a:prstGeom prst="rect">
            <a:avLst/>
          </a:prstGeom>
          <a:solidFill>
            <a:srgbClr val="FFFF00"/>
          </a:solidFill>
          <a:ln w="9525">
            <a:solidFill>
              <a:srgbClr val="9900CC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zh-TW" altLang="en-US" sz="3600" spc="600">
                <a:solidFill>
                  <a:srgbClr val="0000FF"/>
                </a:solidFill>
                <a:latin typeface="Calibri"/>
                <a:ea typeface="華康粗黑體" pitchFamily="49" charset="-120"/>
              </a:rPr>
              <a:t>天國境界，有容乃大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4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3" grpId="0"/>
      <p:bldP spid="14354" grpId="0"/>
      <p:bldP spid="14355" grpId="0"/>
      <p:bldP spid="14356" grpId="0"/>
      <p:bldP spid="14357" grpId="0"/>
      <p:bldP spid="14358" grpId="0"/>
      <p:bldP spid="14359" grpId="0" animBg="1"/>
      <p:bldP spid="14360" grpId="0" animBg="1"/>
      <p:bldP spid="14361" grpId="0" animBg="1"/>
      <p:bldP spid="14362" grpId="0" animBg="1"/>
      <p:bldP spid="14363" grpId="0"/>
      <p:bldP spid="1436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AF32572D-760D-4B23-98E8-BBCE4AC45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marL="539750" indent="-539750" eaLnBrk="1" hangingPunct="1">
              <a:buFontTx/>
              <a:buNone/>
            </a:pP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C.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我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們每個人，每個民族，每個教會，都在</a:t>
            </a:r>
            <a:r>
              <a:rPr lang="zh-CN" altLang="en-US">
                <a:solidFill>
                  <a:srgbClr val="FF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慢慢認識天主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、</a:t>
            </a:r>
            <a:r>
              <a:rPr lang="zh-TW" altLang="en-US">
                <a:solidFill>
                  <a:srgbClr val="FF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逐漸認識真理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。誰也不能</a:t>
            </a:r>
            <a:r>
              <a:rPr lang="zh-TW" altLang="en-US">
                <a:solidFill>
                  <a:srgbClr val="0000FF"/>
                </a:solidFill>
                <a:ea typeface="華康粗黑體" panose="020B0709000000000000" pitchFamily="49" charset="-120"/>
                <a:cs typeface="華康黑體(P)-GB5" pitchFamily="34" charset="-120"/>
              </a:rPr>
              <a:t>自以為是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，自以為</a:t>
            </a:r>
            <a:r>
              <a:rPr lang="zh-TW" altLang="en-US">
                <a:solidFill>
                  <a:srgbClr val="0000FF"/>
                </a:solidFill>
                <a:ea typeface="華康粗黑體" panose="020B0709000000000000" pitchFamily="49" charset="-120"/>
                <a:cs typeface="華康黑體(P)-GB5" pitchFamily="34" charset="-120"/>
              </a:rPr>
              <a:t>已找到真理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，或誤以為自己是天主的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唯一代言人，妄自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以天主的名義去隨便判斷別人，甚至「</a:t>
            </a:r>
            <a:r>
              <a:rPr lang="zh-TW" altLang="en-US">
                <a:solidFill>
                  <a:srgbClr val="0000FF"/>
                </a:solidFill>
                <a:ea typeface="華康粗黑體" panose="020B0709000000000000" pitchFamily="49" charset="-120"/>
                <a:cs typeface="華康黑體(P)-GB5" pitchFamily="34" charset="-120"/>
              </a:rPr>
              <a:t>替天行道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」。梵二承認教會是一個</a:t>
            </a:r>
            <a:r>
              <a:rPr lang="en-US" altLang="zh-CN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TW" altLang="en-US" sz="4000">
                <a:solidFill>
                  <a:srgbClr val="9900CC"/>
                </a:solidFill>
                <a:ea typeface="華康粗黑體" panose="020B0709000000000000" pitchFamily="49" charset="-120"/>
                <a:cs typeface="華康黑體(P)-GB5" pitchFamily="34" charset="-120"/>
              </a:rPr>
              <a:t>旅途中的教會</a:t>
            </a:r>
            <a:r>
              <a:rPr lang="en-US" altLang="zh-CN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，自己也是在不斷找尋真理，需要不斷</a:t>
            </a:r>
            <a:r>
              <a:rPr lang="zh-TW" altLang="en-US">
                <a:solidFill>
                  <a:srgbClr val="9900CC"/>
                </a:solidFill>
                <a:ea typeface="華康粗黑體" panose="020B0709000000000000" pitchFamily="49" charset="-120"/>
                <a:cs typeface="華康黑體(P)-GB5" pitchFamily="34" charset="-120"/>
              </a:rPr>
              <a:t>自我淨化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，正是出於這種</a:t>
            </a:r>
            <a:r>
              <a:rPr lang="zh-TW" altLang="en-US">
                <a:solidFill>
                  <a:srgbClr val="FF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覺悟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。</a:t>
            </a:r>
            <a:endParaRPr lang="zh-CN" altLang="en-US">
              <a:solidFill>
                <a:srgbClr val="000000"/>
              </a:solidFill>
              <a:ea typeface="華康粗黑體" panose="020B0709000000000000" pitchFamily="49" charset="-120"/>
              <a:cs typeface="華康黑體(P)-GB5" pitchFamily="34" charset="-120"/>
            </a:endParaRPr>
          </a:p>
          <a:p>
            <a:pPr marL="539750" indent="-539750" eaLnBrk="1" hangingPunct="1">
              <a:buFontTx/>
              <a:buNone/>
            </a:pP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D.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中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國人認為一個人初讀書時是</a:t>
            </a:r>
            <a:r>
              <a:rPr lang="en-US" altLang="zh-CN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CC00CC"/>
                </a:solidFill>
                <a:ea typeface="華康粗黑體" panose="020B0709000000000000" pitchFamily="49" charset="-120"/>
                <a:cs typeface="華康黑體(P)-GB5" pitchFamily="34" charset="-120"/>
              </a:rPr>
              <a:t>隙中窺月</a:t>
            </a:r>
            <a:r>
              <a:rPr lang="en-US" altLang="zh-CN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(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或管中窺月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)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，有了所悟以後變成</a:t>
            </a:r>
            <a:r>
              <a:rPr lang="en-US" altLang="zh-CN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CC00CC"/>
                </a:solidFill>
                <a:ea typeface="華康粗黑體" panose="020B0709000000000000" pitchFamily="49" charset="-120"/>
                <a:cs typeface="華康黑體(P)-GB5" pitchFamily="34" charset="-120"/>
              </a:rPr>
              <a:t>庭中望月</a:t>
            </a:r>
            <a:r>
              <a:rPr lang="en-US" altLang="zh-CN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，最後才達到在毫無遮掩下的</a:t>
            </a:r>
            <a:r>
              <a:rPr lang="en-US" altLang="zh-CN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TW" altLang="en-US">
                <a:solidFill>
                  <a:srgbClr val="CC00CC"/>
                </a:solidFill>
                <a:ea typeface="華康粗黑體" panose="020B0709000000000000" pitchFamily="49" charset="-120"/>
                <a:cs typeface="華康黑體(P)-GB5" pitchFamily="34" charset="-120"/>
              </a:rPr>
              <a:t>台</a:t>
            </a:r>
            <a:r>
              <a:rPr lang="zh-CN" altLang="en-US">
                <a:solidFill>
                  <a:srgbClr val="CC00CC"/>
                </a:solidFill>
                <a:ea typeface="華康粗黑體" panose="020B0709000000000000" pitchFamily="49" charset="-120"/>
                <a:cs typeface="華康黑體(P)-GB5" pitchFamily="34" charset="-120"/>
              </a:rPr>
              <a:t>上玩月</a:t>
            </a:r>
            <a:r>
              <a:rPr lang="en-US" altLang="zh-CN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，對月有情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(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即</a:t>
            </a:r>
            <a:r>
              <a:rPr lang="zh-TW" altLang="en-US">
                <a:solidFill>
                  <a:srgbClr val="0000FF"/>
                </a:solidFill>
                <a:ea typeface="華康粗黑體" panose="020B0709000000000000" pitchFamily="49" charset="-120"/>
                <a:cs typeface="華康黑體(P)-GB5" pitchFamily="34" charset="-120"/>
              </a:rPr>
              <a:t>對物有情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)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。這也說明我們</a:t>
            </a:r>
            <a:r>
              <a:rPr lang="zh-CN" altLang="en-US">
                <a:solidFill>
                  <a:srgbClr val="FF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對真理</a:t>
            </a:r>
            <a:r>
              <a:rPr lang="zh-TW" altLang="en-US">
                <a:solidFill>
                  <a:srgbClr val="FF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的瞭解和實踐，總有一個漸進的過程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。</a:t>
            </a:r>
            <a:endParaRPr lang="zh-TW" altLang="en-US">
              <a:solidFill>
                <a:srgbClr val="000000"/>
              </a:solidFill>
              <a:ea typeface="華康粗黑體" panose="020B0709000000000000" pitchFamily="49" charset="-120"/>
              <a:cs typeface="華康黑體(P)-GB5" pitchFamily="34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FFDD83B0-CB12-469F-B199-AE95BE3FD0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marL="539750" indent="-539750" algn="ctr" eaLnBrk="1" hangingPunct="1">
              <a:buFontTx/>
              <a:buNone/>
            </a:pPr>
            <a:r>
              <a:rPr lang="zh-TW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六、泛愛眾的天主</a:t>
            </a:r>
            <a:endParaRPr lang="zh-CN" altLang="en-US">
              <a:solidFill>
                <a:srgbClr val="000000"/>
              </a:solidFill>
              <a:latin typeface="華康粗黑體" panose="020B0709000000000000" pitchFamily="49" charset="-120"/>
              <a:ea typeface="華康粗黑體" panose="020B0709000000000000" pitchFamily="49" charset="-120"/>
              <a:cs typeface="華康黑體(P)-GB5" pitchFamily="34" charset="-120"/>
            </a:endParaRPr>
          </a:p>
          <a:p>
            <a:pPr marL="539750" indent="-539750" eaLnBrk="1" hangingPunct="1">
              <a:buFontTx/>
              <a:buAutoNum type="arabicPeriod"/>
            </a:pP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聖經與各文化是平行的，以色列民與各民族也是平行的。聖經是上主的啟示</a:t>
            </a:r>
            <a:r>
              <a:rPr lang="zh-CN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，</a:t>
            </a:r>
            <a:r>
              <a:rPr lang="zh-TW" altLang="en-US" b="1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中華文化中也蘊含天主的啟</a:t>
            </a:r>
            <a:r>
              <a:rPr lang="zh-CN" altLang="en-US" b="1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示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（雖然層次不同）。天主愛了一切人，也召叫了一切人</a:t>
            </a:r>
            <a:r>
              <a:rPr lang="zh-CN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，</a:t>
            </a:r>
            <a:r>
              <a:rPr lang="zh-CN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他絕不</a:t>
            </a:r>
            <a:r>
              <a:rPr lang="en-US" altLang="zh-CN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偏心</a:t>
            </a:r>
            <a:r>
              <a:rPr lang="en-US" altLang="zh-CN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CN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。</a:t>
            </a:r>
          </a:p>
          <a:p>
            <a:pPr marL="539750" indent="-539750" eaLnBrk="1" hangingPunct="1">
              <a:buFontTx/>
              <a:buAutoNum type="arabicPeriod"/>
            </a:pP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但聖經仍有其獨特的地位，因為它是天主所</a:t>
            </a: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欽定</a:t>
            </a: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的，是天主刻意選出來，</a:t>
            </a:r>
            <a:r>
              <a:rPr lang="zh-TW" altLang="en-US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並藉此而清楚地、直接地向人說話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。在天主的計畫中，聖經並享有</a:t>
            </a: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『</a:t>
            </a:r>
            <a:r>
              <a:rPr lang="zh-CN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不可錯性</a:t>
            </a:r>
            <a:r>
              <a:rPr lang="en-US" altLang="zh-CN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』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，使我們可以完全相信聖經，並以之作為我們</a:t>
            </a:r>
            <a:r>
              <a:rPr lang="zh-TW" altLang="en-US">
                <a:solidFill>
                  <a:srgbClr val="9900CC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奔向永生的安全而準確的指示器</a:t>
            </a:r>
            <a:r>
              <a:rPr lang="zh-TW" altLang="en-US">
                <a:solidFill>
                  <a:srgbClr val="00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華康黑體(P)-GB5" pitchFamily="34" charset="-120"/>
              </a:rPr>
              <a:t>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C878547D-D99A-4250-847F-9173BB935B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marL="630238" indent="-630238" eaLnBrk="1" hangingPunct="1">
              <a:buFontTx/>
              <a:buNone/>
            </a:pP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3.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天主恩寵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(</a:t>
            </a:r>
            <a:r>
              <a:rPr lang="en-US" altLang="zh-TW">
                <a:solidFill>
                  <a:srgbClr val="9900CC"/>
                </a:solidFill>
                <a:ea typeface="華康粗黑體" panose="020B0709000000000000" pitchFamily="49" charset="-120"/>
                <a:cs typeface="華康黑體(P)-GB5" pitchFamily="34" charset="-120"/>
              </a:rPr>
              <a:t>given grace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)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永遠是足夠的、充沛的，但人的接受能力卻永遠是有限的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(</a:t>
            </a:r>
            <a:r>
              <a:rPr lang="en-US" altLang="zh-TW">
                <a:solidFill>
                  <a:srgbClr val="9900CC"/>
                </a:solidFill>
                <a:ea typeface="華康粗黑體" panose="020B0709000000000000" pitchFamily="49" charset="-120"/>
                <a:cs typeface="華康黑體(P)-GB5" pitchFamily="34" charset="-120"/>
              </a:rPr>
              <a:t>accepted grace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)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。所以我們應努力去學習，而不應對我們所擁有的自滿自足。</a:t>
            </a:r>
            <a:endParaRPr lang="zh-CN" altLang="en-US">
              <a:solidFill>
                <a:srgbClr val="000000"/>
              </a:solidFill>
              <a:ea typeface="華康粗黑體" panose="020B0709000000000000" pitchFamily="49" charset="-120"/>
              <a:cs typeface="華康黑體(P)-GB5" pitchFamily="34" charset="-120"/>
            </a:endParaRPr>
          </a:p>
          <a:p>
            <a:pPr marL="630238" indent="-630238" eaLnBrk="1" hangingPunct="1">
              <a:buFontTx/>
              <a:buAutoNum type="arabicPeriod" startAt="4"/>
            </a:pP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讀聖經能使我們的眼和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耳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都</a:t>
            </a:r>
            <a:r>
              <a:rPr lang="zh-CN" altLang="en-US">
                <a:solidFill>
                  <a:srgbClr val="FF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更敏銳</a:t>
            </a:r>
            <a:r>
              <a:rPr lang="en-US" altLang="zh-CN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(sensitive)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，使我們能看到、聽到上主在世上的臨在。我們也可以說：聆聽人的話和聆聽上主的話是互相補充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,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和互相提升的：</a:t>
            </a:r>
            <a:r>
              <a:rPr lang="zh-CN" altLang="en-US">
                <a:solidFill>
                  <a:srgbClr val="FF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越能明白人，就越能明白上主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；</a:t>
            </a:r>
            <a:r>
              <a:rPr lang="zh-TW" altLang="en-US">
                <a:solidFill>
                  <a:srgbClr val="FF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越肯聽上主話的人，也越肯聽人的話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。</a:t>
            </a:r>
            <a:r>
              <a:rPr lang="en-US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  <a:sym typeface="Wingdings" panose="05000000000000000000" pitchFamily="2" charset="2"/>
              </a:rPr>
              <a:t>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  <a:sym typeface="Wingdings" panose="05000000000000000000" pitchFamily="2" charset="2"/>
              </a:rPr>
              <a:t>教會正因為屬神，所以十分屬人。</a:t>
            </a:r>
          </a:p>
          <a:p>
            <a:pPr marL="630238" indent="-630238" eaLnBrk="1" hangingPunct="1">
              <a:buFontTx/>
              <a:buNone/>
            </a:pPr>
            <a:r>
              <a:rPr lang="zh-CN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CN" altLang="zh-TW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 </a:t>
            </a:r>
            <a:r>
              <a:rPr lang="zh-TW" altLang="en-US">
                <a:solidFill>
                  <a:srgbClr val="000000"/>
                </a:solidFill>
                <a:ea typeface="華康粗黑體" panose="020B0709000000000000" pitchFamily="49" charset="-120"/>
                <a:cs typeface="華康黑體(P)-GB5" pitchFamily="34" charset="-120"/>
              </a:rPr>
              <a:t>同樣，聖經與文化也有互相補充和提升的作用。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309FA778-B8E9-4D9B-AB55-8E2EFE5967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FCCFF"/>
          </a:solidFill>
        </p:spPr>
        <p:txBody>
          <a:bodyPr/>
          <a:lstStyle/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zh-TW" sz="33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18. </a:t>
            </a:r>
            <a:r>
              <a:rPr lang="zh-TW" altLang="en-US" sz="48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尊重</a:t>
            </a:r>
            <a:r>
              <a:rPr lang="zh-TW" altLang="en-US" sz="33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原則 </a:t>
            </a:r>
            <a:r>
              <a:rPr lang="en-US" altLang="zh-TW" sz="2800">
                <a:ea typeface="華康儷中黑" panose="020B0509000000000000" pitchFamily="49" charset="-120"/>
                <a:cs typeface="華康黑體(P)-GB5" pitchFamily="34" charset="-120"/>
              </a:rPr>
              <a:t>(</a:t>
            </a:r>
            <a:r>
              <a:rPr lang="en-US" altLang="zh-TW" sz="2800">
                <a:ea typeface="華康儷中黑" panose="020B0509000000000000" pitchFamily="49" charset="-120"/>
                <a:cs typeface="華康黑體(P)-GB5" pitchFamily="34" charset="-120"/>
                <a:sym typeface="Wingdings" panose="05000000000000000000" pitchFamily="2" charset="2"/>
              </a:rPr>
              <a:t></a:t>
            </a:r>
            <a:r>
              <a:rPr lang="zh-TW" altLang="en-US" sz="2800">
                <a:ea typeface="華康儷中黑" panose="020B0509000000000000" pitchFamily="49" charset="-120"/>
                <a:cs typeface="華康黑體(P)-GB5" pitchFamily="34" charset="-120"/>
              </a:rPr>
              <a:t>基要派傳教：否定</a:t>
            </a:r>
            <a:r>
              <a:rPr lang="en-US" altLang="zh-TW" sz="2800">
                <a:ea typeface="華康儷中黑" panose="020B0509000000000000" pitchFamily="49" charset="-120"/>
                <a:cs typeface="華康黑體(P)-GB5" pitchFamily="34" charset="-120"/>
              </a:rPr>
              <a:t>,</a:t>
            </a:r>
            <a:r>
              <a:rPr lang="zh-TW" altLang="en-US" sz="2800">
                <a:ea typeface="華康儷中黑" panose="020B0509000000000000" pitchFamily="49" charset="-120"/>
                <a:cs typeface="華康黑體(P)-GB5" pitchFamily="34" charset="-120"/>
              </a:rPr>
              <a:t>恐嚇</a:t>
            </a:r>
            <a:r>
              <a:rPr lang="en-US" altLang="zh-TW" sz="2800">
                <a:ea typeface="華康儷中黑" panose="020B0509000000000000" pitchFamily="49" charset="-120"/>
                <a:cs typeface="華康黑體(P)-GB5" pitchFamily="34" charset="-120"/>
              </a:rPr>
              <a:t>)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zh-TW" sz="3300">
                <a:ea typeface="華康儷中黑" panose="020B0509000000000000" pitchFamily="49" charset="-120"/>
                <a:cs typeface="華康黑體(P)-GB5" pitchFamily="34" charset="-120"/>
              </a:rPr>
              <a:t>      </a:t>
            </a:r>
            <a:r>
              <a:rPr lang="zh-TW" altLang="en-US" sz="33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德肋撒修女的</a:t>
            </a:r>
            <a:r>
              <a:rPr lang="zh-TW" altLang="en-US" sz="60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福傳三步曲</a:t>
            </a: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：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   </a:t>
            </a:r>
            <a:r>
              <a:rPr lang="en-US" altLang="zh-TW" sz="3300">
                <a:ea typeface="華康儷中黑" panose="020B0509000000000000" pitchFamily="49" charset="-120"/>
                <a:cs typeface="華康黑體(P)-GB5" pitchFamily="34" charset="-120"/>
              </a:rPr>
              <a:t>a.</a:t>
            </a: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讓他成為</a:t>
            </a:r>
            <a:r>
              <a:rPr lang="zh-TW" altLang="en-US" sz="48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更好的他</a:t>
            </a: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 </a:t>
            </a:r>
            <a:r>
              <a:rPr lang="en-US" altLang="zh-TW" sz="2800">
                <a:ea typeface="華康儷中黑" panose="020B0509000000000000" pitchFamily="49" charset="-120"/>
                <a:cs typeface="華康黑體(P)-GB5" pitchFamily="34" charset="-120"/>
              </a:rPr>
              <a:t>(</a:t>
            </a:r>
            <a:r>
              <a:rPr lang="zh-TW" altLang="en-US" sz="2800">
                <a:ea typeface="華康儷中黑" panose="020B0509000000000000" pitchFamily="49" charset="-120"/>
                <a:cs typeface="華康黑體(P)-GB5" pitchFamily="34" charset="-120"/>
              </a:rPr>
              <a:t>天主教徒成為</a:t>
            </a:r>
            <a:br>
              <a:rPr lang="en-US" altLang="zh-TW" sz="2800">
                <a:ea typeface="華康儷中黑" panose="020B0509000000000000" pitchFamily="49" charset="-120"/>
                <a:cs typeface="華康黑體(P)-GB5" pitchFamily="34" charset="-120"/>
              </a:rPr>
            </a:br>
            <a:r>
              <a:rPr lang="en-US" altLang="zh-TW" sz="2800">
                <a:ea typeface="華康儷中黑" panose="020B0509000000000000" pitchFamily="49" charset="-120"/>
                <a:cs typeface="華康黑體(P)-GB5" pitchFamily="34" charset="-120"/>
              </a:rPr>
              <a:t>    </a:t>
            </a:r>
            <a:r>
              <a:rPr lang="zh-TW" altLang="en-US" sz="2800">
                <a:ea typeface="華康儷中黑" panose="020B0509000000000000" pitchFamily="49" charset="-120"/>
                <a:cs typeface="華康黑體(P)-GB5" pitchFamily="34" charset="-120"/>
              </a:rPr>
              <a:t>更好的天主教徒</a:t>
            </a:r>
            <a:r>
              <a:rPr lang="en-US" altLang="zh-TW" sz="2800">
                <a:ea typeface="華康儷中黑" panose="020B0509000000000000" pitchFamily="49" charset="-120"/>
                <a:cs typeface="華康黑體(P)-GB5" pitchFamily="34" charset="-120"/>
              </a:rPr>
              <a:t>,</a:t>
            </a:r>
            <a:r>
              <a:rPr lang="zh-TW" altLang="en-US" sz="2800">
                <a:ea typeface="華康儷中黑" panose="020B0509000000000000" pitchFamily="49" charset="-120"/>
                <a:cs typeface="華康黑體(P)-GB5" pitchFamily="34" charset="-120"/>
              </a:rPr>
              <a:t>佛教徒成為更好的佛教徒</a:t>
            </a:r>
            <a:r>
              <a:rPr lang="en-US" altLang="zh-TW" sz="2800" b="1">
                <a:ea typeface="華康儷中黑" panose="020B0509000000000000" pitchFamily="49" charset="-120"/>
                <a:cs typeface="華康黑體(P)-GB5" pitchFamily="34" charset="-120"/>
              </a:rPr>
              <a:t>……</a:t>
            </a:r>
            <a:r>
              <a:rPr lang="en-US" altLang="zh-TW" sz="2800">
                <a:ea typeface="華康儷中黑" panose="020B0509000000000000" pitchFamily="49" charset="-120"/>
                <a:cs typeface="華康黑體(P)-GB5" pitchFamily="34" charset="-120"/>
              </a:rPr>
              <a:t>)</a:t>
            </a:r>
            <a:r>
              <a:rPr lang="zh-TW" altLang="en-US" sz="2800">
                <a:ea typeface="華康儷中黑" panose="020B0509000000000000" pitchFamily="49" charset="-120"/>
                <a:cs typeface="華康黑體(P)-GB5" pitchFamily="34" charset="-120"/>
              </a:rPr>
              <a:t>  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   </a:t>
            </a:r>
            <a:r>
              <a:rPr lang="en-US" altLang="zh-TW" sz="3300">
                <a:ea typeface="華康儷中黑" panose="020B0509000000000000" pitchFamily="49" charset="-120"/>
                <a:cs typeface="華康黑體(P)-GB5" pitchFamily="34" charset="-120"/>
              </a:rPr>
              <a:t>b.</a:t>
            </a: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讓他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兼善他人</a:t>
            </a:r>
            <a:r>
              <a:rPr lang="zh-TW" altLang="en-US" sz="33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 </a:t>
            </a:r>
            <a:r>
              <a:rPr lang="en-US" altLang="zh-TW" sz="3300">
                <a:ea typeface="華康儷中黑" panose="020B0509000000000000" pitchFamily="49" charset="-120"/>
                <a:cs typeface="華康黑體(P)-GB5" pitchFamily="34" charset="-120"/>
              </a:rPr>
              <a:t>(</a:t>
            </a: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不單獨善其身</a:t>
            </a:r>
            <a:r>
              <a:rPr lang="en-US" altLang="zh-TW" sz="3300">
                <a:ea typeface="華康儷中黑" panose="020B0509000000000000" pitchFamily="49" charset="-120"/>
                <a:cs typeface="華康黑體(P)-GB5" pitchFamily="34" charset="-120"/>
              </a:rPr>
              <a:t>)</a:t>
            </a:r>
            <a:endParaRPr lang="zh-TW" altLang="en-US" sz="3300">
              <a:ea typeface="華康儷中黑" panose="020B0509000000000000" pitchFamily="49" charset="-120"/>
              <a:cs typeface="華康黑體(P)-GB5" pitchFamily="34" charset="-12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   </a:t>
            </a:r>
            <a:r>
              <a:rPr lang="en-US" altLang="zh-TW" sz="3300">
                <a:ea typeface="華康儷中黑" panose="020B0509000000000000" pitchFamily="49" charset="-120"/>
                <a:cs typeface="華康黑體(P)-GB5" pitchFamily="34" charset="-120"/>
              </a:rPr>
              <a:t>c.</a:t>
            </a: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讓他成為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天主教徒</a:t>
            </a:r>
            <a:r>
              <a:rPr lang="zh-TW" altLang="en-US" sz="4000">
                <a:ea typeface="華康儷中黑" panose="020B0509000000000000" pitchFamily="49" charset="-120"/>
                <a:cs typeface="華康黑體(P)-GB5" pitchFamily="34" charset="-120"/>
              </a:rPr>
              <a:t> </a:t>
            </a:r>
            <a:r>
              <a:rPr lang="en-US" altLang="zh-TW" sz="3300">
                <a:ea typeface="華康儷中黑" panose="020B0509000000000000" pitchFamily="49" charset="-120"/>
                <a:cs typeface="華康黑體(P)-GB5" pitchFamily="34" charset="-120"/>
              </a:rPr>
              <a:t>(</a:t>
            </a:r>
            <a:r>
              <a:rPr lang="zh-TW" altLang="en-US" sz="3300">
                <a:ea typeface="華康儷中黑" panose="020B0509000000000000" pitchFamily="49" charset="-120"/>
                <a:cs typeface="華康黑體(P)-GB5" pitchFamily="34" charset="-120"/>
              </a:rPr>
              <a:t>天主的感動</a:t>
            </a:r>
            <a:r>
              <a:rPr lang="en-US" altLang="zh-TW" sz="3300">
                <a:ea typeface="華康儷中黑" panose="020B0509000000000000" pitchFamily="49" charset="-120"/>
                <a:cs typeface="華康黑體(P)-GB5" pitchFamily="34" charset="-120"/>
              </a:rPr>
              <a:t>)</a:t>
            </a:r>
            <a:endParaRPr lang="zh-TW" altLang="en-US" sz="3300">
              <a:ea typeface="華康儷中黑" panose="020B0509000000000000" pitchFamily="49" charset="-120"/>
              <a:cs typeface="華康黑體(P)-GB5" pitchFamily="34" charset="-120"/>
            </a:endParaRPr>
          </a:p>
          <a:p>
            <a:pPr eaLnBrk="1" hangingPunct="1">
              <a:buFontTx/>
              <a:buNone/>
            </a:pPr>
            <a:r>
              <a:rPr lang="en-US" altLang="zh-TW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19. </a:t>
            </a:r>
            <a:r>
              <a:rPr lang="zh-TW" altLang="en-US" sz="60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立體人生</a:t>
            </a:r>
            <a:r>
              <a:rPr lang="zh-TW" altLang="en-US" sz="36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原則</a:t>
            </a:r>
          </a:p>
          <a:p>
            <a:pPr eaLnBrk="1" hangingPunct="1">
              <a:buFontTx/>
              <a:buNone/>
            </a:pPr>
            <a:r>
              <a:rPr lang="zh-TW" altLang="en-US">
                <a:ea typeface="華康儷中黑" panose="020B0509000000000000" pitchFamily="49" charset="-120"/>
                <a:cs typeface="華康黑體(P)-GB5" pitchFamily="34" charset="-120"/>
              </a:rPr>
              <a:t>      </a:t>
            </a:r>
            <a:r>
              <a:rPr lang="en-US" altLang="zh-TW">
                <a:ea typeface="華康儷中黑" panose="020B0509000000000000" pitchFamily="49" charset="-120"/>
                <a:cs typeface="華康黑體(P)-GB5" pitchFamily="34" charset="-120"/>
              </a:rPr>
              <a:t>He who knows one, knows none</a:t>
            </a:r>
            <a:r>
              <a:rPr lang="zh-TW" altLang="en-US">
                <a:ea typeface="華康儷中黑" panose="020B0509000000000000" pitchFamily="49" charset="-120"/>
                <a:cs typeface="華康黑體(P)-GB5" pitchFamily="34" charset="-120"/>
              </a:rPr>
              <a:t> </a:t>
            </a:r>
            <a:r>
              <a:rPr lang="en-US" altLang="zh-TW" sz="2400">
                <a:ea typeface="華康儷中黑" panose="020B0509000000000000" pitchFamily="49" charset="-120"/>
                <a:cs typeface="華康黑體(P)-GB5" pitchFamily="34" charset="-120"/>
              </a:rPr>
              <a:t>(Max Muller)</a:t>
            </a:r>
            <a:endParaRPr lang="en-US" altLang="zh-TW">
              <a:ea typeface="華康儷中黑" panose="020B0509000000000000" pitchFamily="49" charset="-120"/>
              <a:cs typeface="華康黑體(P)-GB5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>
                <a:ea typeface="華康儷中黑" panose="020B0509000000000000" pitchFamily="49" charset="-120"/>
                <a:cs typeface="華康黑體(P)-GB5" pitchFamily="34" charset="-120"/>
              </a:rPr>
              <a:t>            </a:t>
            </a:r>
            <a:r>
              <a:rPr lang="zh-TW" altLang="en-US" sz="3600">
                <a:ea typeface="華康儷中黑" panose="020B0509000000000000" pitchFamily="49" charset="-120"/>
                <a:cs typeface="華康黑體(P)-GB5" pitchFamily="34" charset="-120"/>
              </a:rPr>
              <a:t>只知其一，一無所知</a:t>
            </a:r>
            <a:endParaRPr lang="en-US" altLang="zh-TW" sz="4000">
              <a:ea typeface="華康儷中黑" panose="020B0509000000000000" pitchFamily="49" charset="-120"/>
              <a:cs typeface="華康黑體(P)-GB5" pitchFamily="34" charset="-120"/>
            </a:endParaRPr>
          </a:p>
        </p:txBody>
      </p:sp>
      <p:sp>
        <p:nvSpPr>
          <p:cNvPr id="7171" name="文字方塊 1">
            <a:extLst>
              <a:ext uri="{FF2B5EF4-FFF2-40B4-BE49-F238E27FC236}">
                <a16:creationId xmlns:a16="http://schemas.microsoft.com/office/drawing/2014/main" id="{2E9478B2-1CDA-4A30-88CA-10F38C6FA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0238" y="166688"/>
            <a:ext cx="739775" cy="4918075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HK" sz="36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24</a:t>
            </a:r>
            <a:r>
              <a:rPr lang="zh-TW" altLang="en-US" sz="36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聖經</a:t>
            </a:r>
            <a:r>
              <a:rPr lang="en-US" altLang="zh-TW" sz="36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—</a:t>
            </a:r>
            <a:r>
              <a:rPr lang="zh-TW" altLang="en-US" sz="36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這是上主的話</a:t>
            </a:r>
            <a:endParaRPr lang="zh-HK" altLang="en-US" sz="36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271E1EAD-1867-4705-AA53-3018E97AC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zh-TW">
                <a:ea typeface="華康粗黑體" panose="020B0709000000000000" pitchFamily="49" charset="-120"/>
              </a:rPr>
              <a:t>  </a:t>
            </a:r>
            <a:r>
              <a:rPr lang="zh-TW" altLang="en-US">
                <a:ea typeface="華康粗黑體" panose="020B0709000000000000" pitchFamily="49" charset="-120"/>
              </a:rPr>
              <a:t>天主的聖意只能</a:t>
            </a:r>
            <a:r>
              <a:rPr lang="zh-TW" altLang="en-US">
                <a:solidFill>
                  <a:srgbClr val="FF0000"/>
                </a:solidFill>
                <a:ea typeface="華康粗黑體" panose="020B0709000000000000" pitchFamily="49" charset="-120"/>
              </a:rPr>
              <a:t>一步步顯露出來</a:t>
            </a:r>
            <a:r>
              <a:rPr lang="zh-TW" altLang="en-US">
                <a:ea typeface="華康粗黑體" panose="020B0709000000000000" pitchFamily="49" charset="-120"/>
              </a:rPr>
              <a:t>：在個人的歷史中，也在教會歷史和整個人類歷史中慢慢顯露。在尋求上主聖意的過程中，我們要讓四種力量均衡地互動</a:t>
            </a:r>
            <a:r>
              <a:rPr lang="en-US" altLang="zh-TW">
                <a:ea typeface="華康粗黑體" panose="020B0709000000000000" pitchFamily="49" charset="-120"/>
              </a:rPr>
              <a:t>(</a:t>
            </a:r>
            <a:r>
              <a:rPr lang="zh-TW" altLang="en-US">
                <a:ea typeface="華康粗黑體" panose="020B0709000000000000" pitchFamily="49" charset="-120"/>
              </a:rPr>
              <a:t>互相支持也互相制衡</a:t>
            </a:r>
            <a:r>
              <a:rPr lang="en-US" altLang="zh-TW">
                <a:ea typeface="華康粗黑體" panose="020B0709000000000000" pitchFamily="49" charset="-120"/>
              </a:rPr>
              <a:t>)</a:t>
            </a:r>
            <a:r>
              <a:rPr lang="zh-TW" altLang="en-US">
                <a:ea typeface="華康粗黑體" panose="020B0709000000000000" pitchFamily="49" charset="-120"/>
              </a:rPr>
              <a:t>：</a:t>
            </a:r>
            <a:r>
              <a:rPr lang="zh-TW" altLang="en-US">
                <a:solidFill>
                  <a:srgbClr val="FF0000"/>
                </a:solidFill>
                <a:ea typeface="華康粗黑體" panose="020B0709000000000000" pitchFamily="49" charset="-120"/>
              </a:rPr>
              <a:t>個人讀經，團體讀經，教會對聖經的詮釋，及世界的現實</a:t>
            </a:r>
            <a:r>
              <a:rPr lang="en-US" altLang="zh-TW">
                <a:solidFill>
                  <a:srgbClr val="FF0000"/>
                </a:solidFill>
                <a:ea typeface="華康粗黑體" panose="020B0709000000000000" pitchFamily="49" charset="-120"/>
              </a:rPr>
              <a:t>,</a:t>
            </a:r>
            <a:r>
              <a:rPr lang="zh-TW" altLang="en-US">
                <a:solidFill>
                  <a:srgbClr val="FF0000"/>
                </a:solidFill>
                <a:ea typeface="華康粗黑體" panose="020B0709000000000000" pitchFamily="49" charset="-120"/>
              </a:rPr>
              <a:t>需要和智慧</a:t>
            </a:r>
            <a:r>
              <a:rPr lang="zh-TW" altLang="en-US">
                <a:ea typeface="華康粗黑體" panose="020B0709000000000000" pitchFamily="49" charset="-120"/>
              </a:rPr>
              <a:t>。其實，天主也藉「世界」而向我們說話，信仰也必須回應世界的需要，才算得上是有活力的信仰。以上四者必須互動，方能使人逐漸悟出天主的聖意，及他對我們的計畫。否則就會淪為：</a:t>
            </a:r>
            <a:r>
              <a:rPr lang="zh-TW" altLang="en-US" sz="3600">
                <a:solidFill>
                  <a:srgbClr val="9900CC"/>
                </a:solidFill>
                <a:ea typeface="華康粗黑體" panose="020B0709000000000000" pitchFamily="49" charset="-120"/>
              </a:rPr>
              <a:t>教會懂的</a:t>
            </a:r>
            <a:r>
              <a:rPr lang="en-US" altLang="zh-TW" sz="3600">
                <a:solidFill>
                  <a:srgbClr val="9900CC"/>
                </a:solidFill>
                <a:ea typeface="華康粗黑體" panose="020B0709000000000000" pitchFamily="49" charset="-120"/>
              </a:rPr>
              <a:t>,</a:t>
            </a:r>
            <a:r>
              <a:rPr lang="zh-TW" altLang="en-US" sz="3600">
                <a:solidFill>
                  <a:srgbClr val="9900CC"/>
                </a:solidFill>
                <a:ea typeface="華康粗黑體" panose="020B0709000000000000" pitchFamily="49" charset="-120"/>
              </a:rPr>
              <a:t>世界不需要；世界需要的</a:t>
            </a:r>
            <a:r>
              <a:rPr lang="en-US" altLang="zh-TW" sz="3600">
                <a:solidFill>
                  <a:srgbClr val="9900CC"/>
                </a:solidFill>
                <a:ea typeface="華康粗黑體" panose="020B0709000000000000" pitchFamily="49" charset="-120"/>
              </a:rPr>
              <a:t>,</a:t>
            </a:r>
            <a:r>
              <a:rPr lang="zh-TW" altLang="en-US" sz="3600">
                <a:solidFill>
                  <a:srgbClr val="9900CC"/>
                </a:solidFill>
                <a:ea typeface="華康粗黑體" panose="020B0709000000000000" pitchFamily="49" charset="-120"/>
              </a:rPr>
              <a:t>教會不懂！</a:t>
            </a:r>
            <a:r>
              <a:rPr lang="zh-TW" altLang="en-US" sz="3600">
                <a:solidFill>
                  <a:srgbClr val="0000FF"/>
                </a:solidFill>
                <a:ea typeface="華康粗黑體" panose="020B0709000000000000" pitchFamily="49" charset="-120"/>
              </a:rPr>
              <a:t>這樣</a:t>
            </a:r>
            <a:r>
              <a:rPr lang="en-US" altLang="zh-TW" sz="3600">
                <a:solidFill>
                  <a:srgbClr val="0000FF"/>
                </a:solidFill>
                <a:ea typeface="華康粗黑體" panose="020B0709000000000000" pitchFamily="49" charset="-120"/>
              </a:rPr>
              <a:t>,</a:t>
            </a:r>
            <a:r>
              <a:rPr lang="zh-TW" altLang="en-US" sz="3600">
                <a:solidFill>
                  <a:srgbClr val="0000FF"/>
                </a:solidFill>
                <a:ea typeface="華康粗黑體" panose="020B0709000000000000" pitchFamily="49" charset="-120"/>
              </a:rPr>
              <a:t>如何能做地鹽世光？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73F2379D-9953-4998-B782-C8960FD8FA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sz="1000">
              <a:solidFill>
                <a:srgbClr val="9900CC"/>
              </a:solidFill>
              <a:ea typeface="華康儷中黑" panose="020B0509000000000000" pitchFamily="49" charset="-120"/>
            </a:endParaRPr>
          </a:p>
          <a:p>
            <a:pPr eaLnBrk="1" hangingPunct="1">
              <a:buFontTx/>
              <a:buNone/>
            </a:pPr>
            <a:r>
              <a:rPr lang="en-US" altLang="zh-TW" sz="3600">
                <a:solidFill>
                  <a:srgbClr val="9900CC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</a:rPr>
              <a:t>真理的追尋與分辨</a:t>
            </a:r>
            <a:r>
              <a:rPr lang="en-US" altLang="zh-TW" sz="3400" b="1">
                <a:solidFill>
                  <a:srgbClr val="990099"/>
                </a:solidFill>
                <a:ea typeface="華康儷中黑" panose="020B0509000000000000" pitchFamily="49" charset="-120"/>
                <a:cs typeface="華康黑體(P)-GB5" pitchFamily="34" charset="-120"/>
              </a:rPr>
              <a:t>——</a:t>
            </a:r>
          </a:p>
          <a:p>
            <a:pPr eaLnBrk="1" hangingPunct="1">
              <a:buFontTx/>
              <a:buNone/>
            </a:pPr>
            <a:r>
              <a:rPr lang="en-US" altLang="zh-TW" sz="3400" b="1">
                <a:solidFill>
                  <a:srgbClr val="A50021"/>
                </a:solidFill>
                <a:ea typeface="華康儷中黑" panose="020B0509000000000000" pitchFamily="49" charset="-120"/>
                <a:cs typeface="華康黑體(P)-GB5" pitchFamily="34" charset="-120"/>
              </a:rPr>
              <a:t>  </a:t>
            </a:r>
            <a:r>
              <a:rPr lang="zh-TW" altLang="en-US" sz="3400" b="1">
                <a:solidFill>
                  <a:srgbClr val="A50021"/>
                </a:solidFill>
                <a:ea typeface="華康儷中黑" panose="020B0509000000000000" pitchFamily="49" charset="-120"/>
                <a:cs typeface="華康黑體(P)-GB5" pitchFamily="34" charset="-120"/>
              </a:rPr>
              <a:t>  </a:t>
            </a:r>
            <a:r>
              <a:rPr lang="zh-TW" altLang="en-US" sz="3400">
                <a:solidFill>
                  <a:srgbClr val="A50021"/>
                </a:solidFill>
                <a:ea typeface="華康儷中黑" panose="020B0509000000000000" pitchFamily="49" charset="-120"/>
                <a:cs typeface="華康黑體(P)-GB5" pitchFamily="34" charset="-120"/>
              </a:rPr>
              <a:t>個人 </a:t>
            </a:r>
            <a:r>
              <a:rPr lang="en-US" altLang="zh-TW" sz="3400">
                <a:solidFill>
                  <a:srgbClr val="A50021"/>
                </a:solidFill>
                <a:ea typeface="華康儷中黑" panose="020B0509000000000000" pitchFamily="49" charset="-120"/>
                <a:cs typeface="華康黑體(P)-GB5" pitchFamily="34" charset="-120"/>
              </a:rPr>
              <a:t>+ </a:t>
            </a:r>
            <a:r>
              <a:rPr lang="zh-TW" altLang="en-US" sz="3400">
                <a:solidFill>
                  <a:srgbClr val="A50021"/>
                </a:solidFill>
                <a:ea typeface="華康儷中黑" panose="020B0509000000000000" pitchFamily="49" charset="-120"/>
                <a:cs typeface="華康黑體(P)-GB5" pitchFamily="34" charset="-120"/>
              </a:rPr>
              <a:t>對方 </a:t>
            </a:r>
            <a:r>
              <a:rPr lang="en-US" altLang="zh-TW" sz="3400">
                <a:solidFill>
                  <a:srgbClr val="A50021"/>
                </a:solidFill>
                <a:ea typeface="華康儷中黑" panose="020B0509000000000000" pitchFamily="49" charset="-120"/>
                <a:cs typeface="華康黑體(P)-GB5" pitchFamily="34" charset="-120"/>
              </a:rPr>
              <a:t>+ </a:t>
            </a:r>
            <a:r>
              <a:rPr lang="zh-TW" altLang="en-US" sz="3400">
                <a:solidFill>
                  <a:srgbClr val="A50021"/>
                </a:solidFill>
                <a:ea typeface="華康儷中黑" panose="020B0509000000000000" pitchFamily="49" charset="-120"/>
                <a:cs typeface="華康黑體(P)-GB5" pitchFamily="34" charset="-120"/>
              </a:rPr>
              <a:t>教會 </a:t>
            </a:r>
            <a:r>
              <a:rPr lang="en-US" altLang="zh-TW" sz="3400">
                <a:solidFill>
                  <a:srgbClr val="A50021"/>
                </a:solidFill>
                <a:ea typeface="華康儷中黑" panose="020B0509000000000000" pitchFamily="49" charset="-120"/>
                <a:cs typeface="華康黑體(P)-GB5" pitchFamily="34" charset="-120"/>
              </a:rPr>
              <a:t>+ </a:t>
            </a:r>
            <a:r>
              <a:rPr lang="zh-TW" altLang="en-US" sz="3400">
                <a:solidFill>
                  <a:srgbClr val="A50021"/>
                </a:solidFill>
                <a:ea typeface="華康儷中黑" panose="020B0509000000000000" pitchFamily="49" charset="-120"/>
                <a:cs typeface="華康黑體(P)-GB5" pitchFamily="34" charset="-120"/>
              </a:rPr>
              <a:t>世界</a:t>
            </a:r>
          </a:p>
        </p:txBody>
      </p:sp>
      <p:sp>
        <p:nvSpPr>
          <p:cNvPr id="26627" name="Line 8">
            <a:extLst>
              <a:ext uri="{FF2B5EF4-FFF2-40B4-BE49-F238E27FC236}">
                <a16:creationId xmlns:a16="http://schemas.microsoft.com/office/drawing/2014/main" id="{1555FD65-9F78-469A-8237-3D02ACF204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650" y="1071563"/>
            <a:ext cx="6816725" cy="2357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6628" name="Line 9">
            <a:extLst>
              <a:ext uri="{FF2B5EF4-FFF2-40B4-BE49-F238E27FC236}">
                <a16:creationId xmlns:a16="http://schemas.microsoft.com/office/drawing/2014/main" id="{EA1DEA16-0383-43B3-96F3-688FAF199C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3429000"/>
            <a:ext cx="6959600" cy="1785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26629" name="Oval 11">
            <a:extLst>
              <a:ext uri="{FF2B5EF4-FFF2-40B4-BE49-F238E27FC236}">
                <a16:creationId xmlns:a16="http://schemas.microsoft.com/office/drawing/2014/main" id="{0AACC1E6-FF45-468A-9E90-BE21D8BE2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1989138"/>
            <a:ext cx="12954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>
              <a:solidFill>
                <a:srgbClr val="000000"/>
              </a:solidFill>
            </a:endParaRPr>
          </a:p>
        </p:txBody>
      </p:sp>
      <p:sp>
        <p:nvSpPr>
          <p:cNvPr id="26630" name="Oval 12">
            <a:extLst>
              <a:ext uri="{FF2B5EF4-FFF2-40B4-BE49-F238E27FC236}">
                <a16:creationId xmlns:a16="http://schemas.microsoft.com/office/drawing/2014/main" id="{8E13C0BA-DE90-4E4E-8B05-E96E2715D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3284538"/>
            <a:ext cx="1295400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>
              <a:solidFill>
                <a:srgbClr val="000000"/>
              </a:solidFill>
            </a:endParaRPr>
          </a:p>
        </p:txBody>
      </p:sp>
      <p:sp>
        <p:nvSpPr>
          <p:cNvPr id="26631" name="Oval 13">
            <a:extLst>
              <a:ext uri="{FF2B5EF4-FFF2-40B4-BE49-F238E27FC236}">
                <a16:creationId xmlns:a16="http://schemas.microsoft.com/office/drawing/2014/main" id="{796E51B6-9F99-4E4E-957F-88B5FC0AA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1484313"/>
            <a:ext cx="1728787" cy="17287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>
              <a:solidFill>
                <a:srgbClr val="000000"/>
              </a:solidFill>
            </a:endParaRPr>
          </a:p>
        </p:txBody>
      </p:sp>
      <p:sp>
        <p:nvSpPr>
          <p:cNvPr id="26632" name="Oval 14">
            <a:extLst>
              <a:ext uri="{FF2B5EF4-FFF2-40B4-BE49-F238E27FC236}">
                <a16:creationId xmlns:a16="http://schemas.microsoft.com/office/drawing/2014/main" id="{72E535A1-025C-42EC-9375-569026D25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3213100"/>
            <a:ext cx="1728787" cy="1728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>
              <a:solidFill>
                <a:srgbClr val="000000"/>
              </a:solidFill>
            </a:endParaRPr>
          </a:p>
        </p:txBody>
      </p:sp>
      <p:sp>
        <p:nvSpPr>
          <p:cNvPr id="49167" name="Text Box 15">
            <a:extLst>
              <a:ext uri="{FF2B5EF4-FFF2-40B4-BE49-F238E27FC236}">
                <a16:creationId xmlns:a16="http://schemas.microsoft.com/office/drawing/2014/main" id="{F40B962B-9958-48EA-AA15-A64BAFA8B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2205038"/>
            <a:ext cx="79375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5000">
                <a:solidFill>
                  <a:srgbClr val="CC3300"/>
                </a:solidFill>
                <a:ea typeface="華康黑體(P)-GB5" pitchFamily="34" charset="-120"/>
              </a:rPr>
              <a:t>我</a:t>
            </a:r>
          </a:p>
        </p:txBody>
      </p:sp>
      <p:sp>
        <p:nvSpPr>
          <p:cNvPr id="49168" name="Text Box 16">
            <a:extLst>
              <a:ext uri="{FF2B5EF4-FFF2-40B4-BE49-F238E27FC236}">
                <a16:creationId xmlns:a16="http://schemas.microsoft.com/office/drawing/2014/main" id="{18CA8BC3-17A8-475F-B62A-ED7568234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3573463"/>
            <a:ext cx="11525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3400">
                <a:solidFill>
                  <a:srgbClr val="800080"/>
                </a:solidFill>
                <a:ea typeface="華康儷中黑" panose="020B0509000000000000" pitchFamily="49" charset="-120"/>
                <a:cs typeface="華康黑體(P)-GB5" pitchFamily="34" charset="-120"/>
              </a:rPr>
              <a:t>對方</a:t>
            </a:r>
          </a:p>
        </p:txBody>
      </p:sp>
      <p:sp>
        <p:nvSpPr>
          <p:cNvPr id="49169" name="Text Box 17">
            <a:extLst>
              <a:ext uri="{FF2B5EF4-FFF2-40B4-BE49-F238E27FC236}">
                <a16:creationId xmlns:a16="http://schemas.microsoft.com/office/drawing/2014/main" id="{BD34B930-6FFC-4A9F-9F24-76A832FE9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650" y="1866900"/>
            <a:ext cx="172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5400">
                <a:solidFill>
                  <a:srgbClr val="0000CC"/>
                </a:solidFill>
                <a:ea typeface="華康儷中黑" panose="020B0509000000000000" pitchFamily="49" charset="-120"/>
                <a:cs typeface="華康黑體(P)-GB5" pitchFamily="34" charset="-120"/>
              </a:rPr>
              <a:t>教會</a:t>
            </a:r>
          </a:p>
        </p:txBody>
      </p:sp>
      <p:sp>
        <p:nvSpPr>
          <p:cNvPr id="49170" name="Text Box 18">
            <a:extLst>
              <a:ext uri="{FF2B5EF4-FFF2-40B4-BE49-F238E27FC236}">
                <a16:creationId xmlns:a16="http://schemas.microsoft.com/office/drawing/2014/main" id="{6E3731ED-A95F-4C7D-A629-3AAD0C100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3594100"/>
            <a:ext cx="17287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5400">
                <a:solidFill>
                  <a:srgbClr val="008000"/>
                </a:solidFill>
                <a:ea typeface="華康黑體(P)-GB5" pitchFamily="34" charset="-120"/>
              </a:rPr>
              <a:t>世界</a:t>
            </a:r>
          </a:p>
        </p:txBody>
      </p:sp>
      <p:sp>
        <p:nvSpPr>
          <p:cNvPr id="26637" name="Line 19">
            <a:extLst>
              <a:ext uri="{FF2B5EF4-FFF2-40B4-BE49-F238E27FC236}">
                <a16:creationId xmlns:a16="http://schemas.microsoft.com/office/drawing/2014/main" id="{A2FCE2A5-13F4-4C9E-AE24-98FAEE8CC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734050"/>
            <a:ext cx="7777163" cy="0"/>
          </a:xfrm>
          <a:prstGeom prst="line">
            <a:avLst/>
          </a:prstGeom>
          <a:noFill/>
          <a:ln w="38100">
            <a:solidFill>
              <a:srgbClr val="99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49172" name="Text Box 20">
            <a:extLst>
              <a:ext uri="{FF2B5EF4-FFF2-40B4-BE49-F238E27FC236}">
                <a16:creationId xmlns:a16="http://schemas.microsoft.com/office/drawing/2014/main" id="{F7FD1375-3D7B-473C-8430-52C057EF0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751513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3600">
                <a:solidFill>
                  <a:srgbClr val="CC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(P)-GB5" pitchFamily="34" charset="-120"/>
              </a:rPr>
              <a:t>逐漸發現；成長</a:t>
            </a:r>
            <a:r>
              <a:rPr lang="en-US" altLang="zh-TW" sz="3600">
                <a:solidFill>
                  <a:srgbClr val="CC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(P)-GB5" pitchFamily="34" charset="-120"/>
                <a:sym typeface="Wingdings" panose="05000000000000000000" pitchFamily="2" charset="2"/>
              </a:rPr>
              <a:t></a:t>
            </a:r>
            <a:r>
              <a:rPr lang="zh-TW" altLang="en-US" sz="40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(P)-GB5" pitchFamily="34" charset="-120"/>
              </a:rPr>
              <a:t>和人類一起成長</a:t>
            </a:r>
            <a:endParaRPr lang="zh-TW" altLang="en-US" sz="3600">
              <a:solidFill>
                <a:srgbClr val="FF00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黑體(P)-GB5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44B8ECCA-0C5C-4830-84DA-62C265F2B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9088" y="1000125"/>
            <a:ext cx="800100" cy="4214813"/>
          </a:xfrm>
          <a:prstGeom prst="rect">
            <a:avLst/>
          </a:prstGeom>
          <a:solidFill>
            <a:srgbClr val="FF0000"/>
          </a:solidFill>
          <a:ln w="9525">
            <a:solidFill>
              <a:srgbClr val="990033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>
                <a:solidFill>
                  <a:srgbClr val="FFFF00"/>
                </a:solidFill>
                <a:ea typeface="華康儷中黑" panose="020B0509000000000000" pitchFamily="49" charset="-120"/>
              </a:rPr>
              <a:t>所以</a:t>
            </a:r>
            <a:r>
              <a:rPr lang="zh-TW" altLang="en-US" sz="4000">
                <a:solidFill>
                  <a:schemeClr val="bg1"/>
                </a:solidFill>
                <a:ea typeface="華康儷中黑" panose="020B0509000000000000" pitchFamily="49" charset="-120"/>
              </a:rPr>
              <a:t>不能唯一</a:t>
            </a:r>
            <a:r>
              <a:rPr lang="zh-TW" altLang="en-US" sz="3600">
                <a:solidFill>
                  <a:srgbClr val="FFFF00"/>
                </a:solidFill>
                <a:ea typeface="華康儷中黑" panose="020B0509000000000000" pitchFamily="49" charset="-120"/>
              </a:rPr>
              <a:t>聖經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FA142A2E-A1E7-497F-932F-5B310DC32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2143125"/>
            <a:ext cx="1662113" cy="264318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zh-TW" altLang="en-US">
                <a:solidFill>
                  <a:srgbClr val="FFFF00"/>
                </a:solidFill>
                <a:ea typeface="華康儷中黑" panose="020B0509000000000000" pitchFamily="49" charset="-120"/>
                <a:cs typeface="華康黑體-GB5" pitchFamily="49" charset="-120"/>
              </a:rPr>
              <a:t>並非教條主義</a:t>
            </a:r>
            <a:endParaRPr kumimoji="0" lang="en-US" altLang="zh-TW">
              <a:solidFill>
                <a:srgbClr val="FFFF00"/>
              </a:solidFill>
              <a:ea typeface="華康儷中黑" panose="020B0509000000000000" pitchFamily="49" charset="-120"/>
              <a:cs typeface="華康黑體-GB5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zh-TW" altLang="en-US">
                <a:solidFill>
                  <a:srgbClr val="FFFFFF"/>
                </a:solidFill>
                <a:ea typeface="華康儷中黑" panose="020B0509000000000000" pitchFamily="49" charset="-120"/>
                <a:cs typeface="華康黑體-GB5" pitchFamily="49" charset="-120"/>
              </a:rPr>
              <a:t>不能一成不變</a:t>
            </a:r>
            <a:endParaRPr kumimoji="0" lang="en-US" altLang="zh-TW">
              <a:solidFill>
                <a:srgbClr val="FFFFFF"/>
              </a:solidFill>
              <a:ea typeface="華康儷中黑" panose="020B0509000000000000" pitchFamily="49" charset="-120"/>
              <a:cs typeface="華康黑體-GB5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zh-TW" altLang="en-US">
                <a:solidFill>
                  <a:srgbClr val="FFFF00"/>
                </a:solidFill>
                <a:ea typeface="華康儷中黑" panose="020B0509000000000000" pitchFamily="49" charset="-120"/>
                <a:cs typeface="華康黑體-GB5" pitchFamily="49" charset="-120"/>
              </a:rPr>
              <a:t>不可唯我獨尊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C4B9A9A-3356-4B94-AB8F-D485DDBD0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" y="1928813"/>
            <a:ext cx="1662113" cy="314325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>
                <a:solidFill>
                  <a:srgbClr val="FFFF00"/>
                </a:solidFill>
                <a:ea typeface="華康儷中黑" panose="020B0509000000000000" pitchFamily="49" charset="-120"/>
                <a:cs typeface="華康黑體-GB5" pitchFamily="49" charset="-120"/>
              </a:rPr>
              <a:t>不要惡霸 善霸</a:t>
            </a:r>
            <a:r>
              <a:rPr kumimoji="0" lang="en-US" altLang="zh-TW">
                <a:solidFill>
                  <a:srgbClr val="FFFF00"/>
                </a:solidFill>
                <a:ea typeface="華康儷中黑" panose="020B0509000000000000" pitchFamily="49" charset="-120"/>
                <a:cs typeface="華康黑體-GB5" pitchFamily="49" charset="-120"/>
              </a:rPr>
              <a:t>    </a:t>
            </a:r>
            <a:br>
              <a:rPr kumimoji="0" lang="en-US" altLang="zh-TW">
                <a:solidFill>
                  <a:srgbClr val="FFFF00"/>
                </a:solidFill>
                <a:ea typeface="華康儷中黑" panose="020B0509000000000000" pitchFamily="49" charset="-120"/>
                <a:cs typeface="華康黑體-GB5" pitchFamily="49" charset="-120"/>
              </a:rPr>
            </a:br>
            <a:r>
              <a:rPr kumimoji="0" lang="en-US" altLang="zh-TW" sz="2000">
                <a:solidFill>
                  <a:srgbClr val="FFFF00"/>
                </a:solidFill>
                <a:ea typeface="華康儷中黑" panose="020B0509000000000000" pitchFamily="49" charset="-120"/>
                <a:cs typeface="華康黑體-GB5" pitchFamily="49" charset="-120"/>
              </a:rPr>
              <a:t>  </a:t>
            </a:r>
            <a:r>
              <a:rPr kumimoji="0" lang="zh-TW" altLang="en-US">
                <a:solidFill>
                  <a:srgbClr val="FFFF00"/>
                </a:solidFill>
                <a:ea typeface="華康儷中黑" panose="020B0509000000000000" pitchFamily="49" charset="-120"/>
                <a:cs typeface="華康黑體-GB5" pitchFamily="49" charset="-120"/>
              </a:rPr>
              <a:t>宗教霸 自由霸</a:t>
            </a:r>
            <a:endParaRPr kumimoji="0" lang="en-US" altLang="zh-TW">
              <a:solidFill>
                <a:srgbClr val="FFFF00"/>
              </a:solidFill>
              <a:ea typeface="華康儷中黑" panose="020B0509000000000000" pitchFamily="49" charset="-120"/>
              <a:cs typeface="華康黑體-GB5" pitchFamily="49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>
                <a:solidFill>
                  <a:srgbClr val="FFFF00"/>
                </a:solidFill>
                <a:ea typeface="華康儷中黑" panose="020B0509000000000000" pitchFamily="49" charset="-120"/>
                <a:cs typeface="華康黑體-GB5" pitchFamily="49" charset="-120"/>
              </a:rPr>
              <a:t>    </a:t>
            </a:r>
            <a:r>
              <a:rPr kumimoji="0" lang="zh-TW" altLang="en-US">
                <a:solidFill>
                  <a:srgbClr val="FFFF00"/>
                </a:solidFill>
                <a:ea typeface="華康儷中黑" panose="020B0509000000000000" pitchFamily="49" charset="-120"/>
                <a:cs typeface="華康黑體-GB5" pitchFamily="49" charset="-120"/>
              </a:rPr>
              <a:t>民主霸 </a:t>
            </a:r>
            <a:r>
              <a:rPr kumimoji="0" lang="zh-TW" altLang="en-US">
                <a:solidFill>
                  <a:schemeClr val="bg1"/>
                </a:solidFill>
                <a:ea typeface="華康儷中黑" panose="020B0509000000000000" pitchFamily="49" charset="-120"/>
                <a:cs typeface="華康黑體-GB5" pitchFamily="49" charset="-120"/>
              </a:rPr>
              <a:t>聖經霸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9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9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9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E0AA1CEE-18E1-4B1A-82F3-8BE3626BEA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endParaRPr lang="zh-TW" altLang="zh-TW"/>
          </a:p>
        </p:txBody>
      </p:sp>
      <p:pic>
        <p:nvPicPr>
          <p:cNvPr id="27651" name="Picture 3" descr="1a">
            <a:extLst>
              <a:ext uri="{FF2B5EF4-FFF2-40B4-BE49-F238E27FC236}">
                <a16:creationId xmlns:a16="http://schemas.microsoft.com/office/drawing/2014/main" id="{7DB94826-0CE5-4222-9058-10C2CB68DF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5"/>
            <a:ext cx="9144000" cy="682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E58D30D-24FD-4969-8031-6B3C20BCB52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endParaRPr lang="zh-TW" altLang="zh-TW"/>
          </a:p>
        </p:txBody>
      </p:sp>
      <p:pic>
        <p:nvPicPr>
          <p:cNvPr id="28675" name="Picture 3" descr="2">
            <a:extLst>
              <a:ext uri="{FF2B5EF4-FFF2-40B4-BE49-F238E27FC236}">
                <a16:creationId xmlns:a16="http://schemas.microsoft.com/office/drawing/2014/main" id="{BFAA491A-1611-4042-8FA3-D04B62815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88337D6-8304-4748-BA65-6E22BD8DA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l" eaLnBrk="1">
              <a:lnSpc>
                <a:spcPts val="5500"/>
              </a:lnSpc>
              <a:spcBef>
                <a:spcPts val="0"/>
              </a:spcBef>
              <a:defRPr/>
            </a:pP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附錄  天主教與基督教對聖經的不同態度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1.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基督教主張「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唯一聖經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」，其中的「基要派」</a:t>
            </a: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(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原教旨主義者</a:t>
            </a: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)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們更有把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聖經文字絕對化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和抽離現實的傾向。天主教認為聖經是「傳承的核心」。聖經原是在教會傳統</a:t>
            </a: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(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傳承</a:t>
            </a: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)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中誕生的，它原來反映出一個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活教會的信仰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，所以聖經也必須在一個活的教會傳統中，去被領悟和瞭解，被活學和活用。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2.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基督教徒相信「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自由解經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」，他們往往喜歡幾個人聚在一起，便把聖經解釋一番。這本來沒有問題，問題是在他們有時還把自己的解釋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當作定論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，並以此去批判、攻擊別人</a:t>
            </a: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(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尤其攻擊天主教！</a:t>
            </a: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)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天主教也主張信徒可以在聖神推動下去讀聖經，並從</a:t>
            </a:r>
            <a:endParaRPr lang="zh-TW" altLang="en-US" sz="12800" dirty="0">
              <a:solidFill>
                <a:srgbClr val="FF0000"/>
              </a:solidFill>
              <a:latin typeface="華康粗黑體" pitchFamily="49" charset="-120"/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A7D5BA3-FC76-43D2-A647-A3E1EE355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中汲取生活的靈感和力量。但天主教認為「自由解經」是有限度的，因為</a:t>
            </a:r>
            <a:r>
              <a:rPr lang="zh-TW" altLang="en-US" sz="12800" dirty="0">
                <a:solidFill>
                  <a:srgbClr val="0000FF"/>
                </a:solidFill>
                <a:latin typeface="華康粗黑體" pitchFamily="49" charset="-120"/>
                <a:ea typeface="華康粗黑體" pitchFamily="49" charset="-120"/>
              </a:rPr>
              <a:t>把「自由解經」絕對化了以後，可以產生許多驚人的流弊。</a:t>
            </a:r>
            <a:r>
              <a:rPr lang="zh-TW" altLang="en-US" sz="12000" dirty="0">
                <a:latin typeface="華康粗黑體" pitchFamily="49" charset="-120"/>
                <a:ea typeface="華康粗黑體" pitchFamily="49" charset="-120"/>
              </a:rPr>
              <a:t>（參考徐錦堯著「新答客問</a:t>
            </a:r>
            <a:r>
              <a:rPr lang="en-US" sz="12000" dirty="0">
                <a:latin typeface="華康粗黑體" pitchFamily="49" charset="-120"/>
                <a:ea typeface="華康粗黑體" pitchFamily="49" charset="-120"/>
                <a:sym typeface="Symbol"/>
              </a:rPr>
              <a:t></a:t>
            </a:r>
            <a:r>
              <a:rPr lang="zh-TW" altLang="en-US" sz="12000" dirty="0">
                <a:latin typeface="華康粗黑體" pitchFamily="49" charset="-120"/>
                <a:ea typeface="華康粗黑體" pitchFamily="49" charset="-120"/>
              </a:rPr>
              <a:t>答覆基督教朋友的質疑」</a:t>
            </a:r>
            <a:r>
              <a:rPr lang="en-US" sz="12000" dirty="0">
                <a:ea typeface="華康粗黑體" pitchFamily="49" charset="-120"/>
              </a:rPr>
              <a:t>p.28-33</a:t>
            </a:r>
            <a:r>
              <a:rPr lang="zh-TW" altLang="en-US" sz="12000" dirty="0">
                <a:ea typeface="華康粗黑體" pitchFamily="49" charset="-120"/>
              </a:rPr>
              <a:t>）</a:t>
            </a:r>
            <a:r>
              <a:rPr lang="zh-TW" altLang="en-US" sz="12000" dirty="0">
                <a:latin typeface="華康粗黑體" pitchFamily="49" charset="-120"/>
                <a:ea typeface="華康粗黑體" pitchFamily="49" charset="-120"/>
              </a:rPr>
              <a:t>。</a:t>
            </a:r>
            <a:endParaRPr lang="en-US" altLang="zh-TW" sz="12000" dirty="0">
              <a:latin typeface="華康粗黑體" pitchFamily="49" charset="-120"/>
              <a:ea typeface="華康粗黑體" pitchFamily="49" charset="-120"/>
            </a:endParaRP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zh-TW" altLang="en-US" sz="120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同時，天主教也看出，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聖經本身</a:t>
            </a:r>
            <a:r>
              <a:rPr lang="zh-TW" altLang="en-US" sz="12800" b="1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不是一本「自明」的書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，它必須在個人、團體、聖經學家、教會四者的互動中去瞭解，還須在這二千年的教會史和解經歷史中，去回顧和領會天主聖言的深沉意義。</a:t>
            </a:r>
            <a:endParaRPr lang="en-US" altLang="zh-TW" sz="12800" dirty="0">
              <a:latin typeface="華康粗黑體" pitchFamily="49" charset="-120"/>
              <a:ea typeface="華康粗黑體" pitchFamily="49" charset="-120"/>
            </a:endParaRP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(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見最後一頁</a:t>
            </a: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)</a:t>
            </a:r>
            <a:endParaRPr lang="zh-TW" altLang="en-US" sz="12800" dirty="0">
              <a:latin typeface="華康粗黑體" pitchFamily="49" charset="-120"/>
              <a:ea typeface="華康粗黑體" pitchFamily="49" charset="-120"/>
            </a:endParaRP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 3.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如果我們只執著於聖經的文字而隨意解釋，我們將無法明白聖經下面的兩段，更不能付諸實踐：</a:t>
            </a:r>
            <a:endParaRPr lang="en-US" altLang="zh-TW" sz="12800" dirty="0">
              <a:latin typeface="華康粗黑體" pitchFamily="49" charset="-120"/>
              <a:ea typeface="華康粗黑體" pitchFamily="49" charset="-120"/>
            </a:endParaRPr>
          </a:p>
          <a:p>
            <a:pPr algn="l" eaLnBrk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12800" dirty="0">
              <a:solidFill>
                <a:srgbClr val="FF0000"/>
              </a:solidFill>
              <a:latin typeface="華康粗黑體" pitchFamily="49" charset="-120"/>
              <a:ea typeface="華康粗黑體" pitchFamily="49" charset="-120"/>
            </a:endParaRPr>
          </a:p>
          <a:p>
            <a:pPr algn="l" eaLnBrk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2800" dirty="0">
              <a:solidFill>
                <a:srgbClr val="FF0000"/>
              </a:solidFill>
              <a:latin typeface="華康粗黑體" pitchFamily="49" charset="-120"/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69D1231-E4B9-46AD-8015-3269B4176F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ea typeface="華康粗黑體" pitchFamily="49" charset="-120"/>
              </a:rPr>
              <a:t>  A. </a:t>
            </a:r>
            <a:r>
              <a:rPr lang="zh-TW" altLang="en-US" sz="12800" u="sng" dirty="0">
                <a:latin typeface="華康粗黑體" pitchFamily="49" charset="-120"/>
                <a:ea typeface="華康粗黑體" pitchFamily="49" charset="-120"/>
              </a:rPr>
              <a:t>谷</a:t>
            </a:r>
            <a:r>
              <a:rPr lang="en-US" sz="12800" u="sng" dirty="0">
                <a:ea typeface="華康粗黑體" pitchFamily="49" charset="-120"/>
              </a:rPr>
              <a:t>16:18</a:t>
            </a:r>
            <a:r>
              <a:rPr lang="zh-TW" altLang="en-US" sz="12800" u="sng" dirty="0">
                <a:latin typeface="華康粗黑體" pitchFamily="49" charset="-120"/>
                <a:ea typeface="華康粗黑體" pitchFamily="49" charset="-120"/>
              </a:rPr>
              <a:t>「</a:t>
            </a:r>
            <a:r>
              <a:rPr lang="en-US" sz="12800" u="sng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(</a:t>
            </a:r>
            <a:r>
              <a:rPr lang="zh-TW" altLang="en-US" sz="12800" u="sng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信的人</a:t>
            </a:r>
            <a:r>
              <a:rPr lang="en-US" sz="12800" u="sng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)</a:t>
            </a:r>
            <a:r>
              <a:rPr lang="zh-TW" altLang="en-US" sz="12800" u="sng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手拿毒蛇，甚或喝了什麼致死的毒物，也決不受害。</a:t>
            </a:r>
            <a:r>
              <a:rPr lang="zh-TW" altLang="en-US" sz="12800" u="sng" dirty="0">
                <a:latin typeface="華康粗黑體" pitchFamily="49" charset="-120"/>
                <a:ea typeface="華康粗黑體" pitchFamily="49" charset="-120"/>
              </a:rPr>
              <a:t>」 </a:t>
            </a:r>
            <a:endParaRPr lang="zh-TW" altLang="en-US" sz="12800" dirty="0">
              <a:latin typeface="華康粗黑體" pitchFamily="49" charset="-120"/>
              <a:ea typeface="華康粗黑體" pitchFamily="49" charset="-120"/>
            </a:endParaRP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ea typeface="華康粗黑體" pitchFamily="49" charset="-120"/>
              </a:rPr>
              <a:t>  B. </a:t>
            </a:r>
            <a:r>
              <a:rPr lang="zh-TW" altLang="en-US" sz="12800" u="sng" dirty="0">
                <a:latin typeface="華康粗黑體" pitchFamily="49" charset="-120"/>
                <a:ea typeface="華康粗黑體" pitchFamily="49" charset="-120"/>
              </a:rPr>
              <a:t>谷</a:t>
            </a:r>
            <a:r>
              <a:rPr lang="en-US" sz="12800" u="sng" dirty="0">
                <a:ea typeface="華康粗黑體" pitchFamily="49" charset="-120"/>
              </a:rPr>
              <a:t>9:43-47</a:t>
            </a:r>
            <a:r>
              <a:rPr lang="zh-TW" altLang="en-US" sz="12800" u="sng" dirty="0">
                <a:latin typeface="華康粗黑體" pitchFamily="49" charset="-120"/>
                <a:ea typeface="華康粗黑體" pitchFamily="49" charset="-120"/>
              </a:rPr>
              <a:t>「</a:t>
            </a:r>
            <a:r>
              <a:rPr lang="zh-TW" altLang="en-US" sz="12800" u="sng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如果你的（手</a:t>
            </a:r>
            <a:r>
              <a:rPr lang="en-US" altLang="zh-TW" sz="12800" u="sng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,</a:t>
            </a:r>
            <a:r>
              <a:rPr lang="zh-TW" altLang="en-US" sz="12800" u="sng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腳</a:t>
            </a:r>
            <a:r>
              <a:rPr lang="en-US" altLang="zh-TW" sz="12800" u="sng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,</a:t>
            </a:r>
            <a:r>
              <a:rPr lang="zh-TW" altLang="en-US" sz="12800" u="sng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眼）引你犯罪，砍掉它！</a:t>
            </a:r>
            <a:r>
              <a:rPr lang="zh-TW" altLang="en-US" sz="12800" u="sng" dirty="0">
                <a:latin typeface="華康粗黑體" pitchFamily="49" charset="-120"/>
                <a:ea typeface="華康粗黑體" pitchFamily="49" charset="-120"/>
              </a:rPr>
              <a:t>」</a:t>
            </a:r>
            <a:endParaRPr lang="zh-TW" altLang="en-US" sz="12800" dirty="0">
              <a:latin typeface="華康粗黑體" pitchFamily="49" charset="-120"/>
              <a:ea typeface="華康粗黑體" pitchFamily="49" charset="-120"/>
            </a:endParaRP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  基督徒可以服毒而不受傷嗎？如果我們都是罪人，而罪又一定是透過身體而犯，那我們的身體為什麼竟完好無損呢？難道基督徒是不犯罪的嗎？他們從未用過他們的手、腳、眼去犯罪嗎？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4.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有些基督教徒專門熟讀聖經的某些部分，去攻擊天主教徒，但他們往往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故意略去聖經的另一些部分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。例如：聖經固然說過「因信稱義」，但也說過</a:t>
            </a:r>
            <a:r>
              <a:rPr lang="zh-TW" altLang="en-US" sz="12800" dirty="0">
                <a:solidFill>
                  <a:srgbClr val="0000FF"/>
                </a:solidFill>
                <a:latin typeface="華康粗黑體" pitchFamily="49" charset="-120"/>
                <a:ea typeface="華康粗黑體" pitchFamily="49" charset="-120"/>
              </a:rPr>
              <a:t>要有好的行為</a:t>
            </a: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(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見雅各伯書</a:t>
            </a: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)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；聖經固然說過信主的人才可得救，但聖經更重要的啟示是：</a:t>
            </a:r>
            <a:endParaRPr lang="zh-TW" altLang="en-US" sz="12800" dirty="0">
              <a:solidFill>
                <a:srgbClr val="FF0000"/>
              </a:solidFill>
              <a:latin typeface="華康粗黑體" pitchFamily="49" charset="-120"/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B3AB64F-77F3-4528-AC2F-F891153616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 eaLnBrk="1">
              <a:lnSpc>
                <a:spcPts val="3840"/>
              </a:lnSpc>
              <a:defRPr/>
            </a:pPr>
            <a:r>
              <a:rPr lang="zh-TW" altLang="en-US" sz="12800" dirty="0">
                <a:ea typeface="華康粗黑體" pitchFamily="49" charset="-120"/>
              </a:rPr>
              <a:t>天主是愛，是全人類的父親，</a:t>
            </a:r>
            <a:r>
              <a:rPr lang="zh-TW" altLang="en-US" sz="12800" dirty="0">
                <a:solidFill>
                  <a:srgbClr val="FF0000"/>
                </a:solidFill>
                <a:ea typeface="華康粗黑體" pitchFamily="49" charset="-120"/>
              </a:rPr>
              <a:t>這位天父也願救一切人</a:t>
            </a:r>
            <a:r>
              <a:rPr lang="en-US" altLang="zh-TW" sz="12800" dirty="0">
                <a:solidFill>
                  <a:srgbClr val="FF0000"/>
                </a:solidFill>
                <a:ea typeface="華康粗黑體" pitchFamily="49" charset="-120"/>
              </a:rPr>
              <a:t>(</a:t>
            </a:r>
            <a:r>
              <a:rPr lang="zh-TW" altLang="en-US" sz="12800" dirty="0">
                <a:solidFill>
                  <a:srgbClr val="FF0000"/>
                </a:solidFill>
                <a:ea typeface="華康粗黑體" pitchFamily="49" charset="-120"/>
              </a:rPr>
              <a:t>弟前</a:t>
            </a:r>
            <a:r>
              <a:rPr lang="en-US" altLang="zh-TW" sz="12800" dirty="0">
                <a:solidFill>
                  <a:srgbClr val="FF0000"/>
                </a:solidFill>
                <a:ea typeface="華康粗黑體" pitchFamily="49" charset="-120"/>
              </a:rPr>
              <a:t>2:4)</a:t>
            </a:r>
            <a:r>
              <a:rPr lang="zh-TW" altLang="en-US" sz="12800" dirty="0">
                <a:solidFill>
                  <a:srgbClr val="FF0000"/>
                </a:solidFill>
                <a:ea typeface="華康粗黑體" pitchFamily="49" charset="-120"/>
              </a:rPr>
              <a:t>。</a:t>
            </a:r>
          </a:p>
          <a:p>
            <a:pPr algn="just" eaLnBrk="1">
              <a:lnSpc>
                <a:spcPts val="3840"/>
              </a:lnSpc>
              <a:spcBef>
                <a:spcPts val="0"/>
              </a:spcBef>
              <a:defRPr/>
            </a:pPr>
            <a:r>
              <a:rPr lang="en-US" sz="12800" dirty="0">
                <a:ea typeface="華康粗黑體" pitchFamily="49" charset="-120"/>
              </a:rPr>
              <a:t>  5.</a:t>
            </a:r>
            <a:r>
              <a:rPr lang="zh-TW" altLang="en-US" sz="12800" dirty="0">
                <a:ea typeface="華康粗黑體" pitchFamily="49" charset="-120"/>
              </a:rPr>
              <a:t>基督教徒常批評天主教徒太重視傳承</a:t>
            </a:r>
            <a:r>
              <a:rPr lang="en-US" altLang="zh-TW" sz="12800" dirty="0">
                <a:ea typeface="華康粗黑體" pitchFamily="49" charset="-120"/>
              </a:rPr>
              <a:t>(</a:t>
            </a:r>
            <a:r>
              <a:rPr lang="zh-TW" altLang="en-US" sz="12800" dirty="0">
                <a:ea typeface="華康粗黑體" pitchFamily="49" charset="-120"/>
              </a:rPr>
              <a:t>傳統</a:t>
            </a:r>
            <a:r>
              <a:rPr lang="en-US" altLang="zh-TW" sz="12800" dirty="0">
                <a:ea typeface="華康粗黑體" pitchFamily="49" charset="-120"/>
              </a:rPr>
              <a:t>)</a:t>
            </a:r>
            <a:r>
              <a:rPr lang="zh-TW" altLang="en-US" sz="12800" dirty="0">
                <a:ea typeface="華康粗黑體" pitchFamily="49" charset="-120"/>
              </a:rPr>
              <a:t>。其實他們也有自己的</a:t>
            </a:r>
            <a:r>
              <a:rPr lang="zh-TW" altLang="en-US" sz="12800" b="1" dirty="0">
                <a:solidFill>
                  <a:srgbClr val="FF0000"/>
                </a:solidFill>
                <a:ea typeface="華康粗黑體" pitchFamily="49" charset="-120"/>
              </a:rPr>
              <a:t>傳統</a:t>
            </a:r>
            <a:r>
              <a:rPr lang="zh-TW" altLang="en-US" sz="12800" dirty="0">
                <a:ea typeface="華康粗黑體" pitchFamily="49" charset="-120"/>
              </a:rPr>
              <a:t>，尤其有解經的傳統。他們不同的宗派對聖經都有不同的解釋。</a:t>
            </a:r>
          </a:p>
          <a:p>
            <a:pPr algn="just" eaLnBrk="1">
              <a:lnSpc>
                <a:spcPts val="3840"/>
              </a:lnSpc>
              <a:spcBef>
                <a:spcPts val="0"/>
              </a:spcBef>
              <a:defRPr/>
            </a:pPr>
            <a:r>
              <a:rPr lang="en-US" sz="12800" dirty="0">
                <a:ea typeface="華康粗黑體" pitchFamily="49" charset="-120"/>
              </a:rPr>
              <a:t>  6.</a:t>
            </a:r>
            <a:r>
              <a:rPr lang="zh-TW" altLang="en-US" sz="12800" dirty="0">
                <a:ea typeface="華康粗黑體" pitchFamily="49" charset="-120"/>
              </a:rPr>
              <a:t>天主教信聖經，但更信聖經背後的天主，和這位天主對人類的期望</a:t>
            </a:r>
            <a:r>
              <a:rPr lang="en-US" sz="12800" dirty="0">
                <a:ea typeface="華康粗黑體" pitchFamily="49" charset="-120"/>
                <a:sym typeface="Symbol"/>
              </a:rPr>
              <a:t></a:t>
            </a:r>
            <a:r>
              <a:rPr lang="zh-TW" altLang="en-US" sz="12800" dirty="0">
                <a:solidFill>
                  <a:srgbClr val="FF0000"/>
                </a:solidFill>
                <a:ea typeface="華康粗黑體" pitchFamily="49" charset="-120"/>
              </a:rPr>
              <a:t>合一、相愛、共融</a:t>
            </a:r>
            <a:r>
              <a:rPr lang="zh-TW" altLang="en-US" sz="12800" dirty="0">
                <a:ea typeface="華康粗黑體" pitchFamily="49" charset="-120"/>
              </a:rPr>
              <a:t>的期望。忘記了聖經背後的天主，聖經也可以被誤用而變成陷阱，變成「偶像」！引述天主的話去攻擊天主的子女，這是多麼令天主傷心的事！如果</a:t>
            </a:r>
            <a:r>
              <a:rPr lang="zh-TW" altLang="en-US" sz="12800" dirty="0">
                <a:solidFill>
                  <a:srgbClr val="FF0000"/>
                </a:solidFill>
                <a:ea typeface="華康粗黑體" pitchFamily="49" charset="-120"/>
              </a:rPr>
              <a:t>聖經變成了人類分化、分裂的原因</a:t>
            </a:r>
            <a:r>
              <a:rPr lang="zh-TW" altLang="en-US" sz="12800" dirty="0">
                <a:ea typeface="華康粗黑體" pitchFamily="49" charset="-120"/>
              </a:rPr>
              <a:t>，這又豈會是天主啟示聖經的原意？</a:t>
            </a:r>
            <a:endParaRPr lang="zh-TW" altLang="en-US" sz="12800" dirty="0">
              <a:solidFill>
                <a:srgbClr val="FF0000"/>
              </a:solidFill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副標題 2">
            <a:extLst>
              <a:ext uri="{FF2B5EF4-FFF2-40B4-BE49-F238E27FC236}">
                <a16:creationId xmlns:a16="http://schemas.microsoft.com/office/drawing/2014/main" id="{C8568792-B5B9-415D-9607-A3F69A40BC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>
              <a:lnSpc>
                <a:spcPts val="4000"/>
              </a:lnSpc>
              <a:spcBef>
                <a:spcPct val="0"/>
              </a:spcBef>
            </a:pPr>
            <a:r>
              <a:rPr lang="en-US" altLang="zh-TW">
                <a:latin typeface="華康粗黑體" panose="020B0709000000000000" pitchFamily="49" charset="-120"/>
                <a:ea typeface="華康粗黑體" panose="020B0709000000000000" pitchFamily="49" charset="-120"/>
              </a:rPr>
              <a:t>  7.</a:t>
            </a:r>
            <a:r>
              <a:rPr lang="zh-TW" altLang="en-US">
                <a:latin typeface="華康粗黑體" panose="020B0709000000000000" pitchFamily="49" charset="-120"/>
                <a:ea typeface="華康粗黑體" panose="020B0709000000000000" pitchFamily="49" charset="-120"/>
              </a:rPr>
              <a:t>聖經的存在，是為使人生、世界更美好，它應使人更善良、更容忍、更慈悲、更偉大。</a:t>
            </a:r>
            <a:r>
              <a:rPr lang="zh-TW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它不應使人顯得小器、充滿戾氣</a:t>
            </a:r>
            <a:r>
              <a:rPr lang="zh-TW" altLang="en-US">
                <a:latin typeface="華康粗黑體" panose="020B0709000000000000" pitchFamily="49" charset="-120"/>
                <a:ea typeface="華康粗黑體" panose="020B0709000000000000" pitchFamily="49" charset="-120"/>
              </a:rPr>
              <a:t>，或變得殺氣騰騰。有些基督教徒由於太過熱中於攻擊天主教，又要引用聖經來作後盾，有時竟把聖經任意割裂和曲解。吳主光所著的小冊子</a:t>
            </a:r>
            <a:r>
              <a:rPr lang="en-US" altLang="zh-TW">
                <a:latin typeface="華康粗黑體" panose="020B0709000000000000" pitchFamily="49" charset="-120"/>
                <a:ea typeface="華康粗黑體" panose="020B0709000000000000" pitchFamily="49" charset="-120"/>
              </a:rPr>
              <a:t>《</a:t>
            </a:r>
            <a:r>
              <a:rPr lang="zh-TW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基督教與天主教有什麼不同？</a:t>
            </a:r>
            <a:r>
              <a:rPr lang="en-US" altLang="zh-TW">
                <a:latin typeface="華康粗黑體" panose="020B0709000000000000" pitchFamily="49" charset="-120"/>
                <a:ea typeface="華康粗黑體" panose="020B0709000000000000" pitchFamily="49" charset="-120"/>
              </a:rPr>
              <a:t>》</a:t>
            </a:r>
            <a:r>
              <a:rPr lang="zh-TW" altLang="en-US">
                <a:latin typeface="華康粗黑體" panose="020B0709000000000000" pitchFamily="49" charset="-120"/>
                <a:ea typeface="華康粗黑體" panose="020B0709000000000000" pitchFamily="49" charset="-120"/>
              </a:rPr>
              <a:t>就是一個十分顯著的例子。</a:t>
            </a:r>
            <a:r>
              <a:rPr lang="en-US" altLang="zh-TW">
                <a:latin typeface="華康粗黑體" panose="020B0709000000000000" pitchFamily="49" charset="-120"/>
                <a:ea typeface="華康粗黑體" panose="020B0709000000000000" pitchFamily="49" charset="-120"/>
              </a:rPr>
              <a:t>(</a:t>
            </a:r>
            <a:r>
              <a:rPr lang="zh-TW" altLang="en-US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不少基督教牧師都不贊同吳主光對天主教的這種看法。</a:t>
            </a:r>
            <a:r>
              <a:rPr lang="en-US" altLang="zh-TW">
                <a:latin typeface="華康粗黑體" panose="020B0709000000000000" pitchFamily="49" charset="-120"/>
                <a:ea typeface="華康粗黑體" panose="020B0709000000000000" pitchFamily="49" charset="-120"/>
              </a:rPr>
              <a:t>)</a:t>
            </a:r>
          </a:p>
          <a:p>
            <a:pPr algn="just" eaLnBrk="1">
              <a:lnSpc>
                <a:spcPts val="4000"/>
              </a:lnSpc>
              <a:spcBef>
                <a:spcPct val="0"/>
              </a:spcBef>
            </a:pPr>
            <a:r>
              <a:rPr lang="en-US" altLang="zh-TW">
                <a:latin typeface="華康粗黑體" panose="020B0709000000000000" pitchFamily="49" charset="-120"/>
                <a:ea typeface="華康粗黑體" panose="020B0709000000000000" pitchFamily="49" charset="-120"/>
              </a:rPr>
              <a:t>  8.</a:t>
            </a:r>
            <a:r>
              <a:rPr lang="zh-TW" altLang="en-US">
                <a:latin typeface="華康粗黑體" panose="020B0709000000000000" pitchFamily="49" charset="-120"/>
                <a:ea typeface="華康粗黑體" panose="020B0709000000000000" pitchFamily="49" charset="-120"/>
              </a:rPr>
              <a:t>這裡說的「基督新教」並非指他們全體，他們中有些人</a:t>
            </a:r>
            <a:r>
              <a:rPr lang="en-US" altLang="zh-TW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(</a:t>
            </a:r>
            <a:r>
              <a:rPr lang="zh-TW" altLang="en-US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例如聖公會</a:t>
            </a:r>
            <a:r>
              <a:rPr lang="en-US" altLang="zh-TW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)</a:t>
            </a:r>
            <a:r>
              <a:rPr lang="zh-TW" altLang="en-US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與天主教關係十分良好</a:t>
            </a:r>
            <a:r>
              <a:rPr lang="zh-TW" altLang="en-US">
                <a:latin typeface="華康粗黑體" panose="020B0709000000000000" pitchFamily="49" charset="-120"/>
                <a:ea typeface="華康粗黑體" panose="020B0709000000000000" pitchFamily="49" charset="-120"/>
              </a:rPr>
              <a:t>。但由於基督新教</a:t>
            </a:r>
            <a:r>
              <a:rPr lang="zh-TW" altLang="en-US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沒有中樞組織，大家又互不從屬</a:t>
            </a:r>
            <a:r>
              <a:rPr lang="zh-TW" altLang="en-US">
                <a:latin typeface="華康粗黑體" panose="020B0709000000000000" pitchFamily="49" charset="-120"/>
                <a:ea typeface="華康粗黑體" panose="020B0709000000000000" pitchFamily="49" charset="-120"/>
              </a:rPr>
              <a:t>，所以難免有個別人士或個別教會對天主教十分不友善。這裡只是希望天主教徒能懂得保護自己。</a:t>
            </a:r>
          </a:p>
          <a:p>
            <a:pPr algn="l" eaLnBrk="1">
              <a:lnSpc>
                <a:spcPts val="4000"/>
              </a:lnSpc>
              <a:spcBef>
                <a:spcPct val="0"/>
              </a:spcBef>
            </a:pPr>
            <a:endParaRPr lang="en-US" altLang="zh-TW" sz="128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 algn="l" eaLnBrk="1">
              <a:lnSpc>
                <a:spcPts val="4000"/>
              </a:lnSpc>
              <a:spcBef>
                <a:spcPct val="0"/>
              </a:spcBef>
            </a:pPr>
            <a:endParaRPr lang="zh-TW" altLang="en-US" sz="128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344CF21-D156-4C32-A775-E0F033A8B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FCCFF"/>
          </a:solidFill>
        </p:spPr>
        <p:txBody>
          <a:bodyPr/>
          <a:lstStyle/>
          <a:p>
            <a:pPr algn="ctr" eaLnBrk="1" hangingPunct="1">
              <a:lnSpc>
                <a:spcPct val="105000"/>
              </a:lnSpc>
              <a:buFontTx/>
              <a:buNone/>
            </a:pPr>
            <a:r>
              <a:rPr lang="zh-TW" altLang="en-US" sz="44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我喜歡立體的人生</a:t>
            </a:r>
          </a:p>
          <a:p>
            <a:pPr algn="ctr" eaLnBrk="1" hangingPunct="1">
              <a:lnSpc>
                <a:spcPct val="105000"/>
              </a:lnSpc>
              <a:buFontTx/>
              <a:buNone/>
            </a:pPr>
            <a:r>
              <a:rPr lang="zh-TW" altLang="en-US" sz="36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所以無論是基督的博愛</a:t>
            </a:r>
          </a:p>
          <a:p>
            <a:pPr algn="ctr" eaLnBrk="1" hangingPunct="1">
              <a:lnSpc>
                <a:spcPct val="105000"/>
              </a:lnSpc>
              <a:buFontTx/>
              <a:buNone/>
            </a:pPr>
            <a:r>
              <a:rPr lang="zh-TW" altLang="en-US" sz="3600">
                <a:solidFill>
                  <a:srgbClr val="006666"/>
                </a:solidFill>
                <a:ea typeface="華康儷中黑" panose="020B0509000000000000" pitchFamily="49" charset="-120"/>
                <a:cs typeface="華康黑體(P)-GB5" pitchFamily="34" charset="-120"/>
              </a:rPr>
              <a:t>佛陀的慈悲  </a:t>
            </a:r>
            <a:r>
              <a:rPr lang="zh-TW" altLang="en-US" sz="3600">
                <a:solidFill>
                  <a:srgbClr val="CC3300"/>
                </a:solidFill>
                <a:ea typeface="華康儷中黑" panose="020B0509000000000000" pitchFamily="49" charset="-120"/>
                <a:cs typeface="華康黑體(P)-GB5" pitchFamily="34" charset="-120"/>
              </a:rPr>
              <a:t>孔子的仁愛</a:t>
            </a:r>
          </a:p>
          <a:p>
            <a:pPr algn="ctr" eaLnBrk="1" hangingPunct="1">
              <a:lnSpc>
                <a:spcPct val="105000"/>
              </a:lnSpc>
              <a:buFontTx/>
              <a:buNone/>
            </a:pPr>
            <a:r>
              <a:rPr lang="zh-TW" altLang="en-US" sz="3600">
                <a:solidFill>
                  <a:srgbClr val="9900CC"/>
                </a:solidFill>
                <a:ea typeface="華康儷中黑" panose="020B0509000000000000" pitchFamily="49" charset="-120"/>
                <a:cs typeface="華康黑體(P)-GB5" pitchFamily="34" charset="-120"/>
              </a:rPr>
              <a:t>或雷峰的犧牲</a:t>
            </a:r>
          </a:p>
          <a:p>
            <a:pPr algn="ctr" eaLnBrk="1" hangingPunct="1">
              <a:lnSpc>
                <a:spcPct val="105000"/>
              </a:lnSpc>
              <a:buFontTx/>
              <a:buNone/>
            </a:pPr>
            <a:r>
              <a:rPr lang="zh-TW" altLang="en-US" sz="36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都值得長照宇宙  永留人間</a:t>
            </a:r>
            <a:endParaRPr lang="en-US" altLang="zh-TW" sz="3600">
              <a:solidFill>
                <a:srgbClr val="FF0000"/>
              </a:solidFill>
              <a:ea typeface="華康儷中黑" panose="020B0509000000000000" pitchFamily="49" charset="-120"/>
              <a:cs typeface="華康黑體(P)-GB5" pitchFamily="34" charset="-120"/>
            </a:endParaRP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zh-TW" altLang="en-US" sz="4000">
                <a:solidFill>
                  <a:srgbClr val="9900CC"/>
                </a:solidFill>
                <a:ea typeface="華康儷中黑" panose="020B0509000000000000" pitchFamily="49" charset="-120"/>
                <a:cs typeface="華康黑體(P)-GB5" pitchFamily="34" charset="-120"/>
              </a:rPr>
              <a:t> 井蛙</a:t>
            </a:r>
            <a:r>
              <a:rPr lang="zh-TW" altLang="en-US" sz="40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不可以語於海者</a:t>
            </a:r>
            <a:r>
              <a:rPr lang="en-US" altLang="zh-TW" sz="40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,</a:t>
            </a:r>
            <a:r>
              <a:rPr lang="zh-TW" altLang="en-US" sz="40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拘於</a:t>
            </a: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墟</a:t>
            </a:r>
            <a:r>
              <a:rPr lang="zh-TW" altLang="en-US" sz="36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也</a:t>
            </a:r>
            <a:r>
              <a:rPr lang="en-US" altLang="zh-TW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(</a:t>
            </a:r>
            <a:r>
              <a:rPr lang="zh-TW" altLang="en-US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地域</a:t>
            </a:r>
            <a:r>
              <a:rPr lang="en-US" altLang="zh-TW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);</a:t>
            </a: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zh-TW" altLang="en-US" sz="4000">
                <a:solidFill>
                  <a:srgbClr val="9900CC"/>
                </a:solidFill>
                <a:ea typeface="華康儷中黑" panose="020B0509000000000000" pitchFamily="49" charset="-120"/>
                <a:cs typeface="華康黑體(P)-GB5" pitchFamily="34" charset="-120"/>
              </a:rPr>
              <a:t> 夏虫</a:t>
            </a:r>
            <a:r>
              <a:rPr lang="zh-TW" altLang="en-US" sz="40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不可以語於冰者</a:t>
            </a:r>
            <a:r>
              <a:rPr lang="en-US" altLang="zh-TW" sz="40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,</a:t>
            </a:r>
            <a:r>
              <a:rPr lang="zh-TW" altLang="en-US" sz="40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篤於</a:t>
            </a: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時</a:t>
            </a:r>
            <a:r>
              <a:rPr lang="zh-TW" altLang="en-US" sz="36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也</a:t>
            </a:r>
            <a:r>
              <a:rPr lang="en-US" altLang="zh-TW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(</a:t>
            </a:r>
            <a:r>
              <a:rPr lang="zh-TW" altLang="en-US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時代</a:t>
            </a:r>
            <a:r>
              <a:rPr lang="en-US" altLang="zh-TW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);</a:t>
            </a: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zh-TW" altLang="en-US" sz="4000">
                <a:solidFill>
                  <a:srgbClr val="9900CC"/>
                </a:solidFill>
                <a:ea typeface="華康儷中黑" panose="020B0509000000000000" pitchFamily="49" charset="-120"/>
                <a:cs typeface="華康黑體(P)-GB5" pitchFamily="34" charset="-120"/>
              </a:rPr>
              <a:t> 曲士</a:t>
            </a:r>
            <a:r>
              <a:rPr lang="zh-TW" altLang="en-US" sz="40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不可以語於道者</a:t>
            </a:r>
            <a:r>
              <a:rPr lang="en-US" altLang="zh-TW" sz="40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,</a:t>
            </a:r>
            <a:r>
              <a:rPr lang="zh-TW" altLang="en-US" sz="40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束於</a:t>
            </a: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教</a:t>
            </a:r>
            <a:r>
              <a:rPr lang="zh-TW" altLang="en-US" sz="3600">
                <a:solidFill>
                  <a:srgbClr val="000000"/>
                </a:solidFill>
                <a:ea typeface="華康儷中黑" panose="020B0509000000000000" pitchFamily="49" charset="-120"/>
                <a:cs typeface="華康黑體(P)-GB5" pitchFamily="34" charset="-120"/>
              </a:rPr>
              <a:t>也</a:t>
            </a:r>
            <a:r>
              <a:rPr lang="en-US" altLang="zh-TW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(</a:t>
            </a:r>
            <a:r>
              <a:rPr lang="zh-TW" altLang="en-US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知識</a:t>
            </a:r>
            <a:r>
              <a:rPr lang="en-US" altLang="zh-TW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)</a:t>
            </a:r>
            <a:r>
              <a:rPr lang="en-US" altLang="zh-TW" sz="2400">
                <a:ea typeface="華康儷中黑" panose="020B0509000000000000" pitchFamily="49" charset="-120"/>
                <a:cs typeface="華康黑體(P)-GB5" pitchFamily="34" charset="-120"/>
              </a:rPr>
              <a:t>(</a:t>
            </a:r>
            <a:r>
              <a:rPr lang="zh-TW" altLang="en-US" sz="2400">
                <a:ea typeface="華康儷中黑" panose="020B0509000000000000" pitchFamily="49" charset="-120"/>
                <a:cs typeface="華康黑體(P)-GB5" pitchFamily="34" charset="-120"/>
              </a:rPr>
              <a:t>莊子</a:t>
            </a:r>
            <a:r>
              <a:rPr lang="en-US" altLang="zh-TW" sz="2400">
                <a:ea typeface="華康儷中黑" panose="020B0509000000000000" pitchFamily="49" charset="-120"/>
                <a:cs typeface="華康黑體(P)-GB5" pitchFamily="34" charset="-120"/>
              </a:rPr>
              <a:t>)</a:t>
            </a: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en-US" altLang="zh-TW" sz="40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  <a:sym typeface="Wingdings" panose="05000000000000000000" pitchFamily="2" charset="2"/>
              </a:rPr>
              <a:t>       </a:t>
            </a:r>
            <a:r>
              <a:rPr lang="zh-TW" altLang="en-US" sz="44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鄉愿</a:t>
            </a:r>
            <a:r>
              <a:rPr lang="en-US" altLang="zh-TW" sz="44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,</a:t>
            </a:r>
            <a:r>
              <a:rPr lang="zh-TW" altLang="en-US" sz="44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德之賊也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 </a:t>
            </a:r>
            <a:r>
              <a:rPr lang="en-US" altLang="zh-TW" sz="28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(</a:t>
            </a:r>
            <a:r>
              <a:rPr lang="zh-TW" altLang="en-US" sz="28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孔子</a:t>
            </a:r>
            <a:r>
              <a:rPr lang="en-US" altLang="zh-TW" sz="28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/</a:t>
            </a:r>
            <a:r>
              <a:rPr lang="zh-TW" altLang="en-US" sz="28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孟子</a:t>
            </a:r>
            <a:r>
              <a:rPr lang="en-US" altLang="zh-TW" sz="28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)</a:t>
            </a:r>
            <a:endParaRPr lang="zh-TW" altLang="en-US" sz="2800">
              <a:solidFill>
                <a:srgbClr val="FF0000"/>
              </a:solidFill>
              <a:ea typeface="華康儷中黑" panose="020B0509000000000000" pitchFamily="49" charset="-120"/>
              <a:cs typeface="華康黑體(P)-GB5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副標題 2">
            <a:extLst>
              <a:ext uri="{FF2B5EF4-FFF2-40B4-BE49-F238E27FC236}">
                <a16:creationId xmlns:a16="http://schemas.microsoft.com/office/drawing/2014/main" id="{7101D0D7-5933-47DE-89D6-FBF982A269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rgbClr val="FFCCFF"/>
          </a:solidFill>
        </p:spPr>
        <p:txBody>
          <a:bodyPr/>
          <a:lstStyle/>
          <a:p>
            <a:pPr eaLnBrk="1" hangingPunct="1">
              <a:lnSpc>
                <a:spcPts val="6000"/>
              </a:lnSpc>
            </a:pPr>
            <a:r>
              <a:rPr lang="zh-TW" altLang="en-US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立體人生觀 </a:t>
            </a:r>
            <a:r>
              <a:rPr lang="en-US" altLang="zh-TW">
                <a:solidFill>
                  <a:schemeClr val="tx1"/>
                </a:solidFill>
              </a:rPr>
              <a:t>Three-dimentional Faith/Life</a:t>
            </a:r>
            <a:endParaRPr lang="zh-TW" altLang="en-US">
              <a:solidFill>
                <a:schemeClr val="tx1"/>
              </a:solidFill>
            </a:endParaRPr>
          </a:p>
        </p:txBody>
      </p:sp>
      <p:cxnSp>
        <p:nvCxnSpPr>
          <p:cNvPr id="5" name="直線單箭頭接點 4">
            <a:extLst>
              <a:ext uri="{FF2B5EF4-FFF2-40B4-BE49-F238E27FC236}">
                <a16:creationId xmlns:a16="http://schemas.microsoft.com/office/drawing/2014/main" id="{C8E96930-19F5-4FBF-9F7B-F1365BB8F734}"/>
              </a:ext>
            </a:extLst>
          </p:cNvPr>
          <p:cNvCxnSpPr/>
          <p:nvPr/>
        </p:nvCxnSpPr>
        <p:spPr>
          <a:xfrm flipV="1">
            <a:off x="1928813" y="1714500"/>
            <a:ext cx="2357437" cy="2286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F351A24-27D0-4B37-9813-8A57E73687C8}"/>
              </a:ext>
            </a:extLst>
          </p:cNvPr>
          <p:cNvCxnSpPr/>
          <p:nvPr/>
        </p:nvCxnSpPr>
        <p:spPr>
          <a:xfrm rot="5400000" flipH="1" flipV="1">
            <a:off x="2536031" y="3250407"/>
            <a:ext cx="3071813" cy="285750"/>
          </a:xfrm>
          <a:prstGeom prst="straightConnector1">
            <a:avLst/>
          </a:prstGeom>
          <a:ln w="38100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F98980FF-F6C1-4581-9E54-C35DAF07CAC6}"/>
              </a:ext>
            </a:extLst>
          </p:cNvPr>
          <p:cNvCxnSpPr/>
          <p:nvPr/>
        </p:nvCxnSpPr>
        <p:spPr>
          <a:xfrm rot="16200000" flipV="1">
            <a:off x="4107657" y="1821656"/>
            <a:ext cx="2286000" cy="2071687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2D30A4CB-7D7C-48EA-B6E8-C0857092F235}"/>
              </a:ext>
            </a:extLst>
          </p:cNvPr>
          <p:cNvCxnSpPr/>
          <p:nvPr/>
        </p:nvCxnSpPr>
        <p:spPr>
          <a:xfrm>
            <a:off x="1928813" y="4000500"/>
            <a:ext cx="2000250" cy="9286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8FC6289A-AD69-4A75-852A-D1770486F652}"/>
              </a:ext>
            </a:extLst>
          </p:cNvPr>
          <p:cNvCxnSpPr/>
          <p:nvPr/>
        </p:nvCxnSpPr>
        <p:spPr>
          <a:xfrm flipV="1">
            <a:off x="3929063" y="4000500"/>
            <a:ext cx="2357437" cy="9286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AAFAD0B1-6E00-462E-BB1A-6D9E5215F251}"/>
              </a:ext>
            </a:extLst>
          </p:cNvPr>
          <p:cNvCxnSpPr/>
          <p:nvPr/>
        </p:nvCxnSpPr>
        <p:spPr>
          <a:xfrm>
            <a:off x="1928813" y="3989388"/>
            <a:ext cx="4357687" cy="158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5" name="文字方塊 16">
            <a:extLst>
              <a:ext uri="{FF2B5EF4-FFF2-40B4-BE49-F238E27FC236}">
                <a16:creationId xmlns:a16="http://schemas.microsoft.com/office/drawing/2014/main" id="{6B512F67-1716-4D3B-BE94-D0DE97845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1071563"/>
            <a:ext cx="4500562" cy="52387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itchFamily="49" charset="-120"/>
              </a:rPr>
              <a:t>神</a:t>
            </a:r>
            <a:r>
              <a:rPr lang="en-US" altLang="zh-TW" sz="28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itchFamily="49" charset="-120"/>
              </a:rPr>
              <a:t>,</a:t>
            </a:r>
            <a:r>
              <a:rPr lang="zh-TW" altLang="en-US" sz="24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itchFamily="49" charset="-120"/>
              </a:rPr>
              <a:t>止於至善</a:t>
            </a:r>
            <a:r>
              <a:rPr lang="en-US" altLang="zh-TW" sz="2000" b="1">
                <a:solidFill>
                  <a:srgbClr val="FF00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華康黑體-GB5" pitchFamily="49" charset="-120"/>
              </a:rPr>
              <a:t>,</a:t>
            </a:r>
            <a:r>
              <a:rPr lang="zh-TW" altLang="en-US" sz="2000" b="1">
                <a:solidFill>
                  <a:srgbClr val="FF00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華康黑體-GB5" pitchFamily="49" charset="-120"/>
              </a:rPr>
              <a:t> </a:t>
            </a:r>
            <a:r>
              <a:rPr lang="en-US" altLang="zh-TW" sz="2400" b="1">
                <a:solidFill>
                  <a:srgbClr val="FF00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華康黑體-GB5" pitchFamily="49" charset="-120"/>
              </a:rPr>
              <a:t>GOD</a:t>
            </a:r>
            <a:r>
              <a:rPr lang="en-US" altLang="zh-TW" sz="2000" b="1">
                <a:solidFill>
                  <a:srgbClr val="FF00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華康黑體-GB5" pitchFamily="49" charset="-120"/>
              </a:rPr>
              <a:t>,</a:t>
            </a:r>
            <a:r>
              <a:rPr lang="zh-TW" altLang="en-US" sz="2000" b="1">
                <a:solidFill>
                  <a:srgbClr val="FF00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華康黑體-GB5" pitchFamily="49" charset="-120"/>
              </a:rPr>
              <a:t> </a:t>
            </a:r>
            <a:r>
              <a:rPr lang="en-US" altLang="zh-TW" sz="2000" b="1">
                <a:solidFill>
                  <a:srgbClr val="FF00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華康黑體-GB5" pitchFamily="49" charset="-120"/>
              </a:rPr>
              <a:t>The</a:t>
            </a:r>
            <a:r>
              <a:rPr lang="zh-TW" altLang="en-US" sz="2000" b="1">
                <a:solidFill>
                  <a:srgbClr val="FF00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華康黑體-GB5" pitchFamily="49" charset="-120"/>
              </a:rPr>
              <a:t> </a:t>
            </a:r>
            <a:r>
              <a:rPr lang="en-US" altLang="zh-TW" sz="2000" b="1">
                <a:solidFill>
                  <a:srgbClr val="FF00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華康黑體-GB5" pitchFamily="49" charset="-120"/>
              </a:rPr>
              <a:t>ultimate</a:t>
            </a:r>
            <a:endParaRPr lang="zh-TW" altLang="en-US" sz="2000" b="1">
              <a:solidFill>
                <a:srgbClr val="FF0000"/>
              </a:solidFill>
              <a:latin typeface="Arial" panose="020B0604020202020204" pitchFamily="34" charset="0"/>
              <a:ea typeface="華康儷中黑" panose="020B0509000000000000" pitchFamily="49" charset="-120"/>
              <a:cs typeface="華康黑體-GB5" pitchFamily="49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EE91D84A-BAC7-44A3-A859-3269545C7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2416175"/>
            <a:ext cx="1714500" cy="23082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 b="1">
                <a:solidFill>
                  <a:srgbClr val="008000"/>
                </a:solidFill>
                <a:latin typeface="Arial" panose="020B0604020202020204" pitchFamily="34" charset="0"/>
                <a:ea typeface="華康黑體-GB5" pitchFamily="49" charset="-120"/>
              </a:rPr>
              <a:t>REVEALED TRUTH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000" b="1">
                <a:solidFill>
                  <a:srgbClr val="008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itchFamily="49" charset="-120"/>
              </a:rPr>
              <a:t>啟示的真理</a:t>
            </a:r>
            <a:endParaRPr lang="en-US" altLang="zh-TW" sz="2000" b="1">
              <a:solidFill>
                <a:srgbClr val="0080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黑體-GB5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>
                <a:solidFill>
                  <a:srgbClr val="0000FF"/>
                </a:solidFill>
                <a:latin typeface="Arial" panose="020B0604020202020204" pitchFamily="34" charset="0"/>
                <a:ea typeface="華康黑體-GB5" pitchFamily="49" charset="-120"/>
              </a:rPr>
              <a:t>Our Religion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我們的</a:t>
            </a:r>
            <a:r>
              <a:rPr lang="zh-TW" altLang="en-US" sz="240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宗教</a:t>
            </a:r>
            <a:endParaRPr lang="zh-TW" altLang="en-US" sz="2000">
              <a:solidFill>
                <a:srgbClr val="0000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 i="1">
                <a:solidFill>
                  <a:srgbClr val="0000FF"/>
                </a:solidFill>
                <a:latin typeface="Arial" panose="020B0604020202020204" pitchFamily="34" charset="0"/>
                <a:ea typeface="華康黑體-GB5" pitchFamily="49" charset="-120"/>
              </a:rPr>
              <a:t>Our culture,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 i="1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我們</a:t>
            </a:r>
            <a:r>
              <a:rPr lang="zh-TW" altLang="en-US" sz="2000" i="1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的</a:t>
            </a:r>
            <a:r>
              <a:rPr lang="zh-TW" altLang="en-US" sz="2400" i="1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文化</a:t>
            </a:r>
            <a:endParaRPr lang="en-US" altLang="zh-TW" sz="2000" i="1">
              <a:solidFill>
                <a:srgbClr val="0000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5CF74832-7D8C-46A2-9210-0B5031BFE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0" y="1928813"/>
            <a:ext cx="1976438" cy="3262312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 b="1">
                <a:solidFill>
                  <a:srgbClr val="008000"/>
                </a:solidFill>
                <a:latin typeface="Arial" panose="020B0604020202020204" pitchFamily="34" charset="0"/>
                <a:ea typeface="華康黑體-GB5" pitchFamily="49" charset="-120"/>
              </a:rPr>
              <a:t>DISCOVERED TRUTH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000" b="1">
                <a:solidFill>
                  <a:srgbClr val="008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itchFamily="49" charset="-120"/>
              </a:rPr>
              <a:t>發現的真理</a:t>
            </a:r>
            <a:endParaRPr lang="en-US" altLang="zh-TW" sz="2000" b="1">
              <a:solidFill>
                <a:srgbClr val="0080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黑體-GB5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>
                <a:solidFill>
                  <a:srgbClr val="0000FF"/>
                </a:solidFill>
                <a:latin typeface="Arial" panose="020B0604020202020204" pitchFamily="34" charset="0"/>
                <a:ea typeface="華康黑體-GB5" pitchFamily="49" charset="-120"/>
              </a:rPr>
              <a:t>Their religion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他們</a:t>
            </a:r>
            <a:r>
              <a:rPr lang="zh-TW" altLang="en-US" sz="20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的</a:t>
            </a:r>
            <a:r>
              <a:rPr lang="zh-TW" altLang="en-US" sz="240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宗教</a:t>
            </a:r>
            <a:endParaRPr lang="en-US" altLang="zh-TW" sz="2000">
              <a:solidFill>
                <a:srgbClr val="0000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 i="1">
                <a:solidFill>
                  <a:srgbClr val="0000FF"/>
                </a:solidFill>
                <a:latin typeface="Arial" panose="020B0604020202020204" pitchFamily="34" charset="0"/>
                <a:ea typeface="華康黑體-GB5" pitchFamily="49" charset="-120"/>
              </a:rPr>
              <a:t>Their culture,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 i="1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他們</a:t>
            </a:r>
            <a:r>
              <a:rPr lang="zh-TW" altLang="en-US" sz="2000" i="1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的</a:t>
            </a:r>
            <a:r>
              <a:rPr lang="zh-TW" altLang="en-US" sz="2400" i="1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文化</a:t>
            </a:r>
            <a:endParaRPr lang="en-US" altLang="zh-TW" sz="2000" i="1">
              <a:solidFill>
                <a:srgbClr val="0000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>
                <a:solidFill>
                  <a:srgbClr val="000000"/>
                </a:solidFill>
                <a:latin typeface="Arial" panose="020B0604020202020204" pitchFamily="34" charset="0"/>
                <a:ea typeface="華康黑體-GB5" pitchFamily="49" charset="-120"/>
              </a:rPr>
              <a:t>Humanistic sciences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00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人文科學</a:t>
            </a:r>
            <a:endParaRPr lang="zh-TW" altLang="en-US" sz="2000">
              <a:solidFill>
                <a:srgbClr val="00000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51944236-1A6A-4E43-B184-78D872190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989513"/>
            <a:ext cx="5386387" cy="15700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008000"/>
                </a:solidFill>
                <a:latin typeface="Arial" panose="020B0604020202020204" pitchFamily="34" charset="0"/>
                <a:ea typeface="華康黑體-GB5" pitchFamily="49" charset="-120"/>
              </a:rPr>
              <a:t>ACCEPTED</a:t>
            </a:r>
            <a:r>
              <a:rPr lang="en-US" altLang="zh-TW" sz="1800" b="1">
                <a:solidFill>
                  <a:srgbClr val="008000"/>
                </a:solidFill>
                <a:latin typeface="Arial" panose="020B0604020202020204" pitchFamily="34" charset="0"/>
                <a:ea typeface="華康黑體-GB5" pitchFamily="49" charset="-120"/>
              </a:rPr>
              <a:t> </a:t>
            </a:r>
            <a:r>
              <a:rPr lang="en-US" altLang="zh-TW" sz="2000" b="1">
                <a:solidFill>
                  <a:srgbClr val="008000"/>
                </a:solidFill>
                <a:latin typeface="Arial" panose="020B0604020202020204" pitchFamily="34" charset="0"/>
                <a:ea typeface="華康黑體-GB5" pitchFamily="49" charset="-120"/>
              </a:rPr>
              <a:t>TRUTH</a:t>
            </a:r>
            <a:r>
              <a:rPr lang="zh-TW" altLang="en-US" sz="1800" b="1">
                <a:solidFill>
                  <a:srgbClr val="008000"/>
                </a:solidFill>
                <a:latin typeface="Arial" panose="020B0604020202020204" pitchFamily="34" charset="0"/>
                <a:ea typeface="華康黑體-GB5" pitchFamily="49" charset="-120"/>
              </a:rPr>
              <a:t>  </a:t>
            </a:r>
            <a:r>
              <a:rPr lang="zh-TW" altLang="en-US" sz="2400" b="1">
                <a:solidFill>
                  <a:srgbClr val="008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itchFamily="49" charset="-120"/>
              </a:rPr>
              <a:t>接受的真理</a:t>
            </a:r>
            <a:endParaRPr lang="en-US" altLang="zh-TW" sz="2000" b="1">
              <a:solidFill>
                <a:srgbClr val="0080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黑體-GB5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2060"/>
                </a:solidFill>
                <a:latin typeface="Arial" panose="020B0604020202020204" pitchFamily="34" charset="0"/>
                <a:ea typeface="華康黑體-GB5" pitchFamily="49" charset="-120"/>
              </a:rPr>
              <a:t>My faith</a:t>
            </a:r>
            <a:r>
              <a:rPr lang="en-US" altLang="zh-TW" sz="2000">
                <a:solidFill>
                  <a:srgbClr val="002060"/>
                </a:solidFill>
                <a:latin typeface="Arial" panose="020B0604020202020204" pitchFamily="34" charset="0"/>
                <a:ea typeface="華康黑體-GB5" pitchFamily="49" charset="-120"/>
              </a:rPr>
              <a:t>, </a:t>
            </a:r>
            <a:r>
              <a:rPr lang="en-US" altLang="zh-TW" sz="2400">
                <a:solidFill>
                  <a:srgbClr val="002060"/>
                </a:solidFill>
                <a:latin typeface="Arial" panose="020B0604020202020204" pitchFamily="34" charset="0"/>
                <a:ea typeface="華康黑體-GB5" pitchFamily="49" charset="-120"/>
              </a:rPr>
              <a:t>My</a:t>
            </a:r>
            <a:r>
              <a:rPr lang="en-US" altLang="zh-TW" sz="2000">
                <a:solidFill>
                  <a:srgbClr val="002060"/>
                </a:solidFill>
                <a:latin typeface="Arial" panose="020B0604020202020204" pitchFamily="34" charset="0"/>
                <a:ea typeface="華康黑體-GB5" pitchFamily="49" charset="-120"/>
              </a:rPr>
              <a:t> life </a:t>
            </a:r>
            <a:r>
              <a:rPr lang="zh-TW" altLang="en-US" sz="36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我的</a:t>
            </a:r>
            <a:r>
              <a:rPr lang="zh-TW" altLang="en-US" sz="2400">
                <a:solidFill>
                  <a:srgbClr val="00206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信仰</a:t>
            </a:r>
            <a:r>
              <a:rPr lang="en-US" altLang="zh-TW" sz="2400">
                <a:solidFill>
                  <a:srgbClr val="00206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2800">
                <a:solidFill>
                  <a:srgbClr val="00206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我的</a:t>
            </a:r>
            <a:r>
              <a:rPr lang="zh-TW" altLang="en-US" sz="2400">
                <a:solidFill>
                  <a:srgbClr val="00206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生活</a:t>
            </a:r>
            <a:endParaRPr lang="en-US" altLang="zh-TW" sz="2000">
              <a:solidFill>
                <a:srgbClr val="00206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2060"/>
                </a:solidFill>
                <a:latin typeface="Arial" panose="020B0604020202020204" pitchFamily="34" charset="0"/>
                <a:ea typeface="華康黑體-GB5" pitchFamily="49" charset="-120"/>
              </a:rPr>
              <a:t>My experiences </a:t>
            </a:r>
            <a:r>
              <a:rPr lang="zh-TW" altLang="en-US" sz="36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</a:t>
            </a:r>
            <a:r>
              <a:rPr lang="zh-TW" altLang="en-US" sz="280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的</a:t>
            </a:r>
            <a:r>
              <a:rPr lang="zh-TW" altLang="en-US" sz="2400">
                <a:solidFill>
                  <a:srgbClr val="00206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生活經驗</a:t>
            </a:r>
            <a:r>
              <a:rPr lang="en-US" altLang="zh-TW" sz="2400">
                <a:solidFill>
                  <a:srgbClr val="00206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/</a:t>
            </a:r>
            <a:r>
              <a:rPr lang="zh-TW" altLang="en-US" sz="2400">
                <a:solidFill>
                  <a:srgbClr val="00206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見證</a:t>
            </a:r>
            <a:endParaRPr lang="zh-TW" altLang="en-US" sz="2000">
              <a:solidFill>
                <a:srgbClr val="00206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C252049-776D-43C4-A612-064809C4BF4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altLang="zh-TW" sz="4400">
                <a:ea typeface="華康儷中黑" panose="020B0509000000000000" pitchFamily="49" charset="-120"/>
              </a:rPr>
              <a:t>  20a.</a:t>
            </a:r>
            <a:r>
              <a:rPr lang="zh-TW" altLang="en-US" sz="4400">
                <a:solidFill>
                  <a:srgbClr val="FF0000"/>
                </a:solidFill>
                <a:ea typeface="華康儷中黑" panose="020B0509000000000000" pitchFamily="49" charset="-120"/>
              </a:rPr>
              <a:t>鼎型人生觀</a:t>
            </a:r>
            <a:r>
              <a:rPr lang="en-US" altLang="zh-TW" sz="4400">
                <a:solidFill>
                  <a:srgbClr val="0000FF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</a:rPr>
              <a:t>要均衡發展</a:t>
            </a:r>
          </a:p>
          <a:p>
            <a:pPr algn="l" eaLnBrk="1" hangingPunct="1">
              <a:spcBef>
                <a:spcPct val="0"/>
              </a:spcBef>
            </a:pPr>
            <a:r>
              <a:rPr lang="zh-TW" altLang="en-US" sz="2400">
                <a:solidFill>
                  <a:srgbClr val="FF0000"/>
                </a:solidFill>
                <a:ea typeface="華康儷中黑" panose="020B0509000000000000" pitchFamily="49" charset="-120"/>
              </a:rPr>
              <a:t>                                                                                               </a:t>
            </a:r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7E4E47C8-4388-4CD2-8AD0-5C4E6BFAEF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1050" y="1701800"/>
            <a:ext cx="2449513" cy="32400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508B6ECE-BD8D-4384-8F5D-3BACEE520F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1700213"/>
            <a:ext cx="2592387" cy="33131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A239C9A4-C4E1-4F36-91E0-B6AD2EEA4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4941888"/>
            <a:ext cx="5041900" cy="714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81926" name="Text Box 6">
            <a:extLst>
              <a:ext uri="{FF2B5EF4-FFF2-40B4-BE49-F238E27FC236}">
                <a16:creationId xmlns:a16="http://schemas.microsoft.com/office/drawing/2014/main" id="{8DD123F1-845A-405F-A9E1-BD0C3C97C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2863" y="981075"/>
            <a:ext cx="13668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</a:rPr>
              <a:t>知識</a:t>
            </a:r>
          </a:p>
        </p:txBody>
      </p:sp>
      <p:sp>
        <p:nvSpPr>
          <p:cNvPr id="81927" name="Text Box 7">
            <a:extLst>
              <a:ext uri="{FF2B5EF4-FFF2-40B4-BE49-F238E27FC236}">
                <a16:creationId xmlns:a16="http://schemas.microsoft.com/office/drawing/2014/main" id="{34DA968C-AAC8-4964-9CF1-E6DAE2466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5008563"/>
            <a:ext cx="12255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</a:rPr>
              <a:t>態度</a:t>
            </a:r>
          </a:p>
        </p:txBody>
      </p:sp>
      <p:sp>
        <p:nvSpPr>
          <p:cNvPr id="81928" name="Text Box 8">
            <a:extLst>
              <a:ext uri="{FF2B5EF4-FFF2-40B4-BE49-F238E27FC236}">
                <a16:creationId xmlns:a16="http://schemas.microsoft.com/office/drawing/2014/main" id="{BBCE2716-9383-4BD9-A9A1-50A5951E1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463" y="5013325"/>
            <a:ext cx="12969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FontTx/>
              <a:buNone/>
            </a:pP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</a:rPr>
              <a:t>技能</a:t>
            </a:r>
          </a:p>
        </p:txBody>
      </p:sp>
      <p:sp>
        <p:nvSpPr>
          <p:cNvPr id="81929" name="Text Box 9">
            <a:extLst>
              <a:ext uri="{FF2B5EF4-FFF2-40B4-BE49-F238E27FC236}">
                <a16:creationId xmlns:a16="http://schemas.microsoft.com/office/drawing/2014/main" id="{BC7D7AFA-C63D-45A5-ADCC-21DF12289D10}"/>
              </a:ext>
            </a:extLst>
          </p:cNvPr>
          <p:cNvSpPr txBox="1">
            <a:spLocks noChangeArrowheads="1"/>
          </p:cNvSpPr>
          <p:nvPr/>
        </p:nvSpPr>
        <p:spPr bwMode="auto">
          <a:xfrm rot="-651964">
            <a:off x="1600200" y="3255963"/>
            <a:ext cx="6529388" cy="9239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4400">
                <a:solidFill>
                  <a:srgbClr val="0000FF"/>
                </a:solidFill>
                <a:ea typeface="華康儷中黑" panose="020B0509000000000000" pitchFamily="49" charset="-120"/>
              </a:rPr>
              <a:t>只有這樣才能</a:t>
            </a:r>
            <a:r>
              <a:rPr lang="zh-TW" altLang="en-US" sz="5400">
                <a:solidFill>
                  <a:srgbClr val="FF0000"/>
                </a:solidFill>
                <a:ea typeface="華康儷中黑" panose="020B0509000000000000" pitchFamily="49" charset="-120"/>
              </a:rPr>
              <a:t>知行合一</a:t>
            </a:r>
            <a:endParaRPr lang="zh-TW" altLang="en-US" sz="4000">
              <a:solidFill>
                <a:srgbClr val="FF0000"/>
              </a:solidFill>
              <a:ea typeface="華康儷中黑" panose="020B0509000000000000" pitchFamily="49" charset="-12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6AE0B647-FA0C-4EFA-B4C0-920A1DD64371}"/>
              </a:ext>
            </a:extLst>
          </p:cNvPr>
          <p:cNvSpPr txBox="1">
            <a:spLocks noChangeArrowheads="1"/>
          </p:cNvSpPr>
          <p:nvPr/>
        </p:nvSpPr>
        <p:spPr bwMode="auto">
          <a:xfrm rot="-651964">
            <a:off x="1762125" y="2370138"/>
            <a:ext cx="5503863" cy="7080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</a:rPr>
              <a:t>知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</a:rPr>
              <a:t>難</a:t>
            </a: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</a:rPr>
              <a:t>行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</a:rPr>
              <a:t>易</a:t>
            </a: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</a:rPr>
              <a:t>？知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</a:rPr>
              <a:t>易</a:t>
            </a: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</a:rPr>
              <a:t>行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</a:rPr>
              <a:t>難</a:t>
            </a:r>
            <a:r>
              <a:rPr lang="zh-TW" altLang="en-US" sz="4000">
                <a:solidFill>
                  <a:srgbClr val="FF0000"/>
                </a:solidFill>
                <a:ea typeface="華康儷中黑" panose="020B0509000000000000" pitchFamily="49" charset="-120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/>
      <p:bldP spid="81927" grpId="0"/>
      <p:bldP spid="81928" grpId="0"/>
      <p:bldP spid="8192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8C6E524-E363-4A60-8389-C8DA8A70270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altLang="zh-TW" sz="4400">
                <a:ea typeface="華康儷中黑" panose="020B0509000000000000" pitchFamily="49" charset="-120"/>
              </a:rPr>
              <a:t>  20b.</a:t>
            </a:r>
            <a:r>
              <a:rPr lang="zh-TW" altLang="en-US" sz="4400">
                <a:solidFill>
                  <a:srgbClr val="FF0000"/>
                </a:solidFill>
                <a:ea typeface="華康儷中黑" panose="020B0509000000000000" pitchFamily="49" charset="-120"/>
              </a:rPr>
              <a:t>鼎型人生觀 </a:t>
            </a:r>
            <a:r>
              <a:rPr lang="en-US" altLang="zh-TW" sz="4400">
                <a:solidFill>
                  <a:srgbClr val="0000FF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400">
                <a:solidFill>
                  <a:srgbClr val="0000FF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</a:rPr>
              <a:t>要均衡發展</a:t>
            </a:r>
          </a:p>
          <a:p>
            <a:pPr algn="l" eaLnBrk="1" hangingPunct="1">
              <a:spcBef>
                <a:spcPct val="0"/>
              </a:spcBef>
            </a:pPr>
            <a:r>
              <a:rPr lang="zh-TW" altLang="en-US" sz="2400">
                <a:solidFill>
                  <a:srgbClr val="FF0000"/>
                </a:solidFill>
                <a:ea typeface="華康儷中黑" panose="020B0509000000000000" pitchFamily="49" charset="-120"/>
              </a:rPr>
              <a:t>                                                                                               </a:t>
            </a:r>
          </a:p>
        </p:txBody>
      </p:sp>
      <p:sp>
        <p:nvSpPr>
          <p:cNvPr id="11267" name="Line 3">
            <a:extLst>
              <a:ext uri="{FF2B5EF4-FFF2-40B4-BE49-F238E27FC236}">
                <a16:creationId xmlns:a16="http://schemas.microsoft.com/office/drawing/2014/main" id="{0868EA07-8E05-407A-A021-240FB3CF55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1050" y="1701800"/>
            <a:ext cx="2449513" cy="32400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A4C02986-295F-47A4-9F89-19E127356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1700213"/>
            <a:ext cx="2592387" cy="33131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ED34501F-0447-4749-B66A-5F6C434CC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4941888"/>
            <a:ext cx="5041900" cy="714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/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id="{A5CBCC0B-A3B1-4AEC-9904-B6EABE06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7325" y="981075"/>
            <a:ext cx="11509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3600">
                <a:solidFill>
                  <a:srgbClr val="000000"/>
                </a:solidFill>
                <a:ea typeface="華康儷中黑" panose="020B0509000000000000" pitchFamily="49" charset="-120"/>
              </a:rPr>
              <a:t>個人</a:t>
            </a:r>
            <a:endParaRPr lang="zh-TW" altLang="en-US" sz="4000">
              <a:solidFill>
                <a:srgbClr val="FF0000"/>
              </a:solidFill>
              <a:ea typeface="華康儷中黑" panose="020B0509000000000000" pitchFamily="49" charset="-120"/>
            </a:endParaRPr>
          </a:p>
        </p:txBody>
      </p:sp>
      <p:sp>
        <p:nvSpPr>
          <p:cNvPr id="82951" name="Text Box 7">
            <a:extLst>
              <a:ext uri="{FF2B5EF4-FFF2-40B4-BE49-F238E27FC236}">
                <a16:creationId xmlns:a16="http://schemas.microsoft.com/office/drawing/2014/main" id="{77A024FA-940B-4895-A75A-25E8AD5C2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4941888"/>
            <a:ext cx="12969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zh-TW" altLang="en-US" sz="3600">
                <a:solidFill>
                  <a:srgbClr val="000000"/>
                </a:solidFill>
                <a:ea typeface="華康儷中黑" panose="020B0509000000000000" pitchFamily="49" charset="-120"/>
              </a:rPr>
              <a:t>人際</a:t>
            </a:r>
            <a:endParaRPr lang="zh-TW" altLang="en-US" sz="4000">
              <a:solidFill>
                <a:srgbClr val="FF0000"/>
              </a:solidFill>
              <a:ea typeface="華康儷中黑" panose="020B0509000000000000" pitchFamily="49" charset="-120"/>
            </a:endParaRPr>
          </a:p>
        </p:txBody>
      </p:sp>
      <p:sp>
        <p:nvSpPr>
          <p:cNvPr id="82952" name="Text Box 8">
            <a:extLst>
              <a:ext uri="{FF2B5EF4-FFF2-40B4-BE49-F238E27FC236}">
                <a16:creationId xmlns:a16="http://schemas.microsoft.com/office/drawing/2014/main" id="{FF15DBC2-8282-40BA-88A7-95BD6035B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5019675"/>
            <a:ext cx="11541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FontTx/>
              <a:buNone/>
            </a:pPr>
            <a:r>
              <a:rPr lang="zh-TW" altLang="en-US" sz="3600">
                <a:solidFill>
                  <a:srgbClr val="000000"/>
                </a:solidFill>
                <a:ea typeface="華康儷中黑" panose="020B0509000000000000" pitchFamily="49" charset="-120"/>
              </a:rPr>
              <a:t>社會</a:t>
            </a:r>
            <a:endParaRPr lang="zh-TW" altLang="en-US" sz="4000">
              <a:solidFill>
                <a:srgbClr val="FF0000"/>
              </a:solidFill>
              <a:ea typeface="華康儷中黑" panose="020B0509000000000000" pitchFamily="49" charset="-120"/>
            </a:endParaRPr>
          </a:p>
        </p:txBody>
      </p:sp>
      <p:sp>
        <p:nvSpPr>
          <p:cNvPr id="82953" name="Text Box 9">
            <a:extLst>
              <a:ext uri="{FF2B5EF4-FFF2-40B4-BE49-F238E27FC236}">
                <a16:creationId xmlns:a16="http://schemas.microsoft.com/office/drawing/2014/main" id="{9C7D303E-94DE-49D3-B124-B2C0F42F0545}"/>
              </a:ext>
            </a:extLst>
          </p:cNvPr>
          <p:cNvSpPr txBox="1">
            <a:spLocks noChangeArrowheads="1"/>
          </p:cNvSpPr>
          <p:nvPr/>
        </p:nvSpPr>
        <p:spPr bwMode="auto">
          <a:xfrm rot="-755957">
            <a:off x="1108075" y="2940050"/>
            <a:ext cx="6630988" cy="8239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4800">
                <a:solidFill>
                  <a:srgbClr val="FF0000"/>
                </a:solidFill>
                <a:ea typeface="華康儷中黑" panose="020B0509000000000000" pitchFamily="49" charset="-120"/>
              </a:rPr>
              <a:t>所以教會要移風易俗</a:t>
            </a:r>
            <a:r>
              <a:rPr lang="zh-TW" altLang="en-US" sz="4400">
                <a:solidFill>
                  <a:srgbClr val="FF0000"/>
                </a:solidFill>
                <a:ea typeface="華康儷中黑" panose="020B0509000000000000" pitchFamily="49" charset="-120"/>
              </a:rPr>
              <a:t>！</a:t>
            </a:r>
          </a:p>
        </p:txBody>
      </p:sp>
      <p:sp>
        <p:nvSpPr>
          <p:cNvPr id="82954" name="Text Box 10">
            <a:extLst>
              <a:ext uri="{FF2B5EF4-FFF2-40B4-BE49-F238E27FC236}">
                <a16:creationId xmlns:a16="http://schemas.microsoft.com/office/drawing/2014/main" id="{6A49DA63-D916-4F7F-BEED-D50282F20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0" y="5500688"/>
            <a:ext cx="3892550" cy="1138237"/>
          </a:xfrm>
          <a:prstGeom prst="rect">
            <a:avLst/>
          </a:prstGeom>
          <a:solidFill>
            <a:srgbClr val="FFFF00"/>
          </a:solidFill>
          <a:ln w="28575">
            <a:solidFill>
              <a:srgbClr val="9900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0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制度</a:t>
            </a:r>
            <a:r>
              <a:rPr lang="zh-TW" altLang="en-US" sz="2400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、法律、</a:t>
            </a:r>
            <a:r>
              <a:rPr lang="zh-TW" altLang="en-US">
                <a:solidFill>
                  <a:srgbClr val="0000FF"/>
                </a:solidFill>
                <a:ea typeface="華康儷中黑" panose="020B0509000000000000" pitchFamily="49" charset="-120"/>
                <a:cs typeface="華康黑體(P)-GB5" pitchFamily="34" charset="-120"/>
              </a:rPr>
              <a:t>文化</a:t>
            </a:r>
            <a:endParaRPr lang="zh-TW" altLang="en-US" sz="2400">
              <a:solidFill>
                <a:srgbClr val="0000FF"/>
              </a:solidFill>
              <a:ea typeface="華康儷中黑" panose="020B0509000000000000" pitchFamily="49" charset="-120"/>
              <a:cs typeface="華康黑體(P)-GB5" pitchFamily="34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solidFill>
                  <a:srgbClr val="339933"/>
                </a:solidFill>
                <a:ea typeface="華康儷中黑" panose="020B0509000000000000" pitchFamily="49" charset="-120"/>
                <a:cs typeface="華康黑體(P)-GB5" pitchFamily="34" charset="-120"/>
              </a:rPr>
              <a:t>價值觀</a:t>
            </a:r>
            <a:r>
              <a:rPr lang="zh-TW" altLang="en-US" sz="2400">
                <a:solidFill>
                  <a:srgbClr val="339933"/>
                </a:solidFill>
                <a:ea typeface="華康儷中黑" panose="020B0509000000000000" pitchFamily="49" charset="-120"/>
                <a:cs typeface="華康黑體(P)-GB5" pitchFamily="34" charset="-120"/>
              </a:rPr>
              <a:t>、生活方式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0" grpId="0"/>
      <p:bldP spid="82951" grpId="0"/>
      <p:bldP spid="82952" grpId="0"/>
      <p:bldP spid="82953" grpId="0" animBg="1"/>
      <p:bldP spid="829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B7D2B09F-057F-4168-9E8F-832FE3BD2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zh-TW" sz="4000" dirty="0">
                <a:solidFill>
                  <a:srgbClr val="0000FF"/>
                </a:solidFill>
                <a:latin typeface="+mn-lt"/>
                <a:ea typeface="華康儷中黑" pitchFamily="49" charset="-120"/>
                <a:cs typeface="華康黑體(P)-GB5" pitchFamily="34" charset="-120"/>
              </a:rPr>
              <a:t>21.</a:t>
            </a:r>
            <a:r>
              <a:rPr lang="zh-TW" altLang="en-US" sz="4000" dirty="0">
                <a:solidFill>
                  <a:srgbClr val="FF0000"/>
                </a:solidFill>
                <a:latin typeface="+mn-lt"/>
                <a:ea typeface="華康儷中黑" pitchFamily="49" charset="-120"/>
                <a:cs typeface="華康黑體(P)-GB5" pitchFamily="34" charset="-120"/>
              </a:rPr>
              <a:t>聖三原則</a:t>
            </a:r>
            <a:r>
              <a:rPr lang="zh-TW" altLang="en-US" sz="4000" dirty="0">
                <a:solidFill>
                  <a:srgbClr val="0000FF"/>
                </a:solidFill>
                <a:latin typeface="+mn-lt"/>
                <a:ea typeface="華康儷中黑" pitchFamily="49" charset="-120"/>
                <a:cs typeface="華康黑體(P)-GB5" pitchFamily="34" charset="-120"/>
              </a:rPr>
              <a:t>：宏觀的天國信仰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14A9813-D4BC-43EB-81FD-71DAE537D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58769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zh-TW" sz="5400" dirty="0">
                <a:solidFill>
                  <a:srgbClr val="FF0066"/>
                </a:solidFill>
                <a:ea typeface="華康儷中黑" panose="020B0509000000000000" pitchFamily="49" charset="-120"/>
              </a:rPr>
              <a:t>   </a:t>
            </a:r>
            <a:r>
              <a:rPr lang="zh-TW" altLang="en-US" sz="4400" dirty="0">
                <a:solidFill>
                  <a:srgbClr val="FF0066"/>
                </a:solidFill>
                <a:ea typeface="華康儷中黑" panose="020B0509000000000000" pitchFamily="49" charset="-120"/>
              </a:rPr>
              <a:t>三位一體 </a:t>
            </a:r>
            <a:r>
              <a:rPr lang="en-US" altLang="zh-TW" sz="2800" dirty="0">
                <a:ea typeface="華康儷中黑" panose="020B0509000000000000" pitchFamily="49" charset="-120"/>
              </a:rPr>
              <a:t>(</a:t>
            </a:r>
            <a:r>
              <a:rPr lang="zh-TW" altLang="en-US" sz="2800" dirty="0">
                <a:ea typeface="華康儷中黑" panose="020B0509000000000000" pitchFamily="49" charset="-120"/>
              </a:rPr>
              <a:t>完美的團體模範：</a:t>
            </a:r>
            <a:r>
              <a:rPr lang="zh-TW" altLang="en-US" sz="4000" dirty="0">
                <a:solidFill>
                  <a:srgbClr val="0000FF"/>
                </a:solidFill>
                <a:ea typeface="華康儷中黑" panose="020B0509000000000000" pitchFamily="49" charset="-120"/>
              </a:rPr>
              <a:t>獨立而共融</a:t>
            </a:r>
            <a:r>
              <a:rPr lang="en-US" altLang="zh-TW" sz="4000" dirty="0">
                <a:solidFill>
                  <a:srgbClr val="0000FF"/>
                </a:solidFill>
                <a:ea typeface="華康儷中黑" panose="020B0509000000000000" pitchFamily="49" charset="-120"/>
              </a:rPr>
              <a:t>)</a:t>
            </a:r>
            <a:r>
              <a:rPr lang="en-US" altLang="zh-TW" sz="4000" dirty="0">
                <a:solidFill>
                  <a:srgbClr val="660066"/>
                </a:solidFill>
                <a:ea typeface="華康儷中黑" panose="020B0509000000000000" pitchFamily="49" charset="-120"/>
              </a:rPr>
              <a:t> </a:t>
            </a:r>
          </a:p>
          <a:p>
            <a:pPr marL="92075" indent="-92075" eaLnBrk="1" hangingPunct="1">
              <a:spcAft>
                <a:spcPct val="10000"/>
              </a:spcAft>
              <a:buFontTx/>
              <a:buNone/>
              <a:defRPr/>
            </a:pPr>
            <a:r>
              <a:rPr lang="zh-TW" altLang="en-US" sz="4000" u="sng" dirty="0">
                <a:solidFill>
                  <a:srgbClr val="FF0066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天父</a:t>
            </a:r>
            <a:r>
              <a:rPr lang="en-US" altLang="zh-TW" dirty="0">
                <a:ea typeface="華康儷中黑" panose="020B0509000000000000" pitchFamily="49" charset="-120"/>
                <a:cs typeface="華康黑體(P)-GB5" panose="020B0500000000000000" pitchFamily="34" charset="-120"/>
              </a:rPr>
              <a:t>——</a:t>
            </a:r>
            <a:r>
              <a:rPr lang="zh-TW" altLang="en-US" dirty="0">
                <a:solidFill>
                  <a:srgbClr val="339933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兄弟姊妹；超越所有圍牆和阻隔</a:t>
            </a:r>
            <a:br>
              <a:rPr lang="zh-TW" altLang="en-US" dirty="0">
                <a:solidFill>
                  <a:srgbClr val="339933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</a:br>
            <a:endParaRPr lang="en-US" altLang="zh-TW" dirty="0">
              <a:solidFill>
                <a:srgbClr val="339933"/>
              </a:solidFill>
              <a:ea typeface="華康儷中黑" panose="020B0509000000000000" pitchFamily="49" charset="-120"/>
              <a:cs typeface="華康黑體(P)-GB5" panose="020B0500000000000000" pitchFamily="34" charset="-120"/>
            </a:endParaRPr>
          </a:p>
          <a:p>
            <a:pPr marL="92075" indent="-92075" eaLnBrk="1" hangingPunct="1">
              <a:spcAft>
                <a:spcPct val="10000"/>
              </a:spcAft>
              <a:buFontTx/>
              <a:buNone/>
              <a:defRPr/>
            </a:pPr>
            <a:r>
              <a:rPr lang="zh-TW" altLang="en-US" sz="4000" u="sng" dirty="0">
                <a:solidFill>
                  <a:srgbClr val="FF0066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聖子</a:t>
            </a:r>
            <a:r>
              <a:rPr lang="en-US" altLang="zh-TW" sz="2000" dirty="0">
                <a:ea typeface="華康儷中黑" panose="020B0509000000000000" pitchFamily="49" charset="-120"/>
                <a:cs typeface="華康黑體(P)-GB5" panose="020B0500000000000000" pitchFamily="34" charset="-120"/>
              </a:rPr>
              <a:t>——</a:t>
            </a:r>
            <a:r>
              <a:rPr lang="zh-TW" altLang="en-US" dirty="0">
                <a:solidFill>
                  <a:srgbClr val="3366CC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走人的路</a:t>
            </a:r>
            <a:r>
              <a:rPr lang="en-US" altLang="zh-TW" dirty="0">
                <a:solidFill>
                  <a:srgbClr val="3366CC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;</a:t>
            </a:r>
            <a:r>
              <a:rPr lang="zh-TW" altLang="en-US" dirty="0">
                <a:solidFill>
                  <a:srgbClr val="3366CC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尊嚴</a:t>
            </a:r>
            <a:r>
              <a:rPr lang="en-US" altLang="zh-TW" dirty="0">
                <a:solidFill>
                  <a:srgbClr val="3366CC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;</a:t>
            </a:r>
            <a:r>
              <a:rPr lang="zh-TW" altLang="en-US" dirty="0">
                <a:solidFill>
                  <a:srgbClr val="3366CC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生老病死</a:t>
            </a:r>
            <a:r>
              <a:rPr lang="en-US" altLang="zh-TW" dirty="0">
                <a:solidFill>
                  <a:srgbClr val="3366CC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;</a:t>
            </a:r>
            <a:r>
              <a:rPr lang="zh-TW" altLang="en-US" dirty="0">
                <a:solidFill>
                  <a:srgbClr val="3366CC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無限大的人</a:t>
            </a:r>
            <a:endParaRPr lang="en-US" altLang="zh-TW" dirty="0">
              <a:solidFill>
                <a:srgbClr val="FF0000"/>
              </a:solidFill>
              <a:ea typeface="華康儷中黑" panose="020B0509000000000000" pitchFamily="49" charset="-120"/>
              <a:cs typeface="華康黑體(P)-GB5" panose="020B0500000000000000" pitchFamily="34" charset="-120"/>
            </a:endParaRPr>
          </a:p>
          <a:p>
            <a:pPr eaLnBrk="1" hangingPunct="1">
              <a:buFontTx/>
              <a:buNone/>
              <a:defRPr/>
            </a:pPr>
            <a:r>
              <a:rPr lang="en-US" altLang="zh-TW" dirty="0">
                <a:solidFill>
                  <a:srgbClr val="660066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zh-TW" altLang="en-US" sz="4000" u="sng" dirty="0">
                <a:solidFill>
                  <a:srgbClr val="FF0066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聖神</a:t>
            </a:r>
            <a:r>
              <a:rPr lang="en-US" altLang="zh-TW" sz="2000" dirty="0">
                <a:ea typeface="華康儷中黑" panose="020B0509000000000000" pitchFamily="49" charset="-120"/>
                <a:cs typeface="華康黑體(P)-GB5" panose="020B0500000000000000" pitchFamily="34" charset="-120"/>
              </a:rPr>
              <a:t>——</a:t>
            </a:r>
            <a:r>
              <a:rPr lang="zh-TW" altLang="en-US" dirty="0">
                <a:ea typeface="華康儷中黑" panose="020B0509000000000000" pitchFamily="49" charset="-120"/>
                <a:cs typeface="華康黑體(P)-GB5" panose="020B0500000000000000" pitchFamily="34" charset="-120"/>
              </a:rPr>
              <a:t>聖神</a:t>
            </a:r>
            <a:r>
              <a:rPr lang="zh-TW" altLang="en-US" dirty="0">
                <a:solidFill>
                  <a:srgbClr val="996633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使地面更新；超越宗教和文化</a:t>
            </a:r>
            <a:br>
              <a:rPr lang="zh-TW" altLang="en-US" dirty="0">
                <a:ea typeface="華康儷中黑" panose="020B0509000000000000" pitchFamily="49" charset="-120"/>
                <a:cs typeface="華康黑體(P)-GB5" panose="020B0500000000000000" pitchFamily="34" charset="-120"/>
              </a:rPr>
            </a:br>
            <a:r>
              <a:rPr lang="zh-TW" altLang="en-US" dirty="0">
                <a:ea typeface="華康儷中黑" panose="020B0509000000000000" pitchFamily="49" charset="-120"/>
                <a:cs typeface="華康黑體(P)-GB5" panose="020B0500000000000000" pitchFamily="34" charset="-120"/>
              </a:rPr>
              <a:t>          </a:t>
            </a:r>
            <a:r>
              <a:rPr lang="en-US" altLang="zh-TW" dirty="0" err="1">
                <a:solidFill>
                  <a:srgbClr val="009900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Renovabis</a:t>
            </a:r>
            <a:r>
              <a:rPr lang="en-US" altLang="zh-TW" dirty="0">
                <a:solidFill>
                  <a:srgbClr val="009900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 </a:t>
            </a:r>
            <a:r>
              <a:rPr lang="en-US" altLang="zh-TW" dirty="0" err="1">
                <a:solidFill>
                  <a:srgbClr val="009900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faciem</a:t>
            </a:r>
            <a:r>
              <a:rPr lang="en-US" altLang="zh-TW" dirty="0">
                <a:solidFill>
                  <a:srgbClr val="009900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 </a:t>
            </a:r>
            <a:r>
              <a:rPr lang="en-US" altLang="zh-TW" u="sng" dirty="0">
                <a:solidFill>
                  <a:srgbClr val="009900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terrae</a:t>
            </a:r>
            <a:r>
              <a:rPr lang="en-US" altLang="zh-TW" sz="2800" dirty="0">
                <a:solidFill>
                  <a:srgbClr val="009900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 (</a:t>
            </a:r>
            <a:r>
              <a:rPr lang="zh-TW" altLang="en-US" sz="2800" dirty="0">
                <a:solidFill>
                  <a:srgbClr val="009900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地球</a:t>
            </a:r>
            <a:r>
              <a:rPr lang="en-US" altLang="zh-TW" sz="2800" dirty="0">
                <a:solidFill>
                  <a:srgbClr val="009900"/>
                </a:solidFill>
                <a:ea typeface="華康儷中黑" panose="020B0509000000000000" pitchFamily="49" charset="-120"/>
                <a:cs typeface="華康黑體(P)-GB5" panose="020B0500000000000000" pitchFamily="34" charset="-120"/>
              </a:rPr>
              <a:t>)</a:t>
            </a:r>
            <a:br>
              <a:rPr lang="en-US" altLang="zh-TW" dirty="0">
                <a:ea typeface="華康儷中黑" panose="020B0509000000000000" pitchFamily="49" charset="-120"/>
              </a:rPr>
            </a:br>
            <a:r>
              <a:rPr lang="en-US" altLang="zh-TW" dirty="0">
                <a:ea typeface="華康儷中黑" panose="020B0509000000000000" pitchFamily="49" charset="-120"/>
              </a:rPr>
              <a:t>            </a:t>
            </a:r>
            <a:r>
              <a:rPr lang="zh-TW" altLang="en-US" dirty="0">
                <a:solidFill>
                  <a:srgbClr val="FF0000"/>
                </a:solidFill>
                <a:ea typeface="華康儷中黑" panose="020B0509000000000000" pitchFamily="49" charset="-120"/>
              </a:rPr>
              <a:t>無限向上的生命</a:t>
            </a:r>
            <a:r>
              <a:rPr lang="zh-TW" altLang="en-US" dirty="0">
                <a:ea typeface="華康儷中黑" panose="020B0509000000000000" pitchFamily="49" charset="-120"/>
              </a:rPr>
              <a:t>；靜默、默存在心中</a:t>
            </a:r>
            <a:endParaRPr lang="zh-TW" altLang="en-US" sz="1600" dirty="0">
              <a:ea typeface="華康儷中黑" panose="020B0509000000000000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F1004BA-13B3-4E34-8F45-004DD0699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4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24.</a:t>
            </a:r>
            <a:r>
              <a:rPr lang="zh-TW" altLang="en-US" sz="144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聖經</a:t>
            </a:r>
            <a:r>
              <a:rPr lang="en-US" sz="144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——</a:t>
            </a:r>
            <a:r>
              <a:rPr lang="zh-TW" altLang="en-US" sz="144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這是上主的話</a:t>
            </a:r>
            <a:endParaRPr lang="en-US" altLang="zh-TW" sz="14400" dirty="0">
              <a:solidFill>
                <a:srgbClr val="FF0000"/>
              </a:solidFill>
              <a:latin typeface="華康粗黑體" pitchFamily="49" charset="-120"/>
              <a:ea typeface="華康粗黑體" pitchFamily="49" charset="-120"/>
            </a:endParaRPr>
          </a:p>
          <a:p>
            <a:pPr algn="just" eaLnBrk="1">
              <a:lnSpc>
                <a:spcPts val="5500"/>
              </a:lnSpc>
              <a:spcBef>
                <a:spcPts val="0"/>
              </a:spcBef>
              <a:defRPr/>
            </a:pP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一、啟示的宗教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我們很確切地相信，天主教是一個啟示的宗教：它的道理不是人理性的發明，聖事不是法術魔力或人的故弄玄虛，而教會更非人手所創立。教會是上主臨在世界的一個可見的記號，即透過這個上主所創立的教會，可以慢慢接觸到這個生活的天主。</a:t>
            </a:r>
          </a:p>
          <a:p>
            <a:pPr algn="just" eaLnBrk="1">
              <a:lnSpc>
                <a:spcPts val="5500"/>
              </a:lnSpc>
              <a:spcBef>
                <a:spcPts val="0"/>
              </a:spcBef>
              <a:defRPr/>
            </a:pP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二、啟示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我們相信天主實在進到了人類的歷史中，他藉著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特別的「行動」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特別的「言語」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將他的計畫啟示了出來。以色列民因他們所懷的「信仰經驗」，在某些歷史事件上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「看出」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是天主的行動，從某些人</a:t>
            </a:r>
            <a:endParaRPr lang="zh-TW" altLang="en-US" dirty="0">
              <a:solidFill>
                <a:srgbClr val="FF0000"/>
              </a:solidFill>
              <a:latin typeface="華康粗黑體" pitchFamily="49" charset="-120"/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EA49F9C-FD1B-4D6B-9A7A-7D24D40C8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的宣報中，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「聽出」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是天主的言語。其中最突出的是梅瑟帶領為奴的以色列民出埃及，以民清楚看到這是「天主的行動」。當依撒意亞、耶肋米亞等先知在民族存亡之際，說出責斥或安慰的話時，以民又聽到這是「天主的言語」。</a:t>
            </a: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sz="12800" dirty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在這裡我要指出，</a:t>
            </a:r>
            <a:r>
              <a:rPr lang="zh-TW" altLang="en-US" sz="12800" dirty="0">
                <a:solidFill>
                  <a:srgbClr val="0000FF"/>
                </a:solidFill>
                <a:latin typeface="華康粗黑體" pitchFamily="49" charset="-120"/>
                <a:ea typeface="華康粗黑體" pitchFamily="49" charset="-120"/>
              </a:rPr>
              <a:t>當聖經描寫「天主在戰爭中殺人」時，其實是猶太在戰爭、在殺人，不過他們卻相信這是天主在他們背後支持他們。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所以真正的事實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是「人殺人」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，而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不是「天主殺人」</a:t>
            </a:r>
            <a:r>
              <a:rPr lang="en-US" altLang="zh-TW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!</a:t>
            </a: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(</a:t>
            </a:r>
            <a:r>
              <a:rPr lang="zh-TW" altLang="en-US" sz="12800" dirty="0">
                <a:solidFill>
                  <a:srgbClr val="9900CC"/>
                </a:solidFill>
                <a:latin typeface="華康粗黑體" pitchFamily="49" charset="-120"/>
                <a:ea typeface="華康粗黑體" pitchFamily="49" charset="-120"/>
              </a:rPr>
              <a:t>謝飯</a:t>
            </a:r>
            <a:r>
              <a:rPr lang="en-US" altLang="zh-TW" sz="12800" dirty="0">
                <a:solidFill>
                  <a:srgbClr val="9900CC"/>
                </a:solidFill>
                <a:latin typeface="華康粗黑體" pitchFamily="49" charset="-120"/>
                <a:ea typeface="華康粗黑體" pitchFamily="49" charset="-120"/>
              </a:rPr>
              <a:t>?</a:t>
            </a:r>
            <a:r>
              <a:rPr lang="en-US" altLang="zh-TW" sz="12800" dirty="0">
                <a:latin typeface="華康粗黑體" pitchFamily="49" charset="-120"/>
                <a:ea typeface="華康粗黑體" pitchFamily="49" charset="-120"/>
              </a:rPr>
              <a:t>)</a:t>
            </a:r>
            <a:endParaRPr lang="zh-TW" altLang="en-US" sz="12800" dirty="0">
              <a:latin typeface="華康粗黑體" pitchFamily="49" charset="-120"/>
              <a:ea typeface="華康粗黑體" pitchFamily="49" charset="-120"/>
            </a:endParaRPr>
          </a:p>
          <a:p>
            <a:pPr algn="just" eaLnBrk="1">
              <a:lnSpc>
                <a:spcPts val="4000"/>
              </a:lnSpc>
              <a:spcBef>
                <a:spcPts val="0"/>
              </a:spcBef>
              <a:defRPr/>
            </a:pP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  其實我們也可以有這種「信仰經驗」。有些人不是可以在美麗的</a:t>
            </a:r>
            <a:r>
              <a:rPr lang="zh-TW" altLang="en-US" sz="12800" dirty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星空下，「看到」造物主</a:t>
            </a:r>
            <a:r>
              <a:rPr lang="zh-TW" altLang="en-US" sz="12800" dirty="0">
                <a:latin typeface="華康粗黑體" pitchFamily="49" charset="-120"/>
                <a:ea typeface="華康粗黑體" pitchFamily="49" charset="-120"/>
              </a:rPr>
              <a:t>的存在嗎？有些人在回顧自己走過的人生路時，不是也可以「感覺到」天主的手在引導著他們嗎？</a:t>
            </a:r>
            <a:endParaRPr lang="en-US" altLang="zh-TW" sz="12800" dirty="0">
              <a:latin typeface="華康粗黑體" pitchFamily="49" charset="-120"/>
              <a:ea typeface="華康粗黑體" pitchFamily="49" charset="-120"/>
            </a:endParaRPr>
          </a:p>
          <a:p>
            <a:pPr algn="l" eaLnBrk="1">
              <a:lnSpc>
                <a:spcPts val="4000"/>
              </a:lnSpc>
              <a:spcBef>
                <a:spcPts val="0"/>
              </a:spcBef>
              <a:defRPr/>
            </a:pPr>
            <a:endParaRPr lang="zh-TW" altLang="en-US" sz="12800" dirty="0">
              <a:latin typeface="華康粗黑體" pitchFamily="49" charset="-120"/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3211</Words>
  <Application>Microsoft Office PowerPoint</Application>
  <PresentationFormat>如螢幕大小 (4:3)</PresentationFormat>
  <Paragraphs>165</Paragraphs>
  <Slides>28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28</vt:i4>
      </vt:variant>
    </vt:vector>
  </HeadingPairs>
  <TitlesOfParts>
    <vt:vector size="42" baseType="lpstr">
      <vt:lpstr>Arial</vt:lpstr>
      <vt:lpstr>新細明體</vt:lpstr>
      <vt:lpstr>Calibri</vt:lpstr>
      <vt:lpstr>華康粗黑體</vt:lpstr>
      <vt:lpstr>Wingdings</vt:lpstr>
      <vt:lpstr>華康儷中黑</vt:lpstr>
      <vt:lpstr>華康黑體(P)-GB5</vt:lpstr>
      <vt:lpstr>華康黑體-GB5</vt:lpstr>
      <vt:lpstr>Symbol</vt:lpstr>
      <vt:lpstr>預設簡報設計</vt:lpstr>
      <vt:lpstr>1_預設簡報設計</vt:lpstr>
      <vt:lpstr>2_Office 佈景主題</vt:lpstr>
      <vt:lpstr>2_預設簡報設計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21.聖三原則：宏觀的天國信仰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 督 宣 講 的 核 心</dc:title>
  <dc:creator>Tsui Kam Yiu</dc:creator>
  <cp:lastModifiedBy>user</cp:lastModifiedBy>
  <cp:revision>132</cp:revision>
  <dcterms:created xsi:type="dcterms:W3CDTF">2008-05-09T13:42:49Z</dcterms:created>
  <dcterms:modified xsi:type="dcterms:W3CDTF">2025-12-15T04:33:20Z</dcterms:modified>
</cp:coreProperties>
</file>