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5" r:id="rId12"/>
    <p:sldId id="281" r:id="rId13"/>
    <p:sldId id="282" r:id="rId14"/>
    <p:sldId id="283" r:id="rId15"/>
    <p:sldId id="296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7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29C7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3BB136-FA88-47FA-81C0-ECAFB8C3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386-343A-4104-8693-D6EAACE0F1A4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B82763-9001-4FBA-A7EB-4FCA015C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27D02D-C84B-4078-8D9F-5DB5A996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CA4C-2D78-4DFE-880F-37366196D2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2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8F3D86-D99F-45CB-A1C4-EA1D77C8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65DD-4540-4E78-98C4-A531BA860C1F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AC5DB8-D801-404F-A1D1-46AD5057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B74D7E-35DA-412E-9552-7CA6E8B6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D9B-2BB4-4960-A880-802EB5DD52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66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9B9A9C-35C8-4C1F-B794-265AE74E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48D7-9098-4006-B452-5D1D7ACBB4A5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682314-9493-4682-AB41-4022618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AF6005-3CB8-4480-8019-1A31EDA7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824F-0CB0-417F-BCD1-17B76C3345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47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1CC00-4A8C-4C9A-A704-1C0596103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0BA71-325A-4EBB-A96E-70EB45B7E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755420-E22B-40B7-8256-CFE79BE8D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62E4-E617-423F-AE90-62D34258DF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29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FF7461-A334-46C9-BE0D-829BCD36A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30F0A-B69E-4B42-BD3E-2DA7E88E5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12E58-FE32-4434-8C3A-F0417B854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A516-72BA-4A0B-B9CC-36ABD799A9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962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B20E9-D532-4E34-9580-E46BB83DB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DF288-165C-4298-92E0-AFEF2BA51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C6940B-E0B0-4286-88DC-C4EB3D2D3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C5C6-9BCD-4663-B650-9DBE5F663F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973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CBD1A-D9BD-40EE-9C84-6B7EE54F8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EC1EF-448D-4FDF-B854-CD058B6E2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B9D23-3574-422E-A939-7858EED47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D43F-E2A9-433B-A230-E02C2D648B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6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A7EAA2-B61A-426E-B11A-3E8CB5D1D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A4C11B-E91E-4444-A5D9-4FF9074E1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F456F5-6CD6-494C-8387-FBD72F50A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B0D1-688B-4C06-813A-88CD305F5B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15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391DF5-8993-4DAF-A2FF-F1843DA07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89F004-82FE-4EE4-9F7E-9023F674F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5A61EF-BF90-4FB3-8956-79B141E74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CEA0-46F9-46D1-8FDC-1F72488036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8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4315F3-831B-45C9-A983-79E77AE70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314BB6-7558-490C-837E-C9C09C3E5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7A9DB5-56E9-409C-B356-876B0A239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1F77-EEBF-4CDA-B823-1109AB69A2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24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A8B8A-246B-42A8-83F7-14A8BF3F8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D2ECE-0D67-4160-B61D-5F74E51EC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C76C2-F0AB-469B-A26E-BC61AA915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DFEE-0611-4E98-B84A-0DD8F4CBC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90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304039-C125-44BF-BCAB-6124328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CA08-D3A2-4751-8C1E-9599F720D9D1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B0343C-5FA8-4B65-8BE3-B7309DC6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06C692-DD55-41C2-84F5-1C3C03D7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DC52-CA18-4745-BD85-B34936DE5B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79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EE51A-66F7-4B89-B4A2-513372457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776BD-1E6E-44A0-95C2-430CEBF3A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72282-4DD2-4351-A988-1A1B9D059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520AB-A3C1-4F3B-8680-F89220ADF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89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1A815B-EBDB-4C5D-8C2C-CB3F543EF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5BC73F-C7CF-4DC0-9808-62420C6DE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BE9F11-1C4F-4177-9B59-480EFAC27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17E6-28EC-4449-A726-56046577A7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70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FC31-FD5D-4EAD-9D8A-C48C96FAE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9C2D01-EA42-4138-AC6E-C4CEB9161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56781-62FD-491C-8FC6-00F9DB71D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C93F-927B-47D6-8B8B-6BDF5AE85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76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CE2B67-DB7A-4C12-876A-2CD6F377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FA49-12E3-42F4-91E9-34A1EB99AA9C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17C7CF-37BA-487B-91F9-9E0FD38B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28ABA7-667B-4157-9B77-453AFA3A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BB0E-5C22-4263-9AC3-712B104C3D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5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2F98A97-766F-4A68-A08E-2B7CF580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CF15-7FE4-4365-9FA4-A1FB3AB0B2B7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160DB31-7F46-4450-8153-8399E406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23F6B3B-BED2-4B81-BEFC-E803413B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C37-0996-40DC-8062-564DA5DB85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02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457E343-2C32-4E23-9311-59449CD6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9388-B0AD-4148-ADC2-5683C4AE1111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50847356-7831-41D1-A25A-5E646A82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1A96D364-2E71-4CBB-B2F9-D267A645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E629-2433-46FC-BFCB-E14EF371D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60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71E886A0-A726-4948-BC0E-BBD9DE70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DA72-B194-4EFC-996D-240CD37AD414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65D0A2D5-1D32-4526-9D7B-BAA314F1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5B9DC394-DE69-461D-A7A2-F611BB4C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1ECF-2415-4A42-984E-B6269A8D32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F32313D-A991-417B-98CE-725BF002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4658-C674-42AF-A4A4-5E168CE8D1D1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2516B1D2-AABF-4A6C-9DEA-C67E439F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FA56E36B-964D-418B-8587-5A3E1C2A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7287-BF59-4D8D-86A9-92E2C25317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15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1559F4A-AF9E-44D2-A44B-125B713E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FFBA-6B8D-4A46-ABE2-92CB0637E5CC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C7564CF-5A0C-4947-90AD-27A7B327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26830F0-7F44-46D7-8EED-0CCE0DB5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18F3-CEE9-4BB6-B740-DC954C370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16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2A540D7-6BA4-4841-AF0B-72166A91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ACC6-55CF-456D-BB7E-14145222CD72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10E36E1-B6BC-4CC1-A13F-7404840D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17C094E-B28A-4419-8AB9-B1044A34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F679-FF0C-49A8-A58A-C1C9FBE16D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60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A445475E-1742-441A-BE53-1F54FB7E62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56D79635-D954-4E01-A5F8-BCB537550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C9C6D6-25F6-46EE-97FF-1509116BF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5B5FCC-5CD4-40B2-87E3-5566675AC9FA}" type="datetimeFigureOut">
              <a:rPr lang="zh-TW" altLang="en-US"/>
              <a:pPr>
                <a:defRPr/>
              </a:pPr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D05E55-4285-48BD-8070-D2DBFC66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8A1C48-FFBB-4FFB-BA66-6F83AD1F3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4E01BA-3463-4C9F-ABDE-97EC9D08D3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F32E4B-AF5D-44CC-A612-D38C17AD3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32B26A1-2D6E-4DE2-AAB1-44B400D15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E3FB1F-DACF-4897-91DE-7196500344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22AEDA-4A3B-472F-8849-3F7EC7A8C8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854498-5075-43EC-A88C-E3641106D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D7AEC0-A70F-4E6E-B88C-B5A36AB65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E2FD012-F647-4B00-844C-98196AAC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360000" indent="-457200" eaLnBrk="1" fontAlgn="auto" hangingPunct="1">
              <a:spcAft>
                <a:spcPts val="0"/>
              </a:spcAft>
              <a:defRPr/>
            </a:pPr>
            <a:endParaRPr lang="en-US" altLang="zh-TW" dirty="0"/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 14</a:t>
            </a:r>
            <a:r>
              <a:rPr lang="zh-TW" altLang="en-US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課  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</a:rPr>
              <a:t>澄清對真信仰的誤解</a:t>
            </a:r>
            <a:endParaRPr lang="en-US" altLang="zh-TW" sz="6000" dirty="0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marL="360000" indent="-457200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    信仰不是什麼？是什麼？</a:t>
            </a:r>
            <a:endParaRPr lang="en-US" altLang="zh-TW" sz="4000" dirty="0">
              <a:solidFill>
                <a:srgbClr val="0000FF"/>
              </a:solidFill>
              <a:ea typeface="華康儷中黑" panose="020B0509000000000000" pitchFamily="49" charset="-120"/>
            </a:endParaRP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  <a:endParaRPr lang="zh-TW" altLang="en-US" sz="4000" dirty="0">
              <a:solidFill>
                <a:schemeClr val="tx1"/>
              </a:solidFill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2D1F224D-6A9C-4C09-B82E-5562356B8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EC5D67C0-A4FC-4864-B786-6B7E93BC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一、真信仰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不純是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心靈寄託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充實人生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，使人生有所寄託；但信仰並不單單是一種寄託。寄託源於生活的無聊、空虛、迷惘。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但真正的宗教信仰卻是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正視人生、積極進取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。他自信有神明的助佑，所以失敗而不氣餒，受苦而不畏縮，甚至失望也不絕望。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他不會只顧把心靈寄託於神身上，相反地，由於信仰的充實，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他自己反而會成為其它弱小兄弟姊妹的寄託！</a:t>
            </a:r>
          </a:p>
          <a:p>
            <a:pPr algn="l"/>
            <a:endParaRPr lang="zh-HK" altLang="en-US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標題 2">
            <a:extLst>
              <a:ext uri="{FF2B5EF4-FFF2-40B4-BE49-F238E27FC236}">
                <a16:creationId xmlns:a16="http://schemas.microsoft.com/office/drawing/2014/main" id="{0AFA72B9-A99C-4005-BC91-7D1FEA547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二、真信仰並非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只為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祈福免禍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天主有能力福佑我們，使我們免於災禍。但信仰卻不單單為了祈福免禍。祈福免禍心理源于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逃避現實、貪圖僥倖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，令到與神的交往漸漸變成一種交易；求而不得的時候，更易對神失去信心。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真正的信仰卻是面對現實、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腳踏實地、力求上進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。他知道神已經把他視為成年人，所以樂於看到他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獨立生存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、勇敢奮鬥。這時人應做的就是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盡人力而聽天命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而且要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足踏塵世路</a:t>
            </a:r>
            <a:r>
              <a:rPr lang="en-US" altLang="zh-TW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肩擔古今愁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絕不貪生怕死。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2E6EAF1F-618F-4704-8461-08F866F47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三、真宗教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在「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教人為善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絕大部分的宗教都教人為善。但要做善人，未必一定要相信宗教。我們有時也會見到外表虔誠的人，內裡卻是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偽裝的君子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尤其</a:t>
            </a:r>
            <a:r>
              <a:rPr lang="zh-TW" altLang="en-US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吃教的神棍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endParaRPr lang="zh-TW" altLang="zh-HK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純正的宗教信仰能開啟我們的眼睛，使我們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醒覺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到人的尊嚴；天主教更認為人人都是天主的子女。在這種自覺下，我們很自然去愛、去服務，那是一種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發諸內而形諸外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的自然流露。在這個角度下，我們也不會只是為了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天堂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而信天主，正如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孝順的子女</a:t>
            </a:r>
            <a:r>
              <a:rPr lang="en-US" altLang="zh-TW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不會單單為了遺產的繼承而敬愛父母一樣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80933313-D56F-47FF-B6E2-B0498D70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孟子不贊成「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行仁義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卻主張「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由仁義行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作為一個基督徒，我們也不是要「守十誡」或守什麼規矩，而是要「由十誡行」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發於中、形於外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要「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愛上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」十誡和一切規矩，直至「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忘了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」或消化了這些誡命或規矩為止</a:t>
            </a:r>
            <a:endParaRPr lang="zh-HK" altLang="en-US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82BCD040-EC47-47A6-9631-D9C1F1326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14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四、真信仰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不在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追求「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有人以宣揚奇跡去「吸引」人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但每個宗教所宣揚的奇跡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數之不盡，欲憑奇跡的多寡去判定宗教的真偽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並無意義。因為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奇跡並非信仰的核心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  <a:p>
            <a:pPr algn="l" fontAlgn="b"/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其實奇跡是存在的，聖經中也記載了很多奇跡，但我們自己卻很少親身經驗到奇跡。聖經中的奇跡有特殊的含義，它象徵一個「善必勝惡」的時代的來臨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耶穌也是借著他顯的四種奇跡（征服大自然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治病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驅魔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復活死人）去證明他就是天主，所以 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相信和接納他的話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；但現代奇跡卻並非宗教的核心。我們既不是為了貪圖獲得奇跡而信仰，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我們的信仰也毋需靠奇跡去支持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endParaRPr lang="zh-TW" altLang="zh-HK">
              <a:solidFill>
                <a:srgbClr val="9900CC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CC67BED8-9803-4FCA-A9FB-131DF33CE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相反地，真正的宗教信仰會讓我們看到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人生本身就是一個大奇跡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：大自然的瑰麗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人們相親相愛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吸毒的人戒了毒；自私自利的商人成了童叟無欺的好商人；我們天天能夠起床；我們發覺我們所愛的人仍然健在</a:t>
            </a:r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……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這一切都是「奇跡」，都值得我們慶賀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欣賞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感謝。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耶穌顯奇蹟後往往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禁止人傳揚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（這叫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默西亞的秘密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），是為了不讓人把奇蹟放在第一位，甚至減低了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天主聖言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的重要性。我們要效法耶穌，就不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必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「宣揚」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這種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奇蹟！</a:t>
            </a:r>
          </a:p>
          <a:p>
            <a:endParaRPr lang="zh-HK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CBAF6F48-ABE8-4940-BD8D-ECDEA6AF6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fontAlgn="b"/>
            <a:r>
              <a:rPr lang="zh-TW" altLang="zh-HK">
                <a:ea typeface="華康儷中黑" panose="020B0509000000000000" pitchFamily="49" charset="-120"/>
              </a:rPr>
              <a:t>五、信仰要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避免陷於狂熱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有些人過分強調宗教的感性層面，逐漸引導信徒走上「狂熱」之途。他們在聚會中狂叫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號哭，有時甚至使人達到「竭斯底裡亞」</a:t>
            </a:r>
            <a:r>
              <a:rPr lang="en-US" altLang="zh-HK">
                <a:ea typeface="華康儷中黑" panose="020B0509000000000000" pitchFamily="49" charset="-120"/>
              </a:rPr>
              <a:t>(hysteria) </a:t>
            </a:r>
            <a:r>
              <a:rPr lang="zh-TW" altLang="zh-HK">
                <a:ea typeface="華康儷中黑" panose="020B0509000000000000" pitchFamily="49" charset="-120"/>
              </a:rPr>
              <a:t>的瘋狂地步；這是很危險的。</a:t>
            </a:r>
          </a:p>
          <a:p>
            <a:pPr algn="l" fontAlgn="b"/>
            <a:r>
              <a:rPr lang="en-US" altLang="zh-HK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過分的宗教狂熱可以使信仰變得非理性和反理性。更甚者，還會使信徒妄自掣起信仰的大旗，去攻擊，甚至迫害異端者</a:t>
            </a:r>
            <a:r>
              <a:rPr lang="en-US" altLang="zh-HK" sz="2800">
                <a:ea typeface="華康儷中黑" panose="020B0509000000000000" pitchFamily="49" charset="-120"/>
              </a:rPr>
              <a:t>(</a:t>
            </a:r>
            <a:r>
              <a:rPr lang="zh-TW" altLang="zh-HK" sz="2800">
                <a:ea typeface="華康儷中黑" panose="020B0509000000000000" pitchFamily="49" charset="-120"/>
              </a:rPr>
              <a:t>其實只是異己者！</a:t>
            </a:r>
            <a:r>
              <a:rPr lang="en-US" altLang="zh-HK" sz="2800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這種信仰除了鞏固宣教士的權威及增加他們自己的經濟收益外，對人生、對世界大同可說是害多於利。很可惜的是，這種宣洩情感式的宗教行為，在冷漠的世界中，可以治療人在社會中因經常被拒絕而受到的</a:t>
            </a:r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BD5E0AC1-B2DD-4B1B-9FFF-8CF55400B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ea typeface="華康儷中黑" panose="020B0509000000000000" pitchFamily="49" charset="-120"/>
              </a:rPr>
              <a:t>創傷，所以信仰這種宗教的人還是趨之若鶩。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本來深刻的宗教經驗可以使人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感動</a:t>
            </a:r>
            <a:r>
              <a:rPr lang="en-US" altLang="zh-TW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流淚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或在另一方面使人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喜樂、甚至手舞足蹈</a:t>
            </a:r>
            <a:r>
              <a:rPr lang="zh-TW" altLang="zh-HK">
                <a:ea typeface="華康儷中黑" panose="020B0509000000000000" pitchFamily="49" charset="-120"/>
              </a:rPr>
              <a:t>。這是健康的。不過，這只是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信仰生活中的一小部分</a:t>
            </a:r>
            <a:r>
              <a:rPr lang="zh-TW" altLang="zh-HK">
                <a:ea typeface="華康儷中黑" panose="020B0509000000000000" pitchFamily="49" charset="-120"/>
              </a:rPr>
              <a:t>。信仰應比一時的感動和短暫的皈依更有深度。它應是一個人全心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全意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堅決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不可反悔的行為，人願意無條件地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接受</a:t>
            </a:r>
            <a:r>
              <a:rPr lang="zh-TW" altLang="zh-HK">
                <a:ea typeface="華康儷中黑" panose="020B0509000000000000" pitchFamily="49" charset="-120"/>
              </a:rPr>
              <a:t>天主進入自己的生命，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指導</a:t>
            </a:r>
            <a:r>
              <a:rPr lang="zh-TW" altLang="zh-HK">
                <a:ea typeface="華康儷中黑" panose="020B0509000000000000" pitchFamily="49" charset="-120"/>
              </a:rPr>
              <a:t>自己的生命和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改變</a:t>
            </a:r>
            <a:r>
              <a:rPr lang="zh-TW" altLang="zh-HK">
                <a:ea typeface="華康儷中黑" panose="020B0509000000000000" pitchFamily="49" charset="-120"/>
              </a:rPr>
              <a:t>自己的生命。他在信仰生活中，有熱情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感動的時刻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也有冷然面對和正視生命的時刻。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真正的信仰是終生的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有深度的；有「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熱</a:t>
            </a:r>
            <a:r>
              <a:rPr lang="zh-TW" altLang="zh-HK">
                <a:ea typeface="華康儷中黑" panose="020B0509000000000000" pitchFamily="49" charset="-120"/>
              </a:rPr>
              <a:t>」的時候，也有「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冷靜</a:t>
            </a:r>
            <a:r>
              <a:rPr lang="zh-TW" altLang="zh-HK">
                <a:ea typeface="華康儷中黑" panose="020B0509000000000000" pitchFamily="49" charset="-120"/>
              </a:rPr>
              <a:t>」的時候。</a:t>
            </a:r>
            <a:r>
              <a:rPr lang="en-US" altLang="zh-TW">
                <a:ea typeface="華康儷中黑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solidFill>
                  <a:srgbClr val="FF00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靜水流深</a:t>
            </a:r>
            <a:endParaRPr lang="zh-TW" altLang="zh-HK" b="1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>
            <a:extLst>
              <a:ext uri="{FF2B5EF4-FFF2-40B4-BE49-F238E27FC236}">
                <a16:creationId xmlns:a16="http://schemas.microsoft.com/office/drawing/2014/main" id="{EF4B8896-7725-49E6-BAF9-85ABD0530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</a:t>
            </a: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六、真宗教並不等於「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禮節儀式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一切宗教都有或繁或簡的禮儀，這是重要的；但禮節儀式不過只是一種發諸內而形諸外的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標記</a:t>
            </a:r>
            <a:r>
              <a:rPr lang="zh-TW" altLang="zh-HK">
                <a:ea typeface="華康儷中黑" panose="020B0509000000000000" pitchFamily="49" charset="-120"/>
              </a:rPr>
              <a:t>，所以並非信仰的核心。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</a:t>
            </a:r>
            <a:r>
              <a:rPr lang="zh-TW" altLang="zh-HK">
                <a:ea typeface="華康儷中黑" panose="020B0509000000000000" pitchFamily="49" charset="-120"/>
              </a:rPr>
              <a:t>耶穌很重視內心的虔誠，他認為「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天主是神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朝拜他的人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應當以心神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以真理去朝拜。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  <a:r>
              <a:rPr lang="zh-TW" altLang="zh-HK" sz="2400">
                <a:ea typeface="華康儷中黑" panose="020B0509000000000000" pitchFamily="49" charset="-120"/>
              </a:rPr>
              <a:t>（若</a:t>
            </a:r>
            <a:r>
              <a:rPr lang="en-US" altLang="zh-HK" sz="2400">
                <a:ea typeface="華康儷中黑" panose="020B0509000000000000" pitchFamily="49" charset="-120"/>
              </a:rPr>
              <a:t>4:23</a:t>
            </a:r>
            <a:r>
              <a:rPr lang="zh-TW" altLang="zh-HK" sz="2400">
                <a:ea typeface="華康儷中黑" panose="020B0509000000000000" pitchFamily="49" charset="-120"/>
              </a:rPr>
              <a:t>）</a:t>
            </a:r>
            <a:endParaRPr lang="en-US" altLang="zh-TW" sz="2400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 sz="2400">
                <a:ea typeface="華康儷中黑" panose="020B0509000000000000" pitchFamily="49" charset="-120"/>
              </a:rPr>
              <a:t>         </a:t>
            </a:r>
            <a:r>
              <a:rPr lang="zh-TW" altLang="zh-HK">
                <a:ea typeface="華康儷中黑" panose="020B0509000000000000" pitchFamily="49" charset="-120"/>
              </a:rPr>
              <a:t>所以只重外表而缺乏內心的虔敬和真誠，實在是捨本逐末；必須兩者兼備，相得益彰。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en-US">
                <a:ea typeface="華康儷中黑" panose="020B0509000000000000" pitchFamily="49" charset="-120"/>
              </a:rPr>
              <a:t>       孔子要以禮樂治天下，但不忘：「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如禮何？人而不仁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如樂何？</a:t>
            </a:r>
            <a:r>
              <a:rPr lang="zh-TW" altLang="en-US">
                <a:ea typeface="華康儷中黑" panose="020B0509000000000000" pitchFamily="49" charset="-120"/>
              </a:rPr>
              <a:t>」</a:t>
            </a:r>
            <a:endParaRPr lang="zh-TW" altLang="zh-HK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E075DC-967C-48CF-A754-41246E76B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930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信 仰 何 用 ？</a:t>
            </a:r>
            <a:br>
              <a:rPr lang="zh-TW" altLang="en-US" sz="48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r>
              <a:rPr lang="zh-TW" altLang="en-US" sz="40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文明的衝突？世界和平的希望？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F4D36FD-A25A-464B-B32E-573F35B54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舊道德、舊宗教</a:t>
            </a:r>
            <a:r>
              <a:rPr lang="zh-TW" altLang="en-US" sz="48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未能</a:t>
            </a: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帶來世界和平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除非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一個國家能征服所有國家</a:t>
            </a:r>
            <a:r>
              <a:rPr lang="en-US" altLang="zh-TW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且心悅誠服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一種文化能征服所有文化</a:t>
            </a:r>
            <a:r>
              <a:rPr lang="en-US" altLang="zh-TW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且心裡佩服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一個宗教能皈化所有宗教</a:t>
            </a:r>
            <a:r>
              <a:rPr lang="en-US" altLang="zh-TW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且完全認同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有 可 能 嗎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副標題 2">
            <a:extLst>
              <a:ext uri="{FF2B5EF4-FFF2-40B4-BE49-F238E27FC236}">
                <a16:creationId xmlns:a16="http://schemas.microsoft.com/office/drawing/2014/main" id="{F7AECF1D-CC86-4FDA-BE9D-D0FD3ECF5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ea typeface="華康儷中黑" panose="020B0509000000000000" pitchFamily="49" charset="-120"/>
              </a:rPr>
              <a:t>七、真宗教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絕非</a:t>
            </a:r>
            <a:r>
              <a:rPr lang="zh-TW" altLang="zh-HK"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法術魔力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法術或魔力所標榜的是「言語」（例如咒語、經文等）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「動作」（例如「作法」）或某些「物體」（例如符籙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鏡等）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本身的「法力」</a:t>
            </a:r>
            <a:r>
              <a:rPr lang="zh-TW" altLang="zh-HK">
                <a:ea typeface="華康儷中黑" panose="020B0509000000000000" pitchFamily="49" charset="-120"/>
              </a:rPr>
              <a:t>。人們甚至相信神也會屈服在這些言語、動作或物體之下。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天主教卻是相信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神的本身</a:t>
            </a:r>
            <a:r>
              <a:rPr lang="zh-TW" altLang="zh-HK">
                <a:ea typeface="華康儷中黑" panose="020B0509000000000000" pitchFamily="49" charset="-120"/>
              </a:rPr>
              <a:t>，而且要按神的旨意去生活，去聖化自己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改善世界。神絕對不是供人役使的對象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相反地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en-US">
                <a:ea typeface="華康儷中黑" panose="020B0509000000000000" pitchFamily="49" charset="-120"/>
              </a:rPr>
              <a:t>神</a:t>
            </a:r>
            <a:r>
              <a:rPr lang="zh-TW" altLang="zh-HK">
                <a:ea typeface="華康儷中黑" panose="020B0509000000000000" pitchFamily="49" charset="-120"/>
              </a:rPr>
              <a:t>卻是人生活的目標和取向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zh-TW" altLang="zh-HK"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標題 2">
            <a:extLst>
              <a:ext uri="{FF2B5EF4-FFF2-40B4-BE49-F238E27FC236}">
                <a16:creationId xmlns:a16="http://schemas.microsoft.com/office/drawing/2014/main" id="{E4B5496A-CFF8-4505-89DD-F54330FE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八、真宗教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並非源於</a:t>
            </a:r>
            <a:r>
              <a:rPr lang="zh-TW" altLang="zh-HK">
                <a:ea typeface="華康儷中黑" panose="020B0509000000000000" pitchFamily="49" charset="-120"/>
              </a:rPr>
              <a:t>人的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無知與無能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有社會學家認定宗教是源於人的無知與無能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無知，所以誤信打雷是雷公作怪；無能，所以漁夫在茫茫大海中，易於產生求神拜佛的心理。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隨著民智的開啟</a:t>
            </a: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打破了無知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，與科技的發展</a:t>
            </a:r>
            <a:br>
              <a:rPr lang="en-US" altLang="zh-TW">
                <a:ea typeface="華康儷中黑" panose="020B0509000000000000" pitchFamily="49" charset="-120"/>
              </a:rPr>
            </a:b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人變得越來越能幹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，於是上述的社會學家便認定神可以壽終正寢了。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信仰，當然不是指這一套！</a:t>
            </a: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副標題 2">
            <a:extLst>
              <a:ext uri="{FF2B5EF4-FFF2-40B4-BE49-F238E27FC236}">
                <a16:creationId xmlns:a16="http://schemas.microsoft.com/office/drawing/2014/main" id="{A093B959-04D8-436A-91E9-CCDC39238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3000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 sz="3000">
                <a:ea typeface="華康儷中黑" panose="020B0509000000000000" pitchFamily="49" charset="-120"/>
              </a:rPr>
              <a:t>九、真宗教</a:t>
            </a:r>
            <a:r>
              <a:rPr lang="zh-TW" altLang="zh-HK" sz="3000">
                <a:solidFill>
                  <a:srgbClr val="FF0000"/>
                </a:solidFill>
                <a:ea typeface="華康儷中黑" panose="020B0509000000000000" pitchFamily="49" charset="-120"/>
              </a:rPr>
              <a:t>不是有閑階級</a:t>
            </a:r>
            <a:r>
              <a:rPr lang="zh-TW" altLang="zh-HK" sz="3000">
                <a:ea typeface="華康儷中黑" panose="020B0509000000000000" pitchFamily="49" charset="-120"/>
              </a:rPr>
              <a:t>的奢侈品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有些人信教，只是因為太清閒，要找朋友、湊熱鬧。他們有空才去教堂參加活動，一旦忙起來，便不再相信。</a:t>
            </a:r>
            <a:r>
              <a:rPr lang="en-US" altLang="zh-TW" sz="3000">
                <a:ea typeface="華康儷中黑" panose="020B0509000000000000" pitchFamily="49" charset="-120"/>
              </a:rPr>
              <a:t> 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所以有些人求學時、未婚時很熱心，結婚了，或者有了事業，便冷淡了；有些人環境順遂時，感到</a:t>
            </a:r>
            <a:br>
              <a:rPr lang="en-US" altLang="zh-TW" sz="3000">
                <a:ea typeface="華康儷中黑" panose="020B0509000000000000" pitchFamily="49" charset="-120"/>
              </a:rPr>
            </a:br>
            <a:r>
              <a:rPr lang="zh-TW" altLang="zh-HK" sz="3000">
                <a:ea typeface="華康儷中黑" panose="020B0509000000000000" pitchFamily="49" charset="-120"/>
              </a:rPr>
              <a:t>「天恩浩蕩」，所以十分虔誠，一旦遇到挫折，便怨天尤人，連教堂也不去了。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天主教是一個正視人生者的宗教</a:t>
            </a:r>
            <a:r>
              <a:rPr lang="zh-TW" altLang="en-US" sz="3000">
                <a:ea typeface="華康儷中黑" panose="020B0509000000000000" pitchFamily="49" charset="-120"/>
              </a:rPr>
              <a:t>，</a:t>
            </a:r>
            <a:r>
              <a:rPr lang="zh-TW" altLang="zh-HK" sz="3000">
                <a:ea typeface="華康儷中黑" panose="020B0509000000000000" pitchFamily="49" charset="-120"/>
              </a:rPr>
              <a:t>人在最忙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最軟弱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最困擾時，反而是他最需要宗教給他奮鬥力量的時候！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C3C001A3-7EDE-44F5-AA64-916246225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7教宗語錄">
            <a:extLst>
              <a:ext uri="{FF2B5EF4-FFF2-40B4-BE49-F238E27FC236}">
                <a16:creationId xmlns:a16="http://schemas.microsoft.com/office/drawing/2014/main" id="{9D11E904-F1C2-484C-BD41-FDEF1291D08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E89063-7532-4E6D-B3D2-F202BF29C0DA}"/>
              </a:ext>
            </a:extLst>
          </p:cNvPr>
          <p:cNvSpPr/>
          <p:nvPr/>
        </p:nvSpPr>
        <p:spPr>
          <a:xfrm>
            <a:off x="298450" y="1244600"/>
            <a:ext cx="1416050" cy="5040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sp>
        <p:nvSpPr>
          <p:cNvPr id="5124" name="文字方塊 2">
            <a:extLst>
              <a:ext uri="{FF2B5EF4-FFF2-40B4-BE49-F238E27FC236}">
                <a16:creationId xmlns:a16="http://schemas.microsoft.com/office/drawing/2014/main" id="{F84B93D9-BA81-4BD9-953C-07013C9A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5251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53D2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聖教宗</a:t>
            </a:r>
            <a:endParaRPr lang="zh-HK" altLang="en-US" sz="2400">
              <a:solidFill>
                <a:srgbClr val="53D2FF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FFD0722-8AF5-45BE-B4D7-872BB884E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(P)-GB5" pitchFamily="34" charset="-120"/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青年們，別害怕自己年輕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和平的將來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就在你們手中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為建造歷史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你們應該使歷史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從錯誤的道路</a:t>
            </a: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走出來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6841BD-A4FA-49E1-86A1-EA1501B7D6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zh-TW" sz="18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人類一直都走著一條錯誤的道路：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我們以為世界大同靠征服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endParaRPr lang="zh-TW" altLang="en-US" sz="4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靠傳教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靠皈化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靠道德十字軍。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不過全都是按自己的意思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這是個強者主宰和壟斷一切的世界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原來道德可以殺人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宗教可以殺人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世界有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惡霸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善霸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道德霸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</a:p>
          <a:p>
            <a:pPr eaLnBrk="1" hangingPunct="1"/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自由霸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民主霸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和</a:t>
            </a:r>
            <a:r>
              <a:rPr lang="zh-TW" altLang="en-US" sz="4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宗教霸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0661C3-FB04-4BBB-8551-826B8532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6786562"/>
          </a:xfrm>
        </p:spPr>
        <p:txBody>
          <a:bodyPr/>
          <a:lstStyle/>
          <a:p>
            <a:pPr algn="ctr" eaLnBrk="1" hangingPunct="1">
              <a:lnSpc>
                <a:spcPts val="10600"/>
              </a:lnSpc>
              <a:spcBef>
                <a:spcPct val="4000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金梅毛匾行" pitchFamily="49" charset="-120"/>
              </a:rPr>
              <a:t>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新世界 新困難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127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宗教新精神</a:t>
            </a:r>
            <a:endParaRPr lang="zh-TW" altLang="en-US" sz="106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50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在梵二啟發下對聖經的新瞭解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新原則 新信仰</a:t>
            </a:r>
            <a:endParaRPr lang="zh-TW" altLang="en-US" sz="6000" dirty="0">
              <a:solidFill>
                <a:srgbClr val="9900CC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F628FC-B4CE-46F9-97EE-4FFA0845A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9238"/>
            <a:ext cx="9144000" cy="64801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6000" dirty="0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修 齊 治 平 的 逆 轉</a:t>
            </a:r>
          </a:p>
          <a:p>
            <a:pPr algn="ctr" eaLnBrk="1" hangingPunct="1">
              <a:spcAft>
                <a:spcPct val="20000"/>
              </a:spcAft>
              <a:buFontTx/>
              <a:buNone/>
              <a:defRPr/>
            </a:pPr>
            <a:r>
              <a:rPr lang="zh-TW" altLang="en-US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宏 觀 的 信 仰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沒有世界和平，就沒有國家發展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沒有國家發展，就沒有地方安靖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沒有地方安靖，就沒有家庭幸福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沒有家庭幸福，就沒有個人快樂</a:t>
            </a:r>
          </a:p>
          <a:p>
            <a:pPr algn="ctr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8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在其上更有人神關係、宇宙和諧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61F471-4DAC-4562-92E4-D4D6041D52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US" altLang="zh-TW" sz="2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我們需要的是：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肯定自己、欣賞別人；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學習別人，豐富自己。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個人和團體都有價值，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人都是獨一無二、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無可取代的</a:t>
            </a:r>
            <a:r>
              <a:rPr lang="zh-TW" altLang="en-US" sz="6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天主的兒女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5400">
                <a:latin typeface="華康粗黑體" panose="020B0709000000000000" pitchFamily="49" charset="-120"/>
                <a:ea typeface="華康粗黑體" panose="020B0709000000000000" pitchFamily="49" charset="-120"/>
              </a:rPr>
              <a:t>這是人類未來要走的路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標題 2">
            <a:extLst>
              <a:ext uri="{FF2B5EF4-FFF2-40B4-BE49-F238E27FC236}">
                <a16:creationId xmlns:a16="http://schemas.microsoft.com/office/drawing/2014/main" id="{6AB95937-2F46-4679-8A32-131864CF1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r>
              <a:rPr lang="zh-TW" altLang="en-US" sz="5400">
                <a:ea typeface="華康正顏楷體W7" panose="03000709000000000000" pitchFamily="65" charset="-120"/>
              </a:rPr>
              <a:t>要澄清的</a:t>
            </a:r>
            <a:r>
              <a:rPr lang="zh-TW" altLang="en-US" sz="5400">
                <a:solidFill>
                  <a:srgbClr val="FF0000"/>
                </a:solidFill>
                <a:ea typeface="華康正顏楷體W7" panose="03000709000000000000" pitchFamily="65" charset="-120"/>
              </a:rPr>
              <a:t>第一個誤解</a:t>
            </a:r>
            <a:endParaRPr lang="en-US" altLang="zh-TW" sz="5400">
              <a:solidFill>
                <a:srgbClr val="FF0000"/>
              </a:solidFill>
              <a:ea typeface="華康正顏楷體W7" panose="03000709000000000000" pitchFamily="65" charset="-120"/>
            </a:endParaRPr>
          </a:p>
          <a:p>
            <a:pPr fontAlgn="b"/>
            <a:r>
              <a:rPr lang="zh-TW" altLang="zh-HK" sz="5400">
                <a:solidFill>
                  <a:srgbClr val="0000FF"/>
                </a:solidFill>
                <a:ea typeface="華康正顏楷體W7" panose="03000709000000000000" pitchFamily="65" charset="-120"/>
              </a:rPr>
              <a:t>天主教不是一個普通的宗教</a:t>
            </a:r>
          </a:p>
          <a:p>
            <a:pPr fontAlgn="b"/>
            <a:r>
              <a:rPr lang="zh-TW" altLang="en-US" sz="3600">
                <a:ea typeface="華康正顏楷體W7" panose="03000709000000000000" pitchFamily="65" charset="-120"/>
              </a:rPr>
              <a:t>因為所有宗教都是</a:t>
            </a:r>
            <a:r>
              <a:rPr lang="zh-TW" altLang="en-US" sz="4000">
                <a:solidFill>
                  <a:srgbClr val="C00000"/>
                </a:solidFill>
                <a:ea typeface="華康正顏楷體W7" panose="03000709000000000000" pitchFamily="65" charset="-120"/>
              </a:rPr>
              <a:t>排他的</a:t>
            </a:r>
            <a:r>
              <a:rPr lang="en-US" altLang="zh-TW" sz="3600">
                <a:ea typeface="華康正顏楷體W7" panose="03000709000000000000" pitchFamily="65" charset="-120"/>
              </a:rPr>
              <a:t>,</a:t>
            </a:r>
            <a:r>
              <a:rPr lang="zh-TW" altLang="en-US" sz="3600">
                <a:ea typeface="華康正顏楷體W7" panose="03000709000000000000" pitchFamily="65" charset="-120"/>
              </a:rPr>
              <a:t>不能帶來大同</a:t>
            </a:r>
            <a:endParaRPr lang="en-US" altLang="zh-HK" sz="3600">
              <a:ea typeface="華康正顏楷體W7" panose="03000709000000000000" pitchFamily="65" charset="-120"/>
            </a:endParaRPr>
          </a:p>
          <a:p>
            <a:pPr fontAlgn="b"/>
            <a:r>
              <a:rPr lang="zh-HK" altLang="zh-HK" sz="5400">
                <a:ea typeface="華康正顏楷體W7" panose="03000709000000000000" pitchFamily="65" charset="-120"/>
              </a:rPr>
              <a:t>耶穌召叫門徒</a:t>
            </a:r>
            <a:endParaRPr lang="en-US" altLang="zh-HK" sz="5400">
              <a:ea typeface="華康正顏楷體W7" panose="03000709000000000000" pitchFamily="65" charset="-120"/>
            </a:endParaRPr>
          </a:p>
          <a:p>
            <a:pPr fontAlgn="b">
              <a:spcBef>
                <a:spcPct val="0"/>
              </a:spcBef>
            </a:pPr>
            <a:r>
              <a:rPr lang="zh-HK" altLang="zh-HK" sz="4400">
                <a:solidFill>
                  <a:srgbClr val="FF0000"/>
                </a:solidFill>
                <a:ea typeface="華康正顏楷體W7" panose="03000709000000000000" pitchFamily="65" charset="-120"/>
              </a:rPr>
              <a:t>一群與耶穌志同道合的人</a:t>
            </a:r>
            <a:endParaRPr lang="en-US" altLang="zh-HK" sz="4400"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4400">
                <a:ea typeface="華康正顏楷體W7" panose="03000709000000000000" pitchFamily="65" charset="-120"/>
              </a:rPr>
              <a:t>成為</a:t>
            </a:r>
            <a:r>
              <a:rPr lang="zh-HK" altLang="zh-HK" sz="4400">
                <a:ea typeface="華康正顏楷體W7" panose="03000709000000000000" pitchFamily="65" charset="-120"/>
              </a:rPr>
              <a:t>教會</a:t>
            </a:r>
            <a:r>
              <a:rPr lang="en-US" altLang="zh-HK" sz="4400">
                <a:ea typeface="華康正顏楷體W7" panose="03000709000000000000" pitchFamily="65" charset="-120"/>
              </a:rPr>
              <a:t>,</a:t>
            </a:r>
            <a:r>
              <a:rPr lang="zh-HK" altLang="zh-HK" sz="4400">
                <a:ea typeface="華康正顏楷體W7" panose="03000709000000000000" pitchFamily="65" charset="-120"/>
              </a:rPr>
              <a:t>去建設天國</a:t>
            </a:r>
            <a:r>
              <a:rPr lang="en-US" altLang="zh-TW" sz="4400">
                <a:ea typeface="華康正顏楷體W7" panose="03000709000000000000" pitchFamily="65" charset="-120"/>
              </a:rPr>
              <a:t>:</a:t>
            </a:r>
            <a:r>
              <a:rPr lang="zh-TW" altLang="en-US" sz="4400">
                <a:solidFill>
                  <a:srgbClr val="FF0000"/>
                </a:solidFill>
                <a:ea typeface="華康正顏楷體W7" panose="03000709000000000000" pitchFamily="65" charset="-120"/>
              </a:rPr>
              <a:t>天國的工匠</a:t>
            </a:r>
            <a:endParaRPr lang="en-US" altLang="zh-HK" sz="4400">
              <a:solidFill>
                <a:srgbClr val="FF0000"/>
              </a:solidFill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5400">
                <a:solidFill>
                  <a:srgbClr val="9900CC"/>
                </a:solidFill>
                <a:ea typeface="華康儷粗宋(P)" panose="02020700000000000000" pitchFamily="18" charset="-120"/>
              </a:rPr>
              <a:t>地球是我</a:t>
            </a:r>
            <a:r>
              <a:rPr lang="zh-HK" altLang="zh-HK" sz="5400">
                <a:solidFill>
                  <a:srgbClr val="9900CC"/>
                </a:solidFill>
                <a:ea typeface="華康儷粗宋(P)" panose="02020700000000000000" pitchFamily="18" charset="-120"/>
              </a:rPr>
              <a:t>家</a:t>
            </a:r>
            <a:r>
              <a:rPr lang="en-US" altLang="zh-HK" sz="5400">
                <a:solidFill>
                  <a:srgbClr val="9900CC"/>
                </a:solidFill>
                <a:ea typeface="華康儷粗宋(P)" panose="02020700000000000000" pitchFamily="18" charset="-120"/>
              </a:rPr>
              <a:t>,</a:t>
            </a:r>
            <a:r>
              <a:rPr lang="zh-TW" altLang="en-US" sz="5400">
                <a:solidFill>
                  <a:srgbClr val="9900CC"/>
                </a:solidFill>
                <a:ea typeface="華康儷粗宋(P)" panose="02020700000000000000" pitchFamily="18" charset="-120"/>
              </a:rPr>
              <a:t>我和教會建設她</a:t>
            </a:r>
            <a:endParaRPr lang="zh-HK" altLang="en-US" sz="5400">
              <a:ea typeface="華康正顏楷體W7" panose="030007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2182</Words>
  <Application>Microsoft Office PowerPoint</Application>
  <PresentationFormat>如螢幕大小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9" baseType="lpstr">
      <vt:lpstr>Arial</vt:lpstr>
      <vt:lpstr>新細明體</vt:lpstr>
      <vt:lpstr>Calibri</vt:lpstr>
      <vt:lpstr>華康儷中黑</vt:lpstr>
      <vt:lpstr>華康粗黑體</vt:lpstr>
      <vt:lpstr>華康黑體(P)-GB5</vt:lpstr>
      <vt:lpstr>華康正顏楷體W5</vt:lpstr>
      <vt:lpstr>金梅毛匾行</vt:lpstr>
      <vt:lpstr>華康布丁體</vt:lpstr>
      <vt:lpstr>華康正顏楷體W7</vt:lpstr>
      <vt:lpstr>華康儷粗宋(P)</vt:lpstr>
      <vt:lpstr>Times New Roman</vt:lpstr>
      <vt:lpstr>全真新細明</vt:lpstr>
      <vt:lpstr>Wingdings</vt:lpstr>
      <vt:lpstr>Office 佈景主題</vt:lpstr>
      <vt:lpstr>預設簡報設計</vt:lpstr>
      <vt:lpstr>PowerPoint 簡報</vt:lpstr>
      <vt:lpstr>信 仰 何 用 ？ 文明的衝突？世界和平的希望？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Tsui Kam Yiu</dc:creator>
  <cp:lastModifiedBy>user</cp:lastModifiedBy>
  <cp:revision>36</cp:revision>
  <dcterms:created xsi:type="dcterms:W3CDTF">2009-07-08T00:50:50Z</dcterms:created>
  <dcterms:modified xsi:type="dcterms:W3CDTF">2025-09-04T04:25:24Z</dcterms:modified>
</cp:coreProperties>
</file>