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1" r:id="rId16"/>
  </p:sldIdLst>
  <p:sldSz cx="9144000" cy="6858000" type="screen4x3"/>
  <p:notesSz cx="9926638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28208-F1ED-4D94-A3BF-44FC60583853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EFBB6-0D32-43DD-B30A-AE5E45ADEF1C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9171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070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515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248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692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726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253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787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667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778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063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292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588F7-C857-4D7F-AD12-94FD16FE9F3A}" type="datetimeFigureOut">
              <a:rPr lang="zh-HK" altLang="en-US" smtClean="0"/>
              <a:pPr/>
              <a:t>3/6/2023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15D04-AAD0-47C4-B479-483AC253D4B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830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0"/>
            <a:ext cx="9144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>
              <a:lnSpc>
                <a:spcPts val="5500"/>
              </a:lnSpc>
            </a:pPr>
            <a:r>
              <a:rPr lang="en-US" altLang="zh-HK" sz="40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52. </a:t>
            </a:r>
            <a:r>
              <a:rPr lang="zh-TW" altLang="zh-HK" sz="40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信仰團體聚會是第一優次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基基團的生存和發展，有賴團員對它是否感到有「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切身的需要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」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(</a:t>
            </a: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felt need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)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。僑居異地的工人有時能迅速凝結起來，便是因為他們感到需要團體的幫助，甚至支持。只有當我們的教友感到真的「需要」基基團時，基基團才會有前途。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「需要」本來是一種感覺，但理性的認知和分析，也可以幫助人產生這種感覺。下面讓我們看看，信仰團體對於個人信仰的成長確實是一種需要，而且是不可或缺的一種「需要」。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一、信仰必須成長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信仰不是一些教規、信條和教義</a:t>
            </a:r>
            <a:r>
              <a:rPr lang="zh-TW" altLang="zh-HK" sz="2800" dirty="0" smtClean="0">
                <a:effectLst/>
                <a:latin typeface="Arial"/>
                <a:ea typeface="華康粗黑體"/>
                <a:cs typeface="Arial"/>
              </a:rPr>
              <a:t>；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它是一種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靈性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-8901" y="0"/>
            <a:ext cx="9144000" cy="669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我們把遲到、早退的時間都計算在內，我們在聚會中的實際有效聚會時間又會更低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！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effectLst/>
                <a:latin typeface="Arial"/>
                <a:ea typeface="華康粗黑體"/>
                <a:cs typeface="Arial"/>
              </a:rPr>
              <a:t>　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所以，如果我們決心參加信仰團體的聚會，我們便必須把它當作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第一優次，準時參加、永不缺席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其實，當我們把信仰聚會當作第一優次時，我們同時也在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把生活（家庭生活、事業、學業</a:t>
            </a:r>
            <a:r>
              <a:rPr lang="en-US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）放在第一優次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因為良好的信仰聚會，正是提升生活的最有效工具</a:t>
            </a:r>
            <a:r>
              <a:rPr lang="zh-TW" altLang="en-US" sz="3200" dirty="0" smtClean="0">
                <a:solidFill>
                  <a:srgbClr val="0000FF"/>
                </a:solidFill>
                <a:latin typeface="Arial"/>
                <a:ea typeface="華康粗黑體"/>
              </a:rPr>
              <a:t>！</a:t>
            </a:r>
            <a:endParaRPr lang="en-US" altLang="zh-TW" sz="3200" dirty="0" smtClean="0">
              <a:solidFill>
                <a:srgbClr val="0000FF"/>
              </a:solidFill>
              <a:latin typeface="Arial"/>
              <a:ea typeface="華康粗黑體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latin typeface="Arial"/>
              <a:ea typeface="華康粗黑體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============================</a:t>
            </a:r>
            <a:r>
              <a:rPr lang="en-US" altLang="zh-TW" sz="3200" dirty="0" smtClean="0">
                <a:solidFill>
                  <a:srgbClr val="FF0000"/>
                </a:solidFill>
                <a:latin typeface="Arial"/>
                <a:ea typeface="華康粗黑體"/>
              </a:rPr>
              <a:t>=========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  <a:spcAft>
                <a:spcPts val="0"/>
              </a:spcAft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附錄</a:t>
            </a: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善會能成為基基團嗎？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>
                <a:latin typeface="Arial"/>
                <a:ea typeface="華康粗黑體"/>
              </a:rPr>
              <a:t> </a:t>
            </a:r>
            <a:r>
              <a:rPr lang="en-US" altLang="zh-TW" sz="3200" dirty="0" smtClean="0">
                <a:latin typeface="Arial"/>
                <a:ea typeface="華康粗黑體"/>
              </a:rPr>
              <a:t>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善會如要成為基基團，必須改善下述四種活動的質素，使會員能在團體中自我培育，逐漸具備基</a:t>
            </a:r>
            <a:endParaRPr lang="zh-TW" altLang="zh-HK" sz="3200" dirty="0">
              <a:effectLst/>
              <a:latin typeface="Times New Roman"/>
              <a:ea typeface="全真新細明"/>
            </a:endParaRPr>
          </a:p>
        </p:txBody>
      </p:sp>
    </p:spTree>
    <p:extLst>
      <p:ext uri="{BB962C8B-B14F-4D97-AF65-F5344CB8AC3E}">
        <p14:creationId xmlns:p14="http://schemas.microsoft.com/office/powerpoint/2010/main" val="2644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-8901" y="0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督的精神。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HK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神修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：善會必須借著經常的聚會，或借著有計劃的周年活動，使會員掌握祈禱、聖經、禮儀的意義、精神和方法，而且能經常實踐。基督徒也必須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堅守宗教生活習慣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，久而久之，自能潛移默化地獲得基督的精神。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神學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今日是一個知識爆炸的時代，我們對天文、地理、政治、心理等，無所不知，所以也一定不能是宗教知識上的文盲。我們除要懂得最基本的宗教知識（如教義、神修等）外，還必須有能力反省自己的信仰生活，並把所反省的結果加以整理、變為文字、成為「本地神學」。這種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生活的神學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可以為我們的未來，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指出明確的方向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79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-1"/>
            <a:ext cx="9144000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共融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善會一般來說都是為了服務堂區而存在。許多會員從來不會向其它會員披露自己的內心、情緒、喜與憂，或成功與失敗。真正的基基團卻是一個互相分享、支持、分擔重擔的團體。在這裡，我們可以真正體會到「分享了的快樂，是雙重的快樂；分享了的痛苦，是一半的痛苦」的真正意義。這樣的團體，在現代疏離、迷失了個人、互相猜忌、彼此踐踏的社會中，尤其顯得十分重要和珍貴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4.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使命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：基基團不是一個「自戀型」的團體，團員們都知道自己是「因散而聚」的，所以他們會在信仰的推動下，去找尋時代的訊號，探究周圍環境的需要，而作出基督徒式的回應。具體一點來</a:t>
            </a:r>
          </a:p>
        </p:txBody>
      </p:sp>
    </p:spTree>
    <p:extLst>
      <p:ext uri="{BB962C8B-B14F-4D97-AF65-F5344CB8AC3E}">
        <p14:creationId xmlns:p14="http://schemas.microsoft.com/office/powerpoint/2010/main" val="11198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-1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說，他們使命的範圍是家庭、工作間、教會和世界。在實踐使命中，他們不單滿全了信仰的要求，也完成了自己的人格，成為生機勃勃的教會的中堅分子、健全社會的活細胞。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--------------------------------</a:t>
            </a:r>
            <a:r>
              <a:rPr lang="en-US" altLang="zh-TW" sz="3200" dirty="0" smtClean="0">
                <a:latin typeface="Arial"/>
                <a:ea typeface="華康粗黑體"/>
              </a:rPr>
              <a:t>----------------------------------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教宗若望保祿二世在《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救主的使命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》中，十分推崇基層團體，他說：「在新興教會裡有一種快速成長的現象，即是『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教會基層團體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』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情況正在顯示這是基督徒的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陶成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和往外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傳教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的良好所在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他們在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家庭層次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或在相似的局限場所，相聚在一起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</a:t>
            </a:r>
            <a:endParaRPr lang="zh-TW" altLang="zh-HK" sz="3200" dirty="0" smtClean="0">
              <a:effectLst/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73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-1"/>
            <a:ext cx="9144000" cy="7145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</a:t>
            </a:r>
            <a:r>
              <a:rPr lang="en-US" altLang="zh-HK" sz="3200" dirty="0" smtClean="0">
                <a:latin typeface="Arial"/>
                <a:ea typeface="華康粗黑體"/>
              </a:rPr>
              <a:t>1</a:t>
            </a:r>
            <a:r>
              <a:rPr lang="en-US" altLang="zh-HK" sz="3200" dirty="0">
                <a:latin typeface="Arial"/>
                <a:ea typeface="華康粗黑體"/>
              </a:rPr>
              <a:t>. </a:t>
            </a: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祈禱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、</a:t>
            </a:r>
            <a:endParaRPr lang="zh-TW" altLang="zh-HK" sz="2800" dirty="0"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latin typeface="Arial"/>
                <a:ea typeface="華康粗黑體"/>
              </a:rPr>
              <a:t>  2. 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閱讀</a:t>
            </a: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聖經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、</a:t>
            </a:r>
            <a:endParaRPr lang="zh-TW" altLang="zh-HK" sz="2800" dirty="0"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latin typeface="Arial"/>
                <a:ea typeface="華康粗黑體"/>
              </a:rPr>
              <a:t>  3. 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學習</a:t>
            </a:r>
            <a:r>
              <a:rPr lang="zh-TW" altLang="zh-HK" sz="3200" dirty="0">
                <a:solidFill>
                  <a:srgbClr val="FF0000"/>
                </a:solidFill>
                <a:latin typeface="Arial"/>
                <a:ea typeface="華康粗黑體"/>
                <a:cs typeface="Arial"/>
              </a:rPr>
              <a:t>教理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、</a:t>
            </a: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  4.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討論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人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和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5.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教會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的問題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……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他們保持與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堂區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團體的結合，成為基督徒生活的酵母，照顧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貧窮者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被忽視者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，並致力於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社會的改變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……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變成一個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更有效的傳教工具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。」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426720" algn="just" hangingPunct="0">
              <a:lnSpc>
                <a:spcPts val="4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</a:t>
            </a:r>
            <a:r>
              <a:rPr lang="zh-TW" altLang="zh-HK" sz="3200" spc="100" dirty="0" smtClean="0">
                <a:effectLst/>
                <a:latin typeface="Arial"/>
                <a:ea typeface="華康粗黑體"/>
                <a:cs typeface="Arial"/>
              </a:rPr>
              <a:t>在這個角度下，建設基基團，或教宗所說的「教會基層團體」，實在是今日牧民工作的重點之一。</a:t>
            </a:r>
            <a:endParaRPr lang="zh-TW" altLang="zh-HK" sz="2800" spc="1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dirty="0" smtClean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zh-TW" sz="20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            </a:t>
            </a:r>
            <a:r>
              <a:rPr lang="zh-TW" altLang="en-US" b="1" dirty="0" smtClean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學習的效果與完成</a:t>
            </a:r>
            <a:endParaRPr lang="zh-HK" altLang="en-US" b="1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179512" y="1556792"/>
            <a:ext cx="4392488" cy="460851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prstClr val="white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  <p:sp>
        <p:nvSpPr>
          <p:cNvPr id="5" name="等腰三角形 4"/>
          <p:cNvSpPr/>
          <p:nvPr/>
        </p:nvSpPr>
        <p:spPr>
          <a:xfrm rot="10800000">
            <a:off x="4572000" y="1556792"/>
            <a:ext cx="4320480" cy="460851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prstClr val="white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331640" y="3645024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55576" y="4941168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V="1">
            <a:off x="5148064" y="2816932"/>
            <a:ext cx="309634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5724128" y="4077072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1867595" y="2485345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說教</a:t>
            </a:r>
            <a:endParaRPr lang="en-US" altLang="zh-TW" sz="2800" dirty="0" smtClean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理論</a:t>
            </a:r>
            <a:endParaRPr lang="zh-HK" altLang="en-US" sz="32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115616" y="3761987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見證</a:t>
            </a:r>
            <a:endParaRPr lang="en-US" altLang="zh-TW" sz="3200" dirty="0" smtClean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故事 圖畫</a:t>
            </a:r>
            <a:endParaRPr lang="zh-HK" altLang="en-US" sz="3200" dirty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971600" y="4981277"/>
            <a:ext cx="28083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生活體驗</a:t>
            </a:r>
            <a:endParaRPr lang="en-US" altLang="zh-TW" sz="3200" dirty="0" smtClean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反省經驗</a:t>
            </a:r>
            <a:endParaRPr lang="zh-HK" altLang="en-US" sz="3600" b="1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572000" y="1492994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一生執著 </a:t>
            </a:r>
            <a:r>
              <a:rPr lang="zh-TW" altLang="en-US" sz="3200" b="1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一生方向</a:t>
            </a:r>
            <a:endParaRPr lang="en-US" altLang="zh-TW" sz="3200" b="1" dirty="0" smtClean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24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舉一反三</a:t>
            </a:r>
            <a:endParaRPr lang="en-US" altLang="zh-TW" sz="2400" dirty="0" smtClean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24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不斷學習</a:t>
            </a:r>
            <a:r>
              <a:rPr lang="en-US" altLang="zh-TW" sz="24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 </a:t>
            </a:r>
            <a:r>
              <a:rPr lang="zh-TW" altLang="en-US" sz="24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創新 傳</a:t>
            </a:r>
            <a:r>
              <a:rPr lang="zh-TW" altLang="en-US" sz="2400" dirty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揚</a:t>
            </a:r>
            <a:endParaRPr lang="zh-HK" altLang="en-US" sz="2400" dirty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660504" y="2924944"/>
            <a:ext cx="2151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變成生活</a:t>
            </a:r>
            <a:endParaRPr lang="en-US" altLang="zh-TW" sz="2800" dirty="0" smtClean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指導生活</a:t>
            </a:r>
            <a:endParaRPr lang="zh-HK" altLang="en-US" sz="3200" b="1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6126700" y="4087705"/>
            <a:ext cx="12241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prstClr val="black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概念</a:t>
            </a:r>
            <a:endParaRPr lang="en-US" altLang="zh-TW" sz="2800" dirty="0" smtClean="0">
              <a:solidFill>
                <a:prstClr val="black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真的</a:t>
            </a:r>
            <a:endParaRPr lang="en-US" altLang="zh-TW" sz="2800" dirty="0" smtClean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  <a:p>
            <a:pPr algn="ctr">
              <a:lnSpc>
                <a:spcPts val="3000"/>
              </a:lnSpc>
            </a:pPr>
            <a:r>
              <a:rPr lang="zh-TW" altLang="en-US" sz="2800" dirty="0" smtClean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黑體-GB5" panose="020B0509000000000000" pitchFamily="49" charset="-120"/>
              </a:rPr>
              <a:t>明白</a:t>
            </a:r>
            <a:endParaRPr lang="zh-HK" altLang="en-US" sz="28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黑體-GB5" panose="020B0509000000000000" pitchFamily="49" charset="-120"/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83568" y="1556792"/>
            <a:ext cx="0" cy="190908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V="1">
            <a:off x="8388424" y="3861048"/>
            <a:ext cx="0" cy="23042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V="1">
            <a:off x="3995936" y="5550663"/>
            <a:ext cx="2808312" cy="398617"/>
          </a:xfrm>
          <a:prstGeom prst="straightConnector1">
            <a:avLst/>
          </a:prstGeom>
          <a:ln w="38100">
            <a:solidFill>
              <a:srgbClr val="99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1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0"/>
            <a:ext cx="9144000" cy="5700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的視力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，是對人生、宇宙的看法，是價值觀念的轉變，是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與基督關係的深淺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（對他的信仰和皈依）。這樣的信仰不是一個兩極化的「有」或「沒有」的問題；它的重點不是有沒有，而是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有多少、有多深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。換句話說，信仰不能一次過獲得，它是一些種子，必須慢慢「成長」起來，由沒有到有，由淺到深，由半信半疑到堅信不疑，由半勉強的信到喜喜樂樂的皈依。這是一個過程，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一個一生連綿不斷的成長過程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，一直向永恆和無限伸展，沒有終結，如下圖所示：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698995" y="5877272"/>
            <a:ext cx="3961237" cy="53722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flipV="1">
            <a:off x="2699792" y="5190360"/>
            <a:ext cx="3960440" cy="68691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83568" y="553070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3200" dirty="0">
                <a:latin typeface="華康粗黑體" panose="020B0709000000000000" pitchFamily="49" charset="-120"/>
                <a:ea typeface="華康粗黑體" panose="020B0709000000000000" pitchFamily="49" charset="-120"/>
              </a:rPr>
              <a:t>（初信）</a:t>
            </a:r>
            <a:endParaRPr lang="zh-HK" altLang="en-US" sz="320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00192" y="5517231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3200" dirty="0">
                <a:latin typeface="華康粗黑體" panose="020B0709000000000000" pitchFamily="49" charset="-120"/>
                <a:ea typeface="華康粗黑體" panose="020B0709000000000000" pitchFamily="49" charset="-120"/>
              </a:rPr>
              <a:t>（信仰成長）</a:t>
            </a:r>
            <a:endParaRPr lang="zh-HK" altLang="en-US" sz="320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40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二、信仰必須在實踐中成長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上述信仰是一種生活，它必須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透過實踐和行動才能成長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。舉例來說，如果我們要增加愛主愛人的心，我們便必須實踐愛主愛人的行為。我們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只能透過愛的實踐，才能明白愛的意義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，而且只有這樣做，才可以愛得越來越真誠、越來越深入。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spc="-20" dirty="0" smtClean="0">
                <a:effectLst/>
                <a:latin typeface="Arial"/>
                <a:ea typeface="華康粗黑體"/>
                <a:cs typeface="Arial"/>
              </a:rPr>
              <a:t>即使是對主的信心，也必須在實踐中，在經歷無數次的考驗中，才能漸漸鞏固，並發現到主與我們同在，他在一切遭遇中並沒有遺棄我們，因而信任他是我們生命中最可靠的、最堪寄託的天主。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宋儒說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力行方有真知；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我們也可以說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力行方有真信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5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11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三、信仰團體有助信仰的成長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我們生活的環境千變萬化，實踐信仰的方式也千變萬化。在這些變化中實踐信仰絕非易事，我們必須獲得團體的鼓勵和支持，彼此在互助、互愛、互相啟發中前進。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團體可以發現新情況和新需要，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並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發展出一套新的處理方式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，以發揮信仰的活力。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四、信仰團體使信仰更具體、更落實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信仰是一種理想，一個方向，必須「降生」成為具體的行為；但行為的具體性並不是千篇一律的，它的內容會因時間、地點及其它具體情況的不同而有異。舉例來說：我們應否教導小孩子信任陌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生人</a:t>
            </a:r>
            <a:r>
              <a:rPr lang="zh-TW" altLang="en-US" sz="3200" dirty="0" smtClean="0"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？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這不是一個「該信任」或「不該信任」的</a:t>
            </a:r>
            <a:r>
              <a:rPr lang="zh-TW" altLang="en-US" sz="3200" dirty="0" smtClean="0">
                <a:solidFill>
                  <a:srgbClr val="0000FF"/>
                </a:solidFill>
                <a:latin typeface="Arial"/>
                <a:ea typeface="華康粗黑體"/>
                <a:cs typeface="Arial"/>
              </a:rPr>
              <a:t>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分法問題，而是在什麼情況下，可以信任多少的問題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例如：孩子年紀越大，越有判斷力，便可以多信一些；在民風純樸的鄉間，比在複雜的大都市又可以多信一些；在平靜的時代，又可以比在流行把小孩綁票的時代多信一些。但實際上要信任多少？只有父母們可以作具體的判斷，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尤其是當家庭間經常聚會，經常互相交換資料、訊息時，他們便是最有資格去判斷該對陌生人信任到何種程度的人。</a:t>
            </a:r>
            <a:endParaRPr lang="en-US" altLang="zh-TW" sz="3200" dirty="0" smtClean="0">
              <a:solidFill>
                <a:srgbClr val="9900CC"/>
              </a:solidFill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五、行前定則不困</a:t>
            </a:r>
            <a:endParaRPr lang="zh-TW" altLang="zh-HK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能夠在生活中準確掌握情況，並對不同情況作恰當的回應，也需要知識和練習。明朝劉基在他的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7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《尚節亭記》中說：「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行前定則不困。平居而講之，他日處之裕如也。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意思是說：每逢一件事，如果我們在事前能預先作多方面的認識，又能事先作周詳的計畫，就不會被它困住；如果我們平素對一件事有了研究，到了他日遇到類似事件時，就會處理得綽有餘裕。加上不斷的練習，不斷的實踐，那麼，即使面對棘手的問題，也不會弄到進退維谷，或陷入無可奈何的困境中了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六、互相支持的團體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走道德、信仰的路不容易，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長久地孤獨一個人走更不容易。</a:t>
            </a:r>
            <a:r>
              <a:rPr lang="zh-TW" altLang="en-US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信仰團體的好處之一，是可以互相勉勵，彼此支持以</a:t>
            </a:r>
            <a:r>
              <a:rPr lang="zh-TW" altLang="en-US" sz="3200" dirty="0" smtClean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不致冷淡下來</a:t>
            </a:r>
            <a:r>
              <a:rPr lang="zh-TW" altLang="en-US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。今天我熱心了，可以給頹喪的你打氣；明天你重新站了起來，又可以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扶起我這個搖搖欲墜的人。而且，一起走信仰的路，總比一個人走輕快得多、也容易得多。</a:t>
            </a:r>
          </a:p>
          <a:p>
            <a:pPr algn="just" hangingPunct="0">
              <a:lnSpc>
                <a:spcPts val="55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七、停、看、聽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安全過馬路的守則是停、看、聽；信仰生活的重要點也是停、看、聽。信仰小團體的聚會正好給我們提供停、看、聽的機會。</a:t>
            </a:r>
            <a:endParaRPr lang="zh-TW" altLang="zh-HK" sz="28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我們實在太忙，忙到沒有喘息的機會，更找不到時間去回顧我們的信仰生命。我們在大部分時間內都是身不由己，隨著千千萬萬的人群，往一個大家都不太清楚的方向走去。這叫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「老鼠競賽」</a:t>
            </a: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(Rat race)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，會全死在懸崖之下！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不少人只是在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日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復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日地消磨光陰</a:t>
            </a:r>
            <a:r>
              <a:rPr lang="zh-TW" altLang="zh-HK" sz="24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也在日</a:t>
            </a:r>
            <a:r>
              <a:rPr lang="zh-TW" altLang="en-US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復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Arial"/>
                <a:ea typeface="華康粗黑體"/>
                <a:cs typeface="Arial"/>
              </a:rPr>
              <a:t>日地浪費青春和生命</a:t>
            </a:r>
            <a:r>
              <a:rPr lang="zh-TW" altLang="zh-HK" sz="2600" dirty="0" smtClean="0">
                <a:effectLst/>
                <a:latin typeface="Arial"/>
                <a:ea typeface="華康粗黑體"/>
                <a:cs typeface="Arial"/>
              </a:rPr>
              <a:t>。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他們不知生從何來</a:t>
            </a:r>
            <a:r>
              <a:rPr lang="zh-TW" altLang="zh-HK" sz="2600" dirty="0">
                <a:latin typeface="Arial"/>
                <a:ea typeface="華康粗黑體"/>
                <a:cs typeface="Arial"/>
              </a:rPr>
              <a:t>，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死後何往</a:t>
            </a:r>
            <a:r>
              <a:rPr lang="zh-TW" altLang="zh-HK" sz="2600" dirty="0">
                <a:latin typeface="Arial"/>
                <a:ea typeface="華康粗黑體"/>
                <a:cs typeface="Arial"/>
              </a:rPr>
              <a:t>，</a:t>
            </a:r>
            <a:endParaRPr lang="zh-HK" altLang="en-US" sz="2600" dirty="0"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14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及在這生與死的中間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如何把握生命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，活一個更豐盛的、值得永恆地回憶的生活。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信仰團體的聚會，就是一個停</a:t>
            </a:r>
            <a:r>
              <a:rPr lang="zh-TW" altLang="en-US" sz="3200" dirty="0" smtClean="0"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、</a:t>
            </a:r>
            <a:r>
              <a:rPr lang="zh-TW" altLang="zh-HK" sz="3200" dirty="0"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看</a:t>
            </a:r>
            <a:r>
              <a:rPr lang="zh-TW" altLang="en-US" sz="3200" dirty="0" smtClean="0"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、</a:t>
            </a:r>
            <a:r>
              <a:rPr lang="zh-TW" altLang="zh-HK" sz="3200" dirty="0" smtClean="0"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聽</a:t>
            </a:r>
            <a:r>
              <a:rPr lang="zh-TW" altLang="zh-HK" sz="3200" dirty="0" smtClean="0"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的機會。我們停下來，一起去看人生、看世界；我們也嘗試去聽：</a:t>
            </a:r>
            <a:r>
              <a:rPr lang="zh-TW" altLang="zh-HK" sz="3200" dirty="0" smtClean="0">
                <a:solidFill>
                  <a:srgbClr val="9900CC"/>
                </a:solidFill>
                <a:effectLst/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聽自己良心的呼聲、聽上主的召喚、聽世界的歎息、聽大自然和人生的奇妙低吟。</a:t>
            </a:r>
            <a:endParaRPr lang="en-US" altLang="zh-TW" sz="3200" dirty="0" smtClean="0">
              <a:solidFill>
                <a:srgbClr val="9900CC"/>
              </a:solidFill>
              <a:effectLst/>
              <a:latin typeface="華康粗黑體" panose="020B0709000000000000" pitchFamily="49" charset="-120"/>
              <a:ea typeface="華康粗黑體" panose="020B0709000000000000" pitchFamily="49" charset="-120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八、把信仰聚會當第一優次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以下是你每年為聚會所花的時間（假設每次聚會時間為</a:t>
            </a: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</a:t>
            </a:r>
            <a:r>
              <a:rPr lang="en-US" altLang="zh-HK" sz="3200" b="1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1.5 </a:t>
            </a:r>
            <a:r>
              <a:rPr lang="zh-TW" altLang="zh-HK" sz="3200" b="1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小時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，一年有</a:t>
            </a: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8760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小時）</a:t>
            </a:r>
            <a:r>
              <a:rPr lang="zh-TW" altLang="en-US" sz="3200" dirty="0">
                <a:latin typeface="Arial"/>
                <a:ea typeface="華康粗黑體"/>
                <a:cs typeface="Arial"/>
              </a:rPr>
              <a:t>：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3933056"/>
            <a:ext cx="91440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上表告訴我們：即使我們每週聚會</a:t>
            </a: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90</a:t>
            </a:r>
            <a:r>
              <a:rPr lang="zh-TW" altLang="en-US" sz="3200" dirty="0" smtClean="0">
                <a:effectLst/>
                <a:latin typeface="Arial"/>
                <a:ea typeface="華康粗黑體"/>
                <a:cs typeface="Arial"/>
              </a:rPr>
              <a:t>分鐘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，我們為自己信仰</a:t>
            </a:r>
            <a:r>
              <a:rPr lang="zh-TW" altLang="en-US" sz="3200" dirty="0" smtClean="0">
                <a:effectLst/>
                <a:latin typeface="Arial"/>
                <a:ea typeface="華康粗黑體"/>
                <a:cs typeface="Arial"/>
              </a:rPr>
              <a:t>扎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根所花的時間，也不過是全年時間的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千分九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而已（還不到百分一！）如果我們只是每月才參加一次聚會，我們所奉獻的時間便只有千分之二</a:t>
            </a:r>
            <a:r>
              <a:rPr lang="zh-TW" altLang="en-US" sz="3200" dirty="0" smtClean="0">
                <a:latin typeface="Arial"/>
                <a:ea typeface="華康粗黑體"/>
                <a:cs typeface="Arial"/>
              </a:rPr>
              <a:t>！</a:t>
            </a: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如果我們缺席幾次，百分率便會更低。如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88640"/>
            <a:ext cx="583384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1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1939</Words>
  <Application>Microsoft Office PowerPoint</Application>
  <PresentationFormat>如螢幕大小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全真新細明</vt:lpstr>
      <vt:lpstr>華康粗黑體</vt:lpstr>
      <vt:lpstr>華康黑體-GB5</vt:lpstr>
      <vt:lpstr>華康儷中黑(P)</vt:lpstr>
      <vt:lpstr>新細明體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Jin Yao Xu</cp:lastModifiedBy>
  <cp:revision>25</cp:revision>
  <cp:lastPrinted>2018-02-03T14:51:44Z</cp:lastPrinted>
  <dcterms:created xsi:type="dcterms:W3CDTF">2018-01-31T13:55:58Z</dcterms:created>
  <dcterms:modified xsi:type="dcterms:W3CDTF">2023-06-03T13:13:16Z</dcterms:modified>
</cp:coreProperties>
</file>