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5"/>
  </p:notesMasterIdLst>
  <p:sldIdLst>
    <p:sldId id="285" r:id="rId3"/>
    <p:sldId id="286" r:id="rId4"/>
    <p:sldId id="287" r:id="rId5"/>
    <p:sldId id="341" r:id="rId6"/>
    <p:sldId id="288" r:id="rId7"/>
    <p:sldId id="289" r:id="rId8"/>
    <p:sldId id="290" r:id="rId9"/>
    <p:sldId id="291" r:id="rId10"/>
    <p:sldId id="292" r:id="rId11"/>
    <p:sldId id="293" r:id="rId12"/>
    <p:sldId id="295" r:id="rId13"/>
    <p:sldId id="296" r:id="rId14"/>
    <p:sldId id="297" r:id="rId15"/>
    <p:sldId id="298" r:id="rId16"/>
    <p:sldId id="300" r:id="rId17"/>
    <p:sldId id="302" r:id="rId18"/>
    <p:sldId id="304" r:id="rId19"/>
    <p:sldId id="306" r:id="rId20"/>
    <p:sldId id="307" r:id="rId21"/>
    <p:sldId id="309" r:id="rId22"/>
    <p:sldId id="311" r:id="rId23"/>
    <p:sldId id="312" r:id="rId24"/>
    <p:sldId id="313" r:id="rId25"/>
    <p:sldId id="314" r:id="rId26"/>
    <p:sldId id="316" r:id="rId27"/>
    <p:sldId id="320" r:id="rId28"/>
    <p:sldId id="321" r:id="rId29"/>
    <p:sldId id="323" r:id="rId30"/>
    <p:sldId id="325" r:id="rId31"/>
    <p:sldId id="326" r:id="rId32"/>
    <p:sldId id="327" r:id="rId33"/>
    <p:sldId id="328" r:id="rId34"/>
    <p:sldId id="329" r:id="rId35"/>
    <p:sldId id="330" r:id="rId36"/>
    <p:sldId id="333" r:id="rId37"/>
    <p:sldId id="334" r:id="rId38"/>
    <p:sldId id="335" r:id="rId39"/>
    <p:sldId id="336" r:id="rId40"/>
    <p:sldId id="337" r:id="rId41"/>
    <p:sldId id="338" r:id="rId42"/>
    <p:sldId id="339" r:id="rId43"/>
    <p:sldId id="340" r:id="rId44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00FF"/>
    <a:srgbClr val="FF0000"/>
    <a:srgbClr val="990033"/>
    <a:srgbClr val="003366"/>
    <a:srgbClr val="6600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8" autoAdjust="0"/>
    <p:restoredTop sz="94660"/>
  </p:normalViewPr>
  <p:slideViewPr>
    <p:cSldViewPr>
      <p:cViewPr varScale="1">
        <p:scale>
          <a:sx n="59" d="100"/>
          <a:sy n="59" d="100"/>
        </p:scale>
        <p:origin x="14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31DFF991-1765-49C1-BBF1-99154263E1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0BA1C77-0458-4883-93C3-466F7E3DE8A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92C605F3-E6DB-4A31-B1BD-30CC73A233E0}" type="datetimeFigureOut">
              <a:rPr lang="zh-HK" altLang="en-US"/>
              <a:pPr>
                <a:defRPr/>
              </a:pPr>
              <a:t>28/4/2025</a:t>
            </a:fld>
            <a:endParaRPr lang="zh-HK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D45C3846-9989-492A-9E71-80DE277A884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HK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F426F333-8501-485F-A4D2-C789E207D2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  <a:endParaRPr lang="zh-HK" altLang="en-US" noProof="0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D27793E-6A37-433B-B5D4-8CAD9850738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7018D62-0B2C-43B0-BEB1-D0A253ED1F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1633C74-9F2A-4786-A5AA-50EB882DE02E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C340020-2DE0-4AA9-B0BD-E3489C82307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5D0731BC-7EF4-4C3A-B589-D2419F8B512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162BD6D3-C692-4EB9-809B-BBD6DDE013B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E985EE6-FDD6-421B-87A3-20D8A6B35BC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5EDD13E5-1CC1-4FB0-83F0-D72CDE043B4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7CE3B227-C50F-4DFF-B69B-13725EB8DC3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E1C106E9-A1E0-49A3-BD5C-229F9CE1E25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96F18BCA-04A8-42A9-B29D-BD18D3E1F3F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F7F3FE56-F7DC-4334-B399-3B87A410D7F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1074A12D-CF41-4282-A4F8-389E57E2545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80F4B554-9AE8-4BFE-881B-F29AD1495F7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2C7C63A2-BB85-48E9-9418-58FD111D3B4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081BD6F1-04BE-4DC4-BD48-3A443A665CA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84B23401-4158-48F4-BAC6-8BC70E5F1E6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A9542B39-693E-4248-A3A8-B3BE88E336F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A43911D-54F9-4442-A8A3-206D1E41E22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96273891-5B3F-420A-A62D-0F20869D3C9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DA6DB105-2FC7-4AE5-AE9E-ADAB87D9010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1C9BFF0E-06B7-4935-BDEA-F4F0F3B262A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29586243-EFC3-4883-835E-BDC21DAD413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EED9D35C-0EF4-4C24-8623-0B2F41DADEC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F0A3B25C-F686-4C06-A683-93859FF685B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D252B45-C25F-4A6F-8A1B-00189066137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02747D0-365E-4B29-A515-134F0742A06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9692113B-B99E-4561-BC36-0EE4849C537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1FBB01EA-D79D-404E-A480-919CE3375C3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CD706656-0DE6-42E2-9580-659AFBC9F44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D5060F0A-EA4E-45B6-A25C-E284FABB56E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865951EB-283A-425E-B283-966783D74B7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372FC96B-DE13-4C32-839F-0DD6201C16C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A36DF920-6038-450B-95C9-6F1D0FA813B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EEABABCD-6CC6-4F45-9C9D-B4E64E325E4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4C25F9CD-A7AC-4590-9EE5-1D84A48E391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EE6B58B6-FECE-4C93-8837-4BF8EFB688C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C9B54389-684F-429D-AD8A-05969AB15CC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048D6A15-F042-473F-AEEE-21AB564FCC6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E03CDECE-7F0D-42D1-BDC0-CA90E53FCC2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BAFF8F4B-D46D-41C4-A155-79CE7035ECB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290816B8-513A-4073-93FF-B3C42E7F253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0E5AA390-A95E-4FBA-8411-C5CCD8E1532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639CE957-BBA0-4758-BF93-3593404667F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E335638C-1810-47DB-B345-E07C6CBE396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ED5633C0-82C1-4695-8DAF-C8B3F3318C6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A716926D-4732-47DE-A5A8-3314423630F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C3A9A22-4B72-4889-8A2A-52FE7103AC1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865DE91-31A9-47E7-8CE3-D2C1CFB12AC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0D23858-E7E8-4182-BFD9-77AAEA92B9F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D19B160-FBAE-40A1-A1EE-D54B136E8AD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3ADC178-525B-4497-816F-B40A38FFEB8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C4CBB75-52F4-4DAF-9EC2-9C388EB82E7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9B87BA91-4102-41F7-8D8A-CCD29399B13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4920826-DF3D-40CA-9173-4C38E00EC12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4C3A949-40D2-4401-8E71-04F543DC4AB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75F14A7-4932-425D-9EF1-4C60604D3CE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FAD0DDEB-14DB-4534-BAEB-D87174F2DBF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9390A3A-8B50-40D2-955B-EF2C2704B22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F4B47C9-EABD-46EE-A03C-99786DCF266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02773DED-FD93-4ED9-B4A3-9F88844BFE5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3339A2-FBA5-49FF-B2A0-DDBDCE1C39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7D90B3-A873-4629-AC28-8DFBD68A52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089E86-A1B4-4608-AFD8-C8D0F12BD7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76E60-16FF-4009-B41C-B394D90FE67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87591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2D23AE-2D93-4719-A6B9-29C64CCD1C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CB7C14-A0AF-47A3-8C61-8120EC850C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FF5B75-18CA-423D-B61E-2F344DB128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F2B1D-BF03-41A0-AA62-D6A88DD965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54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6592BB-5DB9-40D9-867C-2547E372EE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7641A1-8A03-488A-B689-693FFB4273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D20F7A-4A71-4D62-983D-57A630F061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3B096-B19A-4F9C-ADE8-5E97E38397A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17628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762215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610390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75032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883717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9184222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2681946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17292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790703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6C1E21-9451-4777-8EA7-9B1AE6A07D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78B59B-99D8-4DBE-A9EB-F05EC01A43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89CBD1-6F6D-488F-A4EC-5D0F7D6B96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F84FB-A2EE-4692-8F37-E19161DEDA1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08670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2967247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5562832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174625"/>
            <a:ext cx="1941513" cy="59515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174625"/>
            <a:ext cx="5676900" cy="59515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52108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89C821F-B4EC-4DA6-A31B-0280D35DA7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637EBE-0902-44EC-A432-2410D2EF9F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00BD2A-F326-43F2-9F9D-BB6C57459E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378AF-B0D0-40F4-870D-C6EA48C98A4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1552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6DA07A-A612-426A-8798-0B1C48FA6F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CF557C-2D08-42B5-AC92-3B7DACAA63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DB1753-0556-4668-9259-49722BE9D9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8CD92-6694-452D-8BA3-8C07AECE4B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40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4193A90-B8E2-480E-A964-CD6DCD4173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63319C3-8642-48E0-98DC-D629B1DC86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E05D157-8FA6-4A52-BC9F-DE40F3FC8E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45EEB-E989-41FE-BA28-DC1196DAF38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2759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9F2B543-5FE7-4DBE-AF9E-BAC050CFED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78F702B-2087-4C22-B2A6-62A3600890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1250DA4-BF5C-403D-93F2-EC0AEB89E4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D4F97-1D98-43B8-8DAB-80C000C4F3F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874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5014859-039E-498E-BE97-7D67AEB2E0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F5F19D0-4EF1-4731-B4E6-F3ACF77AF7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D28C99B-2074-41FF-8660-9053FBC533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78A5B-A5F7-4D08-A954-FA09A2D8841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8612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73C7DF-AD36-47A4-BADA-7CACC91DA3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E596C6-D87A-4657-A01A-18ED3B4394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03330C-6DAC-4EFD-9C65-A4700EA2F3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28C90-B6EF-4674-B48F-2ADB5F6B4C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61859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F9EC38-C6BB-452A-8951-4CFE5B9809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5435FD-C304-4970-9B87-3B5F6D1DC0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DEF5A8-7547-4579-B64E-E857E7EACA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E7E72-8BD2-47AB-8F39-6C09913543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22274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6DB411B-0AB6-43FD-8604-77CD2B04BB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C642AE3-7219-483B-8EC6-3FF51261E2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CB6ACFC-BB3C-4263-A3C7-F03E22CD2F5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58D910B-F50F-4738-82CC-5557D516484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1653408-0434-427F-9444-F515C184A2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410A4AA-BD5E-4424-990F-27B8E020D2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>
            <a:extLst>
              <a:ext uri="{FF2B5EF4-FFF2-40B4-BE49-F238E27FC236}">
                <a16:creationId xmlns:a16="http://schemas.microsoft.com/office/drawing/2014/main" id="{02A4537E-D45D-4929-8301-4CF3A07B7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>
              <a:defRPr/>
            </a:pPr>
            <a:endParaRPr kumimoji="0" lang="zh-TW" alt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051" name="Text Box 2">
            <a:extLst>
              <a:ext uri="{FF2B5EF4-FFF2-40B4-BE49-F238E27FC236}">
                <a16:creationId xmlns:a16="http://schemas.microsoft.com/office/drawing/2014/main" id="{529ACC78-855D-4944-B0C7-CD64A06C2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>
              <a:defRPr/>
            </a:pPr>
            <a:endParaRPr kumimoji="0" lang="zh-TW" altLang="en-US" sz="240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BABFE66D-E120-41CC-8C0F-54A4C7F3E0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4625"/>
            <a:ext cx="7770813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TW"/>
              <a:t>Κάντε κλικ εδώ για την επεξεργασία της μορφής του κειμένου του τίτλου</a:t>
            </a:r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54E8DF93-50E5-4848-9201-D56AC343A1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TW"/>
              <a:t>Κάντε κλικ εδώ για την επεξεργασία της μορφής των κειμένων διάρθρωσης</a:t>
            </a:r>
          </a:p>
          <a:p>
            <a:pPr lvl="1"/>
            <a:r>
              <a:rPr lang="en-GB" altLang="zh-TW"/>
              <a:t>Δεύτερο επίπεδο διάρθρωσης</a:t>
            </a:r>
          </a:p>
          <a:p>
            <a:pPr lvl="2"/>
            <a:r>
              <a:rPr lang="en-GB" altLang="zh-TW"/>
              <a:t>Τρίτο επίπεδο διάρθρωσης</a:t>
            </a:r>
          </a:p>
          <a:p>
            <a:pPr lvl="3"/>
            <a:r>
              <a:rPr lang="en-GB" altLang="zh-TW"/>
              <a:t>Τέταρτο επίπεδο διάρθρωσης</a:t>
            </a:r>
          </a:p>
          <a:p>
            <a:pPr lvl="4"/>
            <a:r>
              <a:rPr lang="en-GB" altLang="zh-TW"/>
              <a:t>Πέμπτο επίπεδο διάρθρωσης</a:t>
            </a:r>
          </a:p>
          <a:p>
            <a:pPr lvl="4"/>
            <a:r>
              <a:rPr lang="en-GB" altLang="zh-TW"/>
              <a:t>Έκτο επίπεδο διάρθρωσης</a:t>
            </a:r>
          </a:p>
          <a:p>
            <a:pPr lvl="4"/>
            <a:r>
              <a:rPr lang="en-GB" altLang="zh-TW"/>
              <a:t>Έβδομο επίπεδο διάρθρωσης</a:t>
            </a:r>
          </a:p>
          <a:p>
            <a:pPr lvl="4"/>
            <a:r>
              <a:rPr lang="en-GB" altLang="zh-TW"/>
              <a:t>Όγδοο επίπεδο διάρθρωσης</a:t>
            </a:r>
          </a:p>
          <a:p>
            <a:pPr lvl="4"/>
            <a:r>
              <a:rPr lang="en-GB" altLang="zh-TW"/>
              <a:t>Ένατο επίπεδο διάρθρωσης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8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8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8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itchFamily="18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</a:defRPr>
      </a:lvl9pPr>
    </p:titleStyle>
    <p:bodyStyle>
      <a:lvl1pPr marL="341313" indent="-341313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副標題 2">
            <a:extLst>
              <a:ext uri="{FF2B5EF4-FFF2-40B4-BE49-F238E27FC236}">
                <a16:creationId xmlns:a16="http://schemas.microsoft.com/office/drawing/2014/main" id="{1804A31C-A4C2-4A31-9334-8DB52AF1B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>
              <a:lnSpc>
                <a:spcPts val="5500"/>
              </a:lnSpc>
              <a:spcBef>
                <a:spcPct val="0"/>
              </a:spcBef>
            </a:pP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  <a:r>
              <a:rPr lang="en-US" altLang="zh-TW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46.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聖母、聖人、聖物、聖地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恭敬聖母、聖人；祝聖聖物、聖地、聖堂；視某些時間或日子為聖時、聖日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……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。這一切都是我們教會內的優良傳統，我們必須深入瞭解它們的真正意義。但另一方面也要小心別沾染上迷信的色彩。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一、天主的「聖」與其它的「聖」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ea typeface="華康粗黑體" panose="020B0709000000000000" pitchFamily="49" charset="-120"/>
              </a:rPr>
              <a:t>   1.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任何受造物，本身都不能被稱為「聖」，因為聖的只有一位，就是上主。天使向上主高呼「聖、聖、聖」（依</a:t>
            </a:r>
            <a:r>
              <a:rPr lang="en-US" altLang="zh-TW">
                <a:ea typeface="華康粗黑體" panose="020B0709000000000000" pitchFamily="49" charset="-120"/>
              </a:rPr>
              <a:t>6</a:t>
            </a:r>
            <a:r>
              <a:rPr lang="en-US" altLang="en-US">
                <a:ea typeface="華康粗黑體" panose="020B0709000000000000" pitchFamily="49" charset="-120"/>
              </a:rPr>
              <a:t>:3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），彌撒中的榮福頌也向上主說：「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只有你是聖的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ea typeface="華康粗黑體" panose="020B0709000000000000" pitchFamily="49" charset="-120"/>
              </a:rPr>
              <a:t>   </a:t>
            </a:r>
            <a:r>
              <a:rPr lang="en-US" altLang="zh-TW">
                <a:ea typeface="華康粗黑體" panose="020B0709000000000000" pitchFamily="49" charset="-120"/>
              </a:rPr>
              <a:t>2.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受造物分享上主本體時，才可被稱為「聖」。人與主共融時，彼此共用同一的生命，其親密程度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>
            <a:extLst>
              <a:ext uri="{FF2B5EF4-FFF2-40B4-BE49-F238E27FC236}">
                <a16:creationId xmlns:a16="http://schemas.microsoft.com/office/drawing/2014/main" id="{B66B5995-FAB0-4224-A48B-B79DAC276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8208963" cy="623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altLang="zh-TW" sz="4400" b="1" i="1" dirty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華康粗黑體" pitchFamily="49" charset="-120"/>
                <a:cs typeface="Arial" pitchFamily="34" charset="0"/>
              </a:rPr>
              <a:t>Travel with NASA from the biggest to the smallest distance of the universe.</a:t>
            </a:r>
          </a:p>
          <a:p>
            <a:pPr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altLang="zh-TW" sz="4400" b="1" i="1" dirty="0">
              <a:solidFill>
                <a:srgbClr val="FFFF66"/>
              </a:solidFill>
              <a:effectLst>
                <a:outerShdw blurRad="38100" dist="38100" dir="2700000" algn="tl">
                  <a:srgbClr val="FFFFFF"/>
                </a:outerShdw>
              </a:effectLst>
              <a:ea typeface="華康粗黑體" pitchFamily="49" charset="-120"/>
              <a:cs typeface="Arial" pitchFamily="34" charset="0"/>
            </a:endParaRPr>
          </a:p>
          <a:p>
            <a:pPr algn="ctr">
              <a:lnSpc>
                <a:spcPct val="12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zh-TW" altLang="en-GB" sz="4400" dirty="0">
                <a:solidFill>
                  <a:srgbClr val="FFFF66"/>
                </a:solidFill>
                <a:ea typeface="華康粗黑體" pitchFamily="49" charset="-120"/>
                <a:cs typeface="Arial" pitchFamily="34" charset="0"/>
              </a:rPr>
              <a:t>誠意邀請你走一遍宇宙中</a:t>
            </a:r>
          </a:p>
          <a:p>
            <a:pPr algn="ctr">
              <a:lnSpc>
                <a:spcPct val="12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zh-TW" altLang="en-GB" sz="4400" dirty="0">
                <a:solidFill>
                  <a:srgbClr val="FFFFFF"/>
                </a:solidFill>
                <a:ea typeface="華康粗黑體" pitchFamily="49" charset="-120"/>
                <a:cs typeface="Arial" pitchFamily="34" charset="0"/>
              </a:rPr>
              <a:t>最 遠</a:t>
            </a:r>
            <a:r>
              <a:rPr kumimoji="0" lang="zh-TW" altLang="en-GB" sz="4400" dirty="0">
                <a:solidFill>
                  <a:srgbClr val="FFFF66"/>
                </a:solidFill>
                <a:ea typeface="華康粗黑體" pitchFamily="49" charset="-120"/>
                <a:cs typeface="Arial" pitchFamily="34" charset="0"/>
              </a:rPr>
              <a:t> 和</a:t>
            </a:r>
          </a:p>
          <a:p>
            <a:pPr algn="ctr">
              <a:lnSpc>
                <a:spcPct val="12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zh-TW" altLang="en-GB" sz="4400" dirty="0">
                <a:solidFill>
                  <a:srgbClr val="FFFFFF"/>
                </a:solidFill>
                <a:ea typeface="華康粗黑體" pitchFamily="49" charset="-120"/>
                <a:cs typeface="Arial" pitchFamily="34" charset="0"/>
              </a:rPr>
              <a:t>最 近 的 旅 程</a:t>
            </a:r>
          </a:p>
          <a:p>
            <a:pPr algn="r">
              <a:lnSpc>
                <a:spcPct val="12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zh-TW" altLang="en-GB" sz="2400" dirty="0">
              <a:solidFill>
                <a:srgbClr val="FFFFFF"/>
              </a:solidFill>
              <a:ea typeface="華康粗黑體" pitchFamily="49" charset="-120"/>
              <a:cs typeface="Arial" pitchFamily="34" charset="0"/>
            </a:endParaRPr>
          </a:p>
          <a:p>
            <a:pPr algn="r">
              <a:lnSpc>
                <a:spcPct val="12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zh-TW" altLang="en-GB" sz="2000" dirty="0">
              <a:solidFill>
                <a:srgbClr val="FFFFFF"/>
              </a:solidFill>
              <a:ea typeface="華康粗黑體" pitchFamily="49" charset="-120"/>
              <a:cs typeface="Arial" pitchFamily="34" charset="0"/>
            </a:endParaRPr>
          </a:p>
          <a:p>
            <a:pPr algn="r">
              <a:lnSpc>
                <a:spcPct val="12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zh-TW" altLang="en-GB" sz="2000" dirty="0">
                <a:solidFill>
                  <a:srgbClr val="FFFFFF"/>
                </a:solidFill>
                <a:ea typeface="華康粗黑體" pitchFamily="49" charset="-120"/>
                <a:cs typeface="Arial" pitchFamily="34" charset="0"/>
              </a:rPr>
              <a:t>徐錦堯提供</a:t>
            </a: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>
            <a:extLst>
              <a:ext uri="{FF2B5EF4-FFF2-40B4-BE49-F238E27FC236}">
                <a16:creationId xmlns:a16="http://schemas.microsoft.com/office/drawing/2014/main" id="{33D6A8D0-F075-41B0-A814-9653B0F8FD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50" y="207963"/>
            <a:ext cx="6661150" cy="675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3">
            <a:extLst>
              <a:ext uri="{FF2B5EF4-FFF2-40B4-BE49-F238E27FC236}">
                <a16:creationId xmlns:a16="http://schemas.microsoft.com/office/drawing/2014/main" id="{56EADEA0-D887-46C3-9C81-B07910762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333375"/>
            <a:ext cx="2790825" cy="513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93000"/>
              </a:lnSpc>
              <a:spcBef>
                <a:spcPts val="1100"/>
              </a:spcBef>
              <a:spcAft>
                <a:spcPct val="30000"/>
              </a:spcAft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zh-TW" altLang="en-GB" sz="3200" b="1" dirty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</a:rPr>
              <a:t>起點</a:t>
            </a:r>
            <a:r>
              <a:rPr kumimoji="0" lang="en-US" altLang="zh-TW" sz="2000" b="1" dirty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</a:rPr>
              <a:t>(</a:t>
            </a:r>
            <a:r>
              <a:rPr kumimoji="0" lang="zh-TW" altLang="en-US" sz="2000" b="1" dirty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奔向地球</a:t>
            </a:r>
            <a:r>
              <a:rPr kumimoji="0" lang="en-US" altLang="zh-TW" sz="2000" b="1" dirty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  <a:sym typeface="Wingdings" pitchFamily="2" charset="2"/>
              </a:rPr>
              <a:t>)</a:t>
            </a:r>
            <a:endParaRPr kumimoji="0" lang="zh-TW" altLang="en-GB" sz="3200" b="1" dirty="0">
              <a:solidFill>
                <a:srgbClr val="FFFFFF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zh-TW" altLang="en-GB" sz="3200" b="1" dirty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</a:rPr>
              <a:t>一千萬光年</a:t>
            </a:r>
          </a:p>
          <a:p>
            <a:pPr algn="ctr">
              <a:lnSpc>
                <a:spcPct val="930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TW" sz="2800" dirty="0">
                <a:solidFill>
                  <a:srgbClr val="00FF00"/>
                </a:solidFill>
                <a:latin typeface="華康粗黑體" pitchFamily="49" charset="-120"/>
                <a:ea typeface="華康粗黑體" pitchFamily="49" charset="-120"/>
              </a:rPr>
              <a:t>(</a:t>
            </a:r>
            <a:r>
              <a:rPr kumimoji="0" lang="zh-TW" altLang="en-GB" sz="2800" dirty="0">
                <a:solidFill>
                  <a:srgbClr val="00FF00"/>
                </a:solidFill>
                <a:latin typeface="華康粗黑體" pitchFamily="49" charset="-120"/>
                <a:ea typeface="華康粗黑體" pitchFamily="49" charset="-120"/>
              </a:rPr>
              <a:t>一千萬萬萬億公尺之外</a:t>
            </a:r>
            <a:r>
              <a:rPr kumimoji="0" lang="en-US" altLang="zh-TW" sz="2800" dirty="0">
                <a:solidFill>
                  <a:srgbClr val="00FF00"/>
                </a:solidFill>
                <a:latin typeface="華康粗黑體" pitchFamily="49" charset="-120"/>
                <a:ea typeface="華康粗黑體" pitchFamily="49" charset="-120"/>
              </a:rPr>
              <a:t>)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zh-TW" altLang="en-GB" sz="1050" dirty="0">
              <a:solidFill>
                <a:srgbClr val="FFFF00"/>
              </a:solidFill>
              <a:latin typeface="華康粗黑體" pitchFamily="49" charset="-120"/>
              <a:ea typeface="華康粗黑體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zh-TW" altLang="en-GB" sz="4000" dirty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</a:rPr>
              <a:t>遙看銀河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zh-TW" altLang="en-GB" sz="4000" dirty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</a:rPr>
              <a:t>很矇矓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altLang="zh-TW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altLang="zh-TW" dirty="0">
                <a:solidFill>
                  <a:srgbClr val="FFFFFF"/>
                </a:solidFill>
                <a:latin typeface="Arial" charset="0"/>
              </a:rPr>
              <a:t>10 million light years (10</a:t>
            </a:r>
            <a:r>
              <a:rPr kumimoji="0" lang="en-GB" altLang="zh-TW" baseline="30000" dirty="0">
                <a:solidFill>
                  <a:srgbClr val="FFFFFF"/>
                </a:solidFill>
                <a:latin typeface="Arial" charset="0"/>
              </a:rPr>
              <a:t>23</a:t>
            </a:r>
            <a:r>
              <a:rPr kumimoji="0" lang="en-GB" altLang="zh-TW" dirty="0">
                <a:solidFill>
                  <a:srgbClr val="FFFFFF"/>
                </a:solidFill>
                <a:latin typeface="Arial" charset="0"/>
              </a:rPr>
              <a:t>m) the distance to galaxy Milky-Way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2F29F76F-026A-44B6-8574-1E5B54CCA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8207375" cy="701675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3600">
                <a:solidFill>
                  <a:srgbClr val="FFFFFF"/>
                </a:solidFill>
                <a:latin typeface="Arial" panose="020B0604020202020204" pitchFamily="34" charset="0"/>
                <a:ea typeface="華康黑體W7(P)-GB5" pitchFamily="34" charset="-120"/>
              </a:rPr>
              <a:t>100,000,000,000,000,000,000,000</a:t>
            </a:r>
            <a:r>
              <a:rPr lang="zh-TW" altLang="en-US" sz="4000">
                <a:solidFill>
                  <a:srgbClr val="FFFFFF"/>
                </a:solidFill>
                <a:latin typeface="Arial" panose="020B0604020202020204" pitchFamily="34" charset="0"/>
                <a:ea typeface="華康黑體W7(P)-GB5" pitchFamily="34" charset="-120"/>
              </a:rPr>
              <a:t>公尺</a:t>
            </a:r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55D8AD7-AD81-477C-9988-43AFE6409A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Times New Roman" panose="02020603050405020304" pitchFamily="18" charset="0"/>
              <a:buNone/>
            </a:pPr>
            <a:r>
              <a:rPr lang="zh-TW" altLang="en-US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 sz="44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一千萬光年 </a:t>
            </a:r>
            <a:r>
              <a:rPr lang="en-US" altLang="zh-TW" sz="54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=</a:t>
            </a:r>
            <a:r>
              <a:rPr lang="en-US" altLang="zh-TW" sz="48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  <a:r>
              <a:rPr lang="zh-TW" altLang="en-US" sz="44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一千萬萬萬億公尺</a:t>
            </a:r>
          </a:p>
          <a:p>
            <a:pPr>
              <a:spcAft>
                <a:spcPct val="50000"/>
              </a:spcAft>
              <a:buFont typeface="Times New Roman" panose="02020603050405020304" pitchFamily="18" charset="0"/>
              <a:buNone/>
            </a:pPr>
            <a:r>
              <a:rPr lang="zh-TW" altLang="en-US" sz="44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       </a:t>
            </a:r>
            <a:r>
              <a:rPr lang="zh-TW" altLang="en-US" sz="4400">
                <a:solidFill>
                  <a:srgbClr val="00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這有多遠？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zh-TW" altLang="en-US">
                <a:solidFill>
                  <a:schemeClr val="bg1"/>
                </a:solidFill>
                <a:latin typeface="Arial" panose="020B0604020202020204" pitchFamily="34" charset="0"/>
                <a:ea typeface="華康黑體W7-GB5" pitchFamily="49" charset="-120"/>
              </a:rPr>
              <a:t>  </a:t>
            </a:r>
            <a:r>
              <a:rPr lang="zh-TW" altLang="en-US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光走一秒 </a:t>
            </a:r>
            <a:r>
              <a:rPr lang="en-US" altLang="zh-TW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= </a:t>
            </a:r>
            <a:r>
              <a:rPr lang="zh-TW" altLang="en-US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地球</a:t>
            </a:r>
            <a:r>
              <a:rPr lang="en-US" altLang="zh-TW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7.5</a:t>
            </a:r>
            <a:r>
              <a:rPr lang="zh-TW" altLang="en-US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圈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zh-TW" altLang="en-US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光走一日 </a:t>
            </a:r>
            <a:r>
              <a:rPr lang="en-US" altLang="zh-TW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= 648,000</a:t>
            </a:r>
            <a:r>
              <a:rPr lang="zh-TW" altLang="en-US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圈 </a:t>
            </a:r>
            <a:r>
              <a:rPr lang="en-US" altLang="zh-TW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(64</a:t>
            </a:r>
            <a:r>
              <a:rPr lang="zh-TW" altLang="en-US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萬圈</a:t>
            </a:r>
            <a:r>
              <a:rPr lang="en-US" altLang="zh-TW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zh-TW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     </a:t>
            </a:r>
            <a:r>
              <a:rPr lang="en-US" altLang="zh-TW" sz="24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  <a:r>
              <a:rPr lang="en-US" altLang="zh-TW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</a:t>
            </a:r>
            <a:r>
              <a:rPr lang="zh-TW" altLang="en-US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</a:t>
            </a:r>
            <a:r>
              <a:rPr lang="en-US" altLang="zh-TW">
                <a:solidFill>
                  <a:srgbClr val="FFFF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= </a:t>
            </a:r>
            <a:r>
              <a:rPr lang="zh-TW" altLang="en-US">
                <a:solidFill>
                  <a:srgbClr val="FFFF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香港北京來回</a:t>
            </a:r>
            <a:r>
              <a:rPr lang="en-US" altLang="zh-TW">
                <a:solidFill>
                  <a:srgbClr val="FFFF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500</a:t>
            </a:r>
            <a:r>
              <a:rPr lang="zh-TW" altLang="en-US">
                <a:solidFill>
                  <a:srgbClr val="FFFF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萬次。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zh-TW" altLang="en-US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</a:t>
            </a:r>
            <a:r>
              <a:rPr lang="zh-TW" altLang="en-US">
                <a:solidFill>
                  <a:srgbClr val="00FF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光走一年 </a:t>
            </a:r>
            <a:r>
              <a:rPr lang="en-US" altLang="zh-TW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= 236,520,000</a:t>
            </a:r>
            <a:r>
              <a:rPr lang="zh-TW" altLang="en-US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圈 </a:t>
            </a:r>
            <a:r>
              <a:rPr lang="en-US" altLang="zh-TW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(2.36</a:t>
            </a:r>
            <a:r>
              <a:rPr lang="zh-TW" altLang="en-US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億圈</a:t>
            </a:r>
            <a:r>
              <a:rPr lang="en-US" altLang="zh-TW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)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zh-TW" altLang="en-US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         </a:t>
            </a:r>
            <a:r>
              <a:rPr lang="zh-TW" altLang="en-US" sz="24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  <a:r>
              <a:rPr lang="zh-TW" altLang="en-US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</a:t>
            </a:r>
            <a:r>
              <a:rPr lang="en-US" altLang="zh-TW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=</a:t>
            </a:r>
            <a:r>
              <a:rPr lang="zh-TW" altLang="en-US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</a:t>
            </a:r>
            <a:r>
              <a:rPr lang="zh-TW" altLang="en-US">
                <a:solidFill>
                  <a:srgbClr val="00FF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香港北京來回</a:t>
            </a:r>
            <a:r>
              <a:rPr lang="en-US" altLang="zh-TW">
                <a:solidFill>
                  <a:srgbClr val="00FF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18</a:t>
            </a:r>
            <a:r>
              <a:rPr lang="zh-TW" altLang="en-US">
                <a:solidFill>
                  <a:srgbClr val="00FF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億次</a:t>
            </a:r>
            <a:endParaRPr lang="en-US" altLang="zh-TW">
              <a:solidFill>
                <a:srgbClr val="00FF00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>
              <a:buFont typeface="Times New Roman" panose="02020603050405020304" pitchFamily="18" charset="0"/>
              <a:buNone/>
            </a:pPr>
            <a:r>
              <a:rPr lang="en-US" altLang="zh-TW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</a:t>
            </a:r>
            <a:r>
              <a:rPr lang="zh-TW" altLang="en-US" sz="4000">
                <a:solidFill>
                  <a:srgbClr val="FFFF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你坐著一架光速的飛機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zh-TW" altLang="en-US">
                <a:solidFill>
                  <a:srgbClr val="FFFF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</a:t>
            </a:r>
            <a:r>
              <a:rPr lang="zh-TW" altLang="en-US" sz="4000">
                <a:solidFill>
                  <a:srgbClr val="FFFF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也得有一千萬歲壽命才能到起點那裡</a:t>
            </a:r>
            <a:r>
              <a:rPr lang="en-US" altLang="zh-TW" sz="4000">
                <a:solidFill>
                  <a:srgbClr val="FFFF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﹗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>
            <a:extLst>
              <a:ext uri="{FF2B5EF4-FFF2-40B4-BE49-F238E27FC236}">
                <a16:creationId xmlns:a16="http://schemas.microsoft.com/office/drawing/2014/main" id="{07E0A090-C72C-46F7-9F4B-F89A9721D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50" y="207963"/>
            <a:ext cx="6661150" cy="675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3">
            <a:extLst>
              <a:ext uri="{FF2B5EF4-FFF2-40B4-BE49-F238E27FC236}">
                <a16:creationId xmlns:a16="http://schemas.microsoft.com/office/drawing/2014/main" id="{459302DD-3581-4714-B24F-0D9E8C8F4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" y="333375"/>
            <a:ext cx="2965450" cy="485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00"/>
              </a:spcBef>
              <a:spcAft>
                <a:spcPct val="3000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b="1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起點</a:t>
            </a:r>
            <a:r>
              <a:rPr kumimoji="0" lang="en-US" altLang="zh-TW" sz="2000" b="1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kumimoji="0" lang="zh-TW" altLang="en-US" sz="2000" b="1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奔向地球</a:t>
            </a:r>
            <a:r>
              <a:rPr kumimoji="0" lang="en-US" altLang="zh-TW" sz="2000" b="1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  <a:r>
              <a:rPr kumimoji="0" lang="zh-TW" altLang="en-GB" b="1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：</a:t>
            </a:r>
          </a:p>
          <a:p>
            <a:pPr algn="ctr">
              <a:lnSpc>
                <a:spcPct val="93000"/>
              </a:lnSpc>
              <a:spcBef>
                <a:spcPts val="110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b="1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一千萬光年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spcAft>
                <a:spcPts val="120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US" altLang="zh-TW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kumimoji="0" lang="zh-TW" altLang="en-GB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一千萬萬萬億公尺之外！</a:t>
            </a:r>
            <a:r>
              <a:rPr kumimoji="0" lang="en-US" altLang="zh-TW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  <a:endParaRPr kumimoji="0" lang="zh-TW" altLang="en-GB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遙看銀河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spcAft>
                <a:spcPts val="180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很矇矓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10 million light years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23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m) the distance to galaxy Milky-Way</a:t>
            </a: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5A47EFD2-648E-4F3A-A4CB-67A761E63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949950"/>
            <a:ext cx="8207375" cy="701675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3600">
                <a:solidFill>
                  <a:srgbClr val="FFFFFF"/>
                </a:solidFill>
                <a:latin typeface="Arial" panose="020B0604020202020204" pitchFamily="34" charset="0"/>
                <a:ea typeface="華康黑體W7(P)-GB5" pitchFamily="34" charset="-120"/>
              </a:rPr>
              <a:t>100,000,000,000,000,000,000,000</a:t>
            </a:r>
            <a:r>
              <a:rPr lang="zh-TW" altLang="en-US" sz="4000">
                <a:solidFill>
                  <a:srgbClr val="FFFFFF"/>
                </a:solidFill>
                <a:latin typeface="Arial" panose="020B0604020202020204" pitchFamily="34" charset="0"/>
                <a:ea typeface="華康黑體W7(P)-GB5" pitchFamily="34" charset="-120"/>
              </a:rPr>
              <a:t>公尺</a:t>
            </a:r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>
            <a:extLst>
              <a:ext uri="{FF2B5EF4-FFF2-40B4-BE49-F238E27FC236}">
                <a16:creationId xmlns:a16="http://schemas.microsoft.com/office/drawing/2014/main" id="{BFB49899-122F-499D-A761-1419CC8E4E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0"/>
            <a:ext cx="68119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 Box 3">
            <a:extLst>
              <a:ext uri="{FF2B5EF4-FFF2-40B4-BE49-F238E27FC236}">
                <a16:creationId xmlns:a16="http://schemas.microsoft.com/office/drawing/2014/main" id="{6952853E-24A5-42C3-956E-BFBA9B9E3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150"/>
            <a:ext cx="2928938" cy="487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00"/>
              </a:spcBef>
              <a:spcAft>
                <a:spcPct val="3000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US" altLang="zh-TW">
                <a:solidFill>
                  <a:srgbClr val="00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kumimoji="0" lang="zh-TW" altLang="en-US">
                <a:solidFill>
                  <a:srgbClr val="00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以後皆以十倍時間飛馳</a:t>
            </a:r>
            <a:r>
              <a:rPr kumimoji="0" lang="en-US" altLang="zh-TW">
                <a:solidFill>
                  <a:srgbClr val="00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</a:p>
          <a:p>
            <a:pPr algn="ctr">
              <a:lnSpc>
                <a:spcPct val="93000"/>
              </a:lnSpc>
              <a:spcBef>
                <a:spcPts val="1100"/>
              </a:spcBef>
              <a:spcAft>
                <a:spcPct val="3000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b="1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一百萬光年</a:t>
            </a:r>
          </a:p>
          <a:p>
            <a:pPr algn="ctr">
              <a:lnSpc>
                <a:spcPct val="93000"/>
              </a:lnSpc>
              <a:spcBef>
                <a:spcPct val="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28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一百萬萬萬億</a:t>
            </a:r>
          </a:p>
          <a:p>
            <a:pPr algn="ctr">
              <a:lnSpc>
                <a:spcPct val="93000"/>
              </a:lnSpc>
              <a:spcBef>
                <a:spcPct val="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28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公尺</a:t>
            </a:r>
          </a:p>
          <a:p>
            <a:pPr algn="ctr">
              <a:lnSpc>
                <a:spcPct val="93000"/>
              </a:lnSpc>
              <a:spcBef>
                <a:spcPct val="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zh-TW" altLang="en-GB" sz="280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ct val="93000"/>
              </a:lnSpc>
              <a:spcBef>
                <a:spcPct val="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剛看到銀河</a:t>
            </a:r>
          </a:p>
          <a:p>
            <a:pPr algn="ctr">
              <a:lnSpc>
                <a:spcPct val="93000"/>
              </a:lnSpc>
              <a:spcBef>
                <a:spcPct val="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zh-TW" altLang="en-GB" sz="2800">
              <a:solidFill>
                <a:srgbClr val="FFFF00"/>
              </a:solidFill>
              <a:latin typeface="華康黑體W7-GB5" pitchFamily="49" charset="-120"/>
              <a:ea typeface="華康黑體W7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1 million light years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22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m) The disc becomes visible.</a:t>
            </a:r>
            <a:endParaRPr kumimoji="0" lang="th-TH" altLang="zh-TW" sz="18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>
            <a:extLst>
              <a:ext uri="{FF2B5EF4-FFF2-40B4-BE49-F238E27FC236}">
                <a16:creationId xmlns:a16="http://schemas.microsoft.com/office/drawing/2014/main" id="{856B0003-370A-4F16-882D-4DD863910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0"/>
            <a:ext cx="68357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ext Box 3">
            <a:extLst>
              <a:ext uri="{FF2B5EF4-FFF2-40B4-BE49-F238E27FC236}">
                <a16:creationId xmlns:a16="http://schemas.microsoft.com/office/drawing/2014/main" id="{06199FEC-6072-4871-8EDC-A7A8E1C81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928688"/>
            <a:ext cx="2667000" cy="532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一萬光年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24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一萬萬萬億公尺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10.000  light years (10</a:t>
            </a:r>
            <a:r>
              <a:rPr kumimoji="0" lang="en-GB" altLang="zh-TW" sz="1800" baseline="300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20</a:t>
            </a:r>
            <a:r>
              <a:rPr kumimoji="0" lang="en-GB" altLang="zh-TW" sz="18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m)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開始看到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銀河系中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的星星</a:t>
            </a:r>
            <a:endParaRPr kumimoji="0" lang="en-US" altLang="zh-TW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zh-TW" altLang="en-GB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You start to see the stars of our galaxy.</a:t>
            </a:r>
            <a:endParaRPr kumimoji="0" lang="th-TH" altLang="zh-TW" sz="18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>
            <a:extLst>
              <a:ext uri="{FF2B5EF4-FFF2-40B4-BE49-F238E27FC236}">
                <a16:creationId xmlns:a16="http://schemas.microsoft.com/office/drawing/2014/main" id="{57339A55-0614-479B-8056-F79017135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263" y="76200"/>
            <a:ext cx="67897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3">
            <a:extLst>
              <a:ext uri="{FF2B5EF4-FFF2-40B4-BE49-F238E27FC236}">
                <a16:creationId xmlns:a16="http://schemas.microsoft.com/office/drawing/2014/main" id="{BB44E93B-E41B-42DC-A6F4-F2498C74C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1052513"/>
            <a:ext cx="2438400" cy="467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00"/>
              </a:spcBef>
              <a:spcAft>
                <a:spcPct val="4000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36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一百光年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一百萬萬億公尺</a:t>
            </a:r>
            <a:endParaRPr kumimoji="0" lang="en-US" altLang="zh-TW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zh-TW" altLang="en-GB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40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只有星！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100 light years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18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m)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Nothing but stars.</a:t>
            </a:r>
            <a:endParaRPr kumimoji="0" lang="th-TH" altLang="zh-TW" sz="18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>
            <a:extLst>
              <a:ext uri="{FF2B5EF4-FFF2-40B4-BE49-F238E27FC236}">
                <a16:creationId xmlns:a16="http://schemas.microsoft.com/office/drawing/2014/main" id="{9493EAC0-B307-4AFA-BCCB-698974A4F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0"/>
            <a:ext cx="7054850" cy="700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 Box 3">
            <a:extLst>
              <a:ext uri="{FF2B5EF4-FFF2-40B4-BE49-F238E27FC236}">
                <a16:creationId xmlns:a16="http://schemas.microsoft.com/office/drawing/2014/main" id="{957B7CE0-5AA0-4CF0-8E35-58A343FA1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5175"/>
            <a:ext cx="2928938" cy="534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40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一光年</a:t>
            </a:r>
          </a:p>
          <a:p>
            <a:pPr algn="ctr">
              <a:lnSpc>
                <a:spcPct val="93000"/>
              </a:lnSpc>
              <a:spcBef>
                <a:spcPts val="1100"/>
              </a:spcBef>
              <a:spcAft>
                <a:spcPct val="3000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28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一萬萬億公尺</a:t>
            </a:r>
            <a:endParaRPr kumimoji="0" lang="en-US" altLang="zh-TW" sz="280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ct val="93000"/>
              </a:lnSpc>
              <a:spcBef>
                <a:spcPts val="1100"/>
              </a:spcBef>
              <a:spcAft>
                <a:spcPct val="3000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zh-TW" altLang="en-GB" sz="280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ct val="93000"/>
              </a:lnSpc>
              <a:spcBef>
                <a:spcPts val="180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36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太陽</a:t>
            </a:r>
            <a:r>
              <a:rPr kumimoji="0" lang="zh-TW" altLang="en-US" sz="36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出現了</a:t>
            </a:r>
            <a:endParaRPr kumimoji="0" lang="en-US" altLang="zh-TW" sz="40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ct val="93000"/>
              </a:lnSpc>
              <a:spcBef>
                <a:spcPts val="180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US" sz="40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只</a:t>
            </a:r>
            <a:r>
              <a:rPr kumimoji="0" lang="zh-TW" altLang="en-GB" sz="40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是個小點</a:t>
            </a:r>
          </a:p>
          <a:p>
            <a:pPr algn="ctr">
              <a:lnSpc>
                <a:spcPct val="93000"/>
              </a:lnSpc>
              <a:spcBef>
                <a:spcPts val="180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zh-TW" altLang="en-GB" sz="2800">
              <a:solidFill>
                <a:srgbClr val="FFFF00"/>
              </a:solidFill>
              <a:latin typeface="Arial" panose="020B0604020202020204" pitchFamily="34" charset="0"/>
              <a:ea typeface="華康黑體W7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1 light year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16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m)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With a little attention you can see the sun.</a:t>
            </a:r>
            <a:endParaRPr kumimoji="0" lang="th-TH" altLang="zh-TW" sz="18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>
            <a:extLst>
              <a:ext uri="{FF2B5EF4-FFF2-40B4-BE49-F238E27FC236}">
                <a16:creationId xmlns:a16="http://schemas.microsoft.com/office/drawing/2014/main" id="{FC923C10-F375-48D9-B474-C08BAB7AE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225" y="76200"/>
            <a:ext cx="68357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 Box 3">
            <a:extLst>
              <a:ext uri="{FF2B5EF4-FFF2-40B4-BE49-F238E27FC236}">
                <a16:creationId xmlns:a16="http://schemas.microsoft.com/office/drawing/2014/main" id="{66F040D9-427F-4F7F-AFDF-4056F8013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613"/>
            <a:ext cx="2514600" cy="509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40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一百萬億公尺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US" altLang="zh-TW" sz="40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40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太</a:t>
            </a:r>
            <a:r>
              <a:rPr kumimoji="0" lang="zh-TW" altLang="en-US" sz="40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陽</a:t>
            </a:r>
            <a:r>
              <a:rPr kumimoji="0" lang="zh-TW" altLang="en-GB" sz="40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系</a:t>
            </a:r>
            <a:endParaRPr kumimoji="0" lang="en-US" altLang="zh-TW" sz="40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40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出現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100 billion Km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14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m)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Our solar system starts to show.</a:t>
            </a:r>
          </a:p>
          <a:p>
            <a:pPr algn="ctr">
              <a:spcBef>
                <a:spcPts val="100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600">
                <a:solidFill>
                  <a:srgbClr val="FFFFFF"/>
                </a:solidFill>
                <a:latin typeface="Arial" panose="020B0604020202020204" pitchFamily="34" charset="0"/>
              </a:rPr>
              <a:t>(The orbits of the planets have been painted)</a:t>
            </a:r>
            <a:endParaRPr kumimoji="0" lang="th-TH" altLang="zh-TW" sz="16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>
            <a:extLst>
              <a:ext uri="{FF2B5EF4-FFF2-40B4-BE49-F238E27FC236}">
                <a16:creationId xmlns:a16="http://schemas.microsoft.com/office/drawing/2014/main" id="{C95119A9-1E4C-4BDB-9722-CC55863B9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225"/>
            <a:ext cx="6858000" cy="683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 Box 3">
            <a:extLst>
              <a:ext uri="{FF2B5EF4-FFF2-40B4-BE49-F238E27FC236}">
                <a16:creationId xmlns:a16="http://schemas.microsoft.com/office/drawing/2014/main" id="{EC810BBC-2E59-413F-A9B2-53628E91F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7825"/>
            <a:ext cx="2209800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40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十萬億公尺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zh-TW" altLang="en-GB" sz="400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40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太陽系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zh-TW" altLang="en-GB" sz="4000">
              <a:solidFill>
                <a:srgbClr val="FFFF00"/>
              </a:solidFill>
              <a:latin typeface="Arial" panose="020B0604020202020204" pitchFamily="34" charset="0"/>
              <a:ea typeface="華康黑體W7-GB5" pitchFamily="49" charset="-120"/>
              <a:cs typeface="華康黑體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10 billion Km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13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m)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Our solar system.</a:t>
            </a:r>
            <a:endParaRPr kumimoji="0" lang="th-TH" altLang="zh-TW" sz="18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2BD5BFE5-CFB3-4105-8160-C4C9B7951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6237288"/>
            <a:ext cx="69135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zh-TW" altLang="en-US" sz="4400">
              <a:latin typeface="Arial" panose="020B0604020202020204" pitchFamily="34" charset="0"/>
            </a:endParaRPr>
          </a:p>
        </p:txBody>
      </p:sp>
      <p:sp>
        <p:nvSpPr>
          <p:cNvPr id="30725" name="Text Box 5">
            <a:extLst>
              <a:ext uri="{FF2B5EF4-FFF2-40B4-BE49-F238E27FC236}">
                <a16:creationId xmlns:a16="http://schemas.microsoft.com/office/drawing/2014/main" id="{9A8F50AD-EC9A-4829-91D8-72BCCACDD4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43625"/>
            <a:ext cx="49641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b="1">
                <a:solidFill>
                  <a:srgbClr val="FFFF00"/>
                </a:solidFill>
                <a:latin typeface="華康黑體W7(P)-GB5" pitchFamily="34" charset="-120"/>
                <a:ea typeface="華康黑體W7(P)-GB5" pitchFamily="34" charset="-120"/>
              </a:rPr>
              <a:t>10,000,000,000,000</a:t>
            </a:r>
            <a:r>
              <a:rPr lang="zh-TW" altLang="en-US" b="1">
                <a:solidFill>
                  <a:srgbClr val="FFFF00"/>
                </a:solidFill>
                <a:latin typeface="華康黑體W7(P)-GB5" pitchFamily="34" charset="-120"/>
                <a:ea typeface="華康黑體W7(P)-GB5" pitchFamily="34" charset="-120"/>
              </a:rPr>
              <a:t>公尺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副標題 2">
            <a:extLst>
              <a:ext uri="{FF2B5EF4-FFF2-40B4-BE49-F238E27FC236}">
                <a16:creationId xmlns:a16="http://schemas.microsoft.com/office/drawing/2014/main" id="{AD5A0EFF-55AA-426A-9C5A-90C62D6F0E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竟可用血統的觀念來互稱「父子」。新約中，保祿稱信徒為「聖徒」（羅</a:t>
            </a:r>
            <a:r>
              <a:rPr lang="en-US" altLang="zh-TW">
                <a:ea typeface="華康粗黑體" panose="020B0709000000000000" pitchFamily="49" charset="-120"/>
              </a:rPr>
              <a:t>1:7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；格前</a:t>
            </a:r>
            <a:r>
              <a:rPr lang="en-US" altLang="zh-TW">
                <a:ea typeface="華康粗黑體" panose="020B0709000000000000" pitchFamily="49" charset="-120"/>
              </a:rPr>
              <a:t>1:2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；格後</a:t>
            </a:r>
            <a:r>
              <a:rPr lang="en-US" altLang="zh-TW">
                <a:ea typeface="華康粗黑體" panose="020B0709000000000000" pitchFamily="49" charset="-120"/>
              </a:rPr>
              <a:t>1:1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；</a:t>
            </a:r>
            <a:r>
              <a:rPr lang="en-US" altLang="zh-TW">
                <a:ea typeface="華康粗黑體" panose="020B0709000000000000" pitchFamily="49" charset="-120"/>
              </a:rPr>
              <a:t>13:12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），因為他們分享了天主的生命。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ea typeface="華康粗黑體" panose="020B0709000000000000" pitchFamily="49" charset="-120"/>
              </a:rPr>
              <a:t>    3.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神聖就是完整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（</a:t>
            </a:r>
            <a:r>
              <a:rPr lang="en-US" altLang="zh-TW">
                <a:solidFill>
                  <a:srgbClr val="0000FF"/>
                </a:solidFill>
                <a:ea typeface="華康粗黑體" panose="020B0709000000000000" pitchFamily="49" charset="-120"/>
              </a:rPr>
              <a:t>Holiness is wholeness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），天主是最完整無缺的，我們的生命也必須「完整」。</a:t>
            </a:r>
            <a:r>
              <a:rPr lang="zh-TW" altLang="en-US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靈修是生命的全部而非「局部」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二、敬禮聖母和聖人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ea typeface="華康粗黑體" panose="020B0709000000000000" pitchFamily="49" charset="-120"/>
              </a:rPr>
              <a:t>    </a:t>
            </a:r>
            <a:r>
              <a:rPr lang="en-US" altLang="zh-TW">
                <a:ea typeface="華康粗黑體" panose="020B0709000000000000" pitchFamily="49" charset="-120"/>
              </a:rPr>
              <a:t>1.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一切在天堂上和天主共融的，都是「聖人」。其中有些經過「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立聖品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」（或「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封聖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」）的，則可受到教會公開的敬禮。天主教恭敬聖人，並在一切聖人中，首先恭敬聖母。又由於天主性與人性在基督內成了「一位」（即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兩性一位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），所以她也被稱為「天主之母」，這並非說她生了天主，而是說，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FE7BE118-65E7-4D53-A6B6-E8CAAE9BE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052513"/>
            <a:ext cx="2209800" cy="5140325"/>
          </a:xfrm>
          <a:prstGeom prst="rect">
            <a:avLst/>
          </a:prstGeom>
          <a:solidFill>
            <a:srgbClr val="0000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00"/>
              </a:spcBef>
              <a:spcAft>
                <a:spcPct val="4000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一億公里</a:t>
            </a:r>
          </a:p>
          <a:p>
            <a:pPr algn="ctr">
              <a:lnSpc>
                <a:spcPts val="4400"/>
              </a:lnSpc>
              <a:spcBef>
                <a:spcPct val="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US" altLang="zh-TW" sz="36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ts val="4400"/>
              </a:lnSpc>
              <a:spcBef>
                <a:spcPct val="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36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金星</a:t>
            </a:r>
            <a:endParaRPr kumimoji="0" lang="en-US" altLang="zh-TW" sz="36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ts val="4400"/>
              </a:lnSpc>
              <a:spcBef>
                <a:spcPct val="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36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地球</a:t>
            </a:r>
            <a:endParaRPr kumimoji="0" lang="en-US" altLang="zh-TW" sz="36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ts val="4400"/>
              </a:lnSpc>
              <a:spcBef>
                <a:spcPct val="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36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火星</a:t>
            </a:r>
            <a:endParaRPr kumimoji="0" lang="en-US" altLang="zh-TW" sz="36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ts val="4400"/>
              </a:lnSpc>
              <a:spcBef>
                <a:spcPct val="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36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的軌道</a:t>
            </a:r>
            <a:endParaRPr kumimoji="0" lang="zh-TW" altLang="en-GB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100 million Km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11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m) The orbits of Venus, Earth and Mars.</a:t>
            </a:r>
            <a:endParaRPr kumimoji="0" lang="th-TH" altLang="zh-TW" sz="18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pic>
        <p:nvPicPr>
          <p:cNvPr id="32771" name="Picture 3">
            <a:extLst>
              <a:ext uri="{FF2B5EF4-FFF2-40B4-BE49-F238E27FC236}">
                <a16:creationId xmlns:a16="http://schemas.microsoft.com/office/drawing/2014/main" id="{575AED5C-2076-4578-900F-5ED389309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0"/>
            <a:ext cx="7010400" cy="694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>
            <a:extLst>
              <a:ext uri="{FF2B5EF4-FFF2-40B4-BE49-F238E27FC236}">
                <a16:creationId xmlns:a16="http://schemas.microsoft.com/office/drawing/2014/main" id="{B575CDF5-3F11-45F7-9452-B6FC85E4B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038" y="76200"/>
            <a:ext cx="68119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xt Box 3">
            <a:extLst>
              <a:ext uri="{FF2B5EF4-FFF2-40B4-BE49-F238E27FC236}">
                <a16:creationId xmlns:a16="http://schemas.microsoft.com/office/drawing/2014/main" id="{38470917-379D-425C-9C4F-7927EBFBC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00125"/>
            <a:ext cx="2209800" cy="470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40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一百萬公里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US" altLang="zh-TW" sz="36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36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月球</a:t>
            </a:r>
            <a:endParaRPr kumimoji="0" lang="en-US" altLang="zh-TW" sz="36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36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軌道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1 million Km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9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m)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You can see the orbit of Moon. </a:t>
            </a:r>
            <a:endParaRPr kumimoji="0" lang="th-TH" altLang="zh-TW" sz="18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>
            <a:extLst>
              <a:ext uri="{FF2B5EF4-FFF2-40B4-BE49-F238E27FC236}">
                <a16:creationId xmlns:a16="http://schemas.microsoft.com/office/drawing/2014/main" id="{A181CDFB-B15F-45B2-BA24-62F4519EA5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76200"/>
            <a:ext cx="6858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Text Box 3">
            <a:extLst>
              <a:ext uri="{FF2B5EF4-FFF2-40B4-BE49-F238E27FC236}">
                <a16:creationId xmlns:a16="http://schemas.microsoft.com/office/drawing/2014/main" id="{FE7637EB-056B-43A1-AAC7-16AF1779A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1357313"/>
            <a:ext cx="243840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00"/>
              </a:spcBef>
              <a:spcAft>
                <a:spcPct val="40000"/>
              </a:spcAft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36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十萬公里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36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看到</a:t>
            </a:r>
            <a:endParaRPr kumimoji="0" lang="en-US" altLang="zh-TW" sz="36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36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地球了</a:t>
            </a:r>
            <a:endParaRPr kumimoji="0" lang="en-GB" altLang="zh-TW" sz="36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100.000 Km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8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m) 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 Our Earth still small.</a:t>
            </a:r>
            <a:endParaRPr kumimoji="0" lang="th-TH" altLang="zh-TW" sz="18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96758001-5BE4-48A1-8FBA-28033361E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734050"/>
            <a:ext cx="36052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4000">
                <a:solidFill>
                  <a:srgbClr val="FFFF00"/>
                </a:solidFill>
                <a:latin typeface="Arial" panose="020B0604020202020204" pitchFamily="34" charset="0"/>
                <a:ea typeface="華康黑體W7(P)-GB5" pitchFamily="34" charset="-120"/>
                <a:cs typeface="Arial" panose="020B0604020202020204" pitchFamily="34" charset="0"/>
              </a:rPr>
              <a:t>100,000</a:t>
            </a:r>
            <a:r>
              <a:rPr lang="zh-TW" altLang="en-US" sz="4000">
                <a:solidFill>
                  <a:srgbClr val="FFFF00"/>
                </a:solidFill>
                <a:latin typeface="Arial" panose="020B0604020202020204" pitchFamily="34" charset="0"/>
                <a:ea typeface="華康黑體W7(P)-GB5" pitchFamily="34" charset="-120"/>
                <a:cs typeface="Arial" panose="020B0604020202020204" pitchFamily="34" charset="0"/>
              </a:rPr>
              <a:t>公里</a:t>
            </a:r>
          </a:p>
        </p:txBody>
      </p:sp>
    </p:spTree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>
            <a:extLst>
              <a:ext uri="{FF2B5EF4-FFF2-40B4-BE49-F238E27FC236}">
                <a16:creationId xmlns:a16="http://schemas.microsoft.com/office/drawing/2014/main" id="{2CB534DA-7FC3-4B0E-B3CE-15CDD896F6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038" y="76200"/>
            <a:ext cx="68119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Text Box 3">
            <a:extLst>
              <a:ext uri="{FF2B5EF4-FFF2-40B4-BE49-F238E27FC236}">
                <a16:creationId xmlns:a16="http://schemas.microsoft.com/office/drawing/2014/main" id="{85CB5ABF-CE9F-4092-B3DD-39D095051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908050"/>
            <a:ext cx="2438400" cy="349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一萬公里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  <a:cs typeface="華康黑體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US" sz="3600">
                <a:solidFill>
                  <a:srgbClr val="FFFFFF"/>
                </a:solidFill>
                <a:latin typeface="華康布丁體" panose="040B0C09000000000000" pitchFamily="81" charset="-120"/>
                <a:ea typeface="華康布丁體" panose="040B0C09000000000000" pitchFamily="81" charset="-120"/>
                <a:cs typeface="華康黑體-GB5" pitchFamily="49" charset="-120"/>
              </a:rPr>
              <a:t>北半球</a:t>
            </a:r>
            <a:endParaRPr kumimoji="0" lang="en-GB" altLang="zh-TW" sz="1800">
              <a:solidFill>
                <a:srgbClr val="FFFFFF"/>
              </a:solidFill>
              <a:latin typeface="華康布丁體" panose="040B0C09000000000000" pitchFamily="81" charset="-120"/>
              <a:ea typeface="華康布丁體" panose="040B0C09000000000000" pitchFamily="81" charset="-120"/>
              <a:cs typeface="華康黑體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  <a:cs typeface="華康黑體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  <a:cs typeface="華康黑體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10.000 Km(10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7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m)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The northern hemisphere of Earth.</a:t>
            </a:r>
            <a:endParaRPr kumimoji="0" lang="th-TH" altLang="zh-TW" sz="18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>
            <a:extLst>
              <a:ext uri="{FF2B5EF4-FFF2-40B4-BE49-F238E27FC236}">
                <a16:creationId xmlns:a16="http://schemas.microsoft.com/office/drawing/2014/main" id="{8A46E3DA-6E2D-49FF-AAD2-90A5B27DD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263" y="76200"/>
            <a:ext cx="67897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Text Box 3">
            <a:extLst>
              <a:ext uri="{FF2B5EF4-FFF2-40B4-BE49-F238E27FC236}">
                <a16:creationId xmlns:a16="http://schemas.microsoft.com/office/drawing/2014/main" id="{0E422250-712E-4700-AA33-461D6087F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1075"/>
            <a:ext cx="2438400" cy="373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一千公里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US" altLang="zh-TW" sz="36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36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美國的</a:t>
            </a:r>
            <a:endParaRPr kumimoji="0" lang="en-US" altLang="zh-TW" sz="36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36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佛羅里達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  <a:cs typeface="華康黑體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1.000 Km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6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m)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Florida USA.</a:t>
            </a:r>
            <a:endParaRPr kumimoji="0" lang="th-TH" altLang="zh-TW" sz="18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ransition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>
            <a:extLst>
              <a:ext uri="{FF2B5EF4-FFF2-40B4-BE49-F238E27FC236}">
                <a16:creationId xmlns:a16="http://schemas.microsoft.com/office/drawing/2014/main" id="{D31DE703-BAD3-48C0-9679-775EC1AC81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263" y="76200"/>
            <a:ext cx="67897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Text Box 3">
            <a:extLst>
              <a:ext uri="{FF2B5EF4-FFF2-40B4-BE49-F238E27FC236}">
                <a16:creationId xmlns:a16="http://schemas.microsoft.com/office/drawing/2014/main" id="{5FB8BCFB-F1BA-44C2-BA0C-CE30142C2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84313"/>
            <a:ext cx="2286000" cy="384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>
                <a:solidFill>
                  <a:srgbClr val="FFFF00"/>
                </a:solidFill>
                <a:latin typeface="Arial" panose="020B0604020202020204" pitchFamily="34" charset="0"/>
                <a:ea typeface="華康黑體W7(P)-GB5" pitchFamily="34" charset="-120"/>
                <a:cs typeface="華康黑體-GB5" pitchFamily="49" charset="-120"/>
              </a:rPr>
              <a:t>十公里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  <a:cs typeface="華康黑體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US">
                <a:solidFill>
                  <a:srgbClr val="FFFFFF"/>
                </a:solidFill>
                <a:latin typeface="華康布丁體" panose="040B0C09000000000000" pitchFamily="81" charset="-120"/>
                <a:ea typeface="華康布丁體" panose="040B0C09000000000000" pitchFamily="81" charset="-120"/>
                <a:cs typeface="華康黑體-GB5" pitchFamily="49" charset="-120"/>
              </a:rPr>
              <a:t>地面光景</a:t>
            </a:r>
            <a:endParaRPr kumimoji="0" lang="en-GB" altLang="zh-TW">
              <a:solidFill>
                <a:srgbClr val="FFFFFF"/>
              </a:solidFill>
              <a:latin typeface="華康布丁體" panose="040B0C09000000000000" pitchFamily="81" charset="-120"/>
              <a:ea typeface="華康布丁體" panose="040B0C09000000000000" pitchFamily="81" charset="-120"/>
              <a:cs typeface="華康黑體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  <a:cs typeface="華康黑體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  <a:cs typeface="華康黑體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  <a:cs typeface="華康黑體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10 Km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4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m)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You start to distinct places.</a:t>
            </a:r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>
            <a:extLst>
              <a:ext uri="{FF2B5EF4-FFF2-40B4-BE49-F238E27FC236}">
                <a16:creationId xmlns:a16="http://schemas.microsoft.com/office/drawing/2014/main" id="{A6E1DEF0-358B-4021-A7F8-7EFAC447A9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8" y="76200"/>
            <a:ext cx="676751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Text Box 3">
            <a:extLst>
              <a:ext uri="{FF2B5EF4-FFF2-40B4-BE49-F238E27FC236}">
                <a16:creationId xmlns:a16="http://schemas.microsoft.com/office/drawing/2014/main" id="{4BDAB073-DAFA-47CB-89EA-E7C4C1430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613"/>
            <a:ext cx="2209800" cy="429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40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一公尺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US" altLang="zh-TW" sz="280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36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伸手的</a:t>
            </a:r>
            <a:endParaRPr kumimoji="0" lang="en-US" altLang="zh-TW" sz="36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36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距離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  <a:cs typeface="華康黑體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1 m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0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m)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What you see when you reach out your arms…</a:t>
            </a:r>
            <a:endParaRPr kumimoji="0" lang="th-TH" altLang="zh-TW" sz="18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>
            <a:extLst>
              <a:ext uri="{FF2B5EF4-FFF2-40B4-BE49-F238E27FC236}">
                <a16:creationId xmlns:a16="http://schemas.microsoft.com/office/drawing/2014/main" id="{D1B2C33D-EEBB-4D57-A51D-95E3BCD02D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76200"/>
            <a:ext cx="6781800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Text Box 3">
            <a:extLst>
              <a:ext uri="{FF2B5EF4-FFF2-40B4-BE49-F238E27FC236}">
                <a16:creationId xmlns:a16="http://schemas.microsoft.com/office/drawing/2014/main" id="{C7894D62-85B8-489D-BDE1-90A624D1C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908050"/>
            <a:ext cx="2057400" cy="409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28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十分一公尺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十厘米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US" altLang="zh-TW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36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手握葉子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  <a:cs typeface="華康黑體-GB5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10 cm</a:t>
            </a:r>
            <a:b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</a:b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-1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m)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  <a:cs typeface="華康黑體-GB5" pitchFamily="49" charset="-120"/>
              </a:rPr>
              <a:t>You can catch the leaves.</a:t>
            </a:r>
            <a:endParaRPr kumimoji="0" lang="th-TH" altLang="zh-TW" sz="18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>
            <a:extLst>
              <a:ext uri="{FF2B5EF4-FFF2-40B4-BE49-F238E27FC236}">
                <a16:creationId xmlns:a16="http://schemas.microsoft.com/office/drawing/2014/main" id="{2912D8EC-3D4F-4FF7-98A5-E9B8FFF37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98425"/>
            <a:ext cx="6858000" cy="683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Text Box 3">
            <a:extLst>
              <a:ext uri="{FF2B5EF4-FFF2-40B4-BE49-F238E27FC236}">
                <a16:creationId xmlns:a16="http://schemas.microsoft.com/office/drawing/2014/main" id="{962C3006-1FAE-43D6-BAE1-550BFECB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1071563"/>
            <a:ext cx="1895475" cy="447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3600">
                <a:solidFill>
                  <a:srgbClr val="FFFF00"/>
                </a:solidFill>
                <a:latin typeface="Arial" panose="020B0604020202020204" pitchFamily="34" charset="0"/>
                <a:ea typeface="華康黑體W7(P)-GB5" pitchFamily="34" charset="-120"/>
              </a:rPr>
              <a:t>千分一公尺</a:t>
            </a:r>
          </a:p>
          <a:p>
            <a:pPr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20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US" sz="36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近看</a:t>
            </a:r>
            <a:endParaRPr kumimoji="0" lang="en-US" altLang="zh-TW" sz="360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US" sz="36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葉紋</a:t>
            </a:r>
            <a:endParaRPr kumimoji="0" lang="en-GB" altLang="zh-TW" sz="180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1  mm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-3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m)</a:t>
            </a:r>
          </a:p>
          <a:p>
            <a:pPr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Even closer.</a:t>
            </a:r>
            <a:endParaRPr kumimoji="0" lang="th-TH" altLang="zh-TW" sz="18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49156" name="Text Box 4">
            <a:extLst>
              <a:ext uri="{FF2B5EF4-FFF2-40B4-BE49-F238E27FC236}">
                <a16:creationId xmlns:a16="http://schemas.microsoft.com/office/drawing/2014/main" id="{FE168C6C-E609-433E-BBDE-725CF7675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5734050"/>
            <a:ext cx="35274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4400">
                <a:solidFill>
                  <a:srgbClr val="FFFF00"/>
                </a:solidFill>
                <a:latin typeface="華康黑體W7(P)-GB5" pitchFamily="34" charset="-120"/>
                <a:ea typeface="華康黑體W7(P)-GB5" pitchFamily="34" charset="-120"/>
              </a:rPr>
              <a:t>1/1,000</a:t>
            </a:r>
            <a:r>
              <a:rPr lang="zh-TW" altLang="en-US" sz="4400">
                <a:solidFill>
                  <a:srgbClr val="FFFF00"/>
                </a:solidFill>
                <a:latin typeface="華康黑體W7(P)-GB5" pitchFamily="34" charset="-120"/>
                <a:ea typeface="華康黑體W7(P)-GB5" pitchFamily="34" charset="-120"/>
              </a:rPr>
              <a:t>公尺</a:t>
            </a:r>
          </a:p>
        </p:txBody>
      </p:sp>
    </p:spTree>
  </p:cSld>
  <p:clrMapOvr>
    <a:masterClrMapping/>
  </p:clrMapOvr>
  <p:transition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>
            <a:extLst>
              <a:ext uri="{FF2B5EF4-FFF2-40B4-BE49-F238E27FC236}">
                <a16:creationId xmlns:a16="http://schemas.microsoft.com/office/drawing/2014/main" id="{A80FA812-0CFE-49EA-BAEA-91CF5920CE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0"/>
            <a:ext cx="69342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Text Box 3">
            <a:extLst>
              <a:ext uri="{FF2B5EF4-FFF2-40B4-BE49-F238E27FC236}">
                <a16:creationId xmlns:a16="http://schemas.microsoft.com/office/drawing/2014/main" id="{64CE211A-0582-4AD5-9C45-9844C19E3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1341438"/>
            <a:ext cx="2200275" cy="383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24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十萬分一公尺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10 micron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-5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m) 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The cells look clearer. 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US" altLang="zh-TW" sz="360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Angsana New" panose="02020603050405020304" pitchFamily="18" charset="-34"/>
            </a:endParaRP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US" sz="36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Angsana New" panose="02020603050405020304" pitchFamily="18" charset="-34"/>
              </a:rPr>
              <a:t>近看細胞</a:t>
            </a:r>
            <a:endParaRPr kumimoji="0" lang="zh-TW" altLang="th-TH" sz="36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Angsana New" panose="02020603050405020304" pitchFamily="18" charset="-34"/>
            </a:endParaRP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US" altLang="zh-TW" sz="2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1204" name="Text Box 4">
            <a:extLst>
              <a:ext uri="{FF2B5EF4-FFF2-40B4-BE49-F238E27FC236}">
                <a16:creationId xmlns:a16="http://schemas.microsoft.com/office/drawing/2014/main" id="{AD46DDCC-963B-48C4-8870-8091A5EE1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5734050"/>
            <a:ext cx="43148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4400">
                <a:solidFill>
                  <a:srgbClr val="FFFF00"/>
                </a:solidFill>
                <a:latin typeface="華康黑體W7(P)-GB5" pitchFamily="34" charset="-120"/>
                <a:ea typeface="華康黑體W7(P)-GB5" pitchFamily="34" charset="-120"/>
              </a:rPr>
              <a:t>1/100,000</a:t>
            </a:r>
            <a:r>
              <a:rPr lang="zh-TW" altLang="en-US" sz="4400">
                <a:solidFill>
                  <a:srgbClr val="FFFF00"/>
                </a:solidFill>
                <a:latin typeface="華康黑體W7(P)-GB5" pitchFamily="34" charset="-120"/>
                <a:ea typeface="華康黑體W7(P)-GB5" pitchFamily="34" charset="-120"/>
              </a:rPr>
              <a:t>公尺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副標題 2">
            <a:extLst>
              <a:ext uri="{FF2B5EF4-FFF2-40B4-BE49-F238E27FC236}">
                <a16:creationId xmlns:a16="http://schemas.microsoft.com/office/drawing/2014/main" id="{BD1015FC-1725-4CA0-B4A8-6F7606195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她生了耶穌，是耶穌的母親，而耶穌又是「真天主」，所以她也是「天主之母」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。她一生服從（路</a:t>
            </a:r>
            <a:r>
              <a:rPr lang="en-US" altLang="zh-TW">
                <a:ea typeface="華康粗黑體" panose="020B0709000000000000" pitchFamily="49" charset="-120"/>
              </a:rPr>
              <a:t>1:38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），就好像基督一樣。她為我們受了利刃剌心之苦（路</a:t>
            </a:r>
            <a:r>
              <a:rPr lang="en-US" altLang="zh-TW">
                <a:ea typeface="華康粗黑體" panose="020B0709000000000000" pitchFamily="49" charset="-120"/>
              </a:rPr>
              <a:t>2:35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），但仍至死忠於上主。在基督臨死前，她仍然堅強地站在十字架之下，為人類而慷慨地獻上了自己的唯一兒子（若</a:t>
            </a:r>
            <a:r>
              <a:rPr lang="en-US" altLang="zh-TW">
                <a:ea typeface="華康粗黑體" panose="020B0709000000000000" pitchFamily="49" charset="-120"/>
              </a:rPr>
              <a:t>19:25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）。為此，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天主寵愛了她，使她始胎無染原罪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，一生「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充滿恩寵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，與主同在」（路</a:t>
            </a:r>
            <a:r>
              <a:rPr lang="en-US" altLang="zh-TW">
                <a:ea typeface="華康粗黑體" panose="020B0709000000000000" pitchFamily="49" charset="-120"/>
              </a:rPr>
              <a:t>1:28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）。天主並且舉揚了她，使她死後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肉身靈魂升天</a:t>
            </a:r>
            <a:r>
              <a:rPr lang="en-US" altLang="zh-HK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默</a:t>
            </a:r>
            <a:r>
              <a:rPr lang="en-US" altLang="zh-TW">
                <a:ea typeface="華康粗黑體" panose="020B0709000000000000" pitchFamily="49" charset="-120"/>
              </a:rPr>
              <a:t>12:1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。她便是那位在預許中，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「她的後裔」要踏碎毒蛇頭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的那個女人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創</a:t>
            </a:r>
            <a:r>
              <a:rPr lang="en-US" altLang="zh-TW">
                <a:ea typeface="華康粗黑體" panose="020B0709000000000000" pitchFamily="49" charset="-120"/>
              </a:rPr>
              <a:t>3:15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。她是我們的母親和模範，她「</a:t>
            </a:r>
            <a:r>
              <a:rPr lang="zh-TW" altLang="en-US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貞女與母親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」的雙重身份，教我們要對天主忠貞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貞女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，也為天國誕生新人類、新生命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母親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  </a:t>
            </a:r>
            <a:endParaRPr lang="zh-TW" altLang="en-US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>
            <a:extLst>
              <a:ext uri="{FF2B5EF4-FFF2-40B4-BE49-F238E27FC236}">
                <a16:creationId xmlns:a16="http://schemas.microsoft.com/office/drawing/2014/main" id="{0F405EE6-B6EB-43AA-BB86-589407E1B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0"/>
            <a:ext cx="7086600" cy="692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1" name="Text Box 3">
            <a:extLst>
              <a:ext uri="{FF2B5EF4-FFF2-40B4-BE49-F238E27FC236}">
                <a16:creationId xmlns:a16="http://schemas.microsoft.com/office/drawing/2014/main" id="{0AF9A164-A56A-4D38-B881-A4BFAEEDE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150"/>
            <a:ext cx="19812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28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百萬分之一公尺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華康黑體W7-GB5" pitchFamily="49" charset="-120"/>
                <a:ea typeface="華康黑體W7-GB5" pitchFamily="49" charset="-120"/>
              </a:rPr>
              <a:t>1 micron (10</a:t>
            </a:r>
            <a:r>
              <a:rPr kumimoji="0" lang="en-GB" altLang="zh-TW" sz="1800" baseline="30000">
                <a:solidFill>
                  <a:srgbClr val="FFFFFF"/>
                </a:solidFill>
                <a:latin typeface="華康黑體W7-GB5" pitchFamily="49" charset="-120"/>
                <a:ea typeface="華康黑體W7-GB5" pitchFamily="49" charset="-120"/>
              </a:rPr>
              <a:t>-6</a:t>
            </a:r>
            <a:r>
              <a:rPr kumimoji="0" lang="en-GB" altLang="zh-TW" sz="1800">
                <a:solidFill>
                  <a:srgbClr val="FFFFFF"/>
                </a:solidFill>
                <a:latin typeface="華康黑體W7-GB5" pitchFamily="49" charset="-120"/>
                <a:ea typeface="華康黑體W7-GB5" pitchFamily="49" charset="-120"/>
              </a:rPr>
              <a:t>m). 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華康黑體W7-GB5" pitchFamily="49" charset="-120"/>
                <a:ea typeface="華康黑體W7-GB5" pitchFamily="49" charset="-120"/>
              </a:rPr>
              <a:t>The cell itself.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US" altLang="zh-TW" sz="40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Angsana New" panose="02020603050405020304" pitchFamily="18" charset="-34"/>
            </a:endParaRP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US" sz="40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Angsana New" panose="02020603050405020304" pitchFamily="18" charset="-34"/>
              </a:rPr>
              <a:t>細胞</a:t>
            </a:r>
            <a:endParaRPr kumimoji="0" lang="en-US" altLang="zh-TW" sz="40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Angsana New" panose="02020603050405020304" pitchFamily="18" charset="-34"/>
            </a:endParaRP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US" sz="40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Angsana New" panose="02020603050405020304" pitchFamily="18" charset="-34"/>
              </a:rPr>
              <a:t>本身</a:t>
            </a:r>
            <a:endParaRPr kumimoji="0" lang="zh-TW" altLang="th-TH" sz="40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Angsana New" panose="02020603050405020304" pitchFamily="18" charset="-34"/>
            </a:endParaRPr>
          </a:p>
        </p:txBody>
      </p:sp>
      <p:sp>
        <p:nvSpPr>
          <p:cNvPr id="53252" name="Text Box 4">
            <a:extLst>
              <a:ext uri="{FF2B5EF4-FFF2-40B4-BE49-F238E27FC236}">
                <a16:creationId xmlns:a16="http://schemas.microsoft.com/office/drawing/2014/main" id="{779D4F50-6983-4868-9B84-B022F43E2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734050"/>
            <a:ext cx="48244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4400">
                <a:solidFill>
                  <a:srgbClr val="FFFF00"/>
                </a:solidFill>
                <a:latin typeface="華康黑體W7(P)-GB5" pitchFamily="34" charset="-120"/>
                <a:ea typeface="華康黑體W7(P)-GB5" pitchFamily="34" charset="-120"/>
              </a:rPr>
              <a:t>1/1,000,000</a:t>
            </a:r>
            <a:r>
              <a:rPr lang="zh-TW" altLang="en-US" sz="4400">
                <a:solidFill>
                  <a:srgbClr val="FFFF00"/>
                </a:solidFill>
                <a:latin typeface="華康黑體W7(P)-GB5" pitchFamily="34" charset="-120"/>
                <a:ea typeface="華康黑體W7(P)-GB5" pitchFamily="34" charset="-120"/>
              </a:rPr>
              <a:t>公尺</a:t>
            </a:r>
          </a:p>
        </p:txBody>
      </p:sp>
    </p:spTree>
  </p:cSld>
  <p:clrMapOvr>
    <a:masterClrMapping/>
  </p:clrMapOvr>
  <p:transition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>
            <a:extLst>
              <a:ext uri="{FF2B5EF4-FFF2-40B4-BE49-F238E27FC236}">
                <a16:creationId xmlns:a16="http://schemas.microsoft.com/office/drawing/2014/main" id="{10118A0D-A289-452C-B391-4B67DF4941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225" y="76200"/>
            <a:ext cx="68357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Text Box 3">
            <a:extLst>
              <a:ext uri="{FF2B5EF4-FFF2-40B4-BE49-F238E27FC236}">
                <a16:creationId xmlns:a16="http://schemas.microsoft.com/office/drawing/2014/main" id="{DF33FE9C-510D-4DB0-B3DB-ED806FD39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2150"/>
            <a:ext cx="2016125" cy="336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24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千萬分一公尺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1.000 angstrom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-7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m)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You can see the chromosomes.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US" altLang="zh-TW" sz="400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Angsana New" panose="02020603050405020304" pitchFamily="18" charset="-34"/>
            </a:endParaRP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US" sz="44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Angsana New" panose="02020603050405020304" pitchFamily="18" charset="-34"/>
              </a:rPr>
              <a:t>染色體</a:t>
            </a:r>
            <a:endParaRPr kumimoji="0" lang="zh-TW" altLang="th-TH" sz="40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Angsana New" panose="02020603050405020304" pitchFamily="18" charset="-34"/>
            </a:endParaRPr>
          </a:p>
        </p:txBody>
      </p:sp>
    </p:spTree>
  </p:cSld>
  <p:clrMapOvr>
    <a:masterClrMapping/>
  </p:clrMapOvr>
  <p:transition>
    <p:wipe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>
            <a:extLst>
              <a:ext uri="{FF2B5EF4-FFF2-40B4-BE49-F238E27FC236}">
                <a16:creationId xmlns:a16="http://schemas.microsoft.com/office/drawing/2014/main" id="{7FADFFD0-9F78-4EF7-A970-73EB1D944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76200"/>
            <a:ext cx="6858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7" name="Text Box 3">
            <a:extLst>
              <a:ext uri="{FF2B5EF4-FFF2-40B4-BE49-F238E27FC236}">
                <a16:creationId xmlns:a16="http://schemas.microsoft.com/office/drawing/2014/main" id="{E5545B4C-1255-4E48-AE06-61D98F07F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33375"/>
            <a:ext cx="1944688" cy="441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100 angstrom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-8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m)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一億分之一公尺</a:t>
            </a:r>
          </a:p>
          <a:p>
            <a:pPr algn="ctr">
              <a:lnSpc>
                <a:spcPct val="93000"/>
              </a:lnSpc>
              <a:spcBef>
                <a:spcPts val="170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US" altLang="zh-TW" sz="400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ct val="93000"/>
              </a:lnSpc>
              <a:spcBef>
                <a:spcPts val="170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44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基因鍊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You can see the DNA chain.</a:t>
            </a:r>
            <a:endParaRPr kumimoji="0" lang="th-TH" altLang="zh-TW" sz="18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57348" name="Text Box 4">
            <a:extLst>
              <a:ext uri="{FF2B5EF4-FFF2-40B4-BE49-F238E27FC236}">
                <a16:creationId xmlns:a16="http://schemas.microsoft.com/office/drawing/2014/main" id="{E622A75E-31BB-4D3D-A86B-80046D267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876925"/>
            <a:ext cx="5256213" cy="762000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4400">
                <a:solidFill>
                  <a:srgbClr val="FFFFFF"/>
                </a:solidFill>
                <a:latin typeface="華康黑體W7(P)-GB5" pitchFamily="34" charset="-120"/>
                <a:ea typeface="華康黑體W7(P)-GB5" pitchFamily="34" charset="-120"/>
              </a:rPr>
              <a:t>1/100,000,000</a:t>
            </a:r>
            <a:r>
              <a:rPr lang="zh-TW" altLang="en-US" sz="4400">
                <a:solidFill>
                  <a:srgbClr val="FFFFFF"/>
                </a:solidFill>
                <a:latin typeface="華康黑體W7(P)-GB5" pitchFamily="34" charset="-120"/>
                <a:ea typeface="華康黑體W7(P)-GB5" pitchFamily="34" charset="-120"/>
              </a:rPr>
              <a:t>公尺</a:t>
            </a:r>
          </a:p>
        </p:txBody>
      </p:sp>
    </p:spTree>
  </p:cSld>
  <p:clrMapOvr>
    <a:masterClrMapping/>
  </p:clrMapOvr>
  <p:transition>
    <p:wipe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>
            <a:extLst>
              <a:ext uri="{FF2B5EF4-FFF2-40B4-BE49-F238E27FC236}">
                <a16:creationId xmlns:a16="http://schemas.microsoft.com/office/drawing/2014/main" id="{A05E760B-901B-4315-A9DA-1C9A5B746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76200"/>
            <a:ext cx="6858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5" name="Text Box 3">
            <a:extLst>
              <a:ext uri="{FF2B5EF4-FFF2-40B4-BE49-F238E27FC236}">
                <a16:creationId xmlns:a16="http://schemas.microsoft.com/office/drawing/2014/main" id="{EC85B1D3-26AF-416C-A2EC-BBEC9C9A8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9275"/>
            <a:ext cx="2017713" cy="490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1 nanometre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-9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m)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十億分之一公尺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US" altLang="zh-TW" sz="400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40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染色體</a:t>
            </a:r>
            <a:endParaRPr kumimoji="0" lang="en-US" altLang="zh-TW" sz="40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US" sz="40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內部</a:t>
            </a:r>
            <a:endParaRPr kumimoji="0" lang="zh-TW" altLang="en-GB" sz="40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The chromosomes parties.</a:t>
            </a:r>
            <a:endParaRPr kumimoji="0" lang="th-TH" altLang="zh-TW" sz="18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59396" name="Text Box 4">
            <a:extLst>
              <a:ext uri="{FF2B5EF4-FFF2-40B4-BE49-F238E27FC236}">
                <a16:creationId xmlns:a16="http://schemas.microsoft.com/office/drawing/2014/main" id="{CDBCC01F-513B-49F3-BBD0-84BD4E931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805488"/>
            <a:ext cx="5688012" cy="762000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4400">
                <a:solidFill>
                  <a:srgbClr val="FFFFFF"/>
                </a:solidFill>
                <a:latin typeface="華康黑體W7(P)-GB5" pitchFamily="34" charset="-120"/>
                <a:ea typeface="華康黑體W7(P)-GB5" pitchFamily="34" charset="-120"/>
              </a:rPr>
              <a:t>1/1,000,000,000</a:t>
            </a:r>
            <a:r>
              <a:rPr lang="zh-TW" altLang="en-US" sz="4400">
                <a:solidFill>
                  <a:srgbClr val="FFFFFF"/>
                </a:solidFill>
                <a:latin typeface="華康黑體W7(P)-GB5" pitchFamily="34" charset="-120"/>
                <a:ea typeface="華康黑體W7(P)-GB5" pitchFamily="34" charset="-120"/>
              </a:rPr>
              <a:t>公尺</a:t>
            </a:r>
          </a:p>
        </p:txBody>
      </p:sp>
    </p:spTree>
  </p:cSld>
  <p:clrMapOvr>
    <a:masterClrMapping/>
  </p:clrMapOvr>
  <p:transition>
    <p:wipe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>
            <a:extLst>
              <a:ext uri="{FF2B5EF4-FFF2-40B4-BE49-F238E27FC236}">
                <a16:creationId xmlns:a16="http://schemas.microsoft.com/office/drawing/2014/main" id="{3C038D93-7D82-4AB7-829B-C98C61F29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92075"/>
            <a:ext cx="6934200" cy="684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3" name="Text Box 3">
            <a:extLst>
              <a:ext uri="{FF2B5EF4-FFF2-40B4-BE49-F238E27FC236}">
                <a16:creationId xmlns:a16="http://schemas.microsoft.com/office/drawing/2014/main" id="{D37046D5-3DBF-42B9-90AA-F924DFE07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60350"/>
            <a:ext cx="1828800" cy="525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1 angstrom     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-10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m)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一百億分之一公尺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US" altLang="zh-TW" sz="60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60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原子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 The atom of carbon. Life consists of it…</a:t>
            </a:r>
            <a:endParaRPr kumimoji="0" lang="th-TH" altLang="zh-TW" sz="18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61444" name="Text Box 4">
            <a:extLst>
              <a:ext uri="{FF2B5EF4-FFF2-40B4-BE49-F238E27FC236}">
                <a16:creationId xmlns:a16="http://schemas.microsoft.com/office/drawing/2014/main" id="{77CF7F46-B2A6-4F30-9673-B97225E13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675" y="5953125"/>
            <a:ext cx="6116638" cy="769938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4400">
                <a:solidFill>
                  <a:srgbClr val="FFFFFF"/>
                </a:solidFill>
                <a:latin typeface="華康黑體W7(P)-GB5" pitchFamily="34" charset="-120"/>
                <a:ea typeface="華康黑體W7(P)-GB5" pitchFamily="34" charset="-120"/>
              </a:rPr>
              <a:t>1/10,000,000,000</a:t>
            </a:r>
            <a:r>
              <a:rPr lang="zh-TW" altLang="en-US" sz="4400">
                <a:solidFill>
                  <a:srgbClr val="FFFFFF"/>
                </a:solidFill>
                <a:latin typeface="華康黑體W7(P)-GB5" pitchFamily="34" charset="-120"/>
                <a:ea typeface="華康黑體W7(P)-GB5" pitchFamily="34" charset="-120"/>
              </a:rPr>
              <a:t>公尺</a:t>
            </a:r>
          </a:p>
        </p:txBody>
      </p:sp>
    </p:spTree>
  </p:cSld>
  <p:clrMapOvr>
    <a:masterClrMapping/>
  </p:clrMapOvr>
  <p:transition>
    <p:wipe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>
            <a:extLst>
              <a:ext uri="{FF2B5EF4-FFF2-40B4-BE49-F238E27FC236}">
                <a16:creationId xmlns:a16="http://schemas.microsoft.com/office/drawing/2014/main" id="{A58E491F-F401-4E8E-BBFB-E8BC42F20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263" y="76200"/>
            <a:ext cx="67897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Text Box 3">
            <a:extLst>
              <a:ext uri="{FF2B5EF4-FFF2-40B4-BE49-F238E27FC236}">
                <a16:creationId xmlns:a16="http://schemas.microsoft.com/office/drawing/2014/main" id="{F37D1F89-5094-42C7-A8CD-15E31D96A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2895600" cy="334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十萬億分之一公尺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100 Fermi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-13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m)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The inner of an atom.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US" altLang="zh-TW" sz="3600">
              <a:solidFill>
                <a:srgbClr val="FFFF00"/>
              </a:solidFill>
              <a:latin typeface="Arial" panose="020B0604020202020204" pitchFamily="34" charset="0"/>
              <a:ea typeface="華康粗黑體" panose="020B0709000000000000" pitchFamily="49" charset="-120"/>
              <a:cs typeface="Angsana New" panose="02020603050405020304" pitchFamily="18" charset="-34"/>
            </a:endParaRP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US" sz="4400">
                <a:solidFill>
                  <a:srgbClr val="FFFFFF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ngsana New" panose="02020603050405020304" pitchFamily="18" charset="-34"/>
              </a:rPr>
              <a:t>原子內部</a:t>
            </a:r>
            <a:endParaRPr kumimoji="0" lang="zh-TW" altLang="th-TH" sz="4400">
              <a:solidFill>
                <a:srgbClr val="FFFFFF"/>
              </a:solidFill>
              <a:latin typeface="Arial" panose="020B0604020202020204" pitchFamily="34" charset="0"/>
              <a:ea typeface="華康粗黑體" panose="020B0709000000000000" pitchFamily="49" charset="-120"/>
              <a:cs typeface="Angsana New" panose="02020603050405020304" pitchFamily="18" charset="-34"/>
            </a:endParaRPr>
          </a:p>
        </p:txBody>
      </p:sp>
      <p:sp>
        <p:nvSpPr>
          <p:cNvPr id="63492" name="Text Box 4">
            <a:extLst>
              <a:ext uri="{FF2B5EF4-FFF2-40B4-BE49-F238E27FC236}">
                <a16:creationId xmlns:a16="http://schemas.microsoft.com/office/drawing/2014/main" id="{E4556FB6-903A-4CF5-8BA3-CF34964C3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5734050"/>
            <a:ext cx="77771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4400">
                <a:solidFill>
                  <a:srgbClr val="FFFFFF"/>
                </a:solidFill>
                <a:latin typeface="華康黑體W7(P)-GB5" pitchFamily="34" charset="-120"/>
                <a:ea typeface="華康黑體W7(P)-GB5" pitchFamily="34" charset="-120"/>
              </a:rPr>
              <a:t>1/10,000,000,000,000</a:t>
            </a:r>
            <a:r>
              <a:rPr lang="zh-TW" altLang="en-US" sz="4400">
                <a:solidFill>
                  <a:srgbClr val="FFFFFF"/>
                </a:solidFill>
                <a:latin typeface="華康黑體W7(P)-GB5" pitchFamily="34" charset="-120"/>
                <a:ea typeface="華康黑體W7(P)-GB5" pitchFamily="34" charset="-120"/>
              </a:rPr>
              <a:t>公尺</a:t>
            </a:r>
          </a:p>
        </p:txBody>
      </p:sp>
    </p:spTree>
  </p:cSld>
  <p:clrMapOvr>
    <a:masterClrMapping/>
  </p:clrMapOvr>
  <p:transition>
    <p:wipe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>
            <a:extLst>
              <a:ext uri="{FF2B5EF4-FFF2-40B4-BE49-F238E27FC236}">
                <a16:creationId xmlns:a16="http://schemas.microsoft.com/office/drawing/2014/main" id="{1C918AF3-267C-4EFC-ABC6-9FAD672A3E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225" y="76200"/>
            <a:ext cx="68357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39" name="Text Box 3">
            <a:extLst>
              <a:ext uri="{FF2B5EF4-FFF2-40B4-BE49-F238E27FC236}">
                <a16:creationId xmlns:a16="http://schemas.microsoft.com/office/drawing/2014/main" id="{A4C87477-F661-4DE1-89D4-4D23A8292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5538"/>
            <a:ext cx="2700338" cy="397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24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百萬億分之一公尺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10 Fermi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-14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m)</a:t>
            </a:r>
            <a:b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Closer.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8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US" sz="40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Angsana New" panose="02020603050405020304" pitchFamily="18" charset="-34"/>
              </a:rPr>
              <a:t>近看</a:t>
            </a:r>
            <a:endParaRPr kumimoji="0" lang="en-US" altLang="zh-TW" sz="400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Angsana New" panose="02020603050405020304" pitchFamily="18" charset="-34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US" sz="400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Angsana New" panose="02020603050405020304" pitchFamily="18" charset="-34"/>
              </a:rPr>
              <a:t>原子內部</a:t>
            </a:r>
            <a:endParaRPr kumimoji="0" lang="en-US" altLang="zh-TW" sz="400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Angsana New" panose="02020603050405020304" pitchFamily="18" charset="-34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US" altLang="zh-TW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Angsana New" panose="02020603050405020304" pitchFamily="18" charset="-34"/>
              </a:rPr>
              <a:t>(</a:t>
            </a:r>
            <a:r>
              <a:rPr kumimoji="0" lang="zh-TW" altLang="en-US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Angsana New" panose="02020603050405020304" pitchFamily="18" charset="-34"/>
              </a:rPr>
              <a:t>仍有空隙</a:t>
            </a:r>
            <a:r>
              <a:rPr kumimoji="0" lang="en-US" altLang="zh-TW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Angsana New" panose="02020603050405020304" pitchFamily="18" charset="-34"/>
              </a:rPr>
              <a:t>)</a:t>
            </a:r>
            <a:endParaRPr kumimoji="0" lang="th-TH" altLang="zh-TW" sz="200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Angsana New" panose="02020603050405020304" pitchFamily="18" charset="-34"/>
            </a:endParaRPr>
          </a:p>
        </p:txBody>
      </p:sp>
      <p:sp>
        <p:nvSpPr>
          <p:cNvPr id="65540" name="Text Box 4">
            <a:extLst>
              <a:ext uri="{FF2B5EF4-FFF2-40B4-BE49-F238E27FC236}">
                <a16:creationId xmlns:a16="http://schemas.microsoft.com/office/drawing/2014/main" id="{20CBDF1A-0CE8-4EC9-B8C4-A3BE713D5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5881688"/>
            <a:ext cx="777716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4400">
                <a:solidFill>
                  <a:srgbClr val="FFFFFF"/>
                </a:solidFill>
                <a:latin typeface="華康黑體W7(P)-GB5" pitchFamily="34" charset="-120"/>
                <a:ea typeface="華康黑體W7(P)-GB5" pitchFamily="34" charset="-120"/>
              </a:rPr>
              <a:t>1/100,000,000,000,000</a:t>
            </a:r>
            <a:r>
              <a:rPr lang="zh-TW" altLang="en-US" sz="4400">
                <a:solidFill>
                  <a:srgbClr val="FFFFFF"/>
                </a:solidFill>
                <a:latin typeface="華康黑體W7(P)-GB5" pitchFamily="34" charset="-120"/>
                <a:ea typeface="華康黑體W7(P)-GB5" pitchFamily="34" charset="-120"/>
              </a:rPr>
              <a:t>公尺</a:t>
            </a:r>
          </a:p>
        </p:txBody>
      </p:sp>
    </p:spTree>
  </p:cSld>
  <p:clrMapOvr>
    <a:masterClrMapping/>
  </p:clrMapOvr>
  <p:transition>
    <p:wipe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>
            <a:extLst>
              <a:ext uri="{FF2B5EF4-FFF2-40B4-BE49-F238E27FC236}">
                <a16:creationId xmlns:a16="http://schemas.microsoft.com/office/drawing/2014/main" id="{6780813B-8790-48F4-8099-C579B6C2A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263" y="76200"/>
            <a:ext cx="67897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7" name="Text Box 3">
            <a:extLst>
              <a:ext uri="{FF2B5EF4-FFF2-40B4-BE49-F238E27FC236}">
                <a16:creationId xmlns:a16="http://schemas.microsoft.com/office/drawing/2014/main" id="{77FA0E6E-DF09-4896-8131-2E9CF5E48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765175"/>
            <a:ext cx="1727200" cy="407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28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千萬億分之一公尺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1 Fermi        (10</a:t>
            </a:r>
            <a:r>
              <a:rPr kumimoji="0" lang="en-GB" altLang="zh-TW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-15</a:t>
            </a: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m)</a:t>
            </a: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US" altLang="zh-TW" sz="54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>
              <a:lnSpc>
                <a:spcPct val="93000"/>
              </a:lnSpc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54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中子</a:t>
            </a:r>
          </a:p>
          <a:p>
            <a:pPr algn="ctr">
              <a:spcBef>
                <a:spcPts val="1125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800">
                <a:solidFill>
                  <a:srgbClr val="FFFFFF"/>
                </a:solidFill>
                <a:latin typeface="Arial" panose="020B0604020202020204" pitchFamily="34" charset="0"/>
              </a:rPr>
              <a:t>The surface of a neutron.</a:t>
            </a:r>
            <a:endParaRPr kumimoji="0" lang="th-TH" altLang="zh-TW" sz="1800">
              <a:solidFill>
                <a:srgbClr val="FFFFFF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67588" name="Text Box 4">
            <a:extLst>
              <a:ext uri="{FF2B5EF4-FFF2-40B4-BE49-F238E27FC236}">
                <a16:creationId xmlns:a16="http://schemas.microsoft.com/office/drawing/2014/main" id="{E898FB1C-E51F-46D1-A62E-2AEC9BC69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5734050"/>
            <a:ext cx="8175625" cy="76993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4400">
                <a:solidFill>
                  <a:srgbClr val="FFFFFF"/>
                </a:solidFill>
                <a:latin typeface="華康黑體W7(P)-GB5" pitchFamily="34" charset="-120"/>
                <a:ea typeface="華康黑體W7(P)-GB5" pitchFamily="34" charset="-120"/>
              </a:rPr>
              <a:t>1/1,000,000,000,000,000</a:t>
            </a:r>
            <a:r>
              <a:rPr lang="zh-TW" altLang="en-US" sz="4400">
                <a:solidFill>
                  <a:srgbClr val="FFFFFF"/>
                </a:solidFill>
                <a:latin typeface="華康黑體W7(P)-GB5" pitchFamily="34" charset="-120"/>
                <a:ea typeface="華康黑體W7(P)-GB5" pitchFamily="34" charset="-120"/>
              </a:rPr>
              <a:t>公尺</a:t>
            </a:r>
          </a:p>
        </p:txBody>
      </p:sp>
    </p:spTree>
  </p:cSld>
  <p:clrMapOvr>
    <a:masterClrMapping/>
  </p:clrMapOvr>
  <p:transition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>
            <a:extLst>
              <a:ext uri="{FF2B5EF4-FFF2-40B4-BE49-F238E27FC236}">
                <a16:creationId xmlns:a16="http://schemas.microsoft.com/office/drawing/2014/main" id="{E688089C-8DC8-4DB5-8381-CEF8DACD5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225" y="0"/>
            <a:ext cx="68357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5" name="Text Box 3">
            <a:extLst>
              <a:ext uri="{FF2B5EF4-FFF2-40B4-BE49-F238E27FC236}">
                <a16:creationId xmlns:a16="http://schemas.microsoft.com/office/drawing/2014/main" id="{A5D5EB88-5DEA-4430-87C2-9BA23A64E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4813"/>
            <a:ext cx="2268538" cy="481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3000"/>
              </a:lnSpc>
              <a:spcBef>
                <a:spcPts val="100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 sz="36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夸克</a:t>
            </a:r>
          </a:p>
          <a:p>
            <a:pPr algn="ctr">
              <a:lnSpc>
                <a:spcPct val="93000"/>
              </a:lnSpc>
              <a:spcBef>
                <a:spcPts val="100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24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kumimoji="0" lang="zh-TW" altLang="en-GB" sz="24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基本粒子</a:t>
            </a:r>
            <a:r>
              <a:rPr kumimoji="0" lang="en-GB" altLang="zh-TW" sz="24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</a:p>
          <a:p>
            <a:pPr algn="ctr">
              <a:lnSpc>
                <a:spcPct val="93000"/>
              </a:lnSpc>
              <a:spcBef>
                <a:spcPts val="100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GB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一萬萬億分之一公尺</a:t>
            </a:r>
          </a:p>
          <a:p>
            <a:pPr algn="ctr">
              <a:lnSpc>
                <a:spcPct val="93000"/>
              </a:lnSpc>
              <a:spcBef>
                <a:spcPts val="100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en-GB" altLang="zh-TW" sz="1600">
                <a:solidFill>
                  <a:srgbClr val="FFFFFF"/>
                </a:solidFill>
                <a:latin typeface="Arial" panose="020B0604020202020204" pitchFamily="34" charset="0"/>
              </a:rPr>
              <a:t>100 atom metre (10</a:t>
            </a:r>
            <a:r>
              <a:rPr kumimoji="0" lang="en-GB" altLang="zh-TW" sz="1600" baseline="30000">
                <a:solidFill>
                  <a:srgbClr val="FFFFFF"/>
                </a:solidFill>
                <a:latin typeface="Arial" panose="020B0604020202020204" pitchFamily="34" charset="0"/>
              </a:rPr>
              <a:t>-16</a:t>
            </a:r>
            <a:r>
              <a:rPr kumimoji="0" lang="en-GB" altLang="zh-TW" sz="1600">
                <a:solidFill>
                  <a:srgbClr val="FFFFFF"/>
                </a:solidFill>
                <a:latin typeface="Arial" panose="020B0604020202020204" pitchFamily="34" charset="0"/>
              </a:rPr>
              <a:t>m) we can see the quark.</a:t>
            </a:r>
          </a:p>
          <a:p>
            <a:pPr algn="ctr">
              <a:spcBef>
                <a:spcPts val="100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endParaRPr kumimoji="0" lang="en-GB" altLang="zh-TW" sz="16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>
              <a:spcBef>
                <a:spcPts val="1250"/>
              </a:spcBef>
              <a:buClr>
                <a:srgbClr val="FF3300"/>
              </a:buClr>
              <a:buFont typeface="Arial" panose="020B0604020202020204" pitchFamily="34" charset="0"/>
              <a:buNone/>
            </a:pPr>
            <a:r>
              <a:rPr kumimoji="0" lang="en-GB" altLang="zh-TW" sz="2400">
                <a:solidFill>
                  <a:srgbClr val="FFFFFF"/>
                </a:solidFill>
                <a:latin typeface="Arial" panose="020B0604020202020204" pitchFamily="34" charset="0"/>
              </a:rPr>
              <a:t>End of trip!</a:t>
            </a:r>
          </a:p>
          <a:p>
            <a:pPr algn="ctr">
              <a:spcBef>
                <a:spcPts val="1000"/>
              </a:spcBef>
              <a:buClr>
                <a:srgbClr val="FFFFFF"/>
              </a:buClr>
              <a:buFont typeface="Arial" panose="020B0604020202020204" pitchFamily="34" charset="0"/>
              <a:buNone/>
            </a:pPr>
            <a:r>
              <a:rPr kumimoji="0" lang="zh-TW" altLang="en-US" sz="5400">
                <a:solidFill>
                  <a:srgbClr val="FFFF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Angsana New" panose="02020603050405020304" pitchFamily="18" charset="-34"/>
              </a:rPr>
              <a:t>終點站</a:t>
            </a:r>
            <a:endParaRPr kumimoji="0" lang="zh-TW" altLang="th-TH" sz="5400">
              <a:solidFill>
                <a:srgbClr val="FFFFFF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Angsana New" panose="02020603050405020304" pitchFamily="18" charset="-34"/>
            </a:endParaRPr>
          </a:p>
        </p:txBody>
      </p:sp>
      <p:sp>
        <p:nvSpPr>
          <p:cNvPr id="69636" name="Text Box 4">
            <a:extLst>
              <a:ext uri="{FF2B5EF4-FFF2-40B4-BE49-F238E27FC236}">
                <a16:creationId xmlns:a16="http://schemas.microsoft.com/office/drawing/2014/main" id="{188C2F2F-34B2-4D6F-B88F-E9A9480AF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813" y="5805488"/>
            <a:ext cx="7858125" cy="708025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3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4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4000">
                <a:solidFill>
                  <a:srgbClr val="FFFFFF"/>
                </a:solidFill>
                <a:latin typeface="華康黑體W7(P)-GB5" pitchFamily="34" charset="-120"/>
                <a:ea typeface="華康黑體W7(P)-GB5" pitchFamily="34" charset="-120"/>
              </a:rPr>
              <a:t>1/10,000,000,000,000,000</a:t>
            </a:r>
            <a:r>
              <a:rPr lang="zh-TW" altLang="en-US" sz="4000">
                <a:solidFill>
                  <a:srgbClr val="FFFFFF"/>
                </a:solidFill>
                <a:latin typeface="華康黑體W7(P)-GB5" pitchFamily="34" charset="-120"/>
                <a:ea typeface="華康黑體W7(P)-GB5" pitchFamily="34" charset="-120"/>
              </a:rPr>
              <a:t>公尺</a:t>
            </a:r>
          </a:p>
        </p:txBody>
      </p:sp>
    </p:spTree>
  </p:cSld>
  <p:clrMapOvr>
    <a:masterClrMapping/>
  </p:clrMapOvr>
  <p:transition>
    <p:wipe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CD1AB914-EE83-47C3-91C7-34011E1A66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0" y="0"/>
            <a:ext cx="9144000" cy="6524625"/>
          </a:xfrm>
        </p:spPr>
        <p:txBody>
          <a:bodyPr anchor="t"/>
          <a:lstStyle/>
          <a:p>
            <a:pPr marL="341313" indent="-341313">
              <a:lnSpc>
                <a:spcPct val="110000"/>
              </a:lnSpc>
              <a:buClr>
                <a:srgbClr val="FF33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zh-TW" altLang="en-GB" sz="4000" dirty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  <a:cs typeface="Arial" pitchFamily="34" charset="0"/>
              </a:rPr>
              <a:t>走完這條路，請問：</a:t>
            </a:r>
          </a:p>
          <a:p>
            <a:pPr marL="341313" indent="-341313">
              <a:lnSpc>
                <a:spcPct val="110000"/>
              </a:lnSpc>
              <a:spcAft>
                <a:spcPct val="30000"/>
              </a:spcAft>
              <a:buClr>
                <a:srgbClr val="FF33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zh-TW" altLang="en-GB" sz="4000" dirty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  <a:cs typeface="Arial" pitchFamily="34" charset="0"/>
              </a:rPr>
              <a:t>你有多大</a:t>
            </a:r>
            <a:r>
              <a:rPr lang="en-US" altLang="zh-TW" sz="2400" dirty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  <a:cs typeface="Arial" pitchFamily="34" charset="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  <a:cs typeface="Arial" pitchFamily="34" charset="0"/>
              </a:rPr>
              <a:t>比內宇宙</a:t>
            </a:r>
            <a:r>
              <a:rPr lang="en-US" altLang="zh-TW" sz="2400" dirty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  <a:cs typeface="Arial" pitchFamily="34" charset="0"/>
              </a:rPr>
              <a:t>)</a:t>
            </a:r>
            <a:r>
              <a:rPr lang="zh-TW" altLang="en-GB" sz="4000" dirty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  <a:cs typeface="Arial" pitchFamily="34" charset="0"/>
              </a:rPr>
              <a:t>？有多小</a:t>
            </a:r>
            <a:r>
              <a:rPr lang="en-US" altLang="zh-TW" sz="2400" dirty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  <a:cs typeface="Arial" pitchFamily="34" charset="0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  <a:cs typeface="Arial" pitchFamily="34" charset="0"/>
              </a:rPr>
              <a:t>比外宇宙</a:t>
            </a:r>
            <a:r>
              <a:rPr lang="en-US" altLang="zh-TW" sz="2400" dirty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  <a:cs typeface="Arial" pitchFamily="34" charset="0"/>
              </a:rPr>
              <a:t>) </a:t>
            </a:r>
            <a:r>
              <a:rPr lang="zh-TW" altLang="en-GB" sz="4000" dirty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  <a:cs typeface="Arial" pitchFamily="34" charset="0"/>
              </a:rPr>
              <a:t>？</a:t>
            </a:r>
          </a:p>
          <a:p>
            <a:pPr marL="341313" indent="-341313">
              <a:lnSpc>
                <a:spcPct val="110000"/>
              </a:lnSpc>
              <a:buClr>
                <a:srgbClr val="FF33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zh-TW" altLang="en-GB" dirty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  <a:cs typeface="Arial" pitchFamily="34" charset="0"/>
              </a:rPr>
              <a:t>對於全能、全知、無限偉大、</a:t>
            </a:r>
          </a:p>
          <a:p>
            <a:pPr marL="341313" indent="-341313">
              <a:lnSpc>
                <a:spcPct val="110000"/>
              </a:lnSpc>
              <a:buClr>
                <a:srgbClr val="FF33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zh-TW" altLang="en-GB" dirty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  <a:cs typeface="Arial" pitchFamily="34" charset="0"/>
              </a:rPr>
              <a:t>無所不在</a:t>
            </a:r>
            <a:r>
              <a:rPr lang="zh-TW" altLang="en-US" dirty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  <a:cs typeface="Arial" pitchFamily="34" charset="0"/>
              </a:rPr>
              <a:t>、創造宇宙</a:t>
            </a:r>
            <a:r>
              <a:rPr lang="zh-TW" altLang="en-GB" dirty="0">
                <a:solidFill>
                  <a:srgbClr val="FFFF00"/>
                </a:solidFill>
                <a:latin typeface="華康粗黑體" pitchFamily="49" charset="-120"/>
                <a:ea typeface="華康粗黑體" pitchFamily="49" charset="-120"/>
                <a:cs typeface="Arial" pitchFamily="34" charset="0"/>
              </a:rPr>
              <a:t>的天主</a:t>
            </a:r>
          </a:p>
          <a:p>
            <a:pPr marL="341313" indent="-341313">
              <a:lnSpc>
                <a:spcPct val="110000"/>
              </a:lnSpc>
              <a:buClr>
                <a:srgbClr val="FF33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zh-TW" altLang="en-GB" dirty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  <a:cs typeface="Arial" pitchFamily="34" charset="0"/>
              </a:rPr>
              <a:t>你明白多少？</a:t>
            </a:r>
          </a:p>
          <a:p>
            <a:pPr marL="341313" indent="-341313">
              <a:lnSpc>
                <a:spcPct val="110000"/>
              </a:lnSpc>
              <a:spcAft>
                <a:spcPct val="30000"/>
              </a:spcAft>
              <a:buClr>
                <a:srgbClr val="FF33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zh-TW" altLang="en-GB" sz="6600" dirty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  <a:cs typeface="Arial" pitchFamily="34" charset="0"/>
              </a:rPr>
              <a:t>你又能明白多少</a:t>
            </a:r>
            <a:r>
              <a:rPr lang="zh-TW" altLang="en-GB" dirty="0">
                <a:solidFill>
                  <a:schemeClr val="bg1"/>
                </a:solidFill>
                <a:latin typeface="華康粗黑體" pitchFamily="49" charset="-120"/>
                <a:ea typeface="華康粗黑體" pitchFamily="49" charset="-120"/>
                <a:cs typeface="Arial" pitchFamily="34" charset="0"/>
              </a:rPr>
              <a:t>？</a:t>
            </a:r>
          </a:p>
          <a:p>
            <a:pPr marL="341313" indent="-341313">
              <a:lnSpc>
                <a:spcPct val="93000"/>
              </a:lnSpc>
              <a:spcBef>
                <a:spcPts val="800"/>
              </a:spcBef>
              <a:buClr>
                <a:srgbClr val="FF33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zh-TW" sz="3200" b="1" dirty="0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粗黑體" pitchFamily="49" charset="-120"/>
                <a:ea typeface="華康粗黑體" pitchFamily="49" charset="-120"/>
                <a:cs typeface="Arial" pitchFamily="34" charset="0"/>
              </a:rPr>
              <a:t>After this journey ask yourself:</a:t>
            </a:r>
          </a:p>
          <a:p>
            <a:pPr marL="341313" indent="-341313">
              <a:spcBef>
                <a:spcPts val="800"/>
              </a:spcBef>
              <a:buClr>
                <a:srgbClr val="FFFFFF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zh-TW" sz="3200" b="1" dirty="0">
                <a:solidFill>
                  <a:srgbClr val="FFFF6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粗黑體" pitchFamily="49" charset="-120"/>
                <a:ea typeface="華康粗黑體" pitchFamily="49" charset="-120"/>
                <a:cs typeface="Arial" pitchFamily="34" charset="0"/>
              </a:rPr>
              <a:t>Can you say whether you are big or small?</a:t>
            </a:r>
            <a:endParaRPr lang="zh-TW" altLang="en-GB" sz="3200" b="1" dirty="0">
              <a:solidFill>
                <a:srgbClr val="FFFF6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粗黑體" pitchFamily="49" charset="-120"/>
              <a:ea typeface="華康粗黑體" pitchFamily="49" charset="-12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2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2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2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2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2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2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2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2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2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2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2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2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2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2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822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822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副標題 2">
            <a:extLst>
              <a:ext uri="{FF2B5EF4-FFF2-40B4-BE49-F238E27FC236}">
                <a16:creationId xmlns:a16="http://schemas.microsoft.com/office/drawing/2014/main" id="{32DF7389-5F47-4972-A1C8-4AB696D699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zh-HK" altLang="en-US"/>
          </a:p>
        </p:txBody>
      </p:sp>
      <p:pic>
        <p:nvPicPr>
          <p:cNvPr id="7171" name="Picture 2" descr="F:\# 繁體正視-錄像用-手指2018\46徐神父的聖母像a.jpg">
            <a:extLst>
              <a:ext uri="{FF2B5EF4-FFF2-40B4-BE49-F238E27FC236}">
                <a16:creationId xmlns:a16="http://schemas.microsoft.com/office/drawing/2014/main" id="{D2CD5BBC-0D5D-4962-92D4-3FE6198AD6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975" y="0"/>
            <a:ext cx="53324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3">
            <a:extLst>
              <a:ext uri="{FF2B5EF4-FFF2-40B4-BE49-F238E27FC236}">
                <a16:creationId xmlns:a16="http://schemas.microsoft.com/office/drawing/2014/main" id="{AD2BB142-C579-4001-9FBA-3565DD94C7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0"/>
            <a:ext cx="8964612" cy="6858000"/>
          </a:xfrm>
        </p:spPr>
        <p:txBody>
          <a:bodyPr/>
          <a:lstStyle/>
          <a:p>
            <a:pPr>
              <a:buFont typeface="Times New Roman" panose="02020603050405020304" pitchFamily="18" charset="0"/>
              <a:buNone/>
            </a:pPr>
            <a:endParaRPr lang="en-US" altLang="zh-TW" sz="2400">
              <a:solidFill>
                <a:srgbClr val="FFFF00"/>
              </a:solidFill>
              <a:latin typeface="Arial" panose="020B0604020202020204" pitchFamily="34" charset="0"/>
              <a:ea typeface="華康粗黑體" panose="020B0709000000000000" pitchFamily="49" charset="-120"/>
              <a:cs typeface="Arial" panose="020B0604020202020204" pitchFamily="34" charset="0"/>
            </a:endParaRPr>
          </a:p>
          <a:p>
            <a:pPr>
              <a:buFont typeface="Times New Roman" panose="02020603050405020304" pitchFamily="18" charset="0"/>
              <a:buNone/>
            </a:pPr>
            <a:r>
              <a:rPr lang="zh-TW" altLang="en-US" sz="4000">
                <a:solidFill>
                  <a:srgbClr val="FFFF00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所以下面都可能：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zh-TW" sz="40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1.</a:t>
            </a:r>
            <a:r>
              <a:rPr lang="zh-TW" altLang="en-US" sz="40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一粒種子可以變為一個樹林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zh-TW" sz="40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2.</a:t>
            </a:r>
            <a:r>
              <a:rPr lang="zh-TW" altLang="en-US" sz="40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一個人類受精卵變為一個人類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zh-TW" sz="40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3.</a:t>
            </a:r>
            <a:r>
              <a:rPr lang="zh-TW" altLang="en-US" sz="40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從一粒沙看世界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zh-TW" sz="40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4.</a:t>
            </a:r>
            <a:r>
              <a:rPr lang="zh-TW" altLang="en-US" sz="40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宇宙被壓縮在一個小石卵中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zh-TW" sz="40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5.</a:t>
            </a:r>
            <a:r>
              <a:rPr lang="zh-TW" altLang="en-US" sz="40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人有無限潛能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en-US" altLang="zh-TW" sz="40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6.</a:t>
            </a:r>
            <a:r>
              <a:rPr lang="zh-TW" altLang="en-US" sz="40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人人都可以成聖成賢，人人都可以：</a:t>
            </a:r>
          </a:p>
          <a:p>
            <a:pPr>
              <a:buFont typeface="Times New Roman" panose="02020603050405020304" pitchFamily="18" charset="0"/>
              <a:buNone/>
            </a:pPr>
            <a:r>
              <a:rPr lang="zh-TW" altLang="en-US" sz="40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   和聖保祿</a:t>
            </a:r>
            <a:r>
              <a:rPr lang="en-US" altLang="zh-TW" sz="40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聖德蘭</a:t>
            </a:r>
            <a:r>
              <a:rPr lang="en-US" altLang="zh-TW" sz="40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,</a:t>
            </a:r>
            <a:r>
              <a:rPr lang="zh-TW" altLang="en-US" sz="40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聖方濟等相比</a:t>
            </a:r>
            <a:r>
              <a:rPr lang="en-US" altLang="zh-TW" sz="4000">
                <a:solidFill>
                  <a:schemeClr val="bg1"/>
                </a:solidFill>
                <a:latin typeface="Arial" panose="020B0604020202020204" pitchFamily="34" charset="0"/>
                <a:ea typeface="華康粗黑體" panose="020B0709000000000000" pitchFamily="49" charset="-120"/>
                <a:cs typeface="Arial" panose="020B0604020202020204" pitchFamily="34" charset="0"/>
              </a:rPr>
              <a:t>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>
            <a:extLst>
              <a:ext uri="{FF2B5EF4-FFF2-40B4-BE49-F238E27FC236}">
                <a16:creationId xmlns:a16="http://schemas.microsoft.com/office/drawing/2014/main" id="{619AAE4D-EC3C-4BBB-8655-9E9579BCFE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lnSpc>
                <a:spcPct val="11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zh-TW" altLang="en-US" sz="54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聖母和聖人的特點是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zh-TW" altLang="en-US" sz="96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向外</a:t>
            </a:r>
            <a:r>
              <a:rPr lang="zh-TW" altLang="en-US" sz="48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找到最偉大的天主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zh-TW" altLang="en-US" sz="96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向內</a:t>
            </a:r>
            <a:r>
              <a:rPr lang="zh-TW" altLang="en-US" sz="48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找到自己生命的豐盛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zh-TW" altLang="en-US" sz="54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和</a:t>
            </a:r>
            <a:r>
              <a:rPr lang="zh-TW" altLang="en-US" sz="88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在這生命中</a:t>
            </a:r>
            <a:r>
              <a:rPr lang="zh-TW" altLang="en-US" sz="54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的天主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6118448-7B86-4214-BA93-B6448E4E13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ts val="4900"/>
              </a:lnSpc>
              <a:spcBef>
                <a:spcPct val="0"/>
              </a:spcBef>
            </a:pPr>
            <a:r>
              <a:rPr lang="zh-TW" altLang="en-US" sz="36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你可以做什麼？該做什麼？</a:t>
            </a:r>
            <a:endParaRPr lang="en-US" altLang="zh-TW" sz="3600">
              <a:solidFill>
                <a:schemeClr val="bg1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>
              <a:lnSpc>
                <a:spcPts val="4900"/>
              </a:lnSpc>
              <a:spcBef>
                <a:spcPts val="600"/>
              </a:spcBef>
            </a:pPr>
            <a:r>
              <a:rPr lang="zh-TW" altLang="en-US" sz="44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從外：</a:t>
            </a:r>
            <a:endParaRPr lang="en-US" altLang="zh-TW" sz="440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>
              <a:lnSpc>
                <a:spcPts val="4900"/>
              </a:lnSpc>
              <a:spcBef>
                <a:spcPct val="0"/>
              </a:spcBef>
            </a:pPr>
            <a:r>
              <a:rPr lang="zh-TW" altLang="en-US" sz="44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登東山而小魯</a:t>
            </a:r>
            <a:r>
              <a:rPr lang="en-US" altLang="zh-TW" sz="44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sz="44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登泰山而小天下</a:t>
            </a:r>
            <a:endParaRPr lang="en-US" altLang="zh-TW" sz="4400">
              <a:solidFill>
                <a:schemeClr val="bg1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>
              <a:lnSpc>
                <a:spcPts val="4900"/>
              </a:lnSpc>
              <a:spcBef>
                <a:spcPct val="0"/>
              </a:spcBef>
            </a:pPr>
            <a:r>
              <a:rPr lang="zh-TW" altLang="en-US" sz="4400">
                <a:solidFill>
                  <a:srgbClr val="00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登上上主的山</a:t>
            </a:r>
            <a:r>
              <a:rPr lang="en-US" altLang="zh-TW" sz="4400">
                <a:solidFill>
                  <a:srgbClr val="00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sz="4400">
                <a:solidFill>
                  <a:srgbClr val="00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用天主的眼睛去看</a:t>
            </a:r>
            <a:endParaRPr lang="en-US" altLang="zh-TW" sz="4400">
              <a:solidFill>
                <a:srgbClr val="00FF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>
              <a:lnSpc>
                <a:spcPts val="4900"/>
              </a:lnSpc>
              <a:spcBef>
                <a:spcPct val="0"/>
              </a:spcBef>
            </a:pPr>
            <a:r>
              <a:rPr lang="zh-TW" altLang="en-US" sz="44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不做井底蛙：多看書</a:t>
            </a:r>
            <a:r>
              <a:rPr lang="en-US" altLang="zh-TW" sz="44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,</a:t>
            </a:r>
            <a:r>
              <a:rPr lang="zh-TW" altLang="en-US" sz="44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多接觸</a:t>
            </a:r>
            <a:endParaRPr lang="en-US" altLang="zh-TW" sz="4400">
              <a:solidFill>
                <a:schemeClr val="bg1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>
              <a:lnSpc>
                <a:spcPts val="4900"/>
              </a:lnSpc>
              <a:spcBef>
                <a:spcPts val="1800"/>
              </a:spcBef>
            </a:pPr>
            <a:r>
              <a:rPr lang="zh-TW" altLang="en-US" sz="440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從內：</a:t>
            </a:r>
            <a:endParaRPr lang="en-US" altLang="zh-TW" sz="440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>
              <a:lnSpc>
                <a:spcPts val="4900"/>
              </a:lnSpc>
              <a:spcBef>
                <a:spcPct val="0"/>
              </a:spcBef>
            </a:pPr>
            <a:r>
              <a:rPr lang="zh-TW" altLang="en-US" sz="44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默想、默觀、默存在心中</a:t>
            </a:r>
            <a:r>
              <a:rPr lang="en-US" altLang="zh-TW" sz="44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;</a:t>
            </a:r>
          </a:p>
          <a:p>
            <a:pPr>
              <a:lnSpc>
                <a:spcPts val="4900"/>
              </a:lnSpc>
              <a:spcBef>
                <a:spcPct val="0"/>
              </a:spcBef>
            </a:pPr>
            <a:r>
              <a:rPr lang="zh-TW" altLang="en-US" sz="44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多讀書</a:t>
            </a:r>
            <a:r>
              <a:rPr lang="en-US" altLang="zh-TW" sz="44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:</a:t>
            </a:r>
            <a:r>
              <a:rPr lang="zh-TW" altLang="en-US" sz="44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古今中外的生命智慧和經歷</a:t>
            </a:r>
            <a:endParaRPr lang="en-US" altLang="zh-TW" sz="4400">
              <a:solidFill>
                <a:schemeClr val="bg1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  <a:p>
            <a:pPr>
              <a:lnSpc>
                <a:spcPts val="4900"/>
              </a:lnSpc>
              <a:spcBef>
                <a:spcPct val="0"/>
              </a:spcBef>
            </a:pPr>
            <a:r>
              <a:rPr lang="zh-TW" altLang="en-US" sz="4400">
                <a:solidFill>
                  <a:schemeClr val="bg1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向天主、向人、向大自然</a:t>
            </a:r>
            <a:r>
              <a:rPr lang="zh-TW" altLang="en-US" sz="4400">
                <a:solidFill>
                  <a:srgbClr val="00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itchFamily="49" charset="-120"/>
              </a:rPr>
              <a:t>開放</a:t>
            </a:r>
            <a:endParaRPr lang="zh-TW" altLang="en-US" sz="3600">
              <a:solidFill>
                <a:srgbClr val="00FF00"/>
              </a:solidFill>
              <a:latin typeface="華康粗黑體" panose="020B0709000000000000" pitchFamily="49" charset="-120"/>
              <a:ea typeface="華康粗黑體" panose="020B0709000000000000" pitchFamily="49" charset="-120"/>
              <a:cs typeface="華康黑體-GB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副標題 2">
            <a:extLst>
              <a:ext uri="{FF2B5EF4-FFF2-40B4-BE49-F238E27FC236}">
                <a16:creationId xmlns:a16="http://schemas.microsoft.com/office/drawing/2014/main" id="{9AEA760F-1B5A-4E73-B1FD-BB70E805F9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教會憲章說：「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由於她兒子的功績，她在一種優越的方式下獲救，並且以一種緊密的聯繫和他相契，享有天主聖子之母的崇高任務和殊榮；為了這一特殊恩賜，她遠遠超出天上人間所有的其它一切受造物。公教會在聖神教導下，以兒女孝愛之忱，尊她為最摯愛的母親。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」（節</a:t>
            </a:r>
            <a:r>
              <a:rPr lang="en-US" altLang="zh-TW">
                <a:ea typeface="華康粗黑體" panose="020B0709000000000000" pitchFamily="49" charset="-120"/>
              </a:rPr>
              <a:t>52</a:t>
            </a:r>
            <a:r>
              <a:rPr lang="zh-TW" altLang="en-US">
                <a:ea typeface="華康粗黑體" panose="020B0709000000000000" pitchFamily="49" charset="-120"/>
              </a:rPr>
              <a:t>）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ea typeface="華康粗黑體" panose="020B0709000000000000" pitchFamily="49" charset="-120"/>
              </a:rPr>
              <a:t>    2.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我們相信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基督是「唯一的中保」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，但聖母及聖人在主前的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代禱也是極有效的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。其實我們也是互為中保的，這便是我們要互相代禱的原因。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ea typeface="華康粗黑體" panose="020B0709000000000000" pitchFamily="49" charset="-120"/>
              </a:rPr>
              <a:t>    </a:t>
            </a:r>
            <a:r>
              <a:rPr lang="en-US" altLang="zh-TW">
                <a:ea typeface="華康粗黑體" panose="020B0709000000000000" pitchFamily="49" charset="-120"/>
              </a:rPr>
              <a:t>3.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天主教並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不「拜」聖母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，也不「拜」聖人。我們恭敬聖母，朝拜、欽崇天主。這有三個理由：</a:t>
            </a:r>
            <a:r>
              <a:rPr lang="en-US" altLang="zh-TW">
                <a:ea typeface="華康粗黑體" panose="020B0709000000000000" pitchFamily="49" charset="-120"/>
              </a:rPr>
              <a:t>a.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天主教徒的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唯一宗教本分是彌撒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，而彌撒是欽崇天主的大禮。</a:t>
            </a:r>
            <a:r>
              <a:rPr lang="en-US" altLang="zh-TW">
                <a:ea typeface="華康粗黑體" panose="020B0709000000000000" pitchFamily="49" charset="-120"/>
              </a:rPr>
              <a:t>b.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我們遵守十誡的第一條：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欽崇一天主</a:t>
            </a:r>
            <a:endParaRPr lang="en-US" altLang="zh-TW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副標題 2">
            <a:extLst>
              <a:ext uri="{FF2B5EF4-FFF2-40B4-BE49-F238E27FC236}">
                <a16:creationId xmlns:a16="http://schemas.microsoft.com/office/drawing/2014/main" id="{C216F756-5EBD-44D5-B313-EFD09DE9C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在萬有之上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（當然也在聖母之上！）</a:t>
            </a:r>
            <a:r>
              <a:rPr lang="en-US" altLang="zh-TW">
                <a:ea typeface="華康粗黑體" panose="020B0709000000000000" pitchFamily="49" charset="-120"/>
              </a:rPr>
              <a:t>c.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連我們唸的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玫瑰經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，也是和聖母一起，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默想天主救人的事蹟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，是對天主的感恩。我們為聖母和聖人們的得救而歌頌天主，看到他們的成功而充滿希望和信心，看到他們在聖德路上的努力而感到莫大的鼓舞。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ea typeface="華康粗黑體" panose="020B0709000000000000" pitchFamily="49" charset="-120"/>
              </a:rPr>
              <a:t>    </a:t>
            </a:r>
            <a:r>
              <a:rPr lang="en-US" altLang="zh-TW">
                <a:ea typeface="華康粗黑體" panose="020B0709000000000000" pitchFamily="49" charset="-120"/>
              </a:rPr>
              <a:t>4.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教會不單恭敬聖母及聖人，還用外在的標記與儀式表達：「敬之以禮」。我們對聖母、聖人的敬禮，絕不會奪去天主及耶穌在我們心中的地位。相反地，那是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光榮天主的另一形式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。因為在敬禮聖母或聖人時，我們不單「相信」耶穌是救主，我們還「看到」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救恩在聖母及聖人身上兌現了出來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。所以我們的口號就是：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偕同聖母</a:t>
            </a:r>
            <a:r>
              <a:rPr lang="en-US" altLang="zh-TW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及聖人</a:t>
            </a:r>
            <a:r>
              <a:rPr lang="en-US" altLang="zh-TW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  <a:r>
              <a:rPr lang="zh-TW" altLang="en-US" sz="28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步武基督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副標題 2">
            <a:extLst>
              <a:ext uri="{FF2B5EF4-FFF2-40B4-BE49-F238E27FC236}">
                <a16:creationId xmlns:a16="http://schemas.microsoft.com/office/drawing/2014/main" id="{492087BB-032B-439D-8A9A-C0ABC1D99D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三、聖物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ea typeface="華康粗黑體" panose="020B0709000000000000" pitchFamily="49" charset="-120"/>
              </a:rPr>
              <a:t>   1.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建築物、樹枝、水、十字架、人像、地方、時間、日期等等只是代表著某種作用，並無永久性的存在意義。其作用若能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助人成聖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，則亦可被稱為是「聖」的。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ea typeface="華康粗黑體" panose="020B0709000000000000" pitchFamily="49" charset="-120"/>
              </a:rPr>
              <a:t>   </a:t>
            </a:r>
            <a:r>
              <a:rPr lang="en-US" altLang="zh-TW">
                <a:ea typeface="華康粗黑體" panose="020B0709000000000000" pitchFamily="49" charset="-120"/>
              </a:rPr>
              <a:t>2.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當教會指定某日為「聖日」時，我們是在相信，「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一日是聖日，日日是聖日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」；當教會相信天主臨于聖堂時，我們是在相信天主無所不在。</a:t>
            </a:r>
          </a:p>
          <a:p>
            <a:pPr algn="di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ea typeface="華康粗黑體" panose="020B0709000000000000" pitchFamily="49" charset="-120"/>
              </a:rPr>
              <a:t>   </a:t>
            </a:r>
            <a:r>
              <a:rPr lang="en-US" altLang="zh-TW">
                <a:ea typeface="華康粗黑體" panose="020B0709000000000000" pitchFamily="49" charset="-120"/>
              </a:rPr>
              <a:t>3.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珍惜那些對我們信仰有幫助的東西是合理的，因為人需要可見的標記的提醒。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聖像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提醒我們對聖人的敬禮，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聖枝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是我們歡迎基督的記號，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聖水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使我們回憶曾受洗歸於基督，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聖灰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使我們感到自己的卑微，念珠是我們祈禱和默想的工具，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十字架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更是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副標題 2">
            <a:extLst>
              <a:ext uri="{FF2B5EF4-FFF2-40B4-BE49-F238E27FC236}">
                <a16:creationId xmlns:a16="http://schemas.microsoft.com/office/drawing/2014/main" id="{75DB5D60-8FD9-4FDC-B196-9185CA290B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我們榮譽的標記。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對聖物的珍惜就是對信仰的重視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，但千萬不可認為這些東西具有「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法力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」或可以僻邪等，這種想法是迷信的！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ea typeface="華康粗黑體" panose="020B0709000000000000" pitchFamily="49" charset="-120"/>
              </a:rPr>
              <a:t>    </a:t>
            </a:r>
            <a:r>
              <a:rPr lang="en-US" altLang="zh-TW">
                <a:ea typeface="華康粗黑體" panose="020B0709000000000000" pitchFamily="49" charset="-120"/>
              </a:rPr>
              <a:t>4.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基督是天主的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活聖殿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，而教會是基督的身體，所以信徒的團體就是新的聖殿（伯前</a:t>
            </a:r>
            <a:r>
              <a:rPr lang="en-US" altLang="zh-TW">
                <a:ea typeface="華康粗黑體" panose="020B0709000000000000" pitchFamily="49" charset="-120"/>
              </a:rPr>
              <a:t>2:4-5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；弗</a:t>
            </a:r>
            <a:r>
              <a:rPr lang="en-US" altLang="zh-TW">
                <a:ea typeface="華康粗黑體" panose="020B0709000000000000" pitchFamily="49" charset="-120"/>
              </a:rPr>
              <a:t>2:19-22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；格後</a:t>
            </a:r>
            <a:r>
              <a:rPr lang="en-US" altLang="zh-TW">
                <a:ea typeface="華康粗黑體" panose="020B0709000000000000" pitchFamily="49" charset="-120"/>
              </a:rPr>
              <a:t>6:16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）。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不是地方使人成聖，而是人使地方成了聖的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ea typeface="華康粗黑體" panose="020B0709000000000000" pitchFamily="49" charset="-120"/>
              </a:rPr>
              <a:t>    </a:t>
            </a:r>
            <a:r>
              <a:rPr lang="en-US" altLang="zh-TW">
                <a:ea typeface="華康粗黑體" panose="020B0709000000000000" pitchFamily="49" charset="-120"/>
              </a:rPr>
              <a:t>5.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聖屋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的意義是表示這個家庭要成為一個父慈子孝、兄友弟恭的培育場所，要成為上主臨在該區的標記，而且要成為鄰人良好家庭生活的模範。請神父去聖屋其實是一種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宣信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，也是在上主前的一種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許諾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：我們要成為一個聖家！</a:t>
            </a: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di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ea typeface="華康粗黑體" panose="020B0709000000000000" pitchFamily="49" charset="-120"/>
              </a:rPr>
              <a:t>    6.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有一次，德日進神父想獻彌撒，又缺乏彌撒的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副標題 2">
            <a:extLst>
              <a:ext uri="{FF2B5EF4-FFF2-40B4-BE49-F238E27FC236}">
                <a16:creationId xmlns:a16="http://schemas.microsoft.com/office/drawing/2014/main" id="{7945423C-34DE-416A-9683-040F50D8FC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38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用具，他突然想到要以地球為祭台，以生命為祭品。這確是本課最佳的註釋。</a:t>
            </a:r>
          </a:p>
          <a:p>
            <a:pPr algn="just" eaLnBrk="1">
              <a:lnSpc>
                <a:spcPts val="3800"/>
              </a:lnSpc>
              <a:spcBef>
                <a:spcPct val="0"/>
              </a:spcBef>
            </a:pPr>
            <a:r>
              <a:rPr lang="en-US" altLang="zh-TW">
                <a:ea typeface="華康粗黑體" panose="020B0709000000000000" pitchFamily="49" charset="-120"/>
              </a:rPr>
              <a:t>    7.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「祝聖」有「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分別開來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」和「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賦與特殊用途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雙重意義。例如祝聖木十字架：木本來可作燃料、可做椅子等，但成了十字架後，便從一般木頭中被分別出來了。從此它有一種新用途，它要提醒人紀念救主的愛。所以祝聖十字架的經文大意會是這樣：「上主，求你祝福這十字架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使配戴它的人，能常常記憶你為他們所顯示的慈愛，並蒙受你的祝福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。因父、及子、及聖神之名。亞孟。」</a:t>
            </a:r>
          </a:p>
          <a:p>
            <a:pPr algn="just" eaLnBrk="1">
              <a:lnSpc>
                <a:spcPts val="3800"/>
              </a:lnSpc>
              <a:spcBef>
                <a:spcPct val="0"/>
              </a:spcBef>
            </a:pPr>
            <a:r>
              <a:rPr lang="en-US" altLang="zh-HK">
                <a:ea typeface="華康粗黑體" panose="020B0709000000000000" pitchFamily="49" charset="-120"/>
              </a:rPr>
              <a:t>    </a:t>
            </a:r>
            <a:r>
              <a:rPr lang="en-US" altLang="zh-TW">
                <a:ea typeface="華康粗黑體" panose="020B0709000000000000" pitchFamily="49" charset="-120"/>
              </a:rPr>
              <a:t>8.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有些基督教徒認為恭敬聖像和聖物是「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拜偶像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」。其實，一切能激勵我們、增加我們信德的，都絕不能稱為「偶像」。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偶像是那些使我們與天主疏遠的東西。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ASA-t">
  <a:themeElements>
    <a:clrScheme name="NASA-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ASA-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ASA-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SA-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SA-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SA-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SA-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SA-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SA-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</TotalTime>
  <Words>2420</Words>
  <Application>Microsoft Office PowerPoint</Application>
  <PresentationFormat>如螢幕大小 (4:3)</PresentationFormat>
  <Paragraphs>271</Paragraphs>
  <Slides>42</Slides>
  <Notes>29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42</vt:i4>
      </vt:variant>
    </vt:vector>
  </HeadingPairs>
  <TitlesOfParts>
    <vt:vector size="56" baseType="lpstr">
      <vt:lpstr>Arial</vt:lpstr>
      <vt:lpstr>新細明體</vt:lpstr>
      <vt:lpstr>Calibri</vt:lpstr>
      <vt:lpstr>Times New Roman</vt:lpstr>
      <vt:lpstr>華康粗黑體</vt:lpstr>
      <vt:lpstr>Wingdings</vt:lpstr>
      <vt:lpstr>華康黑體W7(P)-GB5</vt:lpstr>
      <vt:lpstr>華康黑體W7-GB5</vt:lpstr>
      <vt:lpstr>Angsana New</vt:lpstr>
      <vt:lpstr>華康黑體-GB5</vt:lpstr>
      <vt:lpstr>華康布丁體</vt:lpstr>
      <vt:lpstr>華康儷中黑</vt:lpstr>
      <vt:lpstr>預設簡報設計</vt:lpstr>
      <vt:lpstr>NASA-t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 督 宣 講 的 核 心</dc:title>
  <dc:creator>Tsui Kam Yiu</dc:creator>
  <cp:lastModifiedBy>user</cp:lastModifiedBy>
  <cp:revision>396</cp:revision>
  <dcterms:created xsi:type="dcterms:W3CDTF">2008-05-09T13:42:49Z</dcterms:created>
  <dcterms:modified xsi:type="dcterms:W3CDTF">2025-04-28T02:13:57Z</dcterms:modified>
</cp:coreProperties>
</file>