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4" r:id="rId2"/>
    <p:sldId id="295" r:id="rId3"/>
    <p:sldId id="296" r:id="rId4"/>
    <p:sldId id="297" r:id="rId5"/>
    <p:sldId id="299" r:id="rId6"/>
    <p:sldId id="300" r:id="rId7"/>
    <p:sldId id="301" r:id="rId8"/>
    <p:sldId id="302" r:id="rId9"/>
    <p:sldId id="303" r:id="rId10"/>
    <p:sldId id="305" r:id="rId11"/>
    <p:sldId id="304" r:id="rId12"/>
    <p:sldId id="286" r:id="rId13"/>
    <p:sldId id="287" r:id="rId14"/>
    <p:sldId id="288" r:id="rId15"/>
    <p:sldId id="289" r:id="rId16"/>
    <p:sldId id="290" r:id="rId17"/>
    <p:sldId id="291" r:id="rId18"/>
    <p:sldId id="292" r:id="rId19"/>
    <p:sldId id="293" r:id="rId20"/>
  </p:sldIdLst>
  <p:sldSz cx="9144000" cy="6858000" type="screen4x3"/>
  <p:notesSz cx="6858000" cy="9144000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9900CC"/>
    <a:srgbClr val="FF0000"/>
    <a:srgbClr val="990033"/>
    <a:srgbClr val="003366"/>
    <a:srgbClr val="660033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淺色樣式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48" autoAdjust="0"/>
    <p:restoredTop sz="94660"/>
  </p:normalViewPr>
  <p:slideViewPr>
    <p:cSldViewPr>
      <p:cViewPr varScale="1">
        <p:scale>
          <a:sx n="59" d="100"/>
          <a:sy n="59" d="100"/>
        </p:scale>
        <p:origin x="141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74EFA91-B001-46D4-8DDB-E9BEECA6D41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3E5D710-17DD-43AD-AA0B-12605018CB7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4E03794-563A-4387-9B18-083DE208015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2C3656-E887-4313-9670-3031B485B77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3350725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766384C-56A0-48F6-8775-FE6BCD29C3C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C156186-DB0C-4C1F-AD7C-5F2EE91E29B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9ABD46E-0C2A-4E08-A0C4-801525C5498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0CAFBD-EFDA-415F-BC25-ED53D622CCD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13672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5564E46-8803-4106-A032-5D495E1CF89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9992947-71D4-407C-9C6E-905B714E9EF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223D8F7-8E72-469B-B983-1BC61950DC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E150F0-55AC-416F-B772-13BAAE65E68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888988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F2C2E7C-BAA2-4246-8DD4-FFBA2E6AA83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048169D-A058-4376-AF8D-D843CD66E66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CC66411-2779-4D74-A7E3-5ECB9092B5D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2F4066-0541-4D74-BFA0-3D79F526D14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2111785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9EFAE0F-6ACF-4ADF-8783-4A4E3FDCD7D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E7AF84D-0678-420E-9EA6-912014E50AF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0F614C8-8FC3-42E9-9C4E-DCDD52A2949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F0460B-41E5-4E92-B022-286195A942F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5000445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7A2005B-A252-4AEF-97E0-6349FE132D6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3099DDD-BC24-4824-819E-944992324AE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EA9E6B9-9FBC-4E09-A972-EF0E91F00C8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11C5ED-F8ED-4011-AFE6-CBCF4D972D5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077432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CF6570F6-049B-4A37-9290-E11AE3DC886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07C2ABD1-A893-4345-AF4D-69E2DEBB959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8393B4FC-792C-42DF-B9B7-CD1DEA446EE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705BCB-60EA-43D0-9A67-1DE18F05F2F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362380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16B4D371-EDB7-4758-B51E-8891D536381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73636429-D79B-4CE2-BB0D-B464D9828BF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8FC159F2-5E73-4023-805A-77CDC2089E6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EF44BF-7FFB-4254-BEC6-9734CA1A094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0868578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18DF3E3E-E634-4AEB-8154-0EBD2D416D8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2CD7D518-3263-4DF3-B653-E6BB03F1031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C9E0F261-8CC7-400F-BA00-EC40A7B9E8C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909954-3AB5-493D-9A9D-2162C82684E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6355915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D63689B-1C23-4402-9798-11B2DF5A5EF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782EF1E-A4C6-48A0-9CE5-944CC509F00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4BE191B-E39C-4BF2-9136-3B70E3B3618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0EA2DC-8224-4682-BD1D-9688681D5D3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289053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BDE9784-9E4D-40F3-B12A-6B7668D419A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6BA7699-AA93-49AA-A9DC-DA164EA1CCF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C2373A2-57FC-4673-B169-5D89EBCFDA6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AB6F34-4619-4014-94FD-AB2BFBEEDEC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974823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D94CA0BA-6B6A-46B6-A333-942E2E0C3FF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3CAF8AEB-1709-4DB9-AD49-B5B54B6688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9DE8657C-6751-4172-9767-AED6E34FD910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EB834910-6CD1-4B4B-B8FE-2A51D85A8B6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11AA1F3C-2F9A-435D-8A85-55BCEFBC864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2DA2AA68-AF46-4113-95C9-657D44433A3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026">
            <a:extLst>
              <a:ext uri="{FF2B5EF4-FFF2-40B4-BE49-F238E27FC236}">
                <a16:creationId xmlns:a16="http://schemas.microsoft.com/office/drawing/2014/main" id="{C04D12BE-834A-4432-95A8-22A9465B3CE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03350" y="333375"/>
            <a:ext cx="7391400" cy="3703638"/>
          </a:xfrm>
        </p:spPr>
        <p:txBody>
          <a:bodyPr/>
          <a:lstStyle/>
          <a:p>
            <a:pPr algn="l" eaLnBrk="1" hangingPunct="1"/>
            <a:r>
              <a:rPr lang="en-US" altLang="zh-TW" sz="5400">
                <a:solidFill>
                  <a:srgbClr val="0000FF"/>
                </a:solidFill>
                <a:latin typeface="Arial Unicode MS" pitchFamily="34" charset="-120"/>
                <a:ea typeface="Arial Unicode MS" pitchFamily="34" charset="-120"/>
              </a:rPr>
              <a:t>         7,10</a:t>
            </a:r>
            <a:r>
              <a:rPr lang="zh-TW" altLang="en-US" sz="5400">
                <a:solidFill>
                  <a:srgbClr val="0000FF"/>
                </a:solidFill>
                <a:latin typeface="Arial Unicode MS" pitchFamily="34" charset="-120"/>
                <a:ea typeface="Arial Unicode MS" pitchFamily="34" charset="-120"/>
              </a:rPr>
              <a:t>誡</a:t>
            </a:r>
            <a:br>
              <a:rPr lang="en-US" altLang="zh-TW" sz="5400">
                <a:solidFill>
                  <a:srgbClr val="0000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</a:br>
            <a:br>
              <a:rPr lang="en-US" altLang="zh-TW" sz="5400">
                <a:solidFill>
                  <a:srgbClr val="0000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</a:br>
            <a:r>
              <a:rPr lang="en-US" altLang="zh-TW" sz="5400">
                <a:solidFill>
                  <a:srgbClr val="0000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   </a:t>
            </a:r>
            <a:r>
              <a:rPr lang="zh-TW" altLang="es-MX" sz="7200">
                <a:solidFill>
                  <a:srgbClr val="0000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關於金錢</a:t>
            </a:r>
          </a:p>
        </p:txBody>
      </p:sp>
    </p:spTree>
  </p:cSld>
  <p:clrMapOvr>
    <a:masterClrMapping/>
  </p:clrMapOvr>
  <p:transition spd="slow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副標題 2">
            <a:extLst>
              <a:ext uri="{FF2B5EF4-FFF2-40B4-BE49-F238E27FC236}">
                <a16:creationId xmlns:a16="http://schemas.microsoft.com/office/drawing/2014/main" id="{840B4543-6F28-45AC-B05C-F272F53550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260350"/>
            <a:ext cx="9109075" cy="6192838"/>
          </a:xfrm>
        </p:spPr>
        <p:txBody>
          <a:bodyPr/>
          <a:lstStyle/>
          <a:p>
            <a:r>
              <a:rPr lang="zh-TW" altLang="en-US" sz="4400">
                <a:latin typeface="華康儷中黑" panose="020B0509000000000000" pitchFamily="49" charset="-120"/>
                <a:ea typeface="華康儷中黑" panose="020B0509000000000000" pitchFamily="49" charset="-120"/>
              </a:rPr>
              <a:t>話雖如此</a:t>
            </a:r>
            <a:endParaRPr lang="en-US" altLang="zh-TW" sz="4400">
              <a:latin typeface="華康儷中黑" panose="020B0509000000000000" pitchFamily="49" charset="-120"/>
              <a:ea typeface="華康儷中黑" panose="020B0509000000000000" pitchFamily="49" charset="-120"/>
            </a:endParaRPr>
          </a:p>
          <a:p>
            <a:r>
              <a:rPr lang="zh-TW" altLang="en-US" sz="4400">
                <a:latin typeface="華康儷中黑" panose="020B0509000000000000" pitchFamily="49" charset="-120"/>
                <a:ea typeface="華康儷中黑" panose="020B0509000000000000" pitchFamily="49" charset="-120"/>
              </a:rPr>
              <a:t>誰能不貪錢</a:t>
            </a:r>
            <a:endParaRPr lang="en-US" altLang="zh-TW" sz="4400">
              <a:latin typeface="華康儷中黑" panose="020B0509000000000000" pitchFamily="49" charset="-120"/>
              <a:ea typeface="華康儷中黑" panose="020B0509000000000000" pitchFamily="49" charset="-120"/>
            </a:endParaRPr>
          </a:p>
          <a:p>
            <a:endParaRPr lang="en-US" altLang="zh-HK" sz="4400">
              <a:latin typeface="華康儷中黑" panose="020B0509000000000000" pitchFamily="49" charset="-120"/>
              <a:ea typeface="華康儷中黑" panose="020B0509000000000000" pitchFamily="49" charset="-120"/>
            </a:endParaRPr>
          </a:p>
          <a:p>
            <a:r>
              <a:rPr lang="zh-TW" altLang="en-US" sz="4400">
                <a:latin typeface="華康儷中黑" panose="020B0509000000000000" pitchFamily="49" charset="-120"/>
                <a:ea typeface="華康儷中黑" panose="020B0509000000000000" pitchFamily="49" charset="-120"/>
              </a:rPr>
              <a:t>為什麼？</a:t>
            </a:r>
            <a:endParaRPr lang="zh-HK" altLang="en-US" sz="4400">
              <a:latin typeface="華康儷中黑" panose="020B0509000000000000" pitchFamily="49" charset="-120"/>
              <a:ea typeface="華康儷中黑" panose="020B0509000000000000" pitchFamily="49" charset="-12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副標題 2">
            <a:extLst>
              <a:ext uri="{FF2B5EF4-FFF2-40B4-BE49-F238E27FC236}">
                <a16:creationId xmlns:a16="http://schemas.microsoft.com/office/drawing/2014/main" id="{A4EB5D1E-6113-41D1-8DD6-7DC1E2D19CE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eaLnBrk="1">
              <a:lnSpc>
                <a:spcPts val="5500"/>
              </a:lnSpc>
              <a:spcBef>
                <a:spcPct val="0"/>
              </a:spcBef>
            </a:pPr>
            <a:r>
              <a:rPr lang="zh-TW" altLang="en-US" sz="360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 </a:t>
            </a:r>
            <a:r>
              <a:rPr lang="en-US" altLang="zh-TW" sz="360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44.</a:t>
            </a:r>
            <a:r>
              <a:rPr lang="zh-TW" altLang="en-US" sz="360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天主十誡</a:t>
            </a:r>
            <a:r>
              <a:rPr lang="en-US" altLang="zh-HK" sz="360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sym typeface="Symbol" panose="05050102010706020507" pitchFamily="18" charset="2"/>
              </a:rPr>
              <a:t></a:t>
            </a:r>
            <a:r>
              <a:rPr lang="zh-TW" altLang="en-US" sz="360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第六、七、九、十誡</a:t>
            </a:r>
          </a:p>
          <a:p>
            <a:pPr algn="l" eaLnBrk="1">
              <a:lnSpc>
                <a:spcPts val="4000"/>
              </a:lnSpc>
              <a:spcBef>
                <a:spcPct val="0"/>
              </a:spcBef>
            </a:pPr>
            <a:r>
              <a:rPr lang="zh-TW" altLang="en-US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第六誡、第九誡：保護身心的純潔</a:t>
            </a:r>
          </a:p>
          <a:p>
            <a:pPr algn="just" eaLnBrk="1">
              <a:lnSpc>
                <a:spcPts val="4000"/>
              </a:lnSpc>
              <a:spcBef>
                <a:spcPct val="0"/>
              </a:spcBef>
            </a:pPr>
            <a:r>
              <a:rPr lang="en-US" altLang="zh-HK">
                <a:ea typeface="華康粗黑體" panose="020B0709000000000000" pitchFamily="49" charset="-120"/>
              </a:rPr>
              <a:t>  </a:t>
            </a:r>
            <a:r>
              <a:rPr lang="en-US" altLang="zh-TW">
                <a:ea typeface="華康粗黑體" panose="020B0709000000000000" pitchFamily="49" charset="-120"/>
              </a:rPr>
              <a:t>1.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天主是造物主，他以愛心和智慧創造了人類。他造了男人和女人（創</a:t>
            </a:r>
            <a:r>
              <a:rPr lang="en-US" altLang="zh-TW">
                <a:ea typeface="華康粗黑體" panose="020B0709000000000000" pitchFamily="49" charset="-120"/>
              </a:rPr>
              <a:t>1:27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），願意人</a:t>
            </a:r>
            <a:r>
              <a:rPr lang="zh-TW" altLang="en-US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分享他的創造力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。男女在運用性能力和生育能力時，也在反映出天主的愛心與智能。</a:t>
            </a:r>
          </a:p>
          <a:p>
            <a:pPr algn="just" eaLnBrk="1">
              <a:lnSpc>
                <a:spcPts val="4000"/>
              </a:lnSpc>
              <a:spcBef>
                <a:spcPct val="0"/>
              </a:spcBef>
            </a:pPr>
            <a:r>
              <a:rPr lang="en-US" altLang="zh-HK">
                <a:ea typeface="華康粗黑體" panose="020B0709000000000000" pitchFamily="49" charset="-120"/>
              </a:rPr>
              <a:t>    </a:t>
            </a:r>
            <a:r>
              <a:rPr lang="en-US" altLang="zh-TW">
                <a:ea typeface="華康粗黑體" panose="020B0709000000000000" pitchFamily="49" charset="-120"/>
              </a:rPr>
              <a:t>2.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青年人應接受正確的</a:t>
            </a:r>
            <a:r>
              <a:rPr lang="zh-TW" altLang="en-US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性教育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，明白男女在</a:t>
            </a:r>
            <a:r>
              <a:rPr lang="zh-TW" altLang="en-US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生理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、</a:t>
            </a:r>
            <a:r>
              <a:rPr lang="zh-TW" altLang="en-US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心理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、</a:t>
            </a:r>
            <a:r>
              <a:rPr lang="zh-TW" altLang="en-US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思想方式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上之不同，懂得互相尊重，為未來的幸福家庭作準備。</a:t>
            </a:r>
          </a:p>
          <a:p>
            <a:pPr algn="just" eaLnBrk="1">
              <a:lnSpc>
                <a:spcPts val="4000"/>
              </a:lnSpc>
              <a:spcBef>
                <a:spcPct val="0"/>
              </a:spcBef>
            </a:pPr>
            <a:r>
              <a:rPr lang="en-US" altLang="zh-HK">
                <a:ea typeface="華康粗黑體" panose="020B0709000000000000" pitchFamily="49" charset="-120"/>
              </a:rPr>
              <a:t>    </a:t>
            </a:r>
            <a:r>
              <a:rPr lang="en-US" altLang="zh-TW">
                <a:ea typeface="華康粗黑體" panose="020B0709000000000000" pitchFamily="49" charset="-120"/>
              </a:rPr>
              <a:t>3.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基督徒應該</a:t>
            </a:r>
            <a:r>
              <a:rPr lang="zh-TW" altLang="en-US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尊重肉體及性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，無論思、言、行為，都要保持純潔的心靈和高貴的操守。（格前</a:t>
            </a:r>
            <a:r>
              <a:rPr lang="en-US" altLang="zh-TW">
                <a:ea typeface="華康粗黑體" panose="020B0709000000000000" pitchFamily="49" charset="-120"/>
              </a:rPr>
              <a:t>6:15-20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）</a:t>
            </a:r>
          </a:p>
          <a:p>
            <a:pPr algn="dist" eaLnBrk="1">
              <a:lnSpc>
                <a:spcPts val="4000"/>
              </a:lnSpc>
              <a:spcBef>
                <a:spcPct val="0"/>
              </a:spcBef>
            </a:pPr>
            <a:r>
              <a:rPr lang="en-US" altLang="zh-TW">
                <a:ea typeface="華康粗黑體" panose="020B0709000000000000" pitchFamily="49" charset="-120"/>
              </a:rPr>
              <a:t>    4.</a:t>
            </a:r>
            <a:r>
              <a:rPr lang="zh-TW" altLang="en-US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性是神聖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且正當的，故此人應極力避免那些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副標題 2">
            <a:extLst>
              <a:ext uri="{FF2B5EF4-FFF2-40B4-BE49-F238E27FC236}">
                <a16:creationId xmlns:a16="http://schemas.microsoft.com/office/drawing/2014/main" id="{BE0174F4-642C-4324-BD04-5BA3DF8BF1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l" eaLnBrk="1">
              <a:lnSpc>
                <a:spcPts val="4000"/>
              </a:lnSpc>
              <a:spcBef>
                <a:spcPct val="0"/>
              </a:spcBef>
            </a:pP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能玷辱人格，及只是滿足個人私欲的一切行為。這些行為包括一切邪淫的言談舉動，或心內私戀、喜歡和願意淫亂之事。</a:t>
            </a:r>
          </a:p>
          <a:p>
            <a:pPr algn="l" eaLnBrk="1">
              <a:lnSpc>
                <a:spcPts val="4000"/>
              </a:lnSpc>
              <a:spcBef>
                <a:spcPct val="0"/>
              </a:spcBef>
            </a:pPr>
            <a:r>
              <a:rPr lang="en-US" altLang="zh-TW">
                <a:latin typeface="華康粗黑體" panose="020B0709000000000000" pitchFamily="49" charset="-120"/>
                <a:ea typeface="華康粗黑體" panose="020B0709000000000000" pitchFamily="49" charset="-120"/>
              </a:rPr>
              <a:t>  </a:t>
            </a:r>
            <a:r>
              <a:rPr lang="en-US" altLang="zh-TW">
                <a:ea typeface="華康粗黑體" panose="020B0709000000000000" pitchFamily="49" charset="-120"/>
              </a:rPr>
              <a:t>5.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在第六誡毋行邪淫及第九誡毋願他人妻中，我們應該：</a:t>
            </a:r>
          </a:p>
          <a:p>
            <a:pPr algn="l" eaLnBrk="1">
              <a:lnSpc>
                <a:spcPts val="4000"/>
              </a:lnSpc>
              <a:spcBef>
                <a:spcPct val="0"/>
              </a:spcBef>
            </a:pPr>
            <a:r>
              <a:rPr lang="en-US" altLang="zh-TW">
                <a:latin typeface="華康粗黑體" panose="020B0709000000000000" pitchFamily="49" charset="-120"/>
                <a:ea typeface="華康粗黑體" panose="020B0709000000000000" pitchFamily="49" charset="-120"/>
              </a:rPr>
              <a:t> ‧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尊重自己以及他人的</a:t>
            </a:r>
            <a:r>
              <a:rPr lang="zh-TW" altLang="en-US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身體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；</a:t>
            </a:r>
          </a:p>
          <a:p>
            <a:pPr algn="l" eaLnBrk="1">
              <a:lnSpc>
                <a:spcPts val="4000"/>
              </a:lnSpc>
              <a:spcBef>
                <a:spcPct val="0"/>
              </a:spcBef>
            </a:pPr>
            <a:r>
              <a:rPr lang="en-US" altLang="zh-TW">
                <a:latin typeface="華康粗黑體" panose="020B0709000000000000" pitchFamily="49" charset="-120"/>
                <a:ea typeface="華康粗黑體" panose="020B0709000000000000" pitchFamily="49" charset="-120"/>
              </a:rPr>
              <a:t> ‧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按照天主的旨意運用</a:t>
            </a:r>
            <a:r>
              <a:rPr lang="zh-TW" altLang="en-US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性的本能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；</a:t>
            </a:r>
          </a:p>
          <a:p>
            <a:pPr algn="l" eaLnBrk="1">
              <a:lnSpc>
                <a:spcPts val="4000"/>
              </a:lnSpc>
              <a:spcBef>
                <a:spcPct val="0"/>
              </a:spcBef>
            </a:pPr>
            <a:r>
              <a:rPr lang="en-US" altLang="zh-TW">
                <a:latin typeface="華康粗黑體" panose="020B0709000000000000" pitchFamily="49" charset="-120"/>
                <a:ea typeface="華康粗黑體" panose="020B0709000000000000" pitchFamily="49" charset="-120"/>
              </a:rPr>
              <a:t> ‧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避免一切妄用性本能的</a:t>
            </a:r>
            <a:r>
              <a:rPr lang="zh-TW" altLang="en-US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思想和行為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；</a:t>
            </a:r>
          </a:p>
          <a:p>
            <a:pPr algn="l" eaLnBrk="1">
              <a:lnSpc>
                <a:spcPts val="4000"/>
              </a:lnSpc>
              <a:spcBef>
                <a:spcPct val="0"/>
              </a:spcBef>
            </a:pPr>
            <a:r>
              <a:rPr lang="en-US" altLang="zh-TW">
                <a:latin typeface="華康粗黑體" panose="020B0709000000000000" pitchFamily="49" charset="-120"/>
                <a:ea typeface="華康粗黑體" panose="020B0709000000000000" pitchFamily="49" charset="-120"/>
              </a:rPr>
              <a:t> ‧</a:t>
            </a:r>
            <a:r>
              <a:rPr lang="zh-TW" altLang="en-US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非禮勿視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、非禮勿</a:t>
            </a:r>
            <a:r>
              <a:rPr lang="zh-TW" altLang="en-US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聽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、非禮勿</a:t>
            </a:r>
            <a:r>
              <a:rPr lang="zh-TW" altLang="en-US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言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、非禮勿</a:t>
            </a:r>
            <a:r>
              <a:rPr lang="zh-TW" altLang="en-US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動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、</a:t>
            </a:r>
            <a:endParaRPr lang="en-US" altLang="zh-TW">
              <a:latin typeface="華康粗黑體" panose="020B0709000000000000" pitchFamily="49" charset="-120"/>
              <a:ea typeface="華康粗黑體" panose="020B0709000000000000" pitchFamily="49" charset="-120"/>
            </a:endParaRPr>
          </a:p>
          <a:p>
            <a:pPr algn="l" eaLnBrk="1">
              <a:lnSpc>
                <a:spcPts val="4000"/>
              </a:lnSpc>
              <a:spcBef>
                <a:spcPct val="0"/>
              </a:spcBef>
            </a:pPr>
            <a:r>
              <a:rPr lang="en-US" altLang="zh-TW">
                <a:latin typeface="華康粗黑體" panose="020B0709000000000000" pitchFamily="49" charset="-120"/>
                <a:ea typeface="華康粗黑體" panose="020B0709000000000000" pitchFamily="49" charset="-120"/>
              </a:rPr>
              <a:t>  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 非禮勿</a:t>
            </a:r>
            <a:r>
              <a:rPr lang="zh-TW" altLang="en-US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思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；</a:t>
            </a:r>
          </a:p>
          <a:p>
            <a:pPr algn="l" eaLnBrk="1">
              <a:lnSpc>
                <a:spcPts val="4000"/>
              </a:lnSpc>
              <a:spcBef>
                <a:spcPct val="0"/>
              </a:spcBef>
            </a:pPr>
            <a:r>
              <a:rPr lang="en-US" altLang="zh-TW">
                <a:latin typeface="華康粗黑體" panose="020B0709000000000000" pitchFamily="49" charset="-120"/>
                <a:ea typeface="華康粗黑體" panose="020B0709000000000000" pitchFamily="49" charset="-120"/>
              </a:rPr>
              <a:t> ‧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我們重視思想的純正和</a:t>
            </a:r>
            <a:r>
              <a:rPr lang="zh-TW" altLang="en-US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聖潔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，不要讓思想像脫</a:t>
            </a:r>
            <a:endParaRPr lang="en-US" altLang="zh-TW">
              <a:latin typeface="華康粗黑體" panose="020B0709000000000000" pitchFamily="49" charset="-120"/>
              <a:ea typeface="華康粗黑體" panose="020B0709000000000000" pitchFamily="49" charset="-120"/>
            </a:endParaRPr>
          </a:p>
          <a:p>
            <a:pPr algn="l" eaLnBrk="1">
              <a:lnSpc>
                <a:spcPts val="4000"/>
              </a:lnSpc>
              <a:spcBef>
                <a:spcPct val="0"/>
              </a:spcBef>
            </a:pPr>
            <a:r>
              <a:rPr lang="en-US" altLang="zh-TW">
                <a:latin typeface="華康粗黑體" panose="020B0709000000000000" pitchFamily="49" charset="-120"/>
                <a:ea typeface="華康粗黑體" panose="020B0709000000000000" pitchFamily="49" charset="-120"/>
              </a:rPr>
              <a:t>   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韁的野馬，使自己時常想入非非，因為發於中</a:t>
            </a:r>
            <a:endParaRPr lang="en-US" altLang="zh-TW">
              <a:latin typeface="華康粗黑體" panose="020B0709000000000000" pitchFamily="49" charset="-120"/>
              <a:ea typeface="華康粗黑體" panose="020B0709000000000000" pitchFamily="49" charset="-120"/>
            </a:endParaRPr>
          </a:p>
          <a:p>
            <a:pPr algn="l" eaLnBrk="1">
              <a:lnSpc>
                <a:spcPts val="4000"/>
              </a:lnSpc>
              <a:spcBef>
                <a:spcPct val="0"/>
              </a:spcBef>
            </a:pPr>
            <a:r>
              <a:rPr lang="en-US" altLang="zh-TW">
                <a:latin typeface="華康粗黑體" panose="020B0709000000000000" pitchFamily="49" charset="-120"/>
                <a:ea typeface="華康粗黑體" panose="020B0709000000000000" pitchFamily="49" charset="-120"/>
              </a:rPr>
              <a:t>   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必形於外。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副標題 2">
            <a:extLst>
              <a:ext uri="{FF2B5EF4-FFF2-40B4-BE49-F238E27FC236}">
                <a16:creationId xmlns:a16="http://schemas.microsoft.com/office/drawing/2014/main" id="{7B585931-4754-40A7-A827-31DB95AC85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just" eaLnBrk="1">
              <a:lnSpc>
                <a:spcPts val="4000"/>
              </a:lnSpc>
              <a:spcBef>
                <a:spcPct val="0"/>
              </a:spcBef>
            </a:pPr>
            <a:r>
              <a:rPr lang="en-US" altLang="zh-TW">
                <a:latin typeface="華康粗黑體" panose="020B0709000000000000" pitchFamily="49" charset="-120"/>
                <a:ea typeface="華康粗黑體" panose="020B0709000000000000" pitchFamily="49" charset="-120"/>
              </a:rPr>
              <a:t> ‧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在這方面如遇有重大困難，不妨請教父母、師長，或向「神師」傾訴。</a:t>
            </a:r>
            <a:r>
              <a:rPr lang="en-US" altLang="zh-TW" i="1">
                <a:latin typeface="華康粗黑體" panose="020B0709000000000000" pitchFamily="49" charset="-120"/>
                <a:ea typeface="華康粗黑體" panose="020B0709000000000000" pitchFamily="49" charset="-120"/>
              </a:rPr>
              <a:t>(</a:t>
            </a:r>
            <a:r>
              <a:rPr lang="zh-TW" altLang="en-US" i="1">
                <a:latin typeface="華康粗黑體" panose="020B0709000000000000" pitchFamily="49" charset="-120"/>
                <a:ea typeface="華康粗黑體" panose="020B0709000000000000" pitchFamily="49" charset="-120"/>
              </a:rPr>
              <a:t>青年人不要只請教同輩！</a:t>
            </a:r>
            <a:r>
              <a:rPr lang="en-US" altLang="zh-TW" i="1">
                <a:latin typeface="華康粗黑體" panose="020B0709000000000000" pitchFamily="49" charset="-120"/>
                <a:ea typeface="華康粗黑體" panose="020B0709000000000000" pitchFamily="49" charset="-120"/>
              </a:rPr>
              <a:t>)</a:t>
            </a:r>
            <a:endParaRPr lang="zh-TW" altLang="en-US">
              <a:latin typeface="華康粗黑體" panose="020B0709000000000000" pitchFamily="49" charset="-120"/>
              <a:ea typeface="華康粗黑體" panose="020B0709000000000000" pitchFamily="49" charset="-120"/>
            </a:endParaRPr>
          </a:p>
          <a:p>
            <a:pPr algn="just" eaLnBrk="1">
              <a:lnSpc>
                <a:spcPts val="4000"/>
              </a:lnSpc>
              <a:spcBef>
                <a:spcPct val="0"/>
              </a:spcBef>
            </a:pPr>
            <a:r>
              <a:rPr lang="en-US" altLang="zh-TW">
                <a:latin typeface="華康粗黑體" panose="020B0709000000000000" pitchFamily="49" charset="-120"/>
                <a:ea typeface="華康粗黑體" panose="020B0709000000000000" pitchFamily="49" charset="-120"/>
              </a:rPr>
              <a:t>  </a:t>
            </a:r>
            <a:r>
              <a:rPr lang="en-US" altLang="zh-TW">
                <a:ea typeface="華康粗黑體" panose="020B0709000000000000" pitchFamily="49" charset="-120"/>
              </a:rPr>
              <a:t>6.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但我們絕不可對性或有關性方面的罪產生過份的恐懼，也別讓「</a:t>
            </a:r>
            <a:r>
              <a:rPr lang="zh-TW" altLang="en-US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罪惡感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」不斷騷擾我們。基督徒應依賴上主、</a:t>
            </a:r>
            <a:r>
              <a:rPr lang="zh-TW" altLang="en-US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恭敬聖母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，度更積極、更成全、更豐盛的生活，而非整天思量如何才能「不犯罪」。</a:t>
            </a:r>
          </a:p>
          <a:p>
            <a:pPr algn="just" eaLnBrk="1">
              <a:lnSpc>
                <a:spcPts val="4000"/>
              </a:lnSpc>
              <a:spcBef>
                <a:spcPct val="0"/>
              </a:spcBef>
            </a:pP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  記著兩條神修的原則：</a:t>
            </a:r>
          </a:p>
          <a:p>
            <a:pPr algn="just" eaLnBrk="1">
              <a:lnSpc>
                <a:spcPts val="4000"/>
              </a:lnSpc>
              <a:spcBef>
                <a:spcPct val="0"/>
              </a:spcBef>
            </a:pP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      甲、</a:t>
            </a:r>
            <a:r>
              <a:rPr lang="zh-TW" altLang="en-US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多種菜，不怕雜草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；</a:t>
            </a:r>
          </a:p>
          <a:p>
            <a:pPr algn="just" eaLnBrk="1">
              <a:lnSpc>
                <a:spcPts val="4000"/>
              </a:lnSpc>
              <a:spcBef>
                <a:spcPct val="0"/>
              </a:spcBef>
            </a:pP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      乙、</a:t>
            </a:r>
            <a:r>
              <a:rPr lang="zh-TW" altLang="en-US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他愛得多，所以獲得的寬赦也多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。</a:t>
            </a:r>
          </a:p>
          <a:p>
            <a:pPr algn="dist" eaLnBrk="1">
              <a:lnSpc>
                <a:spcPts val="4000"/>
              </a:lnSpc>
              <a:spcBef>
                <a:spcPct val="0"/>
              </a:spcBef>
            </a:pPr>
            <a:r>
              <a:rPr lang="en-US" altLang="zh-HK">
                <a:ea typeface="華康粗黑體" panose="020B0709000000000000" pitchFamily="49" charset="-120"/>
              </a:rPr>
              <a:t>    </a:t>
            </a:r>
            <a:r>
              <a:rPr lang="en-US" altLang="zh-TW">
                <a:ea typeface="華康粗黑體" panose="020B0709000000000000" pitchFamily="49" charset="-120"/>
              </a:rPr>
              <a:t>7.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每一條誡命都有積極的一面，同時也是該誡命的中心思想。第六和第九誡的主要用意，是要我們度一個</a:t>
            </a:r>
            <a:r>
              <a:rPr lang="zh-TW" altLang="en-US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健康的愛的生活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。瞭解甚麼是愛和怎麼去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副標題 2">
            <a:extLst>
              <a:ext uri="{FF2B5EF4-FFF2-40B4-BE49-F238E27FC236}">
                <a16:creationId xmlns:a16="http://schemas.microsoft.com/office/drawing/2014/main" id="{2584F756-4F58-4E6A-94AB-269F630757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just" eaLnBrk="1">
              <a:lnSpc>
                <a:spcPts val="4000"/>
              </a:lnSpc>
              <a:spcBef>
                <a:spcPct val="0"/>
              </a:spcBef>
            </a:pP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愛，以回應天主給人類性本能的這份禮物。事實上，基督徒的性生活，也和生活中其它事情一樣，必須</a:t>
            </a:r>
            <a:r>
              <a:rPr lang="zh-TW" altLang="en-US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受無私的愛所管轄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。所以，基督徒的信仰十分強調：</a:t>
            </a:r>
            <a:r>
              <a:rPr lang="zh-TW" altLang="en-US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人在婚姻生活中、藉性的關係，將自己完全交給對方，這個給予是整個人的、毫無保留的，並願與對方共負責任。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我們可以想像到，成熟的愛可以使一個人跳出自私的我而朝向另一個人，為他交出自己。當我們能在無私中去愛時，我們才能體驗到愛的真諦，和更自由地度愛的生活。</a:t>
            </a:r>
          </a:p>
          <a:p>
            <a:pPr eaLnBrk="1">
              <a:lnSpc>
                <a:spcPts val="5500"/>
              </a:lnSpc>
              <a:spcBef>
                <a:spcPts val="1200"/>
              </a:spcBef>
            </a:pPr>
            <a:r>
              <a:rPr lang="en-US" altLang="zh-HK" i="1">
                <a:solidFill>
                  <a:srgbClr val="0000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sym typeface="Wingdings" panose="05000000000000000000" pitchFamily="2" charset="2"/>
              </a:rPr>
              <a:t>  </a:t>
            </a:r>
            <a:r>
              <a:rPr lang="zh-TW" altLang="en-US" i="1">
                <a:solidFill>
                  <a:srgbClr val="0000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打破人類最大的罪：自我中心！</a:t>
            </a:r>
            <a:endParaRPr lang="zh-TW" altLang="en-US">
              <a:solidFill>
                <a:srgbClr val="0000FF"/>
              </a:solidFill>
              <a:latin typeface="華康粗黑體" panose="020B0709000000000000" pitchFamily="49" charset="-120"/>
              <a:ea typeface="華康粗黑體" panose="020B0709000000000000" pitchFamily="49" charset="-12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副標題 2">
            <a:extLst>
              <a:ext uri="{FF2B5EF4-FFF2-40B4-BE49-F238E27FC236}">
                <a16:creationId xmlns:a16="http://schemas.microsoft.com/office/drawing/2014/main" id="{5B7BFCCB-624A-46B4-91D3-DE493FDEF69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algn="l" eaLnBrk="1">
              <a:lnSpc>
                <a:spcPts val="4000"/>
              </a:lnSpc>
              <a:spcBef>
                <a:spcPct val="0"/>
              </a:spcBef>
              <a:defRPr/>
            </a:pPr>
            <a:r>
              <a:rPr lang="zh-TW" altLang="en-US" dirty="0">
                <a:latin typeface="華康粗黑體" pitchFamily="49" charset="-120"/>
                <a:ea typeface="華康粗黑體" pitchFamily="49" charset="-120"/>
              </a:rPr>
              <a:t>  總括這兩條誡命，一個基督徒應有以下的基本態度：</a:t>
            </a:r>
          </a:p>
          <a:p>
            <a:pPr marL="360000" indent="-457200" algn="l" eaLnBrk="1">
              <a:lnSpc>
                <a:spcPts val="4000"/>
              </a:lnSpc>
              <a:spcBef>
                <a:spcPct val="0"/>
              </a:spcBef>
              <a:defRPr/>
            </a:pPr>
            <a:r>
              <a:rPr lang="en-US" altLang="zh-TW" dirty="0">
                <a:latin typeface="華康粗黑體" pitchFamily="49" charset="-120"/>
                <a:ea typeface="華康粗黑體" pitchFamily="49" charset="-120"/>
              </a:rPr>
              <a:t>*</a:t>
            </a:r>
            <a:r>
              <a:rPr lang="zh-TW" altLang="en-US" dirty="0">
                <a:latin typeface="華康粗黑體" pitchFamily="49" charset="-120"/>
                <a:ea typeface="華康粗黑體" pitchFamily="49" charset="-120"/>
              </a:rPr>
              <a:t>尊重自己和他人的</a:t>
            </a:r>
            <a:r>
              <a:rPr lang="zh-TW" altLang="en-US" dirty="0">
                <a:solidFill>
                  <a:srgbClr val="FF0000"/>
                </a:solidFill>
                <a:latin typeface="華康粗黑體" pitchFamily="49" charset="-120"/>
                <a:ea typeface="華康粗黑體" pitchFamily="49" charset="-120"/>
              </a:rPr>
              <a:t>身體</a:t>
            </a:r>
            <a:r>
              <a:rPr lang="zh-TW" altLang="en-US" dirty="0">
                <a:latin typeface="華康粗黑體" pitchFamily="49" charset="-120"/>
                <a:ea typeface="華康粗黑體" pitchFamily="49" charset="-120"/>
              </a:rPr>
              <a:t>，按照天主的旨意運用性本能；</a:t>
            </a:r>
          </a:p>
          <a:p>
            <a:pPr marL="360000" indent="-457200" algn="l" eaLnBrk="1">
              <a:lnSpc>
                <a:spcPts val="4000"/>
              </a:lnSpc>
              <a:spcBef>
                <a:spcPct val="0"/>
              </a:spcBef>
              <a:defRPr/>
            </a:pPr>
            <a:r>
              <a:rPr lang="en-US" altLang="zh-TW" dirty="0">
                <a:latin typeface="華康粗黑體" pitchFamily="49" charset="-120"/>
                <a:ea typeface="華康粗黑體" pitchFamily="49" charset="-120"/>
              </a:rPr>
              <a:t>*</a:t>
            </a:r>
            <a:r>
              <a:rPr lang="zh-TW" altLang="en-US" dirty="0">
                <a:latin typeface="華康粗黑體" pitchFamily="49" charset="-120"/>
                <a:ea typeface="華康粗黑體" pitchFamily="49" charset="-120"/>
              </a:rPr>
              <a:t>避免一切</a:t>
            </a:r>
            <a:r>
              <a:rPr lang="zh-TW" altLang="en-US" dirty="0">
                <a:solidFill>
                  <a:srgbClr val="FF0000"/>
                </a:solidFill>
                <a:latin typeface="華康粗黑體" pitchFamily="49" charset="-120"/>
                <a:ea typeface="華康粗黑體" pitchFamily="49" charset="-120"/>
              </a:rPr>
              <a:t>妄用性本能</a:t>
            </a:r>
            <a:r>
              <a:rPr lang="zh-TW" altLang="en-US" dirty="0">
                <a:latin typeface="華康粗黑體" pitchFamily="49" charset="-120"/>
                <a:ea typeface="華康粗黑體" pitchFamily="49" charset="-120"/>
              </a:rPr>
              <a:t>的思想和行為；</a:t>
            </a:r>
          </a:p>
          <a:p>
            <a:pPr marL="360000" indent="-457200" algn="l" eaLnBrk="1">
              <a:lnSpc>
                <a:spcPts val="4000"/>
              </a:lnSpc>
              <a:spcBef>
                <a:spcPct val="0"/>
              </a:spcBef>
              <a:defRPr/>
            </a:pPr>
            <a:r>
              <a:rPr lang="en-US" altLang="zh-TW" dirty="0">
                <a:latin typeface="華康粗黑體" pitchFamily="49" charset="-120"/>
                <a:ea typeface="華康粗黑體" pitchFamily="49" charset="-120"/>
              </a:rPr>
              <a:t>*</a:t>
            </a:r>
            <a:r>
              <a:rPr lang="zh-TW" altLang="en-US" dirty="0">
                <a:latin typeface="華康粗黑體" pitchFamily="49" charset="-120"/>
                <a:ea typeface="華康粗黑體" pitchFamily="49" charset="-120"/>
              </a:rPr>
              <a:t>只有在愛和婚姻中才發生性關性；無條件地拒絕</a:t>
            </a:r>
            <a:r>
              <a:rPr lang="zh-TW" altLang="en-US" dirty="0">
                <a:solidFill>
                  <a:srgbClr val="FF0000"/>
                </a:solidFill>
                <a:latin typeface="華康粗黑體" pitchFamily="49" charset="-120"/>
                <a:ea typeface="華康粗黑體" pitchFamily="49" charset="-120"/>
              </a:rPr>
              <a:t>婚前性行為和任何婚外情</a:t>
            </a:r>
            <a:r>
              <a:rPr lang="zh-TW" altLang="en-US" dirty="0">
                <a:latin typeface="華康粗黑體" pitchFamily="49" charset="-120"/>
                <a:ea typeface="華康粗黑體" pitchFamily="49" charset="-120"/>
              </a:rPr>
              <a:t>；</a:t>
            </a:r>
            <a:br>
              <a:rPr lang="en-US" altLang="zh-TW" dirty="0">
                <a:latin typeface="華康粗黑體" pitchFamily="49" charset="-120"/>
                <a:ea typeface="華康粗黑體" pitchFamily="49" charset="-120"/>
              </a:rPr>
            </a:br>
            <a:r>
              <a:rPr lang="en-US" altLang="zh-HK" dirty="0">
                <a:latin typeface="華康粗黑體" pitchFamily="49" charset="-120"/>
                <a:ea typeface="華康粗黑體" pitchFamily="49" charset="-120"/>
                <a:sym typeface="Wingdings" pitchFamily="2" charset="2"/>
              </a:rPr>
              <a:t></a:t>
            </a:r>
            <a:r>
              <a:rPr lang="zh-TW" altLang="en-US" i="1" dirty="0">
                <a:solidFill>
                  <a:srgbClr val="0000FF"/>
                </a:solidFill>
                <a:latin typeface="華康粗黑體" pitchFamily="49" charset="-120"/>
                <a:ea typeface="華康粗黑體" pitchFamily="49" charset="-120"/>
              </a:rPr>
              <a:t>欽崇一天主在萬有之上！</a:t>
            </a:r>
            <a:endParaRPr lang="zh-TW" altLang="en-US" dirty="0">
              <a:solidFill>
                <a:srgbClr val="0000FF"/>
              </a:solidFill>
              <a:latin typeface="華康粗黑體" pitchFamily="49" charset="-120"/>
              <a:ea typeface="華康粗黑體" pitchFamily="49" charset="-120"/>
            </a:endParaRPr>
          </a:p>
          <a:p>
            <a:pPr marL="360000" indent="-457200" algn="l" eaLnBrk="1">
              <a:lnSpc>
                <a:spcPts val="4000"/>
              </a:lnSpc>
              <a:spcBef>
                <a:spcPct val="0"/>
              </a:spcBef>
              <a:defRPr/>
            </a:pPr>
            <a:r>
              <a:rPr lang="en-US" altLang="zh-TW" dirty="0">
                <a:latin typeface="華康粗黑體" pitchFamily="49" charset="-120"/>
                <a:ea typeface="華康粗黑體" pitchFamily="49" charset="-120"/>
              </a:rPr>
              <a:t>*</a:t>
            </a:r>
            <a:r>
              <a:rPr lang="zh-TW" altLang="en-US" dirty="0">
                <a:latin typeface="華康粗黑體" pitchFamily="49" charset="-120"/>
                <a:ea typeface="華康粗黑體" pitchFamily="49" charset="-120"/>
              </a:rPr>
              <a:t>在生活中發揮愛的力量，邁向</a:t>
            </a:r>
            <a:r>
              <a:rPr lang="zh-TW" altLang="en-US" dirty="0">
                <a:solidFill>
                  <a:srgbClr val="FF0000"/>
                </a:solidFill>
                <a:latin typeface="華康粗黑體" pitchFamily="49" charset="-120"/>
                <a:ea typeface="華康粗黑體" pitchFamily="49" charset="-120"/>
              </a:rPr>
              <a:t>性的成熟</a:t>
            </a:r>
            <a:r>
              <a:rPr lang="zh-TW" altLang="en-US" dirty="0">
                <a:latin typeface="華康粗黑體" pitchFamily="49" charset="-120"/>
                <a:ea typeface="華康粗黑體" pitchFamily="49" charset="-120"/>
              </a:rPr>
              <a:t>，做一個身心健全的人。</a:t>
            </a:r>
          </a:p>
          <a:p>
            <a:pPr algn="l" eaLnBrk="1">
              <a:lnSpc>
                <a:spcPts val="5500"/>
              </a:lnSpc>
              <a:spcBef>
                <a:spcPct val="0"/>
              </a:spcBef>
              <a:defRPr/>
            </a:pPr>
            <a:r>
              <a:rPr lang="zh-TW" altLang="en-US" dirty="0">
                <a:solidFill>
                  <a:srgbClr val="FF0000"/>
                </a:solidFill>
                <a:latin typeface="華康粗黑體" pitchFamily="49" charset="-120"/>
                <a:ea typeface="華康粗黑體" pitchFamily="49" charset="-120"/>
              </a:rPr>
              <a:t>第七誡、第十誡：尊重他人的財物</a:t>
            </a:r>
          </a:p>
          <a:p>
            <a:pPr algn="l" eaLnBrk="1">
              <a:lnSpc>
                <a:spcPts val="4000"/>
              </a:lnSpc>
              <a:spcBef>
                <a:spcPct val="0"/>
              </a:spcBef>
              <a:defRPr/>
            </a:pPr>
            <a:r>
              <a:rPr lang="en-US" altLang="zh-HK" dirty="0">
                <a:latin typeface="華康粗黑體" pitchFamily="49" charset="-120"/>
                <a:ea typeface="華康粗黑體" pitchFamily="49" charset="-120"/>
              </a:rPr>
              <a:t>  </a:t>
            </a:r>
            <a:r>
              <a:rPr lang="en-US" altLang="zh-TW" dirty="0">
                <a:ea typeface="華康粗黑體" pitchFamily="49" charset="-120"/>
              </a:rPr>
              <a:t>1.</a:t>
            </a:r>
            <a:r>
              <a:rPr lang="zh-TW" altLang="en-US" dirty="0">
                <a:latin typeface="華康粗黑體" pitchFamily="49" charset="-120"/>
                <a:ea typeface="華康粗黑體" pitchFamily="49" charset="-120"/>
              </a:rPr>
              <a:t>七毋</a:t>
            </a:r>
            <a:r>
              <a:rPr lang="zh-TW" altLang="en-US" dirty="0">
                <a:solidFill>
                  <a:srgbClr val="FF0000"/>
                </a:solidFill>
                <a:latin typeface="華康粗黑體" pitchFamily="49" charset="-120"/>
                <a:ea typeface="華康粗黑體" pitchFamily="49" charset="-120"/>
              </a:rPr>
              <a:t>偷盜</a:t>
            </a:r>
            <a:r>
              <a:rPr lang="zh-TW" altLang="en-US" dirty="0">
                <a:latin typeface="華康粗黑體" pitchFamily="49" charset="-120"/>
                <a:ea typeface="華康粗黑體" pitchFamily="49" charset="-120"/>
              </a:rPr>
              <a:t>；毋</a:t>
            </a:r>
            <a:r>
              <a:rPr lang="zh-TW" altLang="en-US" dirty="0">
                <a:solidFill>
                  <a:srgbClr val="FF0000"/>
                </a:solidFill>
                <a:latin typeface="華康粗黑體" pitchFamily="49" charset="-120"/>
                <a:ea typeface="華康粗黑體" pitchFamily="49" charset="-120"/>
              </a:rPr>
              <a:t>貪</a:t>
            </a:r>
            <a:r>
              <a:rPr lang="zh-TW" altLang="en-US" dirty="0">
                <a:latin typeface="華康粗黑體" pitchFamily="49" charset="-120"/>
                <a:ea typeface="華康粗黑體" pitchFamily="49" charset="-120"/>
              </a:rPr>
              <a:t>他人財物。世界上的財富是天主賜給全人類的，每人都有權享有一部分，以</a:t>
            </a:r>
            <a:r>
              <a:rPr lang="zh-TW" altLang="en-US" dirty="0">
                <a:solidFill>
                  <a:srgbClr val="FF0000"/>
                </a:solidFill>
                <a:latin typeface="華康粗黑體" pitchFamily="49" charset="-120"/>
                <a:ea typeface="華康粗黑體" pitchFamily="49" charset="-120"/>
              </a:rPr>
              <a:t>保障</a:t>
            </a:r>
            <a:endParaRPr lang="zh-TW" altLang="en-US" dirty="0">
              <a:latin typeface="華康粗黑體" pitchFamily="49" charset="-120"/>
              <a:ea typeface="華康粗黑體" pitchFamily="49" charset="-12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副標題 2">
            <a:extLst>
              <a:ext uri="{FF2B5EF4-FFF2-40B4-BE49-F238E27FC236}">
                <a16:creationId xmlns:a16="http://schemas.microsoft.com/office/drawing/2014/main" id="{078EC9D5-F286-4A18-A0B7-394FCABEA77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just" eaLnBrk="1">
              <a:lnSpc>
                <a:spcPts val="4000"/>
              </a:lnSpc>
              <a:spcBef>
                <a:spcPct val="0"/>
              </a:spcBef>
            </a:pPr>
            <a:r>
              <a:rPr lang="zh-TW" altLang="en-US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各人的自由及安定的家庭生活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。這種私產權同時能鼓勵勤奮，和促進社會繁榮。</a:t>
            </a:r>
          </a:p>
          <a:p>
            <a:pPr algn="just" eaLnBrk="1">
              <a:lnSpc>
                <a:spcPts val="4000"/>
              </a:lnSpc>
              <a:spcBef>
                <a:spcPct val="0"/>
              </a:spcBef>
            </a:pPr>
            <a:r>
              <a:rPr lang="en-US" altLang="zh-HK">
                <a:latin typeface="華康粗黑體" panose="020B0709000000000000" pitchFamily="49" charset="-120"/>
                <a:ea typeface="華康粗黑體" panose="020B0709000000000000" pitchFamily="49" charset="-120"/>
              </a:rPr>
              <a:t>  </a:t>
            </a:r>
            <a:r>
              <a:rPr lang="en-US" altLang="zh-TW">
                <a:ea typeface="華康粗黑體" panose="020B0709000000000000" pitchFamily="49" charset="-120"/>
              </a:rPr>
              <a:t>2.</a:t>
            </a:r>
            <a:r>
              <a:rPr lang="zh-TW" altLang="en-US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私產權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須以合理方法獲取，如勞動、購買、交換、贈送、繼承等。</a:t>
            </a:r>
          </a:p>
          <a:p>
            <a:pPr algn="just" eaLnBrk="1">
              <a:lnSpc>
                <a:spcPts val="4000"/>
              </a:lnSpc>
              <a:spcBef>
                <a:spcPct val="0"/>
              </a:spcBef>
            </a:pP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  不義而獲取，如偷、搶、賄賂、欺騙、豪賭、</a:t>
            </a:r>
            <a:r>
              <a:rPr lang="zh-TW" altLang="en-US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售假貨、偷工減料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、不守契約等，甚至走私、漏稅、瞞稅等，均屬違反第七誡。基督徒憎惡各式各樣的</a:t>
            </a:r>
            <a:r>
              <a:rPr lang="zh-TW" altLang="en-US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賄賂和貪污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，也有責任</a:t>
            </a:r>
            <a:r>
              <a:rPr lang="zh-TW" altLang="en-US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舉報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這些影響公益的卑劣行為。</a:t>
            </a:r>
          </a:p>
          <a:p>
            <a:pPr algn="just" eaLnBrk="1">
              <a:lnSpc>
                <a:spcPts val="4000"/>
              </a:lnSpc>
              <a:spcBef>
                <a:spcPct val="0"/>
              </a:spcBef>
            </a:pPr>
            <a:r>
              <a:rPr lang="zh-TW" altLang="en-US" i="1">
                <a:latin typeface="華康粗黑體" panose="020B0709000000000000" pitchFamily="49" charset="-120"/>
                <a:ea typeface="華康粗黑體" panose="020B0709000000000000" pitchFamily="49" charset="-120"/>
              </a:rPr>
              <a:t>  </a:t>
            </a:r>
            <a:r>
              <a:rPr lang="zh-TW" altLang="en-US" i="1">
                <a:solidFill>
                  <a:srgbClr val="0000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一切的豆腐渣工程，都是由一個貪腐網絡造成的，包括最上級的決策者和最低級的施工工人！</a:t>
            </a:r>
            <a:r>
              <a:rPr lang="en-US" altLang="zh-HK" i="1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sym typeface="Wingdings" panose="05000000000000000000" pitchFamily="2" charset="2"/>
              </a:rPr>
              <a:t></a:t>
            </a:r>
            <a:r>
              <a:rPr lang="zh-TW" altLang="en-US" i="1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所以要「舉報」！</a:t>
            </a:r>
            <a:endParaRPr lang="zh-TW" altLang="en-US">
              <a:solidFill>
                <a:srgbClr val="FF0000"/>
              </a:solidFill>
              <a:latin typeface="華康粗黑體" panose="020B0709000000000000" pitchFamily="49" charset="-120"/>
              <a:ea typeface="華康粗黑體" panose="020B0709000000000000" pitchFamily="49" charset="-120"/>
            </a:endParaRPr>
          </a:p>
          <a:p>
            <a:pPr algn="dist" eaLnBrk="1">
              <a:lnSpc>
                <a:spcPts val="4000"/>
              </a:lnSpc>
              <a:spcBef>
                <a:spcPct val="0"/>
              </a:spcBef>
            </a:pPr>
            <a:r>
              <a:rPr lang="en-US" altLang="zh-HK">
                <a:latin typeface="華康粗黑體" panose="020B0709000000000000" pitchFamily="49" charset="-120"/>
                <a:ea typeface="華康粗黑體" panose="020B0709000000000000" pitchFamily="49" charset="-120"/>
              </a:rPr>
              <a:t>  </a:t>
            </a:r>
            <a:r>
              <a:rPr lang="en-US" altLang="zh-TW">
                <a:ea typeface="華康粗黑體" panose="020B0709000000000000" pitchFamily="49" charset="-120"/>
              </a:rPr>
              <a:t>3.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我們的財物同時也是天主的。其實財富和物質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副標題 2">
            <a:extLst>
              <a:ext uri="{FF2B5EF4-FFF2-40B4-BE49-F238E27FC236}">
                <a16:creationId xmlns:a16="http://schemas.microsoft.com/office/drawing/2014/main" id="{F40559AF-0F92-43BB-AFA7-F6F97BA9CE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just" eaLnBrk="1">
              <a:lnSpc>
                <a:spcPts val="4000"/>
              </a:lnSpc>
              <a:spcBef>
                <a:spcPct val="0"/>
              </a:spcBef>
            </a:pP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的真正主人是天主，我們只是天主所賜給我們的</a:t>
            </a:r>
            <a:r>
              <a:rPr lang="zh-TW" altLang="en-US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財物的「管家」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，所以我們須妥善運用財富，不可侈奢浪費，卻要樂善好施，同時也應小心與國家及社會的產權取得協調，以達成</a:t>
            </a:r>
            <a:r>
              <a:rPr lang="zh-TW" altLang="en-US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財產的公平分配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。</a:t>
            </a:r>
            <a:endParaRPr lang="en-US" altLang="zh-TW">
              <a:latin typeface="華康粗黑體" panose="020B0709000000000000" pitchFamily="49" charset="-120"/>
              <a:ea typeface="華康粗黑體" panose="020B0709000000000000" pitchFamily="49" charset="-120"/>
            </a:endParaRPr>
          </a:p>
          <a:p>
            <a:pPr algn="just" eaLnBrk="1">
              <a:lnSpc>
                <a:spcPts val="4000"/>
              </a:lnSpc>
              <a:spcBef>
                <a:spcPct val="0"/>
              </a:spcBef>
            </a:pPr>
            <a:r>
              <a:rPr lang="en-US" altLang="zh-HK">
                <a:ea typeface="華康粗黑體" panose="020B0709000000000000" pitchFamily="49" charset="-120"/>
              </a:rPr>
              <a:t>  </a:t>
            </a:r>
            <a:r>
              <a:rPr lang="en-US" altLang="zh-TW">
                <a:ea typeface="華康粗黑體" panose="020B0709000000000000" pitchFamily="49" charset="-120"/>
              </a:rPr>
              <a:t>4.</a:t>
            </a:r>
            <a:r>
              <a:rPr lang="zh-TW" altLang="en-US">
                <a:ea typeface="華康粗黑體" panose="020B0709000000000000" pitchFamily="49" charset="-120"/>
              </a:rPr>
              <a:t>一切貪婪、剝削、</a:t>
            </a:r>
            <a:r>
              <a:rPr lang="zh-TW" altLang="en-US">
                <a:solidFill>
                  <a:srgbClr val="FF0000"/>
                </a:solidFill>
                <a:ea typeface="華康粗黑體" panose="020B0709000000000000" pitchFamily="49" charset="-120"/>
              </a:rPr>
              <a:t>向「錢」看</a:t>
            </a:r>
            <a:r>
              <a:rPr lang="zh-TW" altLang="en-US">
                <a:ea typeface="華康粗黑體" panose="020B0709000000000000" pitchFamily="49" charset="-120"/>
              </a:rPr>
              <a:t>等行徑皆在禁止之列，因為這些都是不正義之道。孔子說：「</a:t>
            </a:r>
            <a:r>
              <a:rPr lang="zh-TW" altLang="en-US">
                <a:solidFill>
                  <a:srgbClr val="0000FF"/>
                </a:solidFill>
                <a:ea typeface="華康粗黑體" panose="020B0709000000000000" pitchFamily="49" charset="-120"/>
              </a:rPr>
              <a:t>不義而富且貴，於我如浮雲。</a:t>
            </a:r>
            <a:r>
              <a:rPr lang="zh-TW" altLang="en-US">
                <a:ea typeface="華康粗黑體" panose="020B0709000000000000" pitchFamily="49" charset="-120"/>
              </a:rPr>
              <a:t>」孟子也說：「</a:t>
            </a:r>
            <a:r>
              <a:rPr lang="zh-TW" altLang="en-US">
                <a:solidFill>
                  <a:srgbClr val="0000FF"/>
                </a:solidFill>
                <a:ea typeface="華康粗黑體" panose="020B0709000000000000" pitchFamily="49" charset="-120"/>
              </a:rPr>
              <a:t>富與貴，是人之所欲也；不以其道得之，不取也。</a:t>
            </a:r>
            <a:r>
              <a:rPr lang="zh-TW" altLang="en-US">
                <a:ea typeface="華康粗黑體" panose="020B0709000000000000" pitchFamily="49" charset="-120"/>
              </a:rPr>
              <a:t>」</a:t>
            </a:r>
          </a:p>
          <a:p>
            <a:pPr algn="dist" eaLnBrk="1">
              <a:lnSpc>
                <a:spcPts val="4000"/>
              </a:lnSpc>
              <a:spcBef>
                <a:spcPct val="0"/>
              </a:spcBef>
            </a:pPr>
            <a:r>
              <a:rPr lang="en-US" altLang="zh-HK">
                <a:ea typeface="華康粗黑體" panose="020B0709000000000000" pitchFamily="49" charset="-120"/>
              </a:rPr>
              <a:t>  </a:t>
            </a:r>
            <a:r>
              <a:rPr lang="en-US" altLang="zh-TW">
                <a:ea typeface="華康粗黑體" panose="020B0709000000000000" pitchFamily="49" charset="-120"/>
              </a:rPr>
              <a:t>5.</a:t>
            </a:r>
            <a:r>
              <a:rPr lang="zh-TW" altLang="en-US">
                <a:ea typeface="華康粗黑體" panose="020B0709000000000000" pitchFamily="49" charset="-120"/>
              </a:rPr>
              <a:t>聖盎博說：「</a:t>
            </a:r>
            <a:r>
              <a:rPr lang="zh-TW" altLang="en-US">
                <a:solidFill>
                  <a:srgbClr val="9900CC"/>
                </a:solidFill>
                <a:ea typeface="華康粗黑體" panose="020B0709000000000000" pitchFamily="49" charset="-120"/>
              </a:rPr>
              <a:t>你所施與窮人的，不是你的財物，而是將屬於他們的還給他們</a:t>
            </a:r>
            <a:r>
              <a:rPr lang="zh-TW" altLang="en-US">
                <a:ea typeface="華康粗黑體" panose="020B0709000000000000" pitchFamily="49" charset="-120"/>
              </a:rPr>
              <a:t>。因為你所占的，是給眾人公共使用的。土地是給眾人，而不是單給富人的。」這就是說，私產並非為個人建立一種無條件而絕對的權利。別人有維持生活的急需時，</a:t>
            </a:r>
            <a:endParaRPr lang="zh-TW" altLang="en-US">
              <a:latin typeface="華康粗黑體" panose="020B0709000000000000" pitchFamily="49" charset="-120"/>
              <a:ea typeface="華康粗黑體" panose="020B0709000000000000" pitchFamily="49" charset="-12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副標題 2">
            <a:extLst>
              <a:ext uri="{FF2B5EF4-FFF2-40B4-BE49-F238E27FC236}">
                <a16:creationId xmlns:a16="http://schemas.microsoft.com/office/drawing/2014/main" id="{43D694CC-A9BB-405D-A4AB-5A232727BF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just" eaLnBrk="1">
              <a:lnSpc>
                <a:spcPts val="4000"/>
              </a:lnSpc>
              <a:spcBef>
                <a:spcPct val="0"/>
              </a:spcBef>
            </a:pPr>
            <a:r>
              <a:rPr lang="zh-TW" altLang="en-US">
                <a:ea typeface="華康粗黑體" panose="020B0709000000000000" pitchFamily="49" charset="-120"/>
              </a:rPr>
              <a:t>無人可以將多餘財物保留為自己專一的使用。</a:t>
            </a:r>
          </a:p>
          <a:p>
            <a:pPr algn="just" eaLnBrk="1">
              <a:lnSpc>
                <a:spcPts val="4000"/>
              </a:lnSpc>
              <a:spcBef>
                <a:spcPct val="0"/>
              </a:spcBef>
            </a:pPr>
            <a:r>
              <a:rPr lang="en-US" altLang="zh-TW">
                <a:ea typeface="華康粗黑體" panose="020B0709000000000000" pitchFamily="49" charset="-120"/>
              </a:rPr>
              <a:t>     6.</a:t>
            </a:r>
            <a:r>
              <a:rPr lang="zh-TW" altLang="en-US">
                <a:solidFill>
                  <a:srgbClr val="FF0000"/>
                </a:solidFill>
                <a:ea typeface="華康粗黑體" panose="020B0709000000000000" pitchFamily="49" charset="-120"/>
              </a:rPr>
              <a:t>發展不是簡單地歸結到經濟的進步</a:t>
            </a:r>
            <a:r>
              <a:rPr lang="zh-TW" altLang="en-US">
                <a:ea typeface="華康粗黑體" panose="020B0709000000000000" pitchFamily="49" charset="-120"/>
              </a:rPr>
              <a:t>而已。真正的發展該是全面的，即振興全體人類，振興整個人性。</a:t>
            </a:r>
          </a:p>
          <a:p>
            <a:pPr algn="just" eaLnBrk="1">
              <a:lnSpc>
                <a:spcPts val="4000"/>
              </a:lnSpc>
              <a:spcBef>
                <a:spcPct val="0"/>
              </a:spcBef>
            </a:pPr>
            <a:r>
              <a:rPr lang="en-US" altLang="zh-HK">
                <a:ea typeface="華康粗黑體" panose="020B0709000000000000" pitchFamily="49" charset="-120"/>
              </a:rPr>
              <a:t>     </a:t>
            </a:r>
            <a:r>
              <a:rPr lang="en-US" altLang="zh-TW">
                <a:ea typeface="華康粗黑體" panose="020B0709000000000000" pitchFamily="49" charset="-120"/>
              </a:rPr>
              <a:t>7.</a:t>
            </a:r>
            <a:r>
              <a:rPr lang="zh-TW" altLang="en-US">
                <a:ea typeface="華康粗黑體" panose="020B0709000000000000" pitchFamily="49" charset="-120"/>
              </a:rPr>
              <a:t>財富供給人生活的必需品，同時也可以改善人的生活。但是，人的欲望是無止境的，假若要不斷的迎合它，人便失去了自主的自由，只為物欲而生活。「安貧樂道」是基督教導我們的生活準則。他說：「</a:t>
            </a:r>
            <a:r>
              <a:rPr lang="zh-TW" altLang="en-US">
                <a:solidFill>
                  <a:srgbClr val="0000FF"/>
                </a:solidFill>
                <a:ea typeface="華康粗黑體" panose="020B0709000000000000" pitchFamily="49" charset="-120"/>
              </a:rPr>
              <a:t>人縱然賺得了全世界，卻賠上了自己的靈魂，為他有甚麼益處？</a:t>
            </a:r>
            <a:r>
              <a:rPr lang="zh-TW" altLang="en-US">
                <a:ea typeface="華康粗黑體" panose="020B0709000000000000" pitchFamily="49" charset="-120"/>
              </a:rPr>
              <a:t>」（瑪</a:t>
            </a:r>
            <a:r>
              <a:rPr lang="en-US" altLang="zh-TW">
                <a:ea typeface="華康粗黑體" panose="020B0709000000000000" pitchFamily="49" charset="-120"/>
              </a:rPr>
              <a:t>16:26</a:t>
            </a:r>
            <a:r>
              <a:rPr lang="zh-TW" altLang="en-US">
                <a:ea typeface="華康粗黑體" panose="020B0709000000000000" pitchFamily="49" charset="-120"/>
              </a:rPr>
              <a:t>）。</a:t>
            </a:r>
          </a:p>
          <a:p>
            <a:pPr algn="dist" eaLnBrk="1">
              <a:lnSpc>
                <a:spcPts val="4000"/>
              </a:lnSpc>
              <a:spcBef>
                <a:spcPct val="0"/>
              </a:spcBef>
            </a:pPr>
            <a:r>
              <a:rPr lang="en-US" altLang="zh-TW">
                <a:ea typeface="華康粗黑體" panose="020B0709000000000000" pitchFamily="49" charset="-120"/>
              </a:rPr>
              <a:t>    </a:t>
            </a:r>
            <a:r>
              <a:rPr lang="zh-TW" altLang="en-US">
                <a:ea typeface="華康粗黑體" panose="020B0709000000000000" pitchFamily="49" charset="-120"/>
              </a:rPr>
              <a:t>總觀以上兩條誡命，禁止人用一切不正當的、相反公義的途徑攫取財物；要抱著欣賞、分享和「</a:t>
            </a:r>
            <a:r>
              <a:rPr lang="zh-TW" altLang="en-US">
                <a:solidFill>
                  <a:srgbClr val="FF0000"/>
                </a:solidFill>
                <a:ea typeface="華康粗黑體" panose="020B0709000000000000" pitchFamily="49" charset="-120"/>
              </a:rPr>
              <a:t>惜福</a:t>
            </a:r>
            <a:r>
              <a:rPr lang="zh-TW" altLang="en-US">
                <a:ea typeface="華康粗黑體" panose="020B0709000000000000" pitchFamily="49" charset="-120"/>
              </a:rPr>
              <a:t>」的心態，來享用天主在生活中所賜予的</a:t>
            </a:r>
            <a:endParaRPr lang="zh-TW" altLang="en-US">
              <a:latin typeface="華康粗黑體" panose="020B0709000000000000" pitchFamily="49" charset="-120"/>
              <a:ea typeface="華康粗黑體" panose="020B0709000000000000" pitchFamily="49" charset="-12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副標題 2">
            <a:extLst>
              <a:ext uri="{FF2B5EF4-FFF2-40B4-BE49-F238E27FC236}">
                <a16:creationId xmlns:a16="http://schemas.microsoft.com/office/drawing/2014/main" id="{AF5ACC58-692E-41BE-B880-1C7037A1AB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just" eaLnBrk="1">
              <a:lnSpc>
                <a:spcPts val="4000"/>
              </a:lnSpc>
              <a:spcBef>
                <a:spcPct val="0"/>
              </a:spcBef>
            </a:pPr>
            <a:endParaRPr lang="en-US" altLang="zh-TW">
              <a:ea typeface="華康粗黑體" panose="020B0709000000000000" pitchFamily="49" charset="-120"/>
            </a:endParaRPr>
          </a:p>
          <a:p>
            <a:pPr algn="just" eaLnBrk="1">
              <a:lnSpc>
                <a:spcPts val="4000"/>
              </a:lnSpc>
              <a:spcBef>
                <a:spcPct val="0"/>
              </a:spcBef>
            </a:pPr>
            <a:r>
              <a:rPr lang="zh-TW" altLang="en-US">
                <a:ea typeface="華康粗黑體" panose="020B0709000000000000" pitchFamily="49" charset="-120"/>
              </a:rPr>
              <a:t>一切；並運用它來</a:t>
            </a:r>
            <a:r>
              <a:rPr lang="zh-TW" altLang="en-US">
                <a:solidFill>
                  <a:srgbClr val="FF0000"/>
                </a:solidFill>
                <a:ea typeface="華康粗黑體" panose="020B0709000000000000" pitchFamily="49" charset="-120"/>
              </a:rPr>
              <a:t>幫助那些有困難的人</a:t>
            </a:r>
            <a:r>
              <a:rPr lang="zh-TW" altLang="en-US">
                <a:ea typeface="華康粗黑體" panose="020B0709000000000000" pitchFamily="49" charset="-120"/>
              </a:rPr>
              <a:t>，度一個成全、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愛的生活。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14004B7A-6D87-4EB8-80F1-2CF00F941F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87450" y="476250"/>
            <a:ext cx="7651750" cy="5329238"/>
          </a:xfrm>
        </p:spPr>
        <p:txBody>
          <a:bodyPr/>
          <a:lstStyle/>
          <a:p>
            <a:pPr eaLnBrk="1" hangingPunct="1"/>
            <a:r>
              <a:rPr lang="zh-TW" altLang="es-MX" sz="5400">
                <a:solidFill>
                  <a:srgbClr val="0000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有了錢</a:t>
            </a:r>
            <a:br>
              <a:rPr lang="zh-TW" altLang="es-MX" sz="5400">
                <a:solidFill>
                  <a:srgbClr val="0000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</a:br>
            <a:br>
              <a:rPr lang="es-MX" altLang="zh-TW" sz="5400">
                <a:solidFill>
                  <a:srgbClr val="0000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</a:br>
            <a:r>
              <a:rPr lang="zh-TW" altLang="es-MX" sz="5400">
                <a:solidFill>
                  <a:srgbClr val="0000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你可以買</a:t>
            </a:r>
            <a:r>
              <a:rPr lang="zh-TW" altLang="es-MX" sz="660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樓</a:t>
            </a:r>
            <a:br>
              <a:rPr lang="zh-TW" altLang="es-MX" sz="5400">
                <a:solidFill>
                  <a:srgbClr val="0000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</a:br>
            <a:br>
              <a:rPr lang="zh-TW" altLang="es-MX" sz="5400">
                <a:solidFill>
                  <a:srgbClr val="0000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</a:br>
            <a:r>
              <a:rPr lang="zh-TW" altLang="es-MX" sz="5400">
                <a:solidFill>
                  <a:srgbClr val="0000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但不可以買到一個</a:t>
            </a:r>
            <a:r>
              <a:rPr lang="zh-TW" altLang="es-MX" sz="660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家</a:t>
            </a:r>
            <a:br>
              <a:rPr lang="es-MX" altLang="zh-HK">
                <a:solidFill>
                  <a:srgbClr val="0000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</a:br>
            <a:endParaRPr lang="es-MX" altLang="zh-HK">
              <a:solidFill>
                <a:srgbClr val="0000FF"/>
              </a:solidFill>
              <a:latin typeface="華康粗黑體" panose="020B0709000000000000" pitchFamily="49" charset="-120"/>
              <a:ea typeface="華康粗黑體" panose="020B0709000000000000" pitchFamily="49" charset="-12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75"/>
                                        <p:tgtEl>
                                          <p:spTgt spid="317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6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E18A1DE1-04E3-4C48-B4FB-E15ECE51517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76375" y="692150"/>
            <a:ext cx="7286625" cy="5761038"/>
          </a:xfrm>
        </p:spPr>
        <p:txBody>
          <a:bodyPr/>
          <a:lstStyle/>
          <a:p>
            <a:pPr eaLnBrk="1" hangingPunct="1"/>
            <a:r>
              <a:rPr lang="zh-TW" altLang="es-MX" sz="5400">
                <a:solidFill>
                  <a:schemeClr val="tx1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有了錢</a:t>
            </a:r>
            <a:br>
              <a:rPr lang="zh-TW" altLang="es-MX" sz="5400">
                <a:solidFill>
                  <a:schemeClr val="tx1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</a:br>
            <a:br>
              <a:rPr lang="es-MX" altLang="zh-TW" sz="5400">
                <a:solidFill>
                  <a:schemeClr val="tx1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</a:br>
            <a:r>
              <a:rPr lang="zh-TW" altLang="es-MX" sz="5400">
                <a:solidFill>
                  <a:schemeClr val="tx1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你可以買到</a:t>
            </a:r>
            <a:r>
              <a:rPr lang="zh-TW" altLang="es-MX" sz="660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名表</a:t>
            </a:r>
            <a:br>
              <a:rPr lang="es-MX" altLang="zh-TW" sz="5400">
                <a:solidFill>
                  <a:schemeClr val="tx1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</a:br>
            <a:br>
              <a:rPr lang="es-MX" altLang="zh-TW" sz="5400">
                <a:solidFill>
                  <a:schemeClr val="tx1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</a:br>
            <a:r>
              <a:rPr lang="zh-TW" altLang="es-MX" sz="5400">
                <a:solidFill>
                  <a:schemeClr val="tx1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但不可以買到</a:t>
            </a:r>
            <a:r>
              <a:rPr lang="zh-TW" altLang="es-MX" sz="660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時間</a:t>
            </a:r>
            <a:br>
              <a:rPr lang="es-MX" altLang="zh-HK">
                <a:solidFill>
                  <a:schemeClr val="tx1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</a:br>
            <a:endParaRPr lang="es-MX" altLang="zh-HK">
              <a:solidFill>
                <a:schemeClr val="tx1"/>
              </a:solidFill>
              <a:latin typeface="華康粗黑體" panose="020B0709000000000000" pitchFamily="49" charset="-120"/>
              <a:ea typeface="華康粗黑體" panose="020B0709000000000000" pitchFamily="49" charset="-12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75"/>
                                        <p:tgtEl>
                                          <p:spTgt spid="327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0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副標題 2">
            <a:extLst>
              <a:ext uri="{FF2B5EF4-FFF2-40B4-BE49-F238E27FC236}">
                <a16:creationId xmlns:a16="http://schemas.microsoft.com/office/drawing/2014/main" id="{FFCEED1F-2840-4EEC-B43B-3F58EE487B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260350"/>
            <a:ext cx="9144000" cy="6264275"/>
          </a:xfrm>
        </p:spPr>
        <p:txBody>
          <a:bodyPr/>
          <a:lstStyle/>
          <a:p>
            <a:r>
              <a:rPr lang="zh-TW" altLang="en-US" sz="4800" b="1">
                <a:solidFill>
                  <a:srgbClr val="FF0000"/>
                </a:solidFill>
              </a:rPr>
              <a:t>有了錢 </a:t>
            </a:r>
            <a:endParaRPr lang="en-US" altLang="zh-TW" sz="4000">
              <a:solidFill>
                <a:srgbClr val="FF0000"/>
              </a:solidFill>
            </a:endParaRPr>
          </a:p>
          <a:p>
            <a:pPr algn="l"/>
            <a:endParaRPr lang="en-US" altLang="zh-TW"/>
          </a:p>
          <a:p>
            <a:pPr algn="l"/>
            <a:r>
              <a:rPr lang="zh-TW" altLang="en-US" sz="3600">
                <a:latin typeface="華康儷中黑" panose="020B0509000000000000" pitchFamily="49" charset="-120"/>
                <a:ea typeface="華康儷中黑" panose="020B0509000000000000" pitchFamily="49" charset="-120"/>
              </a:rPr>
              <a:t>可以買到：</a:t>
            </a:r>
            <a:endParaRPr lang="en-US" altLang="zh-TW" sz="3600">
              <a:latin typeface="華康儷中黑" panose="020B0509000000000000" pitchFamily="49" charset="-120"/>
              <a:ea typeface="華康儷中黑" panose="020B0509000000000000" pitchFamily="49" charset="-120"/>
            </a:endParaRPr>
          </a:p>
          <a:p>
            <a:pPr algn="l"/>
            <a:endParaRPr lang="en-US" altLang="zh-HK" sz="3600">
              <a:latin typeface="華康儷中黑" panose="020B0509000000000000" pitchFamily="49" charset="-120"/>
              <a:ea typeface="華康儷中黑" panose="020B0509000000000000" pitchFamily="49" charset="-120"/>
            </a:endParaRPr>
          </a:p>
          <a:p>
            <a:pPr algn="l"/>
            <a:endParaRPr lang="en-US" altLang="zh-HK" sz="3600">
              <a:latin typeface="華康儷中黑" panose="020B0509000000000000" pitchFamily="49" charset="-120"/>
              <a:ea typeface="華康儷中黑" panose="020B0509000000000000" pitchFamily="49" charset="-120"/>
            </a:endParaRPr>
          </a:p>
          <a:p>
            <a:pPr algn="l"/>
            <a:endParaRPr lang="en-US" altLang="zh-HK" sz="3600">
              <a:latin typeface="華康儷中黑" panose="020B0509000000000000" pitchFamily="49" charset="-120"/>
              <a:ea typeface="華康儷中黑" panose="020B0509000000000000" pitchFamily="49" charset="-120"/>
            </a:endParaRPr>
          </a:p>
          <a:p>
            <a:pPr algn="l"/>
            <a:r>
              <a:rPr lang="zh-TW" altLang="en-US" sz="3600">
                <a:solidFill>
                  <a:srgbClr val="FF00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買不到：</a:t>
            </a:r>
            <a:endParaRPr lang="zh-HK" altLang="en-US" sz="3600">
              <a:solidFill>
                <a:srgbClr val="FF0000"/>
              </a:solidFill>
              <a:latin typeface="華康儷中黑" panose="020B0509000000000000" pitchFamily="49" charset="-120"/>
              <a:ea typeface="華康儷中黑" panose="020B0509000000000000" pitchFamily="49" charset="-12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0A63E1FF-250E-4354-A3D6-F2609E419F5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331913" y="188913"/>
            <a:ext cx="7812087" cy="6119812"/>
          </a:xfrm>
        </p:spPr>
        <p:txBody>
          <a:bodyPr/>
          <a:lstStyle/>
          <a:p>
            <a:pPr eaLnBrk="1" hangingPunct="1"/>
            <a:r>
              <a:rPr lang="zh-TW" altLang="es-MX" sz="5400">
                <a:solidFill>
                  <a:schemeClr val="tx1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有了錢</a:t>
            </a:r>
            <a:br>
              <a:rPr lang="zh-TW" altLang="es-MX" sz="5400">
                <a:solidFill>
                  <a:schemeClr val="tx1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</a:br>
            <a:br>
              <a:rPr lang="es-MX" altLang="zh-TW" sz="2400">
                <a:solidFill>
                  <a:schemeClr val="tx1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</a:br>
            <a:r>
              <a:rPr lang="zh-TW" altLang="es-MX" sz="5400">
                <a:solidFill>
                  <a:schemeClr val="tx1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你可以買一張</a:t>
            </a:r>
            <a:r>
              <a:rPr lang="zh-TW" altLang="es-MX" sz="6600">
                <a:solidFill>
                  <a:srgbClr val="9900CC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床</a:t>
            </a:r>
            <a:br>
              <a:rPr lang="zh-TW" altLang="es-MX" sz="5400">
                <a:solidFill>
                  <a:schemeClr val="tx1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</a:br>
            <a:br>
              <a:rPr lang="zh-TW" altLang="es-MX" sz="2400">
                <a:solidFill>
                  <a:schemeClr val="tx1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</a:br>
            <a:r>
              <a:rPr lang="zh-TW" altLang="es-MX" sz="5400">
                <a:solidFill>
                  <a:schemeClr val="tx1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但不可以買到</a:t>
            </a:r>
            <a:r>
              <a:rPr lang="zh-TW" altLang="es-MX" sz="6600">
                <a:solidFill>
                  <a:srgbClr val="9900CC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睡眠</a:t>
            </a:r>
            <a:br>
              <a:rPr lang="zh-TW" altLang="es-MX" sz="5400">
                <a:solidFill>
                  <a:schemeClr val="tx1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</a:br>
            <a:br>
              <a:rPr lang="zh-TW" altLang="es-MX" sz="2800">
                <a:solidFill>
                  <a:schemeClr val="tx1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</a:br>
            <a:r>
              <a:rPr lang="zh-TW" altLang="es-MX" sz="5400">
                <a:solidFill>
                  <a:schemeClr val="tx1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更無法達到</a:t>
            </a:r>
            <a:r>
              <a:rPr lang="zh-TW" altLang="es-MX" sz="540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至人無夢</a:t>
            </a:r>
            <a:endParaRPr lang="es-MX" altLang="zh-HK" sz="5400">
              <a:solidFill>
                <a:srgbClr val="FF0000"/>
              </a:solidFill>
              <a:latin typeface="華康粗黑體" panose="020B0709000000000000" pitchFamily="49" charset="-120"/>
              <a:ea typeface="華康粗黑體" panose="020B0709000000000000" pitchFamily="49" charset="-12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75"/>
                                        <p:tgtEl>
                                          <p:spTgt spid="33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4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>
            <a:extLst>
              <a:ext uri="{FF2B5EF4-FFF2-40B4-BE49-F238E27FC236}">
                <a16:creationId xmlns:a16="http://schemas.microsoft.com/office/drawing/2014/main" id="{8B9A1EAF-FFF8-468F-994B-F911ABC49E2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58888" y="692150"/>
            <a:ext cx="7885112" cy="4797425"/>
          </a:xfrm>
        </p:spPr>
        <p:txBody>
          <a:bodyPr/>
          <a:lstStyle/>
          <a:p>
            <a:pPr eaLnBrk="1" hangingPunct="1"/>
            <a:r>
              <a:rPr lang="zh-TW" altLang="es-MX" sz="4800">
                <a:solidFill>
                  <a:schemeClr val="tx1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有了錢</a:t>
            </a:r>
            <a:br>
              <a:rPr lang="zh-TW" altLang="es-MX" sz="4800">
                <a:solidFill>
                  <a:schemeClr val="tx1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</a:br>
            <a:br>
              <a:rPr lang="es-MX" altLang="zh-TW" sz="4800">
                <a:solidFill>
                  <a:schemeClr val="tx1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</a:br>
            <a:r>
              <a:rPr lang="zh-TW" altLang="es-MX" sz="4800">
                <a:solidFill>
                  <a:schemeClr val="tx1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你可以買到</a:t>
            </a:r>
            <a:r>
              <a:rPr lang="zh-TW" altLang="es-MX" sz="6000">
                <a:solidFill>
                  <a:srgbClr val="0000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地位</a:t>
            </a:r>
            <a:br>
              <a:rPr lang="zh-TW" altLang="es-MX" sz="4800">
                <a:solidFill>
                  <a:schemeClr val="tx1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</a:br>
            <a:br>
              <a:rPr lang="zh-TW" altLang="es-MX" sz="4800">
                <a:solidFill>
                  <a:schemeClr val="tx1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</a:br>
            <a:r>
              <a:rPr lang="zh-TW" altLang="es-MX" sz="4800">
                <a:solidFill>
                  <a:schemeClr val="tx1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但不可以買到</a:t>
            </a:r>
            <a:r>
              <a:rPr lang="zh-TW" altLang="es-MX" sz="6000">
                <a:solidFill>
                  <a:srgbClr val="0000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尊重</a:t>
            </a:r>
            <a:br>
              <a:rPr lang="es-MX" altLang="zh-HK" sz="4000">
                <a:solidFill>
                  <a:schemeClr val="tx1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</a:br>
            <a:endParaRPr lang="es-MX" altLang="zh-HK" sz="4000">
              <a:solidFill>
                <a:schemeClr val="tx1"/>
              </a:solidFill>
              <a:latin typeface="華康粗黑體" panose="020B0709000000000000" pitchFamily="49" charset="-120"/>
              <a:ea typeface="華康粗黑體" panose="020B0709000000000000" pitchFamily="49" charset="-12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75"/>
                                        <p:tgtEl>
                                          <p:spTgt spid="36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6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>
            <a:extLst>
              <a:ext uri="{FF2B5EF4-FFF2-40B4-BE49-F238E27FC236}">
                <a16:creationId xmlns:a16="http://schemas.microsoft.com/office/drawing/2014/main" id="{5F53A66C-F78A-4E7A-B110-EC39E3B0C44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331913" y="908050"/>
            <a:ext cx="7539037" cy="4537075"/>
          </a:xfrm>
        </p:spPr>
        <p:txBody>
          <a:bodyPr/>
          <a:lstStyle/>
          <a:p>
            <a:pPr eaLnBrk="1" hangingPunct="1"/>
            <a:r>
              <a:rPr lang="zh-TW" altLang="es-MX" sz="4800">
                <a:solidFill>
                  <a:srgbClr val="0000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有了錢</a:t>
            </a:r>
            <a:br>
              <a:rPr lang="zh-TW" altLang="es-MX" sz="4800">
                <a:solidFill>
                  <a:srgbClr val="0000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</a:br>
            <a:br>
              <a:rPr lang="es-MX" altLang="zh-TW" sz="4800">
                <a:solidFill>
                  <a:srgbClr val="0000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</a:br>
            <a:r>
              <a:rPr lang="zh-TW" altLang="es-MX" sz="4800">
                <a:solidFill>
                  <a:srgbClr val="0000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你可以買</a:t>
            </a:r>
            <a:r>
              <a:rPr lang="zh-TW" altLang="es-MX" sz="600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性</a:t>
            </a:r>
            <a:br>
              <a:rPr lang="zh-TW" altLang="es-MX" sz="4800">
                <a:solidFill>
                  <a:srgbClr val="0000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</a:br>
            <a:br>
              <a:rPr lang="zh-TW" altLang="es-MX" sz="4800">
                <a:solidFill>
                  <a:srgbClr val="0000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</a:br>
            <a:r>
              <a:rPr lang="zh-TW" altLang="es-MX" sz="4800">
                <a:solidFill>
                  <a:srgbClr val="0000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但不可以買到</a:t>
            </a:r>
            <a:r>
              <a:rPr lang="zh-TW" altLang="es-MX" sz="600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愛</a:t>
            </a:r>
            <a:br>
              <a:rPr lang="es-MX" altLang="zh-HK" sz="4000">
                <a:solidFill>
                  <a:srgbClr val="0000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</a:br>
            <a:endParaRPr lang="es-MX" altLang="zh-HK" sz="4000">
              <a:solidFill>
                <a:srgbClr val="0000FF"/>
              </a:solidFill>
              <a:latin typeface="華康粗黑體" panose="020B0709000000000000" pitchFamily="49" charset="-120"/>
              <a:ea typeface="華康粗黑體" panose="020B0709000000000000" pitchFamily="49" charset="-12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75"/>
                                        <p:tgtEl>
                                          <p:spTgt spid="389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4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0A3CFEE7-926F-42F4-BC9E-2DAE3BEA33C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92275" y="836613"/>
            <a:ext cx="7178675" cy="4241800"/>
          </a:xfrm>
        </p:spPr>
        <p:txBody>
          <a:bodyPr/>
          <a:lstStyle/>
          <a:p>
            <a:pPr algn="l" eaLnBrk="1" hangingPunct="1">
              <a:lnSpc>
                <a:spcPct val="120000"/>
              </a:lnSpc>
            </a:pPr>
            <a:r>
              <a:rPr lang="zh-TW" altLang="es-MX" sz="4000">
                <a:latin typeface="華康粗黑體" panose="020B0709000000000000" pitchFamily="49" charset="-120"/>
                <a:ea typeface="華康粗黑體" panose="020B0709000000000000" pitchFamily="49" charset="-120"/>
                <a:cs typeface="華康黑體-GB5" pitchFamily="49" charset="-120"/>
              </a:rPr>
              <a:t> 跟班</a:t>
            </a:r>
            <a:r>
              <a:rPr lang="es-MX" altLang="zh-TW" sz="4000">
                <a:latin typeface="華康粗黑體" panose="020B0709000000000000" pitchFamily="49" charset="-120"/>
                <a:ea typeface="華康粗黑體" panose="020B0709000000000000" pitchFamily="49" charset="-120"/>
                <a:cs typeface="華康黑體-GB5" pitchFamily="49" charset="-120"/>
                <a:sym typeface="Wingdings" panose="05000000000000000000" pitchFamily="2" charset="2"/>
              </a:rPr>
              <a:t></a:t>
            </a:r>
            <a:r>
              <a:rPr lang="zh-TW" altLang="es-MX" sz="400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-GB5" pitchFamily="49" charset="-120"/>
                <a:sym typeface="Wingdings" panose="05000000000000000000" pitchFamily="2" charset="2"/>
              </a:rPr>
              <a:t>朋友</a:t>
            </a:r>
            <a:br>
              <a:rPr lang="zh-TW" altLang="es-MX" sz="4000">
                <a:latin typeface="華康粗黑體" panose="020B0709000000000000" pitchFamily="49" charset="-120"/>
                <a:ea typeface="華康粗黑體" panose="020B0709000000000000" pitchFamily="49" charset="-120"/>
                <a:cs typeface="華康黑體-GB5" pitchFamily="49" charset="-120"/>
                <a:sym typeface="Wingdings" panose="05000000000000000000" pitchFamily="2" charset="2"/>
              </a:rPr>
            </a:br>
            <a:r>
              <a:rPr lang="zh-TW" altLang="es-MX" sz="4000">
                <a:latin typeface="華康粗黑體" panose="020B0709000000000000" pitchFamily="49" charset="-120"/>
                <a:ea typeface="華康粗黑體" panose="020B0709000000000000" pitchFamily="49" charset="-120"/>
                <a:cs typeface="華康黑體-GB5" pitchFamily="49" charset="-120"/>
                <a:sym typeface="Wingdings" panose="05000000000000000000" pitchFamily="2" charset="2"/>
              </a:rPr>
              <a:t>     教堂</a:t>
            </a:r>
            <a:r>
              <a:rPr lang="es-MX" altLang="zh-TW" sz="4000">
                <a:latin typeface="華康粗黑體" panose="020B0709000000000000" pitchFamily="49" charset="-120"/>
                <a:ea typeface="華康粗黑體" panose="020B0709000000000000" pitchFamily="49" charset="-120"/>
                <a:cs typeface="華康黑體-GB5" pitchFamily="49" charset="-120"/>
                <a:sym typeface="Wingdings" panose="05000000000000000000" pitchFamily="2" charset="2"/>
              </a:rPr>
              <a:t></a:t>
            </a:r>
            <a:r>
              <a:rPr lang="zh-TW" altLang="es-MX" sz="400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-GB5" pitchFamily="49" charset="-120"/>
                <a:sym typeface="Wingdings" panose="05000000000000000000" pitchFamily="2" charset="2"/>
              </a:rPr>
              <a:t>教友</a:t>
            </a:r>
            <a:br>
              <a:rPr lang="zh-TW" altLang="es-MX" sz="4000">
                <a:latin typeface="華康粗黑體" panose="020B0709000000000000" pitchFamily="49" charset="-120"/>
                <a:ea typeface="華康粗黑體" panose="020B0709000000000000" pitchFamily="49" charset="-120"/>
                <a:cs typeface="華康黑體-GB5" pitchFamily="49" charset="-120"/>
                <a:sym typeface="Wingdings" panose="05000000000000000000" pitchFamily="2" charset="2"/>
              </a:rPr>
            </a:br>
            <a:r>
              <a:rPr lang="zh-TW" altLang="es-MX" sz="4000">
                <a:latin typeface="華康粗黑體" panose="020B0709000000000000" pitchFamily="49" charset="-120"/>
                <a:ea typeface="華康粗黑體" panose="020B0709000000000000" pitchFamily="49" charset="-120"/>
                <a:cs typeface="華康黑體-GB5" pitchFamily="49" charset="-120"/>
                <a:sym typeface="Wingdings" panose="05000000000000000000" pitchFamily="2" charset="2"/>
              </a:rPr>
              <a:t>         文憑</a:t>
            </a:r>
            <a:r>
              <a:rPr lang="es-MX" altLang="zh-TW" sz="4000">
                <a:latin typeface="華康粗黑體" panose="020B0709000000000000" pitchFamily="49" charset="-120"/>
                <a:ea typeface="華康粗黑體" panose="020B0709000000000000" pitchFamily="49" charset="-120"/>
                <a:cs typeface="華康黑體-GB5" pitchFamily="49" charset="-120"/>
                <a:sym typeface="Wingdings" panose="05000000000000000000" pitchFamily="2" charset="2"/>
              </a:rPr>
              <a:t></a:t>
            </a:r>
            <a:r>
              <a:rPr lang="zh-TW" altLang="es-MX" sz="400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-GB5" pitchFamily="49" charset="-120"/>
                <a:sym typeface="Wingdings" panose="05000000000000000000" pitchFamily="2" charset="2"/>
              </a:rPr>
              <a:t>學問</a:t>
            </a:r>
            <a:br>
              <a:rPr lang="zh-TW" altLang="es-MX" sz="4000">
                <a:latin typeface="華康粗黑體" panose="020B0709000000000000" pitchFamily="49" charset="-120"/>
                <a:ea typeface="華康粗黑體" panose="020B0709000000000000" pitchFamily="49" charset="-120"/>
                <a:cs typeface="華康黑體-GB5" pitchFamily="49" charset="-120"/>
                <a:sym typeface="Wingdings" panose="05000000000000000000" pitchFamily="2" charset="2"/>
              </a:rPr>
            </a:br>
            <a:r>
              <a:rPr lang="zh-TW" altLang="es-MX" sz="4000">
                <a:latin typeface="華康粗黑體" panose="020B0709000000000000" pitchFamily="49" charset="-120"/>
                <a:ea typeface="華康粗黑體" panose="020B0709000000000000" pitchFamily="49" charset="-120"/>
                <a:cs typeface="華康黑體-GB5" pitchFamily="49" charset="-120"/>
                <a:sym typeface="Wingdings" panose="05000000000000000000" pitchFamily="2" charset="2"/>
              </a:rPr>
              <a:t>             電腦</a:t>
            </a:r>
            <a:r>
              <a:rPr lang="es-MX" altLang="zh-TW" sz="4000">
                <a:latin typeface="華康粗黑體" panose="020B0709000000000000" pitchFamily="49" charset="-120"/>
                <a:ea typeface="華康粗黑體" panose="020B0709000000000000" pitchFamily="49" charset="-120"/>
                <a:cs typeface="華康黑體-GB5" pitchFamily="49" charset="-120"/>
                <a:sym typeface="Wingdings" panose="05000000000000000000" pitchFamily="2" charset="2"/>
              </a:rPr>
              <a:t></a:t>
            </a:r>
            <a:r>
              <a:rPr lang="zh-TW" altLang="es-MX" sz="400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-GB5" pitchFamily="49" charset="-120"/>
                <a:sym typeface="Wingdings" panose="05000000000000000000" pitchFamily="2" charset="2"/>
              </a:rPr>
              <a:t>文章</a:t>
            </a:r>
            <a:endParaRPr lang="zh-TW" altLang="es-MX" sz="4000">
              <a:solidFill>
                <a:srgbClr val="FF0000"/>
              </a:solidFill>
              <a:latin typeface="華康粗黑體" panose="020B0709000000000000" pitchFamily="49" charset="-120"/>
              <a:ea typeface="華康粗黑體" panose="020B0709000000000000" pitchFamily="49" charset="-120"/>
              <a:cs typeface="華康黑體-GB5" pitchFamily="49" charset="-120"/>
            </a:endParaRPr>
          </a:p>
        </p:txBody>
      </p:sp>
    </p:spTree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>
            <a:extLst>
              <a:ext uri="{FF2B5EF4-FFF2-40B4-BE49-F238E27FC236}">
                <a16:creationId xmlns:a16="http://schemas.microsoft.com/office/drawing/2014/main" id="{7610E799-7C0C-41D1-8A10-65636724428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03350" y="1268413"/>
            <a:ext cx="7467600" cy="3810000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zh-TW" altLang="es-MX" sz="6600">
                <a:solidFill>
                  <a:srgbClr val="0000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-GB5" pitchFamily="49" charset="-120"/>
              </a:rPr>
              <a:t>不義而富且貴</a:t>
            </a:r>
            <a:br>
              <a:rPr lang="zh-TW" altLang="es-MX" sz="660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-GB5" pitchFamily="49" charset="-120"/>
              </a:rPr>
            </a:br>
            <a:r>
              <a:rPr lang="zh-TW" altLang="es-MX" sz="660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-GB5" pitchFamily="49" charset="-120"/>
              </a:rPr>
              <a:t>於我如浮雲</a:t>
            </a:r>
            <a:br>
              <a:rPr lang="zh-TW" altLang="es-MX" sz="400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-GB5" pitchFamily="49" charset="-120"/>
              </a:rPr>
            </a:br>
            <a:r>
              <a:rPr lang="zh-TW" altLang="es-MX" sz="4000">
                <a:solidFill>
                  <a:schemeClr val="tx1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-GB5" pitchFamily="49" charset="-120"/>
              </a:rPr>
              <a:t>孔子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75"/>
                                        <p:tgtEl>
                                          <p:spTgt spid="59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4" grpId="0" autoUpdateAnimBg="0"/>
    </p:bldLst>
  </p:timing>
</p:sld>
</file>

<file path=ppt/theme/theme1.xml><?xml version="1.0" encoding="utf-8"?>
<a:theme xmlns:a="http://schemas.openxmlformats.org/drawingml/2006/main" name="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1032</TotalTime>
  <Words>1494</Words>
  <Application>Microsoft Office PowerPoint</Application>
  <PresentationFormat>如螢幕大小 (4:3)</PresentationFormat>
  <Paragraphs>64</Paragraphs>
  <Slides>19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9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19</vt:i4>
      </vt:variant>
    </vt:vector>
  </HeadingPairs>
  <TitlesOfParts>
    <vt:vector size="29" baseType="lpstr">
      <vt:lpstr>Arial</vt:lpstr>
      <vt:lpstr>新細明體</vt:lpstr>
      <vt:lpstr>Calibri</vt:lpstr>
      <vt:lpstr>Arial Unicode MS</vt:lpstr>
      <vt:lpstr>華康粗黑體</vt:lpstr>
      <vt:lpstr>華康儷中黑</vt:lpstr>
      <vt:lpstr>華康黑體-GB5</vt:lpstr>
      <vt:lpstr>Wingdings</vt:lpstr>
      <vt:lpstr>Symbol</vt:lpstr>
      <vt:lpstr>預設簡報設計</vt:lpstr>
      <vt:lpstr>         7,10誡     關於金錢</vt:lpstr>
      <vt:lpstr>有了錢  你可以買樓  但不可以買到一個家 </vt:lpstr>
      <vt:lpstr>有了錢  你可以買到名表  但不可以買到時間 </vt:lpstr>
      <vt:lpstr>PowerPoint 簡報</vt:lpstr>
      <vt:lpstr>有了錢  你可以買一張床  但不可以買到睡眠  更無法達到至人無夢</vt:lpstr>
      <vt:lpstr>有了錢  你可以買到地位  但不可以買到尊重 </vt:lpstr>
      <vt:lpstr>有了錢  你可以買性  但不可以買到愛 </vt:lpstr>
      <vt:lpstr> 跟班朋友      教堂教友          文憑學問              電腦文章</vt:lpstr>
      <vt:lpstr>不義而富且貴 於我如浮雲 孔子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>cirs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基 督 宣 講 的 核 心</dc:title>
  <dc:creator>Tsui Kam Yiu</dc:creator>
  <cp:lastModifiedBy>user</cp:lastModifiedBy>
  <cp:revision>378</cp:revision>
  <dcterms:created xsi:type="dcterms:W3CDTF">2008-05-09T13:42:49Z</dcterms:created>
  <dcterms:modified xsi:type="dcterms:W3CDTF">2025-04-14T04:54:16Z</dcterms:modified>
</cp:coreProperties>
</file>