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7" r:id="rId12"/>
    <p:sldId id="295" r:id="rId13"/>
    <p:sldId id="296" r:id="rId14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9900CC"/>
    <a:srgbClr val="990033"/>
    <a:srgbClr val="003366"/>
    <a:srgbClr val="6600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8" autoAdjust="0"/>
    <p:restoredTop sz="94660"/>
  </p:normalViewPr>
  <p:slideViewPr>
    <p:cSldViewPr>
      <p:cViewPr varScale="1">
        <p:scale>
          <a:sx n="59" d="100"/>
          <a:sy n="59" d="100"/>
        </p:scale>
        <p:origin x="14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168B1D-8CAD-46D2-A69E-BF73B9A17E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64E292-9B4D-4CE9-9C54-CAF4A0E39D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EF6502-93AF-4E59-AC47-4EC54AD235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8884D-1713-4D77-A1A2-820576FDF8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44822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705E63-185F-4A73-B077-40661147B0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5100C8-C2F8-4BCA-B3BE-C0A8E218D2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5ED569-8D10-488A-A68D-8B64E8876A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CBB8B-1FC3-4606-84E3-C18637C20BA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14007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E73632-48C8-4A2D-BFF3-2E3377BEFC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3E7C29-05EC-43B2-9D1A-2A23296888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C87E97-D94E-4B57-A68D-7716B4D44A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F399B-E538-4E24-B41B-3D3AB573208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304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24E7D0-D0C9-4C7B-A9D6-72A8FE17CA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17349D-4399-44E0-BD90-BE43B37725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B12408-F373-49BD-ADE5-E3D11FC25C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C1AAF-F7A8-4544-A64B-361BCBDE4C6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2624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1C72D1-2836-47E4-825E-E62AE9CE48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9A7375-0EAF-4A3A-8F87-5FA1E213C8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431230B-3638-4648-8F97-93992E8471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8585C-3A86-4AD1-B181-53357019822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01700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067BEA-9CB6-4CD2-B2C4-327EC59556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8EEC36-B95C-4123-8E8E-B1055EAD72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EE9958-4B73-4862-888D-D74D3C5D32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6D3C0-E048-43DD-A12D-42E33DBC38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25004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22010BD-A560-4FAE-8153-D65C46C1A6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C614D8E-8A0C-49DE-957D-87E1F5A06C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1618957-FEA4-4BE2-8A14-31B4052007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89A54-3D64-4D00-9CCF-357917ECE1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8629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3496127-4379-4FFA-A9FE-90C13E083F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F27998C-4AD5-43BA-9628-21138A7D53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751917F-4564-476C-BEAB-B86BFCE5C4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D9B53-9A47-4A7E-A04C-BD20A223BF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4387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3446501-F15E-4B63-9AF1-4F378BF9DA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97A938E-57D7-465F-8431-C3863DADC5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CBCAA81-DCE6-4607-BF89-17E06E6AEE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DD0DA-5842-4437-9C0C-6B1CB3DB72D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61918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B186E8-E0A8-4FAF-AC6A-15A873B5DF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C39A0A-A1C3-494F-8978-A697FBBB75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896A08-AA65-465E-BE85-77EE4EA85A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4CF88-D890-4020-B8B0-698CF214C88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74639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5FE691-B2EB-4941-A13E-70BA311FD7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3CF407-A33E-456A-BFAE-402A9D362B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783F07-DAC9-48C2-89A7-094223C253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D90D7-B23B-4343-AC6F-00F91E2237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64369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C3C820F-CDF0-4B7A-AD73-A89F8872EA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6A0F64C-7231-49DF-B7FD-EB5B0AD1B4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B2DA50E-C854-4AF9-8CB7-09426823EA1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B674D46-0928-4785-A6EB-3CB7AA7779D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B0568CB-094F-42A8-9BAC-7318AC1B2D5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CC448EEA-D91D-498C-8FD4-6BD88CE50D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副標題 2">
            <a:extLst>
              <a:ext uri="{FF2B5EF4-FFF2-40B4-BE49-F238E27FC236}">
                <a16:creationId xmlns:a16="http://schemas.microsoft.com/office/drawing/2014/main" id="{CBF0D6FD-A6DD-45C2-AF1E-0FCBE2E83C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>
              <a:lnSpc>
                <a:spcPts val="5500"/>
              </a:lnSpc>
              <a:spcBef>
                <a:spcPct val="0"/>
              </a:spcBef>
            </a:pP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</a:t>
            </a:r>
            <a:r>
              <a:rPr lang="en-US" altLang="zh-TW" sz="3600">
                <a:solidFill>
                  <a:srgbClr val="FF0000"/>
                </a:solidFill>
                <a:ea typeface="華康粗黑體" panose="020B0709000000000000" pitchFamily="49" charset="-120"/>
              </a:rPr>
              <a:t>42.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天主十誡</a:t>
            </a:r>
            <a:r>
              <a:rPr lang="en-US" altLang="zh-HK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sym typeface="Symbol" panose="05050102010706020507" pitchFamily="18" charset="2"/>
              </a:rPr>
              <a:t>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第一、二、三誡</a:t>
            </a:r>
          </a:p>
          <a:p>
            <a:pPr algn="l" eaLnBrk="1">
              <a:lnSpc>
                <a:spcPts val="48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一、十誡導論</a:t>
            </a:r>
            <a:endParaRPr lang="en-US" altLang="zh-HK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solidFill>
                  <a:srgbClr val="FF0000"/>
                </a:solidFill>
                <a:ea typeface="華康粗黑體" panose="020B0709000000000000" pitchFamily="49" charset="-120"/>
              </a:rPr>
              <a:t>1.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十誡內容</a:t>
            </a:r>
            <a:endParaRPr lang="en-US" altLang="zh-TW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愛主之道：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一、欽崇一天主在萬有之上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二、毋呼天主聖名以發虛誓</a:t>
            </a:r>
            <a:r>
              <a:rPr lang="en-US" altLang="zh-HK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   </a:t>
            </a:r>
            <a:endParaRPr lang="zh-TW" altLang="en-US">
              <a:solidFill>
                <a:srgbClr val="0000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三、守瞻禮主日</a:t>
            </a:r>
            <a:r>
              <a:rPr lang="en-US" altLang="zh-HK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7030A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愛人之道：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7030A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solidFill>
                  <a:srgbClr val="990033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四、孝敬父母    五、毋殺人</a:t>
            </a:r>
            <a:r>
              <a:rPr lang="en-US" altLang="zh-HK">
                <a:solidFill>
                  <a:srgbClr val="990033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     </a:t>
            </a:r>
            <a:endParaRPr lang="zh-TW" altLang="en-US">
              <a:solidFill>
                <a:srgbClr val="990033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990033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六、毋行邪淫</a:t>
            </a:r>
            <a:r>
              <a:rPr lang="en-US" altLang="zh-HK">
                <a:solidFill>
                  <a:srgbClr val="990033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  </a:t>
            </a:r>
            <a:r>
              <a:rPr lang="zh-TW" altLang="en-US">
                <a:solidFill>
                  <a:srgbClr val="990033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七、毋偷盜</a:t>
            </a:r>
            <a:r>
              <a:rPr lang="en-US" altLang="zh-HK">
                <a:solidFill>
                  <a:srgbClr val="990033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        </a:t>
            </a:r>
            <a:endParaRPr lang="zh-TW" altLang="en-US">
              <a:solidFill>
                <a:srgbClr val="990033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990033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八、毋妄證      九、毋願他人妻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990033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十、毋貪他人財物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endParaRPr lang="zh-TW" altLang="en-US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副標題 2">
            <a:extLst>
              <a:ext uri="{FF2B5EF4-FFF2-40B4-BE49-F238E27FC236}">
                <a16:creationId xmlns:a16="http://schemas.microsoft.com/office/drawing/2014/main" id="{FAE37706-6EB8-410A-A1D4-DAD890D771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endParaRPr lang="en-US" altLang="zh-TW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，信徒可以鞠躬、叩首，在亡者的牌位或墳墓前，也可以供奉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鮮花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、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水果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、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飯菜等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。家庭中的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祖先牌位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，是為紀念先人，表達孝思而設的，因此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亦可在牌位前上香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、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供獻禮品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等。這一切，都不違反第一誡。同樣地，恭敬聖母及聖人，也是許可的，因為他們都是愛主侍人的典範，我們有一天，都要和他們在一起，永遠歌頌那位創造和救贖我們的天主。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endParaRPr lang="en-US" altLang="zh-TW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endParaRPr lang="en-US" altLang="zh-TW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endParaRPr lang="en-US" altLang="zh-TW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endParaRPr lang="en-US" altLang="zh-TW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endParaRPr lang="en-US" altLang="zh-TW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310291F-F7F5-495E-8765-1876F3FFAB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913"/>
            <a:ext cx="9144000" cy="6453187"/>
          </a:xfrm>
          <a:solidFill>
            <a:schemeClr val="bg1"/>
          </a:solidFill>
        </p:spPr>
        <p:txBody>
          <a:bodyPr/>
          <a:lstStyle/>
          <a:p>
            <a:pPr marL="450850" indent="-363538" eaLnBrk="1" hangingPunct="1">
              <a:buFontTx/>
              <a:buNone/>
            </a:pPr>
            <a:r>
              <a:rPr lang="en-US" altLang="zh-TW" sz="3000">
                <a:ea typeface="華康粗黑體" panose="020B0709000000000000" pitchFamily="49" charset="-120"/>
              </a:rPr>
              <a:t>1.He, who begins by loving </a:t>
            </a:r>
            <a:r>
              <a:rPr lang="en-US" altLang="zh-TW" sz="3000">
                <a:solidFill>
                  <a:srgbClr val="FF0000"/>
                </a:solidFill>
                <a:ea typeface="華康粗黑體" panose="020B0709000000000000" pitchFamily="49" charset="-120"/>
              </a:rPr>
              <a:t>Christianity</a:t>
            </a:r>
            <a:r>
              <a:rPr lang="en-US" altLang="zh-TW" sz="3000">
                <a:ea typeface="華康粗黑體" panose="020B0709000000000000" pitchFamily="49" charset="-120"/>
              </a:rPr>
              <a:t> better than </a:t>
            </a:r>
            <a:r>
              <a:rPr lang="en-US" altLang="zh-TW" sz="3000">
                <a:solidFill>
                  <a:srgbClr val="FF0000"/>
                </a:solidFill>
                <a:ea typeface="華康粗黑體" panose="020B0709000000000000" pitchFamily="49" charset="-120"/>
              </a:rPr>
              <a:t>truth</a:t>
            </a:r>
            <a:r>
              <a:rPr lang="en-US" altLang="zh-TW" sz="3000">
                <a:ea typeface="華康粗黑體" panose="020B0709000000000000" pitchFamily="49" charset="-120"/>
              </a:rPr>
              <a:t>, will proceed by loving his own </a:t>
            </a:r>
            <a:r>
              <a:rPr lang="en-US" altLang="zh-TW" sz="3000">
                <a:solidFill>
                  <a:srgbClr val="FF0000"/>
                </a:solidFill>
                <a:ea typeface="華康粗黑體" panose="020B0709000000000000" pitchFamily="49" charset="-120"/>
              </a:rPr>
              <a:t>Sect</a:t>
            </a:r>
            <a:r>
              <a:rPr lang="en-US" altLang="zh-TW" sz="3000">
                <a:ea typeface="華康粗黑體" panose="020B0709000000000000" pitchFamily="49" charset="-120"/>
              </a:rPr>
              <a:t> or Church better than Christianity, and end in loving </a:t>
            </a:r>
            <a:r>
              <a:rPr lang="en-US" altLang="zh-TW" sz="3000">
                <a:solidFill>
                  <a:srgbClr val="FF0000"/>
                </a:solidFill>
                <a:ea typeface="華康粗黑體" panose="020B0709000000000000" pitchFamily="49" charset="-120"/>
              </a:rPr>
              <a:t>himself</a:t>
            </a:r>
            <a:r>
              <a:rPr lang="en-US" altLang="zh-TW" sz="3000">
                <a:ea typeface="華康粗黑體" panose="020B0709000000000000" pitchFamily="49" charset="-120"/>
              </a:rPr>
              <a:t> better than all.</a:t>
            </a:r>
          </a:p>
          <a:p>
            <a:pPr marL="450850" indent="-363538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zh-TW">
                <a:ea typeface="華康粗黑體" panose="020B0709000000000000" pitchFamily="49" charset="-120"/>
              </a:rPr>
              <a:t>                     </a:t>
            </a:r>
            <a:r>
              <a:rPr lang="en-US" altLang="zh-TW" sz="2400">
                <a:ea typeface="華康粗黑體" panose="020B0709000000000000" pitchFamily="49" charset="-120"/>
              </a:rPr>
              <a:t>—Samuel Coleridge, </a:t>
            </a:r>
            <a:r>
              <a:rPr lang="en-US" altLang="zh-TW" sz="2400" i="1">
                <a:ea typeface="華康粗黑體" panose="020B0709000000000000" pitchFamily="49" charset="-120"/>
              </a:rPr>
              <a:t>Aids to Reflection 1825</a:t>
            </a:r>
          </a:p>
          <a:p>
            <a:pPr marL="450850" indent="-363538" algn="just" eaLnBrk="1" hangingPunct="1">
              <a:lnSpc>
                <a:spcPct val="110000"/>
              </a:lnSpc>
              <a:spcBef>
                <a:spcPct val="30000"/>
              </a:spcBef>
              <a:buFontTx/>
              <a:buNone/>
            </a:pPr>
            <a:r>
              <a:rPr lang="en-US" altLang="zh-TW">
                <a:ea typeface="華康粗黑體" panose="020B0709000000000000" pitchFamily="49" charset="-120"/>
              </a:rPr>
              <a:t> </a:t>
            </a:r>
            <a:r>
              <a:rPr lang="zh-TW" altLang="en-US">
                <a:ea typeface="華康粗黑體" panose="020B0709000000000000" pitchFamily="49" charset="-120"/>
              </a:rPr>
              <a:t>（愛基督宗教甚於愛真理的人，接下來便會愛自己的宗派</a:t>
            </a:r>
            <a:r>
              <a:rPr lang="en-US" altLang="zh-TW">
                <a:ea typeface="華康粗黑體" panose="020B0709000000000000" pitchFamily="49" charset="-120"/>
              </a:rPr>
              <a:t>/</a:t>
            </a:r>
            <a:r>
              <a:rPr lang="zh-TW" altLang="en-US">
                <a:ea typeface="華康粗黑體" panose="020B0709000000000000" pitchFamily="49" charset="-120"/>
              </a:rPr>
              <a:t>教派甚於愛基督宗教，最終則是愛自己甚於愛一切。）</a:t>
            </a:r>
          </a:p>
          <a:p>
            <a:pPr marL="450850" indent="-363538" eaLnBrk="1" hangingPunct="1">
              <a:spcBef>
                <a:spcPct val="40000"/>
              </a:spcBef>
              <a:buFontTx/>
              <a:buNone/>
            </a:pPr>
            <a:r>
              <a:rPr lang="en-US" altLang="zh-TW">
                <a:ea typeface="華康粗黑體" panose="020B0709000000000000" pitchFamily="49" charset="-120"/>
              </a:rPr>
              <a:t>2. </a:t>
            </a:r>
            <a:r>
              <a:rPr lang="zh-TW" altLang="en-US" sz="3400">
                <a:ea typeface="華康粗黑體" panose="020B0709000000000000" pitchFamily="49" charset="-120"/>
                <a:cs typeface="華康黑體(P)-GB5" pitchFamily="34" charset="-120"/>
              </a:rPr>
              <a:t>「</a:t>
            </a:r>
            <a:r>
              <a:rPr lang="zh-TW" altLang="en-US" sz="3400">
                <a:solidFill>
                  <a:srgbClr val="0000FF"/>
                </a:solidFill>
                <a:ea typeface="華康粗黑體" panose="020B0709000000000000" pitchFamily="49" charset="-120"/>
                <a:cs typeface="華康黑體(P)-GB5" pitchFamily="34" charset="-120"/>
              </a:rPr>
              <a:t>我是馬克斯，但我不是馬克斯主義者！</a:t>
            </a:r>
            <a:r>
              <a:rPr lang="zh-TW" altLang="en-US" sz="3400">
                <a:ea typeface="華康粗黑體" panose="020B0709000000000000" pitchFamily="49" charset="-120"/>
                <a:cs typeface="華康黑體(P)-GB5" pitchFamily="34" charset="-120"/>
              </a:rPr>
              <a:t>」</a:t>
            </a:r>
          </a:p>
          <a:p>
            <a:pPr marL="450850" indent="-363538" eaLnBrk="1" hangingPunct="1">
              <a:spcBef>
                <a:spcPct val="40000"/>
              </a:spcBef>
              <a:buFontTx/>
              <a:buNone/>
            </a:pPr>
            <a:r>
              <a:rPr lang="zh-TW" altLang="en-US">
                <a:ea typeface="華康粗黑體" panose="020B0709000000000000" pitchFamily="49" charset="-120"/>
                <a:cs typeface="華康黑體(P)-GB5" pitchFamily="34" charset="-120"/>
              </a:rPr>
              <a:t>    「</a:t>
            </a:r>
            <a:r>
              <a:rPr lang="zh-TW" altLang="en-US">
                <a:solidFill>
                  <a:srgbClr val="9900CC"/>
                </a:solidFill>
                <a:ea typeface="華康粗黑體" panose="020B0709000000000000" pitchFamily="49" charset="-120"/>
                <a:cs typeface="華康黑體(P)-GB5" pitchFamily="34" charset="-120"/>
              </a:rPr>
              <a:t>我是耶穌基督，但我不是基督徒！</a:t>
            </a:r>
            <a:r>
              <a:rPr lang="zh-TW" altLang="en-US">
                <a:ea typeface="華康粗黑體" panose="020B0709000000000000" pitchFamily="49" charset="-120"/>
                <a:cs typeface="華康黑體(P)-GB5" pitchFamily="34" charset="-120"/>
              </a:rPr>
              <a:t>」</a:t>
            </a:r>
          </a:p>
          <a:p>
            <a:pPr marL="450850" indent="-363538" eaLnBrk="1" hangingPunct="1">
              <a:spcBef>
                <a:spcPct val="40000"/>
              </a:spcBef>
              <a:buFontTx/>
              <a:buNone/>
            </a:pPr>
            <a:r>
              <a:rPr lang="zh-TW" altLang="en-US">
                <a:ea typeface="華康粗黑體" panose="020B0709000000000000" pitchFamily="49" charset="-120"/>
                <a:cs typeface="華康黑體(P)-GB5" pitchFamily="34" charset="-120"/>
              </a:rPr>
              <a:t>    「</a:t>
            </a:r>
            <a:r>
              <a:rPr lang="zh-TW" altLang="en-US">
                <a:solidFill>
                  <a:srgbClr val="FF0000"/>
                </a:solidFill>
                <a:ea typeface="華康粗黑體" panose="020B0709000000000000" pitchFamily="49" charset="-120"/>
                <a:cs typeface="華康黑體(P)-GB5" pitchFamily="34" charset="-120"/>
              </a:rPr>
              <a:t>我是佛陀，但我不是佛教徒！</a:t>
            </a:r>
            <a:r>
              <a:rPr lang="zh-TW" altLang="en-US">
                <a:ea typeface="華康粗黑體" panose="020B0709000000000000" pitchFamily="49" charset="-120"/>
                <a:cs typeface="華康黑體(P)-GB5" pitchFamily="34" charset="-120"/>
              </a:rPr>
              <a:t>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副標題 2">
            <a:extLst>
              <a:ext uri="{FF2B5EF4-FFF2-40B4-BE49-F238E27FC236}">
                <a16:creationId xmlns:a16="http://schemas.microsoft.com/office/drawing/2014/main" id="{4CCD308F-3CC0-4723-8F28-F246BEEE88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附錄</a:t>
            </a:r>
            <a:r>
              <a:rPr lang="en-US" altLang="zh-HK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基督徒該不該怕鬼？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ea typeface="華康粗黑體" panose="020B0709000000000000" pitchFamily="49" charset="-120"/>
              </a:rPr>
              <a:t>1.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鬼是一個很籠統的名詞，反而，我們相信有「靈界」，有一個不可知的世界，也有一些我們未曾探明的「力量」存在，包括自然的、超自然的力量。</a:t>
            </a:r>
            <a:endParaRPr lang="en-US" altLang="zh-TW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ea typeface="華康粗黑體" panose="020B0709000000000000" pitchFamily="49" charset="-120"/>
              </a:rPr>
              <a:t>2.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聖經認為有魔鬼。魔鬼曾誘惑過耶穌；耶穌也驅過魔。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ea typeface="華康粗黑體" panose="020B0709000000000000" pitchFamily="49" charset="-120"/>
              </a:rPr>
              <a:t>3.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我們相信天主是宇宙的主宰，他是全能而仁慈的，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他願意保護我們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也有能力保護我們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。只要我們全心信賴他，便沒有什麼可怕的。</a:t>
            </a:r>
            <a:endParaRPr lang="en-US" altLang="zh-TW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ea typeface="華康粗黑體" panose="020B0709000000000000" pitchFamily="49" charset="-120"/>
              </a:rPr>
              <a:t>4.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我們要老老實實的「做人」，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不要隨便跨過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靈界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」，去攪一些什麼交鬼、通靈等等的玩意，以免引火自焚。</a:t>
            </a:r>
          </a:p>
          <a:p>
            <a:pPr algn="l" eaLnBrk="1">
              <a:lnSpc>
                <a:spcPts val="4000"/>
              </a:lnSpc>
            </a:pPr>
            <a:r>
              <a:rPr lang="en-US" altLang="zh-HK">
                <a:latin typeface="華康粗黑體" panose="020B0709000000000000" pitchFamily="49" charset="-120"/>
                <a:ea typeface="華康粗黑體" panose="020B0709000000000000" pitchFamily="49" charset="-120"/>
              </a:rPr>
              <a:t>	</a:t>
            </a:r>
            <a:endParaRPr lang="zh-TW" altLang="en-US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副標題 2">
            <a:extLst>
              <a:ext uri="{FF2B5EF4-FFF2-40B4-BE49-F238E27FC236}">
                <a16:creationId xmlns:a16="http://schemas.microsoft.com/office/drawing/2014/main" id="{1BF05E57-D964-4FEE-BFF4-BED4A280A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ea typeface="華康粗黑體" panose="020B0709000000000000" pitchFamily="49" charset="-120"/>
              </a:rPr>
              <a:t>5.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對於靈界的事，我們知得很少，所以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不要自己嚇自己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  <a:r>
              <a:rPr lang="zh-TW" altLang="en-US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說鬼的人絕大多數都未見過鬼</a:t>
            </a:r>
            <a:r>
              <a:rPr lang="en-US" altLang="zh-TW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, </a:t>
            </a:r>
            <a:r>
              <a:rPr lang="zh-TW" altLang="en-US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都是以訛傳訛而已。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這些東西談得多了，會叫人疑心生暗鬼。</a:t>
            </a:r>
          </a:p>
          <a:p>
            <a:pPr algn="just" eaLnBrk="1">
              <a:lnSpc>
                <a:spcPts val="4000"/>
              </a:lnSpc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ea typeface="華康粗黑體" panose="020B0709000000000000" pitchFamily="49" charset="-120"/>
              </a:rPr>
              <a:t>6.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孔子說：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未知生、焉知死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。好好的生便不必怕死了；做個堂堂正正的人，生命的天主自會保護我們免於兇惡。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ea typeface="華康粗黑體" panose="020B0709000000000000" pitchFamily="49" charset="-120"/>
              </a:rPr>
              <a:t>7.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如果我們真的害怕，我們也可以用苦像、念珠等聖物來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使我們安心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，（這些聖物給我們的「觸覺」，可以使我們「感覺」到天主的存在）。但記著：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保護我們的，是天主自己，而不是聖物的本身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副標題 2">
            <a:extLst>
              <a:ext uri="{FF2B5EF4-FFF2-40B4-BE49-F238E27FC236}">
                <a16:creationId xmlns:a16="http://schemas.microsoft.com/office/drawing/2014/main" id="{E06C9836-DF2C-4009-A4A8-96574FD27C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以上十誡被稱為「愛的誡命」：愛天主在萬有之上，及愛人如己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en-US" altLang="zh-TW">
                <a:solidFill>
                  <a:srgbClr val="FF0000"/>
                </a:solidFill>
                <a:ea typeface="華康粗黑體" panose="020B0709000000000000" pitchFamily="49" charset="-120"/>
              </a:rPr>
              <a:t>2.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十誡是生命的法則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  人生而自由；但必須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節制自由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、尊重別人的自由，才能獲得真正的自由。人生而必須發展自我，但必須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戒除一些能傷害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自己，及傷害別人的行為，才能使生命健康地成長。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  我們有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向善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的潛能，也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有為惡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的傾向；所以我們必須有自律的能力，才能行善避惡。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我們有軟弱、受蒙蔽的時刻；所以我們也需要一些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外在的規範與禁令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，去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補充我們意志力的不足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  <a:endParaRPr lang="en-US" altLang="zh-TW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endParaRPr lang="zh-TW" altLang="en-US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副標題 2">
            <a:extLst>
              <a:ext uri="{FF2B5EF4-FFF2-40B4-BE49-F238E27FC236}">
                <a16:creationId xmlns:a16="http://schemas.microsoft.com/office/drawing/2014/main" id="{E2DF9F2A-1CB2-4932-8533-A714B62AB7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這都是「誡命」的作用。天主在西乃山頒佈的十誡，原意是要我們按照理智的指引，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節制不合理的欲望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。遵守十誡並不是單純是從外面硬加給我們的規律。十誡所命令、所禁止的，都是使人的生命逐漸達致圓滿的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「生命的法則」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en-US" altLang="zh-TW">
                <a:solidFill>
                  <a:srgbClr val="FF0000"/>
                </a:solidFill>
                <a:ea typeface="華康粗黑體" panose="020B0709000000000000" pitchFamily="49" charset="-120"/>
              </a:rPr>
              <a:t>3.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誡命背後的精華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  誡命或禁令通常都不是宗教的精華。宗教的任務是使人的精神或靈性生活更豐盛，把人提升到更高的境界。宗教的特點是要人積極面對生活，改善個人、人際間和世界的秩序。通常宗教所提出的誡命或禁令，都有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指導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預防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的作用。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差不多在所有誡命的背後，都包含有某些積極的因素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。例如：在「毋殺人」的後面，蘊藏著「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尊重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副標題 2">
            <a:extLst>
              <a:ext uri="{FF2B5EF4-FFF2-40B4-BE49-F238E27FC236}">
                <a16:creationId xmlns:a16="http://schemas.microsoft.com/office/drawing/2014/main" id="{A9C338EC-6C36-4CC9-93E8-6389B5DBB6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生命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」的理想；在「毋行邪淫」的後面，有「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生活聖潔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」的含義；在「毋妄證」的後面，有「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誠懇待人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」或「一諾千金」的方向。而在全部誡命的後面，更有基督自己所提示的理想：「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你應全心、全靈、全意，愛上主你的天主，這是最大也是第一條誡命。第二條與此相似：你應當愛近人，如你自己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。」（瑪</a:t>
            </a:r>
            <a:r>
              <a:rPr lang="en-US" altLang="zh-TW">
                <a:ea typeface="華康粗黑體" panose="020B0709000000000000" pitchFamily="49" charset="-120"/>
              </a:rPr>
              <a:t>22:37-40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二、前三誡的原文</a:t>
            </a:r>
            <a:r>
              <a:rPr lang="en-US" altLang="zh-HK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sym typeface="Symbol" panose="05050102010706020507" pitchFamily="18" charset="2"/>
              </a:rPr>
              <a:t>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出</a:t>
            </a:r>
            <a:r>
              <a:rPr lang="en-US" altLang="zh-TW">
                <a:solidFill>
                  <a:srgbClr val="FF0000"/>
                </a:solidFill>
                <a:ea typeface="華康粗黑體" panose="020B0709000000000000" pitchFamily="49" charset="-120"/>
              </a:rPr>
              <a:t>20:1-11</a:t>
            </a:r>
            <a:endParaRPr lang="zh-TW" altLang="en-US">
              <a:solidFill>
                <a:srgbClr val="FF0000"/>
              </a:solidFill>
              <a:ea typeface="華康粗黑體" panose="020B0709000000000000" pitchFamily="49" charset="-120"/>
            </a:endParaRPr>
          </a:p>
          <a:p>
            <a:pPr algn="di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上主訓示以下一切話說：我是上主你的天主，除我以外，你不可有別的神。不可叩拜這些像，也不可敬奉，因為我，上主，你的天主是忌邪的天主，不可妄呼上主你天主的名；應記住安息日，守為聖日。六天應該勞作，作你一切的事；但第七天是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副標題 2">
            <a:extLst>
              <a:ext uri="{FF2B5EF4-FFF2-40B4-BE49-F238E27FC236}">
                <a16:creationId xmlns:a16="http://schemas.microsoft.com/office/drawing/2014/main" id="{CBFA7AEE-4794-4C2F-8226-45747EB68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恭敬上主你的天主當守的安息日。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三、第一誡：欽崇一天主在萬有之上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ea typeface="華康粗黑體" panose="020B0709000000000000" pitchFamily="49" charset="-120"/>
              </a:rPr>
              <a:t>1.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我們相信和承認世界只有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一位真神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，他是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萬有真原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、宇宙的創造者和掌管者。一切的真、善、美都是源於他。他又是無形無相、無始無終、全能全知的神。他更是人類和萬物的最後歸宿。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ea typeface="華康粗黑體" panose="020B0709000000000000" pitchFamily="49" charset="-120"/>
              </a:rPr>
              <a:t>2.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這位天地間唯一的真主宰，是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一體三位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的，名為「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聖父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」、「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聖子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」、「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聖神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」。依教會傳統的說法，是聖父生聖子，聖父聖子共發聖神，這都是在「萬世之前」發生的，因為聖三自永遠已經存在了。有人形容聖三的奧跡好像三角形，有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三隻角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卻是一個三角形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，或者好像燭光，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有形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、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有光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、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有熱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但卻是一支燭光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。梵二的教會憲章則強調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副標題 2">
            <a:extLst>
              <a:ext uri="{FF2B5EF4-FFF2-40B4-BE49-F238E27FC236}">
                <a16:creationId xmlns:a16="http://schemas.microsoft.com/office/drawing/2014/main" id="{520E539C-31FC-462C-894B-25559C7707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聖三的工作：聖父創世、聖子救世、聖神聖化人生，但這都是同一天主的偉大化工。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ea typeface="華康粗黑體" panose="020B0709000000000000" pitchFamily="49" charset="-120"/>
              </a:rPr>
              <a:t>3.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欽崇天主，就是承認、感謝天主的創造和照顧。欽崇的方式有多種，但都是對天主知恩報愛的表示，例如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祈禱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、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祭祀以及各種愛德行為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。而外表的欽崇動作，可以包括跪、叩首、俯首、俯伏在地等。不過，真正的欽崇是對天主的全心相信和順服，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讓他在我們的生命中作王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完全遵照他的旨意而生活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。當世上任何事物與天主的旨意相違背時，把天主放在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第一優次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。這也是耶穌所說的：「誰愛父親或母親超過我，不配是我的。」</a:t>
            </a:r>
          </a:p>
          <a:p>
            <a:pPr algn="di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ea typeface="華康粗黑體" panose="020B0709000000000000" pitchFamily="49" charset="-120"/>
              </a:rPr>
              <a:t>4.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拜邪神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也可以是崇拜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金錢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、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權力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、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名譽和逸樂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。有些人便是為了它們而忘記天主，也因此而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副標題 2">
            <a:extLst>
              <a:ext uri="{FF2B5EF4-FFF2-40B4-BE49-F238E27FC236}">
                <a16:creationId xmlns:a16="http://schemas.microsoft.com/office/drawing/2014/main" id="{EA543691-C1AE-4ECA-8C20-3EF5FA479F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踐踏了自己和別人的人格和生命。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四、第二誡：毋呼天主聖名以發虛誓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ea typeface="華康粗黑體" panose="020B0709000000000000" pitchFamily="49" charset="-120"/>
              </a:rPr>
              <a:t>    1.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名字代表主體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，因此我們稱呼天主聖名時，應表示特別的尊敬（例如在禮儀中念到天主聖名時會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俯首致敬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）。這種尊敬，將進一步演變為對天主的信賴、服從和皈依。侮辱天主聖名是指用言語、行為或姿勢等，對天主表示輕蔑、鄙視或怨恨。</a:t>
            </a:r>
            <a:endParaRPr lang="en-US" altLang="zh-TW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HK">
                <a:ea typeface="華康粗黑體" panose="020B0709000000000000" pitchFamily="49" charset="-120"/>
              </a:rPr>
              <a:t> </a:t>
            </a:r>
            <a:r>
              <a:rPr lang="en-US" altLang="zh-TW">
                <a:ea typeface="華康粗黑體" panose="020B0709000000000000" pitchFamily="49" charset="-120"/>
              </a:rPr>
              <a:t>2.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對上主聖名之尊重，正如聖保祿說：「凡稱耶穌聖名，不論天上地下的一切，無不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屈膝跪拜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以示尊敬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。」（斐</a:t>
            </a:r>
            <a:r>
              <a:rPr lang="en-US" altLang="zh-TW">
                <a:ea typeface="華康粗黑體" panose="020B0709000000000000" pitchFamily="49" charset="-120"/>
              </a:rPr>
              <a:t>2:9-11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ea typeface="華康粗黑體" panose="020B0709000000000000" pitchFamily="49" charset="-120"/>
              </a:rPr>
              <a:t>    3.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耶穌自己不喜歡人發誓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，他說：「你們又一向聽過對古人說：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『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不可發虛誓！要向上主償還你的誓願！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』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我卻對你們說，你們的話該當是：是就說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副標題 2">
            <a:extLst>
              <a:ext uri="{FF2B5EF4-FFF2-40B4-BE49-F238E27FC236}">
                <a16:creationId xmlns:a16="http://schemas.microsoft.com/office/drawing/2014/main" id="{C66E8CAF-3354-47A8-AD07-6C052AAA54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是，非就說非；其它多餘的，便是出於邪惡。」（瑪</a:t>
            </a:r>
            <a:r>
              <a:rPr lang="en-US" altLang="zh-TW">
                <a:ea typeface="華康粗黑體" panose="020B0709000000000000" pitchFamily="49" charset="-120"/>
              </a:rPr>
              <a:t>5:33-34a</a:t>
            </a:r>
            <a:r>
              <a:rPr lang="zh-TW" altLang="en-US">
                <a:ea typeface="華康粗黑體" panose="020B0709000000000000" pitchFamily="49" charset="-120"/>
              </a:rPr>
              <a:t>，</a:t>
            </a:r>
            <a:r>
              <a:rPr lang="en-US" altLang="zh-TW">
                <a:ea typeface="華康粗黑體" panose="020B0709000000000000" pitchFamily="49" charset="-120"/>
              </a:rPr>
              <a:t>37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五、第三誡：守瞻禮主日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ea typeface="華康粗黑體" panose="020B0709000000000000" pitchFamily="49" charset="-120"/>
              </a:rPr>
              <a:t>    1.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舊約時代，安息日（星期六）是特別恭敬天主的日子。如今教會在主日聚會，是為紀念耶穌在主日的復活，並藉聖體聖事與他相偕，共同期待他再度來臨。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  教會在第六世紀時，才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確立守主日的義務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並禁止信眾在主日勞作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，目的是要每一個人在六日操勞之後，得到一個合理的休息，並在這天特別注意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精神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、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宗教和家庭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的共融。</a:t>
            </a:r>
          </a:p>
          <a:p>
            <a:pPr algn="di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ea typeface="華康粗黑體" panose="020B0709000000000000" pitchFamily="49" charset="-120"/>
              </a:rPr>
              <a:t>     </a:t>
            </a:r>
            <a:r>
              <a:rPr lang="en-US" altLang="zh-TW">
                <a:ea typeface="華康粗黑體" panose="020B0709000000000000" pitchFamily="49" charset="-120"/>
              </a:rPr>
              <a:t>2.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安息日的精神提醒人們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：人不可利用工作無休止地去掠奪大地的資源；人更需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與大自然和諧</a:t>
            </a:r>
            <a:endParaRPr lang="zh-TW" altLang="en-US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副標題 2">
            <a:extLst>
              <a:ext uri="{FF2B5EF4-FFF2-40B4-BE49-F238E27FC236}">
                <a16:creationId xmlns:a16="http://schemas.microsoft.com/office/drawing/2014/main" id="{52B521F7-616F-4BA8-8FFE-594410731C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相處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。人亦不應利用工作去過份改變人與人的關係，而造成貧富差距，或藉交易而造成更大的貧富懸殊。借著安息日，人要忘記一切工作，回復人性的本來面目：尋求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個體的發展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（祈禱、閱讀、休息），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團體的和諧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（共同崇拜、家庭生活），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欣賞和享受生命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。安息日原來便是「人性日」、「家庭日」和「宗教日」。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latin typeface="華康粗黑體" panose="020B0709000000000000" pitchFamily="49" charset="-120"/>
                <a:ea typeface="華康粗黑體" panose="020B0709000000000000" pitchFamily="49" charset="-120"/>
              </a:rPr>
              <a:t>   </a:t>
            </a:r>
            <a:r>
              <a:rPr lang="en-US" altLang="zh-TW">
                <a:ea typeface="華康粗黑體" panose="020B0709000000000000" pitchFamily="49" charset="-120"/>
              </a:rPr>
              <a:t>3.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第三誡也提醒我們，不要被自己的專業、工作所奴役。我們要騰出時間來，讓天主在我們生命中工作，使我們能接受天主的改造。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六、基督徒與敬祖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天主教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並不禁止人尊天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、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敬祖和敬孔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。一九六三年，中國主教團決定：在亡者牌位、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遺像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或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棺木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前</a:t>
            </a:r>
            <a:endParaRPr lang="zh-TW" altLang="en-US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</TotalTime>
  <Words>2085</Words>
  <Application>Microsoft Office PowerPoint</Application>
  <PresentationFormat>如螢幕大小 (4:3)</PresentationFormat>
  <Paragraphs>65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0" baseType="lpstr">
      <vt:lpstr>Arial</vt:lpstr>
      <vt:lpstr>新細明體</vt:lpstr>
      <vt:lpstr>Calibri</vt:lpstr>
      <vt:lpstr>華康粗黑體</vt:lpstr>
      <vt:lpstr>Symbol</vt:lpstr>
      <vt:lpstr>華康黑體(P)-GB5</vt:lpstr>
      <vt:lpstr>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 督 宣 講 的 核 心</dc:title>
  <dc:creator>Tsui Kam Yiu</dc:creator>
  <cp:lastModifiedBy>user</cp:lastModifiedBy>
  <cp:revision>342</cp:revision>
  <dcterms:created xsi:type="dcterms:W3CDTF">2008-05-09T13:42:49Z</dcterms:created>
  <dcterms:modified xsi:type="dcterms:W3CDTF">2025-03-30T08:35:15Z</dcterms:modified>
</cp:coreProperties>
</file>