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5" r:id="rId3"/>
  </p:sldMasterIdLst>
  <p:notesMasterIdLst>
    <p:notesMasterId r:id="rId28"/>
  </p:notesMasterIdLst>
  <p:sldIdLst>
    <p:sldId id="285" r:id="rId4"/>
    <p:sldId id="287" r:id="rId5"/>
    <p:sldId id="286" r:id="rId6"/>
    <p:sldId id="288" r:id="rId7"/>
    <p:sldId id="289" r:id="rId8"/>
    <p:sldId id="290" r:id="rId9"/>
    <p:sldId id="309" r:id="rId10"/>
    <p:sldId id="291" r:id="rId11"/>
    <p:sldId id="308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0000"/>
    <a:srgbClr val="990033"/>
    <a:srgbClr val="003366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8" autoAdjust="0"/>
    <p:restoredTop sz="9466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8E7D6F7-3326-437C-8BEC-528F0F2124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67243E1-0322-4D14-AA36-1E4EC588B76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E7D5BFB3-0660-4A37-8C4B-5D6C630C516E}" type="datetimeFigureOut">
              <a:rPr lang="zh-HK" altLang="en-US"/>
              <a:pPr>
                <a:defRPr/>
              </a:pPr>
              <a:t>3/3/2025</a:t>
            </a:fld>
            <a:endParaRPr lang="zh-HK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A4566328-964A-440A-916D-5DD8049FF1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C8328862-37B4-4EE2-A8E3-77D3CAB99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  <a:endParaRPr lang="zh-HK" altLang="en-US" noProof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F545907-AD5E-4589-B372-F79C3B33A4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8412DF-D58B-4FBD-92D0-18B842CC18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AA404E-BC07-4643-AB2E-79C6D13A45E7}" type="slidenum">
              <a:rPr lang="zh-HK" altLang="en-US"/>
              <a:pPr/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>
            <a:extLst>
              <a:ext uri="{FF2B5EF4-FFF2-40B4-BE49-F238E27FC236}">
                <a16:creationId xmlns:a16="http://schemas.microsoft.com/office/drawing/2014/main" id="{E8769EFA-FF1F-4F6A-A06A-0D2D36520B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備忘稿版面配置區 2">
            <a:extLst>
              <a:ext uri="{FF2B5EF4-FFF2-40B4-BE49-F238E27FC236}">
                <a16:creationId xmlns:a16="http://schemas.microsoft.com/office/drawing/2014/main" id="{E97745EA-4D0E-45E7-AD73-2D4FD1E69B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40964" name="投影片編號版面配置區 3">
            <a:extLst>
              <a:ext uri="{FF2B5EF4-FFF2-40B4-BE49-F238E27FC236}">
                <a16:creationId xmlns:a16="http://schemas.microsoft.com/office/drawing/2014/main" id="{2CB44802-DF5F-4D52-9CDC-1F3344A7AF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EC830811-EDB0-49E5-8AA8-1EB8621AF212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91059B58-6208-4735-93ED-DE0022E66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9B244D15-3C82-403D-A077-AA08496B3854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92D53D44-D196-4157-8B8D-B509B3EC18C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73685182-3AB4-4AF1-AB73-F241662D92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After plucking it out, the eagle will wait for a new beak to grow back and then it will pluck out its’ talons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01C8B754-83CD-45BA-A8F6-38B25E3CC7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F4E4BBCE-3CA2-4B46-92A9-105EA433122A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4EE50E78-28C9-4C5A-8163-9D192839B33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038F2B4-5C96-43FA-8FFD-CDE67C56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When its’ new talons grow back, the eagle starts plucking its’ old-aged feathers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F8DAB31-B3C3-415B-A9F2-E2A42B6495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5387F4C-C7A0-44AA-8875-E9B697223D62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7FB2286-0008-4870-9384-30AA66E7A2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6384BA8C-8A55-447B-8EA7-60758AA05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And after five months, the eagle takes its’ famous renewal flight and lives for ….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/>
              <a:t>30 more years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B73E1519-ED7E-41AA-901A-3F89977FB0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445F6F7F-7E75-49FA-B495-606665A622F8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34F00EC0-9325-4C06-B887-B7B9C6A9841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DEF98E84-ED1E-4F59-80FC-DFE4C7212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Why is renewal needed?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/>
              <a:t>Many times, we have to retreat for awhile and start a renewal process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/>
              <a:t>To continue taking successful flights, we sometimes need to get rid of memories, habits and other past traditions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/>
              <a:t>Only freed from past burdens, can we take advantage of the valuable outcomes from a …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/>
              <a:t>RENEWAL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DCEEFD22-275E-4199-AEF6-7E2F4DCC5B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05E2C2EC-D526-4651-B9D1-DF0C8758B48D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857D2E5-FE30-4093-95FF-F76A93B5511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7D2461B-B788-44BB-83CD-5306C9019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The eagle has the longest life-span of its’ species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C0E2545-8A1D-4EAD-B0AD-895846BFFC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3932657-8B65-4887-96ED-BAE2E423D60A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1CF919C-A7F8-40CA-834B-933AFAC97C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F8EC28AD-3F4F-4AAA-8D3C-29E410375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okay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86F9C9D4-40A6-4A36-B37A-FDFEE42FF6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9CF287E-D1C2-4119-9E3C-F2B9932F93FA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D94ED65-1783-4C4E-A0DD-9C7ECEB21F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453E873-173D-4F13-878B-238F650D4A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In its’ 40’s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/>
              <a:t>Its’ long and flexible talons can no longer grab prey which serve as food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7D74C4F5-A33F-465A-911C-D27F5DDD0D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71A3CFE3-6C9E-4BF8-954F-993755A04C4C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C3F0C30F-6DF9-4E59-8EF9-160E0DF6A10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2F0256F-200C-4F8C-99EA-36CD17479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Its’ long and sharp beak becomes bent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ACC9586-B56C-42EB-B8CE-C88C46BB70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18C31135-19C4-4CBD-BEC7-5A7E5841A47B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E7B56D8-D9AC-4C62-A7E7-85C75EB8711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A542D9D6-AB12-4274-ACA2-6DF6B2A00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Its’ old-aged and heavy wings, due to their thick feathers, become stuck to its’ chest and make it difficult to fly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1F16AF6B-2FF9-407F-A55C-4570372A9B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DDA25E85-F3B5-430C-866C-02E6117EED5E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3E461BA0-394A-4A8A-B5F1-93B9FFDC55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6F1AC15-F6F2-46A6-9C90-0376281DA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okay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4A0EA3C-078F-4B0F-B152-E140FAD00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3C025B42-28B9-48CB-A7D9-864F4DCB85E8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92033A72-067B-4ED9-821F-B4D5EE8AED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20DF48D-480D-4443-A51D-2F84BD1BA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The process requires that the eagle fly to a mountain top and sit on its’ nest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24422E1-1D95-45DE-A924-2AD023E49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648DCDDC-2510-47B0-A3DB-CF227E70C9FE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E5B89B1B-72BA-4019-96FC-5C74BA7C17D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4B906FC1-D1F9-4B44-985A-3E3A08AA0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TW"/>
              <a:t>There the eagle knocks its’ beak against a rock until it plucks it out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E688F2-13CA-4020-A970-B31DC71130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3817C6-D687-4C8F-B114-890403566A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2D3802-5A95-4946-A4EC-E45D5D49E9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26B6F9-9E20-42C3-9DF4-A77C7BF560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332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BEF550-3CD8-46EE-BA6C-3C3CDF9F39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096FF-AC9A-422C-B734-F46DE2243B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67B89D-D5BE-4FDF-BDBD-862A428F0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DBB85-6BF6-41AD-9996-38B9473F0EE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353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0F7087-5B54-4DC3-A883-463DAFBA27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C4D332-AE20-4ED0-94A4-50AD8BC9DF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3F61F0-3111-4A61-8221-4BFAF52351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C5BC8-7E09-43DA-A3BC-32005DB68FE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41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2B0FF-9A79-474B-AE0C-3B34533B3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981E02-04CA-42B2-917A-D4EE71973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815AE8-14D5-495A-B8B5-9B718E8662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89BEEC7D-A1F4-4B1C-9F7C-05524EBAFC37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1342175147"/>
      </p:ext>
    </p:extLst>
  </p:cSld>
  <p:clrMapOvr>
    <a:masterClrMapping/>
  </p:clrMapOvr>
  <p:transition spd="med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BFB4D5-F62C-4430-A6EB-5EF1FBBF8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B8060-88B1-4A4D-BDC9-EA033634BC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1D212E-3717-4C80-8C8A-E227467F77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422E80A9-E1B2-4093-A9D0-5C6F7E152227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867636400"/>
      </p:ext>
    </p:extLst>
  </p:cSld>
  <p:clrMapOvr>
    <a:masterClrMapping/>
  </p:clrMapOvr>
  <p:transition spd="med"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93109F-33C1-42DB-94F7-055490BE6A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038948-3748-4A6A-AE2D-4E881444E1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B01B1F-F681-4F5E-A541-6903CAC67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ED41103A-4ADE-4F0D-9AB9-0EFD36D6EB0E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746586426"/>
      </p:ext>
    </p:extLst>
  </p:cSld>
  <p:clrMapOvr>
    <a:masterClrMapping/>
  </p:clrMapOvr>
  <p:transition spd="med"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1E986-8482-4809-8566-8B918DF796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0ECCC4-9969-4E5A-BF4D-D0EBD149EE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0456B-9825-4B68-AB0E-CFF88A5E4C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44BD5C3F-6E5E-4928-A7C6-D3E4FC327A72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1215409857"/>
      </p:ext>
    </p:extLst>
  </p:cSld>
  <p:clrMapOvr>
    <a:masterClrMapping/>
  </p:clrMapOvr>
  <p:transition spd="med"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C2A16F3-07B7-4456-B375-C1B950B7D6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5D4D9D4-3A04-457A-90FD-56877DED1D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7D307C8-3B0F-491E-9DEC-AB63CE1B4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4B0DE7C5-B540-41DD-8B1E-5BFEEA3BDEC4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3354399982"/>
      </p:ext>
    </p:extLst>
  </p:cSld>
  <p:clrMapOvr>
    <a:masterClrMapping/>
  </p:clrMapOvr>
  <p:transition spd="med"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187A1D2-CAD9-4032-BA6D-29C5EFD2B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300146-79D7-4FCE-877C-B17A2151B3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2965A6-37DD-4669-911C-DA26F62ED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DBDDFC5D-F514-4F9D-B99D-66D953F15400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3161659119"/>
      </p:ext>
    </p:extLst>
  </p:cSld>
  <p:clrMapOvr>
    <a:masterClrMapping/>
  </p:clrMapOvr>
  <p:transition spd="med">
    <p:zoom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FFA1B6F-39ED-4C32-83AF-4FDA2A3F7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77A1E26-CEBF-45FF-B412-315B400257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7E1BEA-678B-4DDA-8022-CB426AD300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C34EE491-BE7F-40D0-8045-C26340F1521E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2404376181"/>
      </p:ext>
    </p:extLst>
  </p:cSld>
  <p:clrMapOvr>
    <a:masterClrMapping/>
  </p:clrMapOvr>
  <p:transition spd="med">
    <p:zoom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8A44E-C03B-4FEC-8895-30880CAC1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DC84EF-5E76-4527-85D7-D9F1AAF80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5009FE-FF4B-4F11-8F2A-C27DC995F0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D03A7CE3-4BC5-4790-83DA-E7C772D7EB2E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3609932561"/>
      </p:ext>
    </p:extLst>
  </p:cSld>
  <p:clrMapOvr>
    <a:masterClrMapping/>
  </p:clrMapOvr>
  <p:transition spd="med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DC2C7F-5C6C-4B4A-A48C-5A48CC9BF3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59B174-46D2-46FD-A3CB-2DDB74234D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304058-11B6-4D89-B05A-672EB98B66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607CA-39B5-4E5B-8EF8-93B0C12155F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01084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ECCEA3-DA15-4BBA-80C7-6505AB3C5B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5698B4-A74C-441C-B56B-D5E95913C6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341B24-D79F-4E7B-8910-2D0A86A373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157BF6E8-6A96-4EB4-BB08-67F0A259A17E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3238393928"/>
      </p:ext>
    </p:extLst>
  </p:cSld>
  <p:clrMapOvr>
    <a:masterClrMapping/>
  </p:clrMapOvr>
  <p:transition spd="med">
    <p:zoom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1F84F5-0F48-42EF-8220-BC795CE67E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C93BBB-07A4-49FD-B775-4FA5225F9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F972E3-76E5-4C8F-B878-79B7DF50D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42606159-BEDA-4116-8E58-2E67CD8AC890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2069278703"/>
      </p:ext>
    </p:extLst>
  </p:cSld>
  <p:clrMapOvr>
    <a:masterClrMapping/>
  </p:clrMapOvr>
  <p:transition spd="med">
    <p:zoom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F13719-FCFE-4D17-B302-1149A8A0E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3C57E9-C63A-44AC-8BED-BC25E6D46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 kumimoji="1">
                <a:latin typeface="Arial" charset="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ACF94B-824D-45F1-9356-00DE9265C9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 kumimoji="1">
                <a:latin typeface="Arial" panose="020B0604020202020204" pitchFamily="34" charset="0"/>
              </a:defRPr>
            </a:lvl1pPr>
          </a:lstStyle>
          <a:p>
            <a:fld id="{70286EDA-9F3D-4143-B94E-6797AAC47836}" type="slidenum">
              <a:rPr lang="zh-TW" altLang="pt-BR"/>
              <a:pPr/>
              <a:t>‹#›</a:t>
            </a:fld>
            <a:endParaRPr lang="pt-BR" altLang="zh-TW"/>
          </a:p>
        </p:txBody>
      </p:sp>
    </p:spTree>
    <p:extLst>
      <p:ext uri="{BB962C8B-B14F-4D97-AF65-F5344CB8AC3E}">
        <p14:creationId xmlns:p14="http://schemas.microsoft.com/office/powerpoint/2010/main" val="137907369"/>
      </p:ext>
    </p:extLst>
  </p:cSld>
  <p:clrMapOvr>
    <a:masterClrMapping/>
  </p:clrMapOvr>
  <p:transition spd="med">
    <p:zoom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9AD484-3894-413D-831E-4BF7A02CC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74095-A3F3-4C05-9BFE-8F395AEA3566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CBF4B13-3DE6-49E3-BA32-0DC6F6D0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701DE0-2D3F-41C5-AD38-7A8D235D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097A-107D-49D5-827B-325B93C5260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2389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BBF0939-A407-4250-AB45-7946F78E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5BD07-FC3E-4960-9E97-B3F4E215CC2B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172FF95-77FB-4BF1-BA1B-54CAAF3E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B69464-C6EC-4393-B970-512E8D3B8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6BDB6-7ECF-48AC-8521-62DD89BBAE1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0267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E68D15-FD77-4568-91F8-DACFE5E01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867F1-A733-42C1-AC28-D7784C292612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494E0D-A90A-4BDC-8636-AFC77D39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D1D9B5-8A8A-4202-B4E2-BF26157A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EB5C3-F401-4105-8E62-9D7C1409C4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02359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D9C67DAC-BFE7-473D-AC43-1E421DDD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56F0F-1685-4155-BFA4-5733312CEBFB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23063D25-6603-4188-82FF-B2039D1E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189FCC0A-E5C5-4045-A86E-B505C44F8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0EA71-5641-46BF-8BB3-90F87983C747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0415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E088C201-9CBC-47A4-B409-6F9648007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71E55-C379-42A8-AB16-C364794C9D93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3F7BE7FE-B99B-4FDC-B06F-09B33420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A1E62EC2-4B91-4021-B841-94EA2F2F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F45AF-8B9A-48D6-9E53-84D85D72D34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3143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C5368582-131E-4726-B735-495DCBD6E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AAE76-8263-4B45-B844-AA093BE85E9C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3E192B10-1C54-4247-AE30-F155744F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7B97AAF8-8126-4A59-9F5C-35FBA303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E35BE-5DF7-4A73-93DD-2D56D798F3B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6414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96EC4E00-0D39-4D4E-94C9-F0DC87E4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75425-B3C6-4CA1-9FB5-18FCA7778D40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C0A62C56-D6E9-48D4-AF1D-96A88699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0CC1A6A0-D9E8-48A4-B20E-47331049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76104-C75D-4432-A1CF-16BC761FF86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44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8E4CEA-295E-4426-977C-8AF67B7D71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A88AEE-8776-4F60-8B4A-D1C862C777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CEB75C-BF12-458B-8E8D-3177597EA4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671811-1A35-43EA-B65C-3334DE977E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119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5D17D7F-2B30-400A-9E4B-E8F4B3F17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4BF20-740F-4EF3-9C72-419B80C22479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15F1F15C-CFD3-4BDA-870B-D0403182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37CB5A50-B945-4A8F-837D-D281BA5FD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B4C89-281D-45B1-9416-30A0E1E4D83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1762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5D0467C1-6CFD-43C9-B1EB-229AAEE3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81CAD-A192-4EAA-BB49-72DBBE76B02D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AEFDE5B-B986-4DA3-BCD4-E238ADB7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7C2963AD-4DEB-4001-B0D8-EBEC91BB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D8A75-6BBB-488E-B56B-08D5BF7F651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3152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DE27055-4AD0-4128-89CB-193D4B13E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11EEE-4F9F-44FD-850C-F890015E51FA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D1A9C2-150E-4E76-9DE9-FA8B6B6D7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176F03-BD86-4A53-B6CA-AF456E9A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EF6AD-6610-4758-96F2-C220C8912FD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247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0BC543-897D-47D1-B0DE-410DADA27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3FD86-EDBC-4CB6-9CA8-623B102AE972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228E9E-E2B2-4974-A88E-31A861D6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EDC556-E840-4F72-B009-D985A528E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28650-26F5-41AE-933D-0FBCFC81D1D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42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A801F5-E2E8-4B05-9791-45FAF567C2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1A66E4-649F-458C-866D-BA2190EB10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259284-72C3-4520-AA74-757C2BFC07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00604-4AD4-4614-9F2A-213BDB29DB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0750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7D3A0A5-A7E9-403B-A97D-CAD98159E4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1FB4BF-050E-4292-9066-865928546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92C863-B93F-467D-9FEB-F21FC61F4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19223F-5B2B-40D8-9F38-B0E2DDC840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743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0E39E6-C092-46E8-B3AD-96E10669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84FAB5-CCF8-47CA-89C0-DA8D84E107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645533-E1D9-431A-95A2-8B5559375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CE3E2-1C9D-4174-9243-FB4C6D44C69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021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1D56839-B32F-4527-A55D-0086FADF71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FF0303-14C9-4972-98D8-A1A6F246C3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A5B1D6A-880F-45EC-BAF1-72DF3314B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194F4-4EE6-4FCD-926F-021667B04F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039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024F05-DCA9-452D-8BD0-9D1E7DBBE7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61AC8F-B583-4EEA-8959-2871F17B2C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E22DDA-A573-4235-AE8D-59D28D0213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4D5DD-1E4D-4F84-9025-B4F52DE5B6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070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73B80E-4CCD-4847-B6AE-40F1B1E7E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F27017-974D-4AC6-8BC1-A6602B62B3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782DF0-A616-442C-876A-39BAE703EB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7E09BE-5786-482F-A7A5-D54458AD8B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538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7032D2-0146-435E-9F7F-5BF8693845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A467A1-EF4E-42F8-B8AC-ECE5C8F30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D00112C-F7F3-488C-882F-7F1D96B795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25D7218-266B-4ADA-8744-1B5BDA83CE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ACD3D0-FEF8-4F33-830E-3DB884A89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B213B6-24DC-4CB2-A666-3AABAB281D8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2E27A35-F6A8-4453-90B4-558DAA45A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zh-TW"/>
              <a:t>Clique para editar o estilo do título mestre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C8F22D0-4DFC-499E-8C4D-DFBFEE8C2E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zh-TW"/>
              <a:t>Clique para editar os estilos do texto mestre</a:t>
            </a:r>
          </a:p>
          <a:p>
            <a:pPr lvl="1"/>
            <a:r>
              <a:rPr lang="pt-BR" altLang="zh-TW"/>
              <a:t>Segundo nível</a:t>
            </a:r>
          </a:p>
          <a:p>
            <a:pPr lvl="2"/>
            <a:r>
              <a:rPr lang="pt-BR" altLang="zh-TW"/>
              <a:t>Terceiro nível</a:t>
            </a:r>
          </a:p>
          <a:p>
            <a:pPr lvl="3"/>
            <a:r>
              <a:rPr lang="pt-BR" altLang="zh-TW"/>
              <a:t>Quarto nível</a:t>
            </a:r>
          </a:p>
          <a:p>
            <a:pPr lvl="4"/>
            <a:r>
              <a:rPr lang="pt-BR" altLang="zh-TW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916BCD-A1B8-4C85-B699-44A598E6D7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4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FEB537-8CA1-4ABD-921C-762DBA5D0A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0" sz="1400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pt-BR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B77475D-A588-462C-81E4-476AA90A9F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A40A0720-CF38-4D79-918B-0783E0D382B2}" type="slidenum">
              <a:rPr lang="zh-TW" altLang="pt-BR"/>
              <a:pPr/>
              <a:t>‹#›</a:t>
            </a:fld>
            <a:endParaRPr lang="pt-B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 spd="med"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版面配置區 1">
            <a:extLst>
              <a:ext uri="{FF2B5EF4-FFF2-40B4-BE49-F238E27FC236}">
                <a16:creationId xmlns:a16="http://schemas.microsoft.com/office/drawing/2014/main" id="{D469095C-11F3-44DA-BFDB-C5E7D1D482A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文字版面配置區 2">
            <a:extLst>
              <a:ext uri="{FF2B5EF4-FFF2-40B4-BE49-F238E27FC236}">
                <a16:creationId xmlns:a16="http://schemas.microsoft.com/office/drawing/2014/main" id="{001A790F-97A0-4DEA-AE36-3A4332A78E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868915-D26D-4BA0-B223-E24B6184B0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C5930-3B57-45EA-99F7-1C955FB87DE8}" type="datetimeFigureOut">
              <a:rPr lang="zh-TW" altLang="en-US"/>
              <a:pPr>
                <a:defRPr/>
              </a:pPr>
              <a:t>2025/3/3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005CFD-35AD-4B9A-9643-D472F117CD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8ACB6B3-3456-4026-B4F3-E88F7D78A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4FD3A04-66F5-4C2B-8563-F359F01B6F0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副標題 2">
            <a:extLst>
              <a:ext uri="{FF2B5EF4-FFF2-40B4-BE49-F238E27FC236}">
                <a16:creationId xmlns:a16="http://schemas.microsoft.com/office/drawing/2014/main" id="{57EBE2C6-C981-41CB-9BFC-228AF57A0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38.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修好聖事</a:t>
            </a:r>
            <a:r>
              <a:rPr lang="en-US" altLang="zh-HK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sym typeface="Symbol" panose="05050102010706020507" pitchFamily="18" charset="2"/>
              </a:rPr>
              <a:t>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告解</a:t>
            </a:r>
          </a:p>
          <a:p>
            <a:pPr algn="l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修好聖事也稱為修和聖事、悔改聖事、懺悔聖事、寬恕聖事、和好聖事、告解聖事。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告解或修好聖事的目的，並不單純在個人悔改及獲得罪之赦，更在乎彰顯上主的仁慈，並藉此而感受到和領會到天父的慈愛。告解也是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教友在洗禮後獲得罪赦的正常途徑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一、修好聖事的聖經根據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若</a:t>
            </a:r>
            <a:r>
              <a:rPr lang="en-US" altLang="zh-TW">
                <a:solidFill>
                  <a:srgbClr val="FF0000"/>
                </a:solidFill>
                <a:ea typeface="華康粗黑體" panose="020B0709000000000000" pitchFamily="49" charset="-120"/>
              </a:rPr>
              <a:t>20:21-23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。天主教認為這段聖經的含義非常清楚、直接：主復活後顯現給門徒，給了他們聖神的恩典，正式委任了他們去繼承自己的使命，並給他們赦罪的權柄。</a:t>
            </a:r>
            <a:b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</a:b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  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215674E-5549-4647-9693-D306C25CF34E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15888"/>
          <a:ext cx="8572500" cy="6710362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147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</a:rPr>
                        <a:t>修 好 聖 事 程 序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97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1.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接待懺悔者</a:t>
                      </a: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右面說話只屬舉例</a:t>
                      </a: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61925" indent="-14605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61925" marR="0" lvl="0" indent="-146050" algn="l" defTabSz="914400" rtl="0" eaLnBrk="1" fontAlgn="base" latinLnBrk="0" hangingPunct="0">
                        <a:lnSpc>
                          <a:spcPts val="33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教友到神父前坐下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或跪下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)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，劃十字聖號。</a:t>
                      </a:r>
                      <a:endParaRPr kumimoji="0" lang="zh-TW" altLang="zh-HK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  <a:p>
                      <a:pPr marL="161925" marR="0" lvl="0" indent="-146050" algn="l" defTabSz="914400" rtl="0" eaLnBrk="1" fontAlgn="base" latinLnBrk="0" hangingPunct="0">
                        <a:lnSpc>
                          <a:spcPts val="336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教友：「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請神父祝福，我是一個罪人，願</a:t>
                      </a:r>
                      <a:b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</a:b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     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在教會內悔改。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</a:t>
                      </a:r>
                      <a:endParaRPr kumimoji="0" lang="en-US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Arial" charset="0"/>
                      </a:endParaRPr>
                    </a:p>
                    <a:p>
                      <a:pPr marL="161925" marR="0" lvl="0" indent="-146050" algn="l" defTabSz="914400" rtl="0" eaLnBrk="1" fontAlgn="base" latinLnBrk="0" hangingPunct="0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司鐸：「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願主啟發你的心，使你能誠心懺悔，誠實</a:t>
                      </a:r>
                      <a:endParaRPr kumimoji="0" lang="en-US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Arial" charset="0"/>
                      </a:endParaRPr>
                    </a:p>
                    <a:p>
                      <a:pPr marL="161925" marR="0" lvl="0" indent="-146050" algn="l" defTabSz="914400" rtl="0" eaLnBrk="1" fontAlgn="base" latinLnBrk="0" hangingPunct="0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        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告明。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</a:t>
                      </a:r>
                      <a:endParaRPr kumimoji="0" lang="zh-TW" altLang="zh-HK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721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2.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聖經選讀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教友的悔改乃由於聖經（基督）的感召，應按聖經精神革新自己的生活。修好聖事程式中有讀經一項，但由於時間關係，教友可於告明前先閱聖經。</a:t>
                      </a:r>
                      <a:endParaRPr kumimoji="0" lang="zh-TW" altLang="zh-HK" sz="2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0275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3.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告罪</a:t>
                      </a:r>
                      <a:r>
                        <a:rPr kumimoji="0" lang="en-US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告明</a:t>
                      </a:r>
                      <a:br>
                        <a:rPr kumimoji="0" lang="en-US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</a:b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交談式</a:t>
                      </a: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2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首先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述明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上次領受修好聖事的大約時間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，然後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扼要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講述自己的罪或缺失，最好能點明犯罪的原因。也可以只說一兩項自覺最遺憾的過失。</a:t>
                      </a:r>
                      <a:endParaRPr kumimoji="0" lang="en-US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Arial" charset="0"/>
                      </a:endParaRPr>
                    </a:p>
                    <a:p>
                      <a:pPr marL="15875" marR="0" lvl="0" indent="0" algn="l" defTabSz="914400" rtl="0" eaLnBrk="1" fontAlgn="base" latinLnBrk="0" hangingPunct="0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（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大罪則要全部告明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）</a:t>
                      </a:r>
                      <a:endParaRPr kumimoji="0" lang="zh-TW" altLang="zh-HK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6721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4.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司鐸勸告和</a:t>
                      </a: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88900" marR="0" lvl="0" indent="-88900" algn="l" defTabSz="914400" rtl="0" eaLnBrk="1" fontAlgn="base" latinLnBrk="0" hangingPunct="1">
                        <a:lnSpc>
                          <a:spcPts val="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  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Times New Roman" pitchFamily="18" charset="0"/>
                        </a:rPr>
                        <a:t>給補贖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教友應以信德眼光接納司鐸的指導，視之為上主的教訓。</a:t>
                      </a:r>
                      <a:endParaRPr kumimoji="0" lang="zh-TW" altLang="zh-HK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2DFC3E1-2F60-4E0A-85BE-900F6036F572}"/>
              </a:ext>
            </a:extLst>
          </p:cNvPr>
          <p:cNvGraphicFramePr>
            <a:graphicFrameLocks noGrp="1"/>
          </p:cNvGraphicFramePr>
          <p:nvPr/>
        </p:nvGraphicFramePr>
        <p:xfrm>
          <a:off x="357188" y="285750"/>
          <a:ext cx="8572500" cy="6126163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8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8000">
                <a:tc>
                  <a:txBody>
                    <a:bodyPr/>
                    <a:lstStyle>
                      <a:lvl1pPr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5.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念悔罪經表</a:t>
                      </a:r>
                      <a:endParaRPr kumimoji="0" lang="en-US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華康粗黑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  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示懺悔</a:t>
                      </a:r>
                      <a:endParaRPr kumimoji="0" lang="en-US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華康粗黑體" pitchFamily="49" charset="-120"/>
                        <a:cs typeface="Times New Roman" pitchFamily="18" charset="0"/>
                      </a:endParaRPr>
                    </a:p>
                    <a:p>
                      <a:pPr marL="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稍大聲</a:t>
                      </a:r>
                      <a:r>
                        <a:rPr kumimoji="0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TW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念</a:t>
                      </a:r>
                      <a:r>
                        <a:rPr kumimoji="0" lang="zh-TW" altLang="zh-H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上等痛悔經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「吾主耶穌基利斯督，造我養我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……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」；或任何「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自發性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」的表示懺悔的話，如：「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主，求你寬恕我，因為我是罪人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</a:t>
                      </a:r>
                      <a:b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</a:b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      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等等。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3188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6.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司鐸高聲誦</a:t>
                      </a: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8890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  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念赦罪經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司鐸念赦罪經時可在教友頭上覆手（或舉手呈降福狀）；在司鐸舉手降福時，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教友亦同時劃十字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，並等司鐸念完赦罪經後高聲答：「</a:t>
                      </a:r>
                      <a:r>
                        <a:rPr kumimoji="0" lang="zh-TW" altLang="zh-H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亞孟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」。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1788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7.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頌謝天主</a:t>
                      </a:r>
                      <a:endParaRPr kumimoji="0" lang="en-US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華康粗黑體" pitchFamily="49" charset="-120"/>
                        <a:cs typeface="Times New Roman" pitchFamily="18" charset="0"/>
                      </a:endParaRPr>
                    </a:p>
                    <a:p>
                      <a:pPr marL="8890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  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仁慈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司鐸：「</a:t>
                      </a:r>
                      <a:r>
                        <a:rPr kumimoji="0" lang="zh-TW" altLang="zh-H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天主已經寬恕了你，平安回去吧！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</a:t>
                      </a:r>
                      <a:endParaRPr kumimoji="0" lang="en-US" altLang="zh-TW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Arial" charset="0"/>
                      </a:endParaRPr>
                    </a:p>
                    <a:p>
                      <a:pPr marL="15875" marR="0" lvl="0" indent="0" algn="l" defTabSz="914400" rtl="0" eaLnBrk="1" fontAlgn="base" latinLnBrk="0" hangingPunct="0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       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（或說：「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天主保佑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」）</a:t>
                      </a:r>
                    </a:p>
                    <a:p>
                      <a:pPr marL="15875" marR="0" lvl="0" indent="0" algn="l" defTabSz="914400" rtl="0" eaLnBrk="1" fontAlgn="base" latinLnBrk="0" hangingPunct="0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教友答：「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感謝天主！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(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或「天主保佑」</a:t>
                      </a:r>
                      <a:r>
                        <a:rPr kumimoji="0" lang="en-US" altLang="zh-TW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)</a:t>
                      </a:r>
                      <a:endParaRPr kumimoji="0" lang="zh-TW" altLang="zh-HK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粗黑體" pitchFamily="49" charset="-120"/>
                        <a:ea typeface="華康粗黑體" pitchFamily="49" charset="-120"/>
                        <a:cs typeface="Arial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3188">
                <a:tc>
                  <a:txBody>
                    <a:bodyPr/>
                    <a:lstStyle>
                      <a:lvl1pPr marL="88900" indent="-889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8890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8.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懺悔者退去</a:t>
                      </a: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88900" marR="0" lvl="0" indent="-88900" algn="l" defTabSz="914400" rtl="0" eaLnBrk="1" fontAlgn="base" latinLnBrk="0" hangingPunct="1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(</a:t>
                      </a:r>
                      <a:r>
                        <a:rPr kumimoji="0" lang="zh-TW" altLang="zh-HK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做補贖</a:t>
                      </a:r>
                      <a:r>
                        <a:rPr kumimoji="0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華康粗黑體" pitchFamily="49" charset="-120"/>
                          <a:cs typeface="Times New Roman" pitchFamily="18" charset="0"/>
                        </a:rPr>
                        <a:t>)</a:t>
                      </a:r>
                      <a:endParaRPr kumimoji="0" lang="zh-TW" altLang="zh-TW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華康粗黑體" pitchFamily="49" charset="-120"/>
                        <a:cs typeface="Times New Roman" pitchFamily="18" charset="0"/>
                      </a:endParaRP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75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15875" marR="0" lvl="0" indent="0" algn="l" defTabSz="914400" rtl="0" eaLnBrk="1" fontAlgn="base" latinLnBrk="0" hangingPunct="0">
                        <a:lnSpc>
                          <a:spcPts val="3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H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做司鐸規定的「</a:t>
                      </a:r>
                      <a:r>
                        <a:rPr kumimoji="0" lang="zh-TW" altLang="zh-HK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補贖</a:t>
                      </a:r>
                      <a:r>
                        <a:rPr kumimoji="0" lang="zh-TW" altLang="zh-HK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」</a:t>
                      </a:r>
                      <a:r>
                        <a:rPr kumimoji="0" lang="zh-TW" altLang="zh-HK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粗黑體" pitchFamily="49" charset="-120"/>
                          <a:ea typeface="華康粗黑體" pitchFamily="49" charset="-120"/>
                          <a:cs typeface="Arial" charset="0"/>
                        </a:rPr>
                        <a:t>（念某些經文，或作某些像徵悔改的行為），作為徹底皈依上主的標記。</a:t>
                      </a:r>
                    </a:p>
                  </a:txBody>
                  <a:tcPr marL="17780" marR="177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GM 3x4Bkg">
            <a:extLst>
              <a:ext uri="{FF2B5EF4-FFF2-40B4-BE49-F238E27FC236}">
                <a16:creationId xmlns:a16="http://schemas.microsoft.com/office/drawing/2014/main" id="{01C9E0FB-77CF-4E5D-98C1-208F98257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0" y="0"/>
            <a:ext cx="9145588" cy="717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2">
            <a:extLst>
              <a:ext uri="{FF2B5EF4-FFF2-40B4-BE49-F238E27FC236}">
                <a16:creationId xmlns:a16="http://schemas.microsoft.com/office/drawing/2014/main" id="{35514C48-5098-4478-A6F1-E74E8B8408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2565400"/>
            <a:ext cx="7772400" cy="1871663"/>
          </a:xfrm>
        </p:spPr>
        <p:txBody>
          <a:bodyPr/>
          <a:lstStyle/>
          <a:p>
            <a:r>
              <a:rPr lang="en-US" altLang="zh-TW" b="1" i="1">
                <a:solidFill>
                  <a:schemeClr val="bg1"/>
                </a:solidFill>
                <a:ea typeface="新細明體" panose="02020500000000000000" pitchFamily="18" charset="-120"/>
              </a:rPr>
              <a:t>The story of the eagle…</a:t>
            </a:r>
            <a:br>
              <a:rPr lang="en-US" altLang="zh-TW" b="1" i="1">
                <a:solidFill>
                  <a:schemeClr val="bg1"/>
                </a:solidFill>
                <a:ea typeface="新細明體" panose="02020500000000000000" pitchFamily="18" charset="-120"/>
              </a:rPr>
            </a:b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蒼 鷹 的 故 事 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……</a:t>
            </a:r>
          </a:p>
        </p:txBody>
      </p:sp>
    </p:spTree>
  </p:cSld>
  <p:clrMapOvr>
    <a:masterClrMapping/>
  </p:clrMapOvr>
  <p:transition spd="med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guia18">
            <a:extLst>
              <a:ext uri="{FF2B5EF4-FFF2-40B4-BE49-F238E27FC236}">
                <a16:creationId xmlns:a16="http://schemas.microsoft.com/office/drawing/2014/main" id="{88DD336B-2C2D-4293-B8E8-104F37C89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3">
            <a:extLst>
              <a:ext uri="{FF2B5EF4-FFF2-40B4-BE49-F238E27FC236}">
                <a16:creationId xmlns:a16="http://schemas.microsoft.com/office/drawing/2014/main" id="{E80714F8-7CDB-4CF6-B158-558C2B619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941888"/>
            <a:ext cx="8893175" cy="1220787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The eagle has the longest life-span of its’ species</a:t>
            </a:r>
            <a:r>
              <a:rPr kumimoji="0" lang="en-US" altLang="zh-TW" sz="36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kumimoji="0" lang="zh-TW" altLang="en-US" sz="3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蒼鷹是牠同類中最長壽的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7" descr="águia cabeçabranca">
            <a:extLst>
              <a:ext uri="{FF2B5EF4-FFF2-40B4-BE49-F238E27FC236}">
                <a16:creationId xmlns:a16="http://schemas.microsoft.com/office/drawing/2014/main" id="{198C06CD-B4FF-4F43-B3CD-2291E378D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977008BE-046D-45F2-80A7-8A7395314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9144000" cy="186055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But to reach this age, the  eagle must make a hard decision</a:t>
            </a:r>
            <a:r>
              <a:rPr kumimoji="0" lang="en-US" altLang="zh-TW" sz="3600" b="1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  <a:r>
              <a:rPr kumimoji="0"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但為能達到這歲數，蒼鷹要做一個很艱難的決定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1EF43AA-C324-476C-B6EF-9E03A5ADE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671513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It can live up to</a:t>
            </a:r>
            <a:r>
              <a:rPr kumimoji="0" lang="en-US" altLang="zh-TW" sz="36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kumimoji="0" lang="en-US" altLang="zh-TW" sz="3600" b="1">
                <a:solidFill>
                  <a:srgbClr val="FFFF00"/>
                </a:solidFill>
                <a:latin typeface="Arial" panose="020B0604020202020204" pitchFamily="34" charset="0"/>
              </a:rPr>
              <a:t>70 years </a:t>
            </a:r>
            <a:r>
              <a:rPr kumimoji="0" lang="zh-TW" altLang="en-US" sz="3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牠能活到</a:t>
            </a:r>
            <a:r>
              <a:rPr kumimoji="0" lang="zh-TW" altLang="en-US" sz="3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七十歲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 autoUpdateAnimBg="0"/>
      <p:bldP spid="410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 descr="aguia unhas">
            <a:extLst>
              <a:ext uri="{FF2B5EF4-FFF2-40B4-BE49-F238E27FC236}">
                <a16:creationId xmlns:a16="http://schemas.microsoft.com/office/drawing/2014/main" id="{09A103B9-3FCB-4E0A-8E64-DB03682F54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 Box 3">
            <a:extLst>
              <a:ext uri="{FF2B5EF4-FFF2-40B4-BE49-F238E27FC236}">
                <a16:creationId xmlns:a16="http://schemas.microsoft.com/office/drawing/2014/main" id="{C8224958-A54C-45E4-B092-D03FC695E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65700"/>
            <a:ext cx="8709025" cy="1800225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牠的利爪不能替牠抓食物了</a:t>
            </a:r>
            <a:r>
              <a:rPr kumimoji="0" lang="zh-TW" altLang="en-US" sz="3600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Its’ long and flexible talons can no longer grab prey which serves as food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6987A09-3DE6-4532-B5D6-6C404AE8A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580188" cy="708025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pt-BR" altLang="zh-TW" sz="4000" b="1">
                <a:solidFill>
                  <a:srgbClr val="FFFF00"/>
                </a:solidFill>
                <a:latin typeface="Arial" panose="020B0604020202020204" pitchFamily="34" charset="0"/>
              </a:rPr>
              <a:t>In</a:t>
            </a:r>
            <a:r>
              <a:rPr kumimoji="0" lang="en-US" altLang="zh-TW" sz="4000" b="1">
                <a:solidFill>
                  <a:srgbClr val="FFFF00"/>
                </a:solidFill>
                <a:latin typeface="Arial" panose="020B0604020202020204" pitchFamily="34" charset="0"/>
              </a:rPr>
              <a:t>its’</a:t>
            </a:r>
            <a:r>
              <a:rPr kumimoji="0" lang="pt-BR" altLang="zh-TW" sz="4000" b="1">
                <a:solidFill>
                  <a:srgbClr val="FFFF00"/>
                </a:solidFill>
                <a:latin typeface="Arial" panose="020B0604020202020204" pitchFamily="34" charset="0"/>
              </a:rPr>
              <a:t> 40’s</a:t>
            </a:r>
            <a:r>
              <a:rPr kumimoji="0" lang="zh-TW" altLang="pt-BR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在牠大約四十歲時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  <p:bldP spid="512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8" descr="aguia dourada">
            <a:extLst>
              <a:ext uri="{FF2B5EF4-FFF2-40B4-BE49-F238E27FC236}">
                <a16:creationId xmlns:a16="http://schemas.microsoft.com/office/drawing/2014/main" id="{3DEF6D45-4A38-45A8-B6CA-F96E7BD12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DFF6ABF4-6822-477C-857B-714060DE2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2400"/>
            <a:ext cx="9144000" cy="125095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牠的長而銳利的咀己變得彎曲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Its’ long and sharp beak becomes bent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8" descr="aguia na pedra1">
            <a:extLst>
              <a:ext uri="{FF2B5EF4-FFF2-40B4-BE49-F238E27FC236}">
                <a16:creationId xmlns:a16="http://schemas.microsoft.com/office/drawing/2014/main" id="{BCE9B6E8-87FF-4D5F-B43A-E3FA8B587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6CB0DEC1-9883-40DF-8DED-0A4FE3A79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550" y="149225"/>
            <a:ext cx="8763000" cy="17399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Its’ old-aged and heavy wings, due to their thick feathers, become stuck to its’ chest and make it difficult to fly</a:t>
            </a:r>
          </a:p>
        </p:txBody>
      </p:sp>
      <p:sp>
        <p:nvSpPr>
          <p:cNvPr id="31748" name="Text Box 10">
            <a:extLst>
              <a:ext uri="{FF2B5EF4-FFF2-40B4-BE49-F238E27FC236}">
                <a16:creationId xmlns:a16="http://schemas.microsoft.com/office/drawing/2014/main" id="{4C1F2DCD-E6BC-401C-9950-7ED55E8F0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69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kumimoji="0" lang="zh-TW" altLang="en-US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牠垂老的年紀和厚重的羽毛讓牠不能再高飛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aguia neve">
            <a:extLst>
              <a:ext uri="{FF2B5EF4-FFF2-40B4-BE49-F238E27FC236}">
                <a16:creationId xmlns:a16="http://schemas.microsoft.com/office/drawing/2014/main" id="{F45E8F71-8F1B-49D3-995C-9F12C1111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4">
            <a:extLst>
              <a:ext uri="{FF2B5EF4-FFF2-40B4-BE49-F238E27FC236}">
                <a16:creationId xmlns:a16="http://schemas.microsoft.com/office/drawing/2014/main" id="{EFDE1D32-7861-41EA-B7B9-8D02F6882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87950"/>
            <a:ext cx="9258300" cy="1570038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>
                <a:solidFill>
                  <a:srgbClr val="FFFFFF"/>
                </a:solidFill>
                <a:latin typeface="Arial" panose="020B0604020202020204" pitchFamily="34" charset="0"/>
              </a:rPr>
              <a:t>Then,  the eagle is left with only two options:</a:t>
            </a:r>
            <a:r>
              <a:rPr kumimoji="0" lang="en-US" altLang="zh-TW">
                <a:solidFill>
                  <a:srgbClr val="FFFF00"/>
                </a:solidFill>
                <a:latin typeface="Arial" panose="020B0604020202020204" pitchFamily="34" charset="0"/>
              </a:rPr>
              <a:t>die</a:t>
            </a:r>
            <a:r>
              <a:rPr kumimoji="0" lang="en-US" altLang="zh-TW">
                <a:solidFill>
                  <a:srgbClr val="FFFFFF"/>
                </a:solidFill>
                <a:latin typeface="Arial" panose="020B0604020202020204" pitchFamily="34" charset="0"/>
              </a:rPr>
              <a:t> or go through a painful process of change which lasts</a:t>
            </a:r>
            <a:r>
              <a:rPr kumimoji="0" lang="en-US" altLang="zh-TW">
                <a:solidFill>
                  <a:srgbClr val="FFFF00"/>
                </a:solidFill>
                <a:latin typeface="Arial" panose="020B0604020202020204" pitchFamily="34" charset="0"/>
              </a:rPr>
              <a:t>150 days.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7AACEE2D-D647-444A-AB97-129044598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88913"/>
            <a:ext cx="2627312" cy="4221162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36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這時牠只有兩個選擇：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4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死亡</a:t>
            </a:r>
            <a:r>
              <a:rPr kumimoji="0" lang="zh-TW" altLang="en-US" sz="36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，或者經過</a:t>
            </a:r>
            <a:r>
              <a:rPr kumimoji="0" lang="en-US" altLang="zh-TW" sz="36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150</a:t>
            </a:r>
            <a:r>
              <a:rPr kumimoji="0" lang="zh-TW" altLang="en-US" sz="3600">
                <a:solidFill>
                  <a:srgbClr val="00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天痛苦的蛻變後</a:t>
            </a:r>
            <a:r>
              <a:rPr kumimoji="0" lang="zh-TW" altLang="en-US" sz="5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重生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nimBg="1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aguia montanha">
            <a:extLst>
              <a:ext uri="{FF2B5EF4-FFF2-40B4-BE49-F238E27FC236}">
                <a16:creationId xmlns:a16="http://schemas.microsoft.com/office/drawing/2014/main" id="{F426095E-B0F5-4E5D-9937-F9EEE56C6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7FE61B1A-4D55-4D83-97E2-8BB7BD160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1052513"/>
            <a:ext cx="4191000" cy="4667250"/>
          </a:xfrm>
          <a:prstGeom prst="rect">
            <a:avLst/>
          </a:prstGeom>
          <a:solidFill>
            <a:schemeClr val="tx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The process requires that the eagle fly to a mountain top and sit on its’ nest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這過程要求蒼鷹飛到一座山頂，坐在一個鳥巢上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副標題 2">
            <a:extLst>
              <a:ext uri="{FF2B5EF4-FFF2-40B4-BE49-F238E27FC236}">
                <a16:creationId xmlns:a16="http://schemas.microsoft.com/office/drawing/2014/main" id="{A1DAC701-4E2C-4734-80A1-9AB7781CCF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基督教朋友沒有告解（修好）聖事，因為他們認為赦罪是天主的事，人無權赦罪。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我們也不相信人有赦罪的權柄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，這權柄是基督交給門徒及他們的繼承者的。依聖事的觀念，基督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昔日曾用他的手（肉身的標記）去赦罪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，今日，他願意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用神父的手（聖事的標記）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去赦罪。有赦罪權的，仍然是基督自己。在基督的意願和安排中，我們這些活於二千年後的人，仍然有幸好像二千年前的猶太人一樣，可以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接觸到基督，獲得他慈愛的寬赦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二、修好聖事的團體幅度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上主的意願是要人彼此扶持、互相幫助、互為中保，並透過人去分施上主的恩寵。所以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上主亦願</a:t>
            </a: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aguia na pedra">
            <a:extLst>
              <a:ext uri="{FF2B5EF4-FFF2-40B4-BE49-F238E27FC236}">
                <a16:creationId xmlns:a16="http://schemas.microsoft.com/office/drawing/2014/main" id="{AD27BBC2-7078-4A2F-9482-63312B2D3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>
            <a:extLst>
              <a:ext uri="{FF2B5EF4-FFF2-40B4-BE49-F238E27FC236}">
                <a16:creationId xmlns:a16="http://schemas.microsoft.com/office/drawing/2014/main" id="{27ABCAC1-F6E3-4515-8520-0DB40B90B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5413"/>
            <a:ext cx="8839200" cy="17399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There the eagle knocks its’ beak against a rock until it plucks it out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蒼鷹要用咀去敲石頭，直至牠的咀崩掉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75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75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nimBg="1" autoUpdateAnimBg="0" advAuto="5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aguia na pedra">
            <a:extLst>
              <a:ext uri="{FF2B5EF4-FFF2-40B4-BE49-F238E27FC236}">
                <a16:creationId xmlns:a16="http://schemas.microsoft.com/office/drawing/2014/main" id="{9ADD0296-A532-41AA-89B0-E447D185C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>
            <a:extLst>
              <a:ext uri="{FF2B5EF4-FFF2-40B4-BE49-F238E27FC236}">
                <a16:creationId xmlns:a16="http://schemas.microsoft.com/office/drawing/2014/main" id="{6812CEEF-60B7-4716-AB9A-FC82AB3DD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25413"/>
            <a:ext cx="8801100" cy="94615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2800">
                <a:solidFill>
                  <a:srgbClr val="FFFFFF"/>
                </a:solidFill>
                <a:latin typeface="Arial" panose="020B0604020202020204" pitchFamily="34" charset="0"/>
              </a:rPr>
              <a:t>After plucking it out, the eagle will wait for a new beak to grow back and then it will pluck out its’ talons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FF425FBC-7F9A-4922-9F27-F85499CDC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876925"/>
            <a:ext cx="806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kumimoji="0" lang="zh-TW" altLang="en-US" sz="2400">
              <a:solidFill>
                <a:srgbClr val="000000"/>
              </a:solidFill>
            </a:endParaRP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B0CC98B7-75B1-4FD3-B963-15E897E58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949950"/>
            <a:ext cx="7632700" cy="57943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zh-TW" altLang="en-US">
                <a:solidFill>
                  <a:srgbClr val="3333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然後蒼鷹等新咀長出，再用咀去拔掉利爪</a:t>
            </a:r>
            <a:endParaRPr kumimoji="0" lang="en-US" altLang="zh-TW">
              <a:solidFill>
                <a:srgbClr val="3333CC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204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75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nimBg="1" autoUpdateAnimBg="0" advAuto="5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9" descr="eagle07">
            <a:extLst>
              <a:ext uri="{FF2B5EF4-FFF2-40B4-BE49-F238E27FC236}">
                <a16:creationId xmlns:a16="http://schemas.microsoft.com/office/drawing/2014/main" id="{3B2ED782-B342-4563-BF73-3489540D5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Rectangle 10">
            <a:extLst>
              <a:ext uri="{FF2B5EF4-FFF2-40B4-BE49-F238E27FC236}">
                <a16:creationId xmlns:a16="http://schemas.microsoft.com/office/drawing/2014/main" id="{1F7688FF-1651-444B-AE44-5D3E08E79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" y="4984750"/>
            <a:ext cx="8839200" cy="1739900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pt-BR" sz="3600" b="1">
                <a:solidFill>
                  <a:srgbClr val="FFFFFF"/>
                </a:solidFill>
                <a:latin typeface="Arial" panose="020B0604020202020204" pitchFamily="34" charset="0"/>
              </a:rPr>
              <a:t>   </a:t>
            </a:r>
            <a:r>
              <a:rPr kumimoji="0" lang="en-US" altLang="zh-TW">
                <a:solidFill>
                  <a:srgbClr val="FFFFFF"/>
                </a:solidFill>
                <a:latin typeface="Arial" panose="020B0604020202020204" pitchFamily="34" charset="0"/>
              </a:rPr>
              <a:t>When its’ new talons grow back, the eagle starts plucking its’ old-aged feathers</a:t>
            </a:r>
            <a:r>
              <a:rPr kumimoji="0" lang="en-US" altLang="zh-TW" sz="36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3600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新爪長出後，再用新爪拔去舊羽毛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143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75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 build="p" animBg="1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0" descr="aguia voando">
            <a:extLst>
              <a:ext uri="{FF2B5EF4-FFF2-40B4-BE49-F238E27FC236}">
                <a16:creationId xmlns:a16="http://schemas.microsoft.com/office/drawing/2014/main" id="{92E4D432-12A8-4A4D-8178-63261E3B6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7">
            <a:extLst>
              <a:ext uri="{FF2B5EF4-FFF2-40B4-BE49-F238E27FC236}">
                <a16:creationId xmlns:a16="http://schemas.microsoft.com/office/drawing/2014/main" id="{7DCCD3B8-F8FC-4297-9A42-92B65B353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05488"/>
            <a:ext cx="9144000" cy="823912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pt-BR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然後，</a:t>
            </a:r>
            <a:r>
              <a:rPr kumimoji="0" lang="zh-TW" altLang="pt-BR" sz="4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再活</a:t>
            </a:r>
            <a:r>
              <a:rPr kumimoji="0" lang="pt-BR" altLang="zh-TW" sz="4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30</a:t>
            </a:r>
            <a:r>
              <a:rPr kumimoji="0" lang="zh-TW" altLang="pt-BR" sz="4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年</a:t>
            </a:r>
            <a:r>
              <a:rPr kumimoji="0"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！</a:t>
            </a:r>
            <a:r>
              <a:rPr kumimoji="0" lang="pt-BR" altLang="zh-TW" sz="4000">
                <a:solidFill>
                  <a:srgbClr val="FFFFFF"/>
                </a:solidFill>
                <a:latin typeface="Arial" panose="020B0604020202020204" pitchFamily="34" charset="0"/>
              </a:rPr>
              <a:t>30 more</a:t>
            </a:r>
            <a:r>
              <a:rPr kumimoji="0" lang="en-US" altLang="zh-TW" sz="4000">
                <a:solidFill>
                  <a:srgbClr val="FFFFFF"/>
                </a:solidFill>
                <a:latin typeface="Arial" panose="020B0604020202020204" pitchFamily="34" charset="0"/>
              </a:rPr>
              <a:t>years</a:t>
            </a: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CFF02924-6C71-487F-B107-F32C863D8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3375"/>
            <a:ext cx="8915400" cy="1800225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And after</a:t>
            </a:r>
            <a:r>
              <a:rPr kumimoji="0" lang="en-US" altLang="zh-TW" sz="3600">
                <a:solidFill>
                  <a:srgbClr val="FFFF00"/>
                </a:solidFill>
                <a:latin typeface="Arial" panose="020B0604020202020204" pitchFamily="34" charset="0"/>
              </a:rPr>
              <a:t>fivemonths</a:t>
            </a:r>
            <a:r>
              <a:rPr kumimoji="0" lang="en-US" altLang="zh-TW" sz="3600">
                <a:solidFill>
                  <a:srgbClr val="FFFFFF"/>
                </a:solidFill>
                <a:latin typeface="Arial" panose="020B0604020202020204" pitchFamily="34" charset="0"/>
              </a:rPr>
              <a:t>, the eagle takes its’ famous flight of rebirth and lives for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五個月後，蒼鷹開始牠的再生之旅</a:t>
            </a:r>
            <a:endParaRPr kumimoji="0" lang="zh-TW" altLang="pt-BR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88DEF576-606A-4A80-9F34-C0B628D4B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1238" y="7786688"/>
            <a:ext cx="4459287" cy="823912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pt-BR" altLang="zh-TW" sz="4800" b="1">
                <a:solidFill>
                  <a:srgbClr val="FFFFFF"/>
                </a:solidFill>
                <a:latin typeface="Arial" panose="020B0604020202020204" pitchFamily="34" charset="0"/>
              </a:rPr>
              <a:t>30 more</a:t>
            </a:r>
            <a:r>
              <a:rPr kumimoji="0" lang="en-US" altLang="zh-TW" sz="4800" b="1">
                <a:solidFill>
                  <a:srgbClr val="FFFFFF"/>
                </a:solidFill>
                <a:latin typeface="Arial" panose="020B0604020202020204" pitchFamily="34" charset="0"/>
              </a:rPr>
              <a:t>years</a:t>
            </a:r>
            <a:r>
              <a:rPr kumimoji="0" lang="pt-BR" altLang="zh-TW" sz="4800" b="1">
                <a:solidFill>
                  <a:srgbClr val="FFFFFF"/>
                </a:solidFill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  <p:bldP spid="15371" grpId="0" animBg="1" autoUpdateAnimBg="0"/>
      <p:bldP spid="15372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E0D3887C-8B14-49A3-8FC3-FCA0450A8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052513"/>
            <a:ext cx="8137525" cy="954087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2400">
                <a:solidFill>
                  <a:srgbClr val="FFFFFF"/>
                </a:solidFill>
                <a:latin typeface="Arial" panose="020B0604020202020204" pitchFamily="34" charset="0"/>
              </a:rPr>
              <a:t>Many times, in order to survive we have to start a change process.</a:t>
            </a:r>
            <a:r>
              <a:rPr kumimoji="0" lang="pt-BR" altLang="zh-TW" sz="240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  <a:r>
              <a:rPr kumimoji="0" lang="zh-TW" altLang="pt-BR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許多時，為了生存，我們都要變</a:t>
            </a:r>
            <a:r>
              <a:rPr kumimoji="0" lang="zh-TW" altLang="pt-BR" sz="2400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                     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D88CBBBB-6B05-4824-8BCC-68CF07D0E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4138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3600" b="1">
                <a:solidFill>
                  <a:srgbClr val="FFFF00"/>
                </a:solidFill>
                <a:latin typeface="Arial" panose="020B0604020202020204" pitchFamily="34" charset="0"/>
              </a:rPr>
              <a:t>Why is changeneeded</a:t>
            </a:r>
            <a:r>
              <a:rPr kumimoji="0" lang="pt-BR" altLang="zh-TW" sz="3600" b="1">
                <a:solidFill>
                  <a:srgbClr val="FFFF00"/>
                </a:solidFill>
                <a:latin typeface="Arial" panose="020B0604020202020204" pitchFamily="34" charset="0"/>
              </a:rPr>
              <a:t>?</a:t>
            </a:r>
            <a:r>
              <a:rPr kumimoji="0" lang="zh-TW" altLang="pt-BR" sz="3600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為什麼要變？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8196ACF4-CF16-4ADC-A4F3-C830B9F80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0800"/>
            <a:ext cx="9144000" cy="954088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2400">
                <a:solidFill>
                  <a:srgbClr val="FFFFFF"/>
                </a:solidFill>
                <a:latin typeface="Arial" panose="020B0604020202020204" pitchFamily="34" charset="0"/>
              </a:rPr>
              <a:t>We sometimes need to get rid of old memories, habits and other past traditions.  </a:t>
            </a:r>
            <a:r>
              <a:rPr kumimoji="0" lang="zh-TW" altLang="en-US" sz="2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有時也要</a:t>
            </a:r>
            <a:r>
              <a:rPr kumimoji="0"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放棄舊的記憶、習慣、傳統</a:t>
            </a:r>
            <a:endParaRPr kumimoji="0" lang="en-US" altLang="zh-TW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AC9A17B6-9D9F-4656-9874-8B0800F7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589588"/>
            <a:ext cx="8785225" cy="954087"/>
          </a:xfrm>
          <a:prstGeom prst="rect">
            <a:avLst/>
          </a:prstGeom>
          <a:solidFill>
            <a:schemeClr val="tx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zh-TW" sz="2400">
                <a:solidFill>
                  <a:srgbClr val="FFFFFF"/>
                </a:solidFill>
                <a:latin typeface="Arial" panose="020B0604020202020204" pitchFamily="34" charset="0"/>
              </a:rPr>
              <a:t>Only freed from past burdens, can we take advantage of the present  </a:t>
            </a:r>
            <a:r>
              <a:rPr kumimoji="0"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只有擺脫舊束縛，我們才能掌握現在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75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8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 autoUpdateAnimBg="0"/>
      <p:bldP spid="22532" grpId="0" autoUpdateAnimBg="0"/>
      <p:bldP spid="22534" grpId="0" animBg="1" autoUpdateAnimBg="0"/>
      <p:bldP spid="2253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副標題 2">
            <a:extLst>
              <a:ext uri="{FF2B5EF4-FFF2-40B4-BE49-F238E27FC236}">
                <a16:creationId xmlns:a16="http://schemas.microsoft.com/office/drawing/2014/main" id="{430460BC-399F-4C8C-8A33-D2A2CDF1F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我們在一般狀況下，藉人而獲得赦罪的恩寵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人犯罪，總是因為得罪人而得罪天主，並因得罪天主而得罪人。既然犯罪與人有關，所以修好、懺悔、赦罪亦應與人有關。因此天主教徒願意與主修好時，也同時願意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在教會內與主、與人、與教會修好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神職的角色，是一方面代表教會接納罪人回頭，同時也代表基督，勸勉和寬恕罪人。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在告解聖事中，尤其在集體悔改禮儀時，我們可以很清楚的看到天主教信仰的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團體幅度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。如果罪有一種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全體性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共業性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，能夠使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人類關係及天人關係破裂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，使人類進入了一種連鎖性的、互相傷害的困局裡，那麼，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悔改便也應有一些團體的因素，顯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出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副標題 2">
            <a:extLst>
              <a:ext uri="{FF2B5EF4-FFF2-40B4-BE49-F238E27FC236}">
                <a16:creationId xmlns:a16="http://schemas.microsoft.com/office/drawing/2014/main" id="{166AE738-6A83-49B3-A3A3-D1DD3069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天人合一、人人合一的喜悅，而不單是個人在心內直接向上主懺悔而已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。這也許是基督建立修好聖事的深意吧？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三、其它赦罪的途徑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罪使人成為「罪惡的奴隸」（若</a:t>
            </a:r>
            <a:r>
              <a:rPr lang="en-US" altLang="zh-TW">
                <a:ea typeface="華康粗黑體" panose="020B0709000000000000" pitchFamily="49" charset="-120"/>
              </a:rPr>
              <a:t>8:34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），耶穌赦人的罪，是要把人從罪惡的奴役中解救出來（羅</a:t>
            </a:r>
            <a:r>
              <a:rPr lang="en-US" altLang="zh-TW">
                <a:ea typeface="華康粗黑體" panose="020B0709000000000000" pitchFamily="49" charset="-120"/>
              </a:rPr>
              <a:t>6:17-20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）。但耶穌也為罪之赦定了一些條件，就是「信德」。這信德包括對天主的信服和信賴，對他完全的委身和信靠。在這大前提下，教會也有一些較具體的指示：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任何小罪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都可藉下等痛悔，或一個愛德行為而獲赦；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任何大罪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都可藉「上等痛悔」（即為愛主而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副標題 2">
            <a:extLst>
              <a:ext uri="{FF2B5EF4-FFF2-40B4-BE49-F238E27FC236}">
                <a16:creationId xmlns:a16="http://schemas.microsoft.com/office/drawing/2014/main" id="{DEB0DC87-FAB6-43AC-B1A6-6112A2FE4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痛悔）而直接獲赦，條件是渴望告解而未能。但有大罪的人如要領聖體，則必須先領修好聖事；如趕不及領修好聖事（例如領聖體前才想起曾犯大罪），則必須許下要在最短期內領修好聖事。教友必須養成犯罪後立刻發痛悔的習慣，有生命危險時尤應發「上等痛悔」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（注：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大罪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就是在</a:t>
            </a:r>
            <a:r>
              <a:rPr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嚴重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事情上，</a:t>
            </a:r>
            <a:r>
              <a:rPr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明知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故意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犯罪。上述三條件缺少任何一條，或者不是完全明知、故意，都是小罪。）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四、修好聖事的傳統五步驟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1.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省察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：可以依天主十誡，或依對天主、對別人、對自己、對教會、對團體的責任而加以反省。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痛悔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：真誠的懺悔。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副標題 2">
            <a:extLst>
              <a:ext uri="{FF2B5EF4-FFF2-40B4-BE49-F238E27FC236}">
                <a16:creationId xmlns:a16="http://schemas.microsoft.com/office/drawing/2014/main" id="{D80FD52F-F656-4DBF-AAB7-2A42F98FB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定改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：決心改過，並設法躲避犯罪的機會。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4.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告明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：到神父面前告解。大罪要全數告明；如無大罪，則可把最遺憾的幾件事，握要地、誠實地告明。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ea typeface="華康粗黑體" panose="020B0709000000000000" pitchFamily="49" charset="-120"/>
              </a:rPr>
              <a:t>5.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補贖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：按神父給的補贖，忠實地去做（多數是念一些經文或作一些像徵悔改的行為）。但真正的補贖是彌補因罪而造成的裂痕。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五、修好精神在生活中的落實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修好聖事是基督徒修習皈依的一個重要方法，一種很重要的神修訓練。善用修好聖事的人，一定能在神修路上飛躍前進。我們要讓修好精神成為生活中的節奏。它應與每日的省察、每週的反省、每月的檢討和每年的退省連結起來（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見圖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）。教會的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3B7302B9-54AB-470F-89BD-43BEE8B9C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TW" altLang="en-US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一種不斷反省的生命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吾日三省吾身</a:t>
            </a:r>
            <a:r>
              <a:rPr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endParaRPr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/>
            <a:endParaRPr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/>
            <a:endParaRPr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/>
            <a:endParaRPr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/>
            <a:endParaRPr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/>
            <a:endParaRPr lang="en-US" altLang="zh-TW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TW" altLang="en-US" sz="40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endParaRPr lang="en-US" altLang="zh-TW" sz="400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TW" altLang="en-US" sz="40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</a:t>
            </a:r>
            <a:endParaRPr lang="en-US" altLang="zh-TW" sz="400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TW" altLang="en-US" sz="40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死亡的狀態：不知老之將至！</a:t>
            </a:r>
            <a:endParaRPr lang="zh-TW" altLang="en-US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82947" name="Line 3">
            <a:extLst>
              <a:ext uri="{FF2B5EF4-FFF2-40B4-BE49-F238E27FC236}">
                <a16:creationId xmlns:a16="http://schemas.microsoft.com/office/drawing/2014/main" id="{E60706C5-2C39-4835-9CD0-0732555352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213" y="5429250"/>
            <a:ext cx="7704137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21508" name="Freeform 4">
            <a:extLst>
              <a:ext uri="{FF2B5EF4-FFF2-40B4-BE49-F238E27FC236}">
                <a16:creationId xmlns:a16="http://schemas.microsoft.com/office/drawing/2014/main" id="{9CEF47A5-1129-4832-AF63-6B7EEA8E9244}"/>
              </a:ext>
            </a:extLst>
          </p:cNvPr>
          <p:cNvSpPr>
            <a:spLocks/>
          </p:cNvSpPr>
          <p:nvPr/>
        </p:nvSpPr>
        <p:spPr bwMode="auto">
          <a:xfrm>
            <a:off x="785813" y="1876425"/>
            <a:ext cx="7561262" cy="2124075"/>
          </a:xfrm>
          <a:custGeom>
            <a:avLst/>
            <a:gdLst>
              <a:gd name="T0" fmla="*/ 68043421 w 4763"/>
              <a:gd name="T1" fmla="*/ 2147483647 h 1338"/>
              <a:gd name="T2" fmla="*/ 206652799 w 4763"/>
              <a:gd name="T3" fmla="*/ 2147483647 h 1338"/>
              <a:gd name="T4" fmla="*/ 438507159 w 4763"/>
              <a:gd name="T5" fmla="*/ 2147483647 h 1338"/>
              <a:gd name="T6" fmla="*/ 735885576 w 4763"/>
              <a:gd name="T7" fmla="*/ 2147483647 h 1338"/>
              <a:gd name="T8" fmla="*/ 1106347727 w 4763"/>
              <a:gd name="T9" fmla="*/ 2147483647 h 1338"/>
              <a:gd name="T10" fmla="*/ 1244957105 w 4763"/>
              <a:gd name="T11" fmla="*/ 2147483647 h 1338"/>
              <a:gd name="T12" fmla="*/ 1542335523 w 4763"/>
              <a:gd name="T13" fmla="*/ 2147483647 h 1338"/>
              <a:gd name="T14" fmla="*/ 1864915502 w 4763"/>
              <a:gd name="T15" fmla="*/ 2147483647 h 1338"/>
              <a:gd name="T16" fmla="*/ 2147483647 w 4763"/>
              <a:gd name="T17" fmla="*/ 1781751263 h 1338"/>
              <a:gd name="T18" fmla="*/ 2147483647 w 4763"/>
              <a:gd name="T19" fmla="*/ 2147483647 h 1338"/>
              <a:gd name="T20" fmla="*/ 2147483647 w 4763"/>
              <a:gd name="T21" fmla="*/ 2147483647 h 1338"/>
              <a:gd name="T22" fmla="*/ 2147483647 w 4763"/>
              <a:gd name="T23" fmla="*/ 2147483647 h 1338"/>
              <a:gd name="T24" fmla="*/ 2147483647 w 4763"/>
              <a:gd name="T25" fmla="*/ 2147483647 h 1338"/>
              <a:gd name="T26" fmla="*/ 2147483647 w 4763"/>
              <a:gd name="T27" fmla="*/ 2147483647 h 1338"/>
              <a:gd name="T28" fmla="*/ 2147483647 w 4763"/>
              <a:gd name="T29" fmla="*/ 2147483647 h 1338"/>
              <a:gd name="T30" fmla="*/ 2147483647 w 4763"/>
              <a:gd name="T31" fmla="*/ 2147483647 h 1338"/>
              <a:gd name="T32" fmla="*/ 2147483647 w 4763"/>
              <a:gd name="T33" fmla="*/ 2147483647 h 1338"/>
              <a:gd name="T34" fmla="*/ 2147483647 w 4763"/>
              <a:gd name="T35" fmla="*/ 1872476888 h 1338"/>
              <a:gd name="T36" fmla="*/ 2147483647 w 4763"/>
              <a:gd name="T37" fmla="*/ 2147483647 h 1338"/>
              <a:gd name="T38" fmla="*/ 2147483647 w 4763"/>
              <a:gd name="T39" fmla="*/ 2147483647 h 1338"/>
              <a:gd name="T40" fmla="*/ 2147483647 w 4763"/>
              <a:gd name="T41" fmla="*/ 2147483647 h 1338"/>
              <a:gd name="T42" fmla="*/ 2147483647 w 4763"/>
              <a:gd name="T43" fmla="*/ 2033766888 h 1338"/>
              <a:gd name="T44" fmla="*/ 2147483647 w 4763"/>
              <a:gd name="T45" fmla="*/ 375504075 h 1338"/>
              <a:gd name="T46" fmla="*/ 2147483647 w 4763"/>
              <a:gd name="T47" fmla="*/ 1643141875 h 1338"/>
              <a:gd name="T48" fmla="*/ 2147483647 w 4763"/>
              <a:gd name="T49" fmla="*/ 2147483647 h 1338"/>
              <a:gd name="T50" fmla="*/ 2147483647 w 4763"/>
              <a:gd name="T51" fmla="*/ 2147483647 h 1338"/>
              <a:gd name="T52" fmla="*/ 2147483647 w 4763"/>
              <a:gd name="T53" fmla="*/ 2147483647 h 1338"/>
              <a:gd name="T54" fmla="*/ 2147483647 w 4763"/>
              <a:gd name="T55" fmla="*/ 2147483647 h 1338"/>
              <a:gd name="T56" fmla="*/ 2147483647 w 4763"/>
              <a:gd name="T57" fmla="*/ 2147483647 h 1338"/>
              <a:gd name="T58" fmla="*/ 2147483647 w 4763"/>
              <a:gd name="T59" fmla="*/ 2147483647 h 1338"/>
              <a:gd name="T60" fmla="*/ 2147483647 w 4763"/>
              <a:gd name="T61" fmla="*/ 2147483647 h 1338"/>
              <a:gd name="T62" fmla="*/ 2147483647 w 4763"/>
              <a:gd name="T63" fmla="*/ 2147483647 h 1338"/>
              <a:gd name="T64" fmla="*/ 2147483647 w 4763"/>
              <a:gd name="T65" fmla="*/ 2147483647 h 1338"/>
              <a:gd name="T66" fmla="*/ 2147483647 w 4763"/>
              <a:gd name="T67" fmla="*/ 2147483647 h 1338"/>
              <a:gd name="T68" fmla="*/ 2147483647 w 4763"/>
              <a:gd name="T69" fmla="*/ 1275199063 h 1338"/>
              <a:gd name="T70" fmla="*/ 2147483647 w 4763"/>
              <a:gd name="T71" fmla="*/ 768648450 h 1338"/>
              <a:gd name="T72" fmla="*/ 2147483647 w 4763"/>
              <a:gd name="T73" fmla="*/ 652721263 h 1338"/>
              <a:gd name="T74" fmla="*/ 2147483647 w 4763"/>
              <a:gd name="T75" fmla="*/ 2147483647 h 1338"/>
              <a:gd name="T76" fmla="*/ 2147483647 w 4763"/>
              <a:gd name="T77" fmla="*/ 2147483647 h 1338"/>
              <a:gd name="T78" fmla="*/ 2147483647 w 4763"/>
              <a:gd name="T79" fmla="*/ 2147483647 h 1338"/>
              <a:gd name="T80" fmla="*/ 2147483647 w 4763"/>
              <a:gd name="T81" fmla="*/ 2147483647 h 1338"/>
              <a:gd name="T82" fmla="*/ 2147483647 w 4763"/>
              <a:gd name="T83" fmla="*/ 2147483647 h 1338"/>
              <a:gd name="T84" fmla="*/ 2147483647 w 4763"/>
              <a:gd name="T85" fmla="*/ 2147483647 h 1338"/>
              <a:gd name="T86" fmla="*/ 2147483647 w 4763"/>
              <a:gd name="T87" fmla="*/ 2147483647 h 1338"/>
              <a:gd name="T88" fmla="*/ 2147483647 w 4763"/>
              <a:gd name="T89" fmla="*/ 2147483647 h 1338"/>
              <a:gd name="T90" fmla="*/ 2147483647 w 4763"/>
              <a:gd name="T91" fmla="*/ 2147483647 h 1338"/>
              <a:gd name="T92" fmla="*/ 2147483647 w 4763"/>
              <a:gd name="T93" fmla="*/ 2147483647 h 1338"/>
              <a:gd name="T94" fmla="*/ 2147483647 w 4763"/>
              <a:gd name="T95" fmla="*/ 2147483647 h 1338"/>
              <a:gd name="T96" fmla="*/ 2147483647 w 4763"/>
              <a:gd name="T97" fmla="*/ 2147483647 h 1338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4763"/>
              <a:gd name="T148" fmla="*/ 0 h 1338"/>
              <a:gd name="T149" fmla="*/ 4763 w 4763"/>
              <a:gd name="T150" fmla="*/ 1338 h 1338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4763" h="1338">
                <a:moveTo>
                  <a:pt x="0" y="1127"/>
                </a:moveTo>
                <a:cubicBezTo>
                  <a:pt x="3" y="1106"/>
                  <a:pt x="4" y="1084"/>
                  <a:pt x="9" y="1063"/>
                </a:cubicBezTo>
                <a:cubicBezTo>
                  <a:pt x="13" y="1045"/>
                  <a:pt x="27" y="1009"/>
                  <a:pt x="27" y="1009"/>
                </a:cubicBezTo>
                <a:cubicBezTo>
                  <a:pt x="53" y="1088"/>
                  <a:pt x="16" y="990"/>
                  <a:pt x="55" y="1054"/>
                </a:cubicBezTo>
                <a:cubicBezTo>
                  <a:pt x="60" y="1062"/>
                  <a:pt x="60" y="1073"/>
                  <a:pt x="64" y="1082"/>
                </a:cubicBezTo>
                <a:cubicBezTo>
                  <a:pt x="69" y="1092"/>
                  <a:pt x="76" y="1100"/>
                  <a:pt x="82" y="1109"/>
                </a:cubicBezTo>
                <a:cubicBezTo>
                  <a:pt x="91" y="1106"/>
                  <a:pt x="102" y="1106"/>
                  <a:pt x="110" y="1100"/>
                </a:cubicBezTo>
                <a:cubicBezTo>
                  <a:pt x="127" y="1087"/>
                  <a:pt x="155" y="1054"/>
                  <a:pt x="155" y="1054"/>
                </a:cubicBezTo>
                <a:cubicBezTo>
                  <a:pt x="161" y="1060"/>
                  <a:pt x="169" y="1065"/>
                  <a:pt x="174" y="1073"/>
                </a:cubicBezTo>
                <a:cubicBezTo>
                  <a:pt x="179" y="1081"/>
                  <a:pt x="174" y="1098"/>
                  <a:pt x="183" y="1100"/>
                </a:cubicBezTo>
                <a:cubicBezTo>
                  <a:pt x="198" y="1104"/>
                  <a:pt x="237" y="1054"/>
                  <a:pt x="247" y="1045"/>
                </a:cubicBezTo>
                <a:cubicBezTo>
                  <a:pt x="268" y="1109"/>
                  <a:pt x="247" y="1106"/>
                  <a:pt x="292" y="1091"/>
                </a:cubicBezTo>
                <a:cubicBezTo>
                  <a:pt x="298" y="1097"/>
                  <a:pt x="304" y="1114"/>
                  <a:pt x="311" y="1109"/>
                </a:cubicBezTo>
                <a:cubicBezTo>
                  <a:pt x="367" y="1071"/>
                  <a:pt x="331" y="1045"/>
                  <a:pt x="366" y="999"/>
                </a:cubicBezTo>
                <a:cubicBezTo>
                  <a:pt x="392" y="964"/>
                  <a:pt x="409" y="919"/>
                  <a:pt x="439" y="890"/>
                </a:cubicBezTo>
                <a:cubicBezTo>
                  <a:pt x="445" y="908"/>
                  <a:pt x="446" y="929"/>
                  <a:pt x="457" y="945"/>
                </a:cubicBezTo>
                <a:cubicBezTo>
                  <a:pt x="463" y="954"/>
                  <a:pt x="471" y="962"/>
                  <a:pt x="475" y="972"/>
                </a:cubicBezTo>
                <a:cubicBezTo>
                  <a:pt x="483" y="990"/>
                  <a:pt x="494" y="1027"/>
                  <a:pt x="494" y="1027"/>
                </a:cubicBezTo>
                <a:cubicBezTo>
                  <a:pt x="510" y="1200"/>
                  <a:pt x="479" y="1113"/>
                  <a:pt x="539" y="1073"/>
                </a:cubicBezTo>
                <a:cubicBezTo>
                  <a:pt x="548" y="1076"/>
                  <a:pt x="560" y="1075"/>
                  <a:pt x="567" y="1082"/>
                </a:cubicBezTo>
                <a:cubicBezTo>
                  <a:pt x="607" y="1121"/>
                  <a:pt x="560" y="1126"/>
                  <a:pt x="612" y="1109"/>
                </a:cubicBezTo>
                <a:cubicBezTo>
                  <a:pt x="634" y="1051"/>
                  <a:pt x="611" y="1095"/>
                  <a:pt x="631" y="1109"/>
                </a:cubicBezTo>
                <a:cubicBezTo>
                  <a:pt x="647" y="1120"/>
                  <a:pt x="686" y="1127"/>
                  <a:pt x="686" y="1127"/>
                </a:cubicBezTo>
                <a:cubicBezTo>
                  <a:pt x="728" y="1113"/>
                  <a:pt x="721" y="1097"/>
                  <a:pt x="740" y="1063"/>
                </a:cubicBezTo>
                <a:cubicBezTo>
                  <a:pt x="756" y="1034"/>
                  <a:pt x="777" y="1009"/>
                  <a:pt x="795" y="981"/>
                </a:cubicBezTo>
                <a:cubicBezTo>
                  <a:pt x="824" y="936"/>
                  <a:pt x="831" y="858"/>
                  <a:pt x="841" y="807"/>
                </a:cubicBezTo>
                <a:cubicBezTo>
                  <a:pt x="848" y="773"/>
                  <a:pt x="860" y="740"/>
                  <a:pt x="868" y="707"/>
                </a:cubicBezTo>
                <a:cubicBezTo>
                  <a:pt x="879" y="765"/>
                  <a:pt x="891" y="823"/>
                  <a:pt x="905" y="881"/>
                </a:cubicBezTo>
                <a:cubicBezTo>
                  <a:pt x="908" y="945"/>
                  <a:pt x="895" y="1012"/>
                  <a:pt x="914" y="1073"/>
                </a:cubicBezTo>
                <a:cubicBezTo>
                  <a:pt x="920" y="1091"/>
                  <a:pt x="951" y="1076"/>
                  <a:pt x="969" y="1082"/>
                </a:cubicBezTo>
                <a:cubicBezTo>
                  <a:pt x="979" y="1085"/>
                  <a:pt x="986" y="1095"/>
                  <a:pt x="996" y="1100"/>
                </a:cubicBezTo>
                <a:cubicBezTo>
                  <a:pt x="1005" y="1104"/>
                  <a:pt x="1015" y="1106"/>
                  <a:pt x="1024" y="1109"/>
                </a:cubicBezTo>
                <a:cubicBezTo>
                  <a:pt x="1030" y="1100"/>
                  <a:pt x="1031" y="1084"/>
                  <a:pt x="1042" y="1082"/>
                </a:cubicBezTo>
                <a:cubicBezTo>
                  <a:pt x="1053" y="1080"/>
                  <a:pt x="1060" y="1096"/>
                  <a:pt x="1070" y="1100"/>
                </a:cubicBezTo>
                <a:cubicBezTo>
                  <a:pt x="1084" y="1105"/>
                  <a:pt x="1100" y="1106"/>
                  <a:pt x="1115" y="1109"/>
                </a:cubicBezTo>
                <a:cubicBezTo>
                  <a:pt x="1121" y="1114"/>
                  <a:pt x="1154" y="1147"/>
                  <a:pt x="1161" y="1146"/>
                </a:cubicBezTo>
                <a:cubicBezTo>
                  <a:pt x="1172" y="1144"/>
                  <a:pt x="1172" y="1127"/>
                  <a:pt x="1179" y="1118"/>
                </a:cubicBezTo>
                <a:cubicBezTo>
                  <a:pt x="1184" y="1111"/>
                  <a:pt x="1192" y="1106"/>
                  <a:pt x="1198" y="1100"/>
                </a:cubicBezTo>
                <a:cubicBezTo>
                  <a:pt x="1201" y="1091"/>
                  <a:pt x="1203" y="1082"/>
                  <a:pt x="1207" y="1073"/>
                </a:cubicBezTo>
                <a:cubicBezTo>
                  <a:pt x="1212" y="1063"/>
                  <a:pt x="1221" y="1055"/>
                  <a:pt x="1225" y="1045"/>
                </a:cubicBezTo>
                <a:cubicBezTo>
                  <a:pt x="1241" y="1001"/>
                  <a:pt x="1237" y="953"/>
                  <a:pt x="1252" y="908"/>
                </a:cubicBezTo>
                <a:cubicBezTo>
                  <a:pt x="1255" y="917"/>
                  <a:pt x="1257" y="927"/>
                  <a:pt x="1262" y="935"/>
                </a:cubicBezTo>
                <a:cubicBezTo>
                  <a:pt x="1267" y="942"/>
                  <a:pt x="1276" y="946"/>
                  <a:pt x="1280" y="954"/>
                </a:cubicBezTo>
                <a:cubicBezTo>
                  <a:pt x="1288" y="971"/>
                  <a:pt x="1292" y="991"/>
                  <a:pt x="1298" y="1009"/>
                </a:cubicBezTo>
                <a:cubicBezTo>
                  <a:pt x="1301" y="1018"/>
                  <a:pt x="1304" y="1027"/>
                  <a:pt x="1307" y="1036"/>
                </a:cubicBezTo>
                <a:cubicBezTo>
                  <a:pt x="1310" y="1045"/>
                  <a:pt x="1316" y="1063"/>
                  <a:pt x="1316" y="1063"/>
                </a:cubicBezTo>
                <a:cubicBezTo>
                  <a:pt x="1325" y="1060"/>
                  <a:pt x="1336" y="1048"/>
                  <a:pt x="1344" y="1054"/>
                </a:cubicBezTo>
                <a:cubicBezTo>
                  <a:pt x="1354" y="1062"/>
                  <a:pt x="1348" y="1079"/>
                  <a:pt x="1353" y="1091"/>
                </a:cubicBezTo>
                <a:cubicBezTo>
                  <a:pt x="1357" y="1101"/>
                  <a:pt x="1365" y="1109"/>
                  <a:pt x="1371" y="1118"/>
                </a:cubicBezTo>
                <a:cubicBezTo>
                  <a:pt x="1418" y="1088"/>
                  <a:pt x="1434" y="1104"/>
                  <a:pt x="1481" y="1127"/>
                </a:cubicBezTo>
                <a:cubicBezTo>
                  <a:pt x="1525" y="1112"/>
                  <a:pt x="1521" y="1081"/>
                  <a:pt x="1536" y="1036"/>
                </a:cubicBezTo>
                <a:cubicBezTo>
                  <a:pt x="1548" y="1000"/>
                  <a:pt x="1565" y="963"/>
                  <a:pt x="1572" y="926"/>
                </a:cubicBezTo>
                <a:cubicBezTo>
                  <a:pt x="1578" y="893"/>
                  <a:pt x="1581" y="858"/>
                  <a:pt x="1591" y="826"/>
                </a:cubicBezTo>
                <a:cubicBezTo>
                  <a:pt x="1601" y="796"/>
                  <a:pt x="1636" y="743"/>
                  <a:pt x="1636" y="743"/>
                </a:cubicBezTo>
                <a:cubicBezTo>
                  <a:pt x="1673" y="846"/>
                  <a:pt x="1638" y="958"/>
                  <a:pt x="1673" y="1063"/>
                </a:cubicBezTo>
                <a:cubicBezTo>
                  <a:pt x="1679" y="1054"/>
                  <a:pt x="1680" y="1036"/>
                  <a:pt x="1691" y="1036"/>
                </a:cubicBezTo>
                <a:cubicBezTo>
                  <a:pt x="1700" y="1036"/>
                  <a:pt x="1697" y="1054"/>
                  <a:pt x="1700" y="1063"/>
                </a:cubicBezTo>
                <a:cubicBezTo>
                  <a:pt x="1703" y="1073"/>
                  <a:pt x="1711" y="1121"/>
                  <a:pt x="1728" y="1127"/>
                </a:cubicBezTo>
                <a:cubicBezTo>
                  <a:pt x="1754" y="1137"/>
                  <a:pt x="1783" y="1134"/>
                  <a:pt x="1810" y="1137"/>
                </a:cubicBezTo>
                <a:cubicBezTo>
                  <a:pt x="1868" y="1076"/>
                  <a:pt x="1793" y="1167"/>
                  <a:pt x="1810" y="1091"/>
                </a:cubicBezTo>
                <a:cubicBezTo>
                  <a:pt x="1812" y="1080"/>
                  <a:pt x="1857" y="1066"/>
                  <a:pt x="1865" y="1063"/>
                </a:cubicBezTo>
                <a:cubicBezTo>
                  <a:pt x="1885" y="1094"/>
                  <a:pt x="1894" y="1106"/>
                  <a:pt x="1929" y="1118"/>
                </a:cubicBezTo>
                <a:cubicBezTo>
                  <a:pt x="1977" y="1046"/>
                  <a:pt x="1928" y="1135"/>
                  <a:pt x="1938" y="1063"/>
                </a:cubicBezTo>
                <a:cubicBezTo>
                  <a:pt x="1940" y="1048"/>
                  <a:pt x="1966" y="1012"/>
                  <a:pt x="1975" y="999"/>
                </a:cubicBezTo>
                <a:cubicBezTo>
                  <a:pt x="1991" y="952"/>
                  <a:pt x="2012" y="908"/>
                  <a:pt x="2030" y="862"/>
                </a:cubicBezTo>
                <a:cubicBezTo>
                  <a:pt x="2037" y="844"/>
                  <a:pt x="2048" y="807"/>
                  <a:pt x="2048" y="807"/>
                </a:cubicBezTo>
                <a:cubicBezTo>
                  <a:pt x="2056" y="749"/>
                  <a:pt x="2059" y="690"/>
                  <a:pt x="2075" y="634"/>
                </a:cubicBezTo>
                <a:cubicBezTo>
                  <a:pt x="2085" y="599"/>
                  <a:pt x="2112" y="533"/>
                  <a:pt x="2112" y="533"/>
                </a:cubicBezTo>
                <a:cubicBezTo>
                  <a:pt x="2123" y="407"/>
                  <a:pt x="2146" y="271"/>
                  <a:pt x="2185" y="149"/>
                </a:cubicBezTo>
                <a:cubicBezTo>
                  <a:pt x="2203" y="0"/>
                  <a:pt x="2191" y="71"/>
                  <a:pt x="2203" y="286"/>
                </a:cubicBezTo>
                <a:cubicBezTo>
                  <a:pt x="2208" y="372"/>
                  <a:pt x="2201" y="382"/>
                  <a:pt x="2249" y="433"/>
                </a:cubicBezTo>
                <a:cubicBezTo>
                  <a:pt x="2273" y="506"/>
                  <a:pt x="2266" y="578"/>
                  <a:pt x="2286" y="652"/>
                </a:cubicBezTo>
                <a:cubicBezTo>
                  <a:pt x="2289" y="713"/>
                  <a:pt x="2288" y="774"/>
                  <a:pt x="2295" y="835"/>
                </a:cubicBezTo>
                <a:cubicBezTo>
                  <a:pt x="2297" y="854"/>
                  <a:pt x="2307" y="872"/>
                  <a:pt x="2313" y="890"/>
                </a:cubicBezTo>
                <a:cubicBezTo>
                  <a:pt x="2332" y="947"/>
                  <a:pt x="2330" y="1014"/>
                  <a:pt x="2340" y="1073"/>
                </a:cubicBezTo>
                <a:cubicBezTo>
                  <a:pt x="2320" y="1152"/>
                  <a:pt x="2352" y="1084"/>
                  <a:pt x="2359" y="1063"/>
                </a:cubicBezTo>
                <a:cubicBezTo>
                  <a:pt x="2365" y="1075"/>
                  <a:pt x="2369" y="1089"/>
                  <a:pt x="2377" y="1100"/>
                </a:cubicBezTo>
                <a:cubicBezTo>
                  <a:pt x="2390" y="1117"/>
                  <a:pt x="2423" y="1146"/>
                  <a:pt x="2423" y="1146"/>
                </a:cubicBezTo>
                <a:cubicBezTo>
                  <a:pt x="2444" y="1082"/>
                  <a:pt x="2423" y="1097"/>
                  <a:pt x="2468" y="1082"/>
                </a:cubicBezTo>
                <a:cubicBezTo>
                  <a:pt x="2474" y="1088"/>
                  <a:pt x="2481" y="1106"/>
                  <a:pt x="2487" y="1100"/>
                </a:cubicBezTo>
                <a:cubicBezTo>
                  <a:pt x="2501" y="1086"/>
                  <a:pt x="2500" y="1064"/>
                  <a:pt x="2505" y="1045"/>
                </a:cubicBezTo>
                <a:cubicBezTo>
                  <a:pt x="2517" y="995"/>
                  <a:pt x="2524" y="962"/>
                  <a:pt x="2551" y="917"/>
                </a:cubicBezTo>
                <a:cubicBezTo>
                  <a:pt x="2565" y="830"/>
                  <a:pt x="2552" y="831"/>
                  <a:pt x="2642" y="844"/>
                </a:cubicBezTo>
                <a:cubicBezTo>
                  <a:pt x="2639" y="878"/>
                  <a:pt x="2640" y="912"/>
                  <a:pt x="2633" y="945"/>
                </a:cubicBezTo>
                <a:cubicBezTo>
                  <a:pt x="2631" y="956"/>
                  <a:pt x="2619" y="962"/>
                  <a:pt x="2615" y="972"/>
                </a:cubicBezTo>
                <a:cubicBezTo>
                  <a:pt x="2607" y="990"/>
                  <a:pt x="2596" y="1027"/>
                  <a:pt x="2596" y="1027"/>
                </a:cubicBezTo>
                <a:cubicBezTo>
                  <a:pt x="2584" y="989"/>
                  <a:pt x="2592" y="978"/>
                  <a:pt x="2615" y="945"/>
                </a:cubicBezTo>
                <a:cubicBezTo>
                  <a:pt x="2638" y="1038"/>
                  <a:pt x="2718" y="1122"/>
                  <a:pt x="2798" y="1173"/>
                </a:cubicBezTo>
                <a:cubicBezTo>
                  <a:pt x="2804" y="1164"/>
                  <a:pt x="2811" y="1156"/>
                  <a:pt x="2816" y="1146"/>
                </a:cubicBezTo>
                <a:cubicBezTo>
                  <a:pt x="2820" y="1137"/>
                  <a:pt x="2820" y="1126"/>
                  <a:pt x="2825" y="1118"/>
                </a:cubicBezTo>
                <a:cubicBezTo>
                  <a:pt x="2844" y="1089"/>
                  <a:pt x="2875" y="1083"/>
                  <a:pt x="2825" y="1100"/>
                </a:cubicBezTo>
                <a:cubicBezTo>
                  <a:pt x="2822" y="1109"/>
                  <a:pt x="2825" y="1127"/>
                  <a:pt x="2816" y="1127"/>
                </a:cubicBezTo>
                <a:cubicBezTo>
                  <a:pt x="2807" y="1127"/>
                  <a:pt x="2807" y="1109"/>
                  <a:pt x="2807" y="1100"/>
                </a:cubicBezTo>
                <a:cubicBezTo>
                  <a:pt x="2807" y="1078"/>
                  <a:pt x="2813" y="1057"/>
                  <a:pt x="2816" y="1036"/>
                </a:cubicBezTo>
                <a:cubicBezTo>
                  <a:pt x="2825" y="1039"/>
                  <a:pt x="2836" y="1038"/>
                  <a:pt x="2843" y="1045"/>
                </a:cubicBezTo>
                <a:cubicBezTo>
                  <a:pt x="2850" y="1052"/>
                  <a:pt x="2844" y="1078"/>
                  <a:pt x="2852" y="1073"/>
                </a:cubicBezTo>
                <a:cubicBezTo>
                  <a:pt x="2871" y="1062"/>
                  <a:pt x="2889" y="1018"/>
                  <a:pt x="2889" y="1018"/>
                </a:cubicBezTo>
                <a:cubicBezTo>
                  <a:pt x="2892" y="1009"/>
                  <a:pt x="2889" y="993"/>
                  <a:pt x="2898" y="990"/>
                </a:cubicBezTo>
                <a:cubicBezTo>
                  <a:pt x="2906" y="987"/>
                  <a:pt x="2911" y="1002"/>
                  <a:pt x="2916" y="1009"/>
                </a:cubicBezTo>
                <a:cubicBezTo>
                  <a:pt x="2960" y="1071"/>
                  <a:pt x="2923" y="1039"/>
                  <a:pt x="2971" y="1073"/>
                </a:cubicBezTo>
                <a:cubicBezTo>
                  <a:pt x="2977" y="1085"/>
                  <a:pt x="2978" y="1115"/>
                  <a:pt x="2990" y="1109"/>
                </a:cubicBezTo>
                <a:cubicBezTo>
                  <a:pt x="3007" y="1100"/>
                  <a:pt x="3008" y="1054"/>
                  <a:pt x="3008" y="1054"/>
                </a:cubicBezTo>
                <a:cubicBezTo>
                  <a:pt x="3045" y="1167"/>
                  <a:pt x="3027" y="1128"/>
                  <a:pt x="3017" y="926"/>
                </a:cubicBezTo>
                <a:cubicBezTo>
                  <a:pt x="3032" y="819"/>
                  <a:pt x="3055" y="714"/>
                  <a:pt x="3118" y="625"/>
                </a:cubicBezTo>
                <a:cubicBezTo>
                  <a:pt x="3131" y="585"/>
                  <a:pt x="3141" y="546"/>
                  <a:pt x="3154" y="506"/>
                </a:cubicBezTo>
                <a:cubicBezTo>
                  <a:pt x="3157" y="497"/>
                  <a:pt x="3163" y="478"/>
                  <a:pt x="3163" y="478"/>
                </a:cubicBezTo>
                <a:cubicBezTo>
                  <a:pt x="3166" y="457"/>
                  <a:pt x="3170" y="435"/>
                  <a:pt x="3172" y="414"/>
                </a:cubicBezTo>
                <a:cubicBezTo>
                  <a:pt x="3176" y="378"/>
                  <a:pt x="3177" y="341"/>
                  <a:pt x="3182" y="305"/>
                </a:cubicBezTo>
                <a:cubicBezTo>
                  <a:pt x="3194" y="214"/>
                  <a:pt x="3233" y="120"/>
                  <a:pt x="3255" y="30"/>
                </a:cubicBezTo>
                <a:cubicBezTo>
                  <a:pt x="3252" y="79"/>
                  <a:pt x="3251" y="128"/>
                  <a:pt x="3246" y="177"/>
                </a:cubicBezTo>
                <a:cubicBezTo>
                  <a:pt x="3243" y="206"/>
                  <a:pt x="3218" y="259"/>
                  <a:pt x="3218" y="259"/>
                </a:cubicBezTo>
                <a:cubicBezTo>
                  <a:pt x="3206" y="380"/>
                  <a:pt x="3151" y="556"/>
                  <a:pt x="3282" y="625"/>
                </a:cubicBezTo>
                <a:cubicBezTo>
                  <a:pt x="3314" y="666"/>
                  <a:pt x="3400" y="756"/>
                  <a:pt x="3447" y="771"/>
                </a:cubicBezTo>
                <a:cubicBezTo>
                  <a:pt x="3479" y="820"/>
                  <a:pt x="3497" y="868"/>
                  <a:pt x="3438" y="908"/>
                </a:cubicBezTo>
                <a:cubicBezTo>
                  <a:pt x="3417" y="1021"/>
                  <a:pt x="3427" y="976"/>
                  <a:pt x="3410" y="1045"/>
                </a:cubicBezTo>
                <a:cubicBezTo>
                  <a:pt x="3427" y="1115"/>
                  <a:pt x="3415" y="1082"/>
                  <a:pt x="3428" y="999"/>
                </a:cubicBezTo>
                <a:cubicBezTo>
                  <a:pt x="3434" y="964"/>
                  <a:pt x="3454" y="941"/>
                  <a:pt x="3465" y="908"/>
                </a:cubicBezTo>
                <a:cubicBezTo>
                  <a:pt x="3456" y="905"/>
                  <a:pt x="3445" y="892"/>
                  <a:pt x="3438" y="899"/>
                </a:cubicBezTo>
                <a:cubicBezTo>
                  <a:pt x="3431" y="906"/>
                  <a:pt x="3445" y="917"/>
                  <a:pt x="3447" y="926"/>
                </a:cubicBezTo>
                <a:cubicBezTo>
                  <a:pt x="3456" y="972"/>
                  <a:pt x="3465" y="1017"/>
                  <a:pt x="3474" y="1063"/>
                </a:cubicBezTo>
                <a:cubicBezTo>
                  <a:pt x="3480" y="1054"/>
                  <a:pt x="3481" y="1036"/>
                  <a:pt x="3492" y="1036"/>
                </a:cubicBezTo>
                <a:cubicBezTo>
                  <a:pt x="3494" y="1036"/>
                  <a:pt x="3511" y="1091"/>
                  <a:pt x="3511" y="1091"/>
                </a:cubicBezTo>
                <a:cubicBezTo>
                  <a:pt x="3536" y="1015"/>
                  <a:pt x="3559" y="938"/>
                  <a:pt x="3584" y="862"/>
                </a:cubicBezTo>
                <a:cubicBezTo>
                  <a:pt x="3615" y="910"/>
                  <a:pt x="3596" y="952"/>
                  <a:pt x="3657" y="972"/>
                </a:cubicBezTo>
                <a:cubicBezTo>
                  <a:pt x="3760" y="1075"/>
                  <a:pt x="3606" y="916"/>
                  <a:pt x="3703" y="1036"/>
                </a:cubicBezTo>
                <a:cubicBezTo>
                  <a:pt x="3719" y="1056"/>
                  <a:pt x="3758" y="1091"/>
                  <a:pt x="3758" y="1091"/>
                </a:cubicBezTo>
                <a:cubicBezTo>
                  <a:pt x="3777" y="1013"/>
                  <a:pt x="3754" y="1091"/>
                  <a:pt x="3785" y="1027"/>
                </a:cubicBezTo>
                <a:cubicBezTo>
                  <a:pt x="3810" y="977"/>
                  <a:pt x="3809" y="941"/>
                  <a:pt x="3858" y="908"/>
                </a:cubicBezTo>
                <a:cubicBezTo>
                  <a:pt x="3861" y="899"/>
                  <a:pt x="3867" y="881"/>
                  <a:pt x="3867" y="881"/>
                </a:cubicBezTo>
                <a:cubicBezTo>
                  <a:pt x="3851" y="944"/>
                  <a:pt x="3888" y="960"/>
                  <a:pt x="3922" y="1009"/>
                </a:cubicBezTo>
                <a:cubicBezTo>
                  <a:pt x="3976" y="1085"/>
                  <a:pt x="4037" y="1167"/>
                  <a:pt x="4132" y="1191"/>
                </a:cubicBezTo>
                <a:cubicBezTo>
                  <a:pt x="4129" y="1200"/>
                  <a:pt x="4123" y="1229"/>
                  <a:pt x="4123" y="1219"/>
                </a:cubicBezTo>
                <a:cubicBezTo>
                  <a:pt x="4123" y="1203"/>
                  <a:pt x="4126" y="1187"/>
                  <a:pt x="4132" y="1173"/>
                </a:cubicBezTo>
                <a:cubicBezTo>
                  <a:pt x="4135" y="1165"/>
                  <a:pt x="4145" y="1161"/>
                  <a:pt x="4151" y="1155"/>
                </a:cubicBezTo>
                <a:cubicBezTo>
                  <a:pt x="4166" y="1109"/>
                  <a:pt x="4180" y="1078"/>
                  <a:pt x="4142" y="1036"/>
                </a:cubicBezTo>
                <a:cubicBezTo>
                  <a:pt x="4136" y="1029"/>
                  <a:pt x="4147" y="1054"/>
                  <a:pt x="4151" y="1063"/>
                </a:cubicBezTo>
                <a:cubicBezTo>
                  <a:pt x="4156" y="1076"/>
                  <a:pt x="4162" y="1088"/>
                  <a:pt x="4169" y="1100"/>
                </a:cubicBezTo>
                <a:cubicBezTo>
                  <a:pt x="4184" y="1127"/>
                  <a:pt x="4197" y="1157"/>
                  <a:pt x="4215" y="1182"/>
                </a:cubicBezTo>
                <a:cubicBezTo>
                  <a:pt x="4249" y="1230"/>
                  <a:pt x="4300" y="1263"/>
                  <a:pt x="4343" y="1301"/>
                </a:cubicBezTo>
                <a:cubicBezTo>
                  <a:pt x="4353" y="1310"/>
                  <a:pt x="4358" y="1323"/>
                  <a:pt x="4370" y="1329"/>
                </a:cubicBezTo>
                <a:cubicBezTo>
                  <a:pt x="4384" y="1336"/>
                  <a:pt x="4401" y="1335"/>
                  <a:pt x="4416" y="1338"/>
                </a:cubicBezTo>
                <a:cubicBezTo>
                  <a:pt x="4473" y="1324"/>
                  <a:pt x="4454" y="1316"/>
                  <a:pt x="4471" y="1265"/>
                </a:cubicBezTo>
                <a:cubicBezTo>
                  <a:pt x="4474" y="1225"/>
                  <a:pt x="4482" y="1186"/>
                  <a:pt x="4480" y="1146"/>
                </a:cubicBezTo>
                <a:cubicBezTo>
                  <a:pt x="4478" y="1111"/>
                  <a:pt x="4414" y="1110"/>
                  <a:pt x="4498" y="1082"/>
                </a:cubicBezTo>
                <a:cubicBezTo>
                  <a:pt x="4512" y="1025"/>
                  <a:pt x="4521" y="984"/>
                  <a:pt x="4553" y="935"/>
                </a:cubicBezTo>
                <a:cubicBezTo>
                  <a:pt x="4563" y="896"/>
                  <a:pt x="4576" y="868"/>
                  <a:pt x="4599" y="835"/>
                </a:cubicBezTo>
                <a:cubicBezTo>
                  <a:pt x="4611" y="896"/>
                  <a:pt x="4620" y="905"/>
                  <a:pt x="4681" y="917"/>
                </a:cubicBezTo>
                <a:cubicBezTo>
                  <a:pt x="4672" y="926"/>
                  <a:pt x="4648" y="933"/>
                  <a:pt x="4654" y="945"/>
                </a:cubicBezTo>
                <a:cubicBezTo>
                  <a:pt x="4664" y="964"/>
                  <a:pt x="4731" y="1009"/>
                  <a:pt x="4763" y="1009"/>
                </a:cubicBezTo>
              </a:path>
            </a:pathLst>
          </a:custGeom>
          <a:noFill/>
          <a:ln w="76200" cmpd="sng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F6C31DD-408A-4A59-9F01-353CAE4CD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428875"/>
            <a:ext cx="615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每事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BF71DCFE-D74D-4BCF-9D7F-1B841B712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1425" y="2071688"/>
            <a:ext cx="6159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每日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E321869-3367-49EE-9D84-67A9E543B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1785938"/>
            <a:ext cx="6159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每周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44AEF62-D09E-49E1-971A-314F88E9E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200" y="1500188"/>
            <a:ext cx="677863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每月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7F9CBAC-2C71-4169-B47C-399CBE9FA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188" y="1143000"/>
            <a:ext cx="738187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每年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4DA52498-27DA-4B92-8369-8852370DD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6275" y="285750"/>
            <a:ext cx="739775" cy="39290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成長、圓滿、完成</a:t>
            </a:r>
            <a:endParaRPr kumimoji="0" lang="zh-TW" altLang="en-US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29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9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副標題 2">
            <a:extLst>
              <a:ext uri="{FF2B5EF4-FFF2-40B4-BE49-F238E27FC236}">
                <a16:creationId xmlns:a16="http://schemas.microsoft.com/office/drawing/2014/main" id="{D91EB91E-184A-45B0-9B3B-9753E75BD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現行規定是每年至少告解一次。四旬期及將臨期都是領修好聖事的適當時候。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pic>
        <p:nvPicPr>
          <p:cNvPr id="22531" name="Picture 3" descr="E:\Desktop\37a#你稱我…卻不#.jpg">
            <a:extLst>
              <a:ext uri="{FF2B5EF4-FFF2-40B4-BE49-F238E27FC236}">
                <a16:creationId xmlns:a16="http://schemas.microsoft.com/office/drawing/2014/main" id="{B41DC6CA-77B4-4A04-A70D-17AA343CA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3800"/>
            <a:ext cx="9156700" cy="566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副標題 2">
            <a:extLst>
              <a:ext uri="{FF2B5EF4-FFF2-40B4-BE49-F238E27FC236}">
                <a16:creationId xmlns:a16="http://schemas.microsoft.com/office/drawing/2014/main" id="{8160720B-1795-49BE-9FF1-F6C7D2807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現行規定是每年至少告解一次。四旬期及將臨期都是領修好聖事的適當時候。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 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pic>
        <p:nvPicPr>
          <p:cNvPr id="23555" name="Picture 3" descr="E:\Desktop\37a#你稱我…卻不#.jpg">
            <a:extLst>
              <a:ext uri="{FF2B5EF4-FFF2-40B4-BE49-F238E27FC236}">
                <a16:creationId xmlns:a16="http://schemas.microsoft.com/office/drawing/2014/main" id="{32E20729-6BC9-477F-9CDF-ED7D351BB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3800"/>
            <a:ext cx="9156700" cy="566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413F87F0-3B6E-467D-81FF-0E398EC6B7A1}"/>
              </a:ext>
            </a:extLst>
          </p:cNvPr>
          <p:cNvSpPr txBox="1"/>
          <p:nvPr/>
        </p:nvSpPr>
        <p:spPr>
          <a:xfrm>
            <a:off x="395288" y="5876925"/>
            <a:ext cx="3384550" cy="83185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400" spc="3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你在教堂中像個天使</a:t>
            </a:r>
            <a:endParaRPr lang="en-US" altLang="zh-TW" sz="2400" spc="3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>
              <a:defRPr/>
            </a:pPr>
            <a:r>
              <a:rPr lang="zh-TW" altLang="en-US" sz="24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一踏出教堂卻立刻變臉</a:t>
            </a:r>
            <a:endParaRPr lang="zh-HK" altLang="en-US" sz="2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birthoftheEagle">
  <a:themeElements>
    <a:clrScheme name="RebirthoftheEag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ebirthoftheEag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ebirthoftheEag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birthoftheEagl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birthoftheEagl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birthoftheEagl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birthoftheEag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birthoftheEag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birthoftheEag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2275</Words>
  <Application>Microsoft Office PowerPoint</Application>
  <PresentationFormat>如螢幕大小 (4:3)</PresentationFormat>
  <Paragraphs>149</Paragraphs>
  <Slides>24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24</vt:i4>
      </vt:variant>
    </vt:vector>
  </HeadingPairs>
  <TitlesOfParts>
    <vt:vector size="36" baseType="lpstr">
      <vt:lpstr>Arial</vt:lpstr>
      <vt:lpstr>新細明體</vt:lpstr>
      <vt:lpstr>Calibri</vt:lpstr>
      <vt:lpstr>Times New Roman</vt:lpstr>
      <vt:lpstr>華康粗黑體</vt:lpstr>
      <vt:lpstr>Symbol</vt:lpstr>
      <vt:lpstr>華康儷中黑</vt:lpstr>
      <vt:lpstr>Wingdings</vt:lpstr>
      <vt:lpstr>華康黑體W7(P)-GB5</vt:lpstr>
      <vt:lpstr>預設簡報設計</vt:lpstr>
      <vt:lpstr>RebirthoftheEagle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The story of the eagle… 蒼 鷹 的 故 事 ……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272</cp:revision>
  <dcterms:created xsi:type="dcterms:W3CDTF">2008-05-09T13:42:49Z</dcterms:created>
  <dcterms:modified xsi:type="dcterms:W3CDTF">2025-03-03T05:35:40Z</dcterms:modified>
</cp:coreProperties>
</file>