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743" r:id="rId5"/>
  </p:sldMasterIdLst>
  <p:sldIdLst>
    <p:sldId id="285" r:id="rId6"/>
    <p:sldId id="296" r:id="rId7"/>
    <p:sldId id="297" r:id="rId8"/>
    <p:sldId id="298" r:id="rId9"/>
    <p:sldId id="299" r:id="rId10"/>
    <p:sldId id="300" r:id="rId11"/>
    <p:sldId id="302" r:id="rId12"/>
    <p:sldId id="301" r:id="rId13"/>
    <p:sldId id="286" r:id="rId14"/>
    <p:sldId id="287" r:id="rId15"/>
    <p:sldId id="288" r:id="rId16"/>
    <p:sldId id="289" r:id="rId17"/>
    <p:sldId id="290" r:id="rId18"/>
    <p:sldId id="291" r:id="rId19"/>
    <p:sldId id="303" r:id="rId20"/>
    <p:sldId id="294" r:id="rId21"/>
    <p:sldId id="292" r:id="rId22"/>
    <p:sldId id="293" r:id="rId23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CC"/>
    <a:srgbClr val="FF0000"/>
    <a:srgbClr val="990033"/>
    <a:srgbClr val="003366"/>
    <a:srgbClr val="6600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8" autoAdjust="0"/>
    <p:restoredTop sz="94660"/>
  </p:normalViewPr>
  <p:slideViewPr>
    <p:cSldViewPr>
      <p:cViewPr varScale="1">
        <p:scale>
          <a:sx n="77" d="100"/>
          <a:sy n="77" d="100"/>
        </p:scale>
        <p:origin x="152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BFBDEA-5C80-4B6D-8AF3-FF904C030A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D7CE32-9B49-4170-B3FB-81E51F7E78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CA176F-E7A9-4BE1-B63C-760FBD4058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BF83B-61CF-4A62-BD27-1E92D2393A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4980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C69507-24FC-48A0-97DD-E4137125D1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B75939-80FB-4330-BB17-1BBC6A1594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487A8C-84E4-43BB-A3A2-E3B66E2BE4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D3F51-CE53-42D9-8C6F-D1E8D7CD4E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725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F9FD42-3121-479D-AA5B-494F09C373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D52FAB-DB24-4047-BFB2-962184E95B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786E43-EA92-4D03-9209-C07548047A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8911D-32CE-47C9-8955-ECC01A04D1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6250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FD6C0F-C7F0-4FCA-A0C8-6755AAD115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B447D6-BE13-482B-8347-6CE0428F4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3B2D40-EAC3-49AB-8B9D-A96572EEC5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15104-1032-40E1-873A-2321C1C453E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379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75BCFB-1C08-45D2-B7AF-D7E015B48F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870F39-6B22-4245-98DE-1C4E59022B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6D3AE3-AF75-432B-B219-0C0B6F2AA0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5C618-FCA5-4C62-AAC8-3574C9ECA8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5724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6A64E1-3787-4A70-91A2-CF256210BE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BDC950-2F2F-435C-9F9D-B0D230D8AA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06A2A3-250B-473B-AA02-8A543B9E14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2ED84-D44C-46D5-82EA-2C53D8F61C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2987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A63024-14EB-4A72-A754-650BA4E46A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E1C322-973D-4555-9A77-2C0CECB127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A6D488-066D-4B70-A98A-D3DB48BB2A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20AF0-8A6D-4E76-8C5B-0C2BBA21C1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634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B13EAB9-A075-4CF0-8E7C-E1E45BE53C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6B33C9D-4E7E-446B-AB72-B4E9278094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4B76DA0-ECCC-42E5-B61E-AF5447FA05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77BB5-705E-4957-8C83-0DDB770600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2268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D0D6184-7ADB-4441-8D51-9C22EEDAB8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5728EA-32E6-4DB0-9F65-71B5D6F6F1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602E61A-EFFF-478F-BF2D-9206712F91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A1987-A5D3-4FF7-A423-0472F7EF85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7358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B27A374-9C63-47F2-AE51-DE74DBA162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3BD7122-A812-4F08-A74F-3F085D0797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A1F60F3-3625-4EB1-81D5-87012A507B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30B8B-CA32-4CC2-A7E3-0F79A34C2CD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5307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3F62BF-2B86-4F86-B867-A2B60D8DC8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8031AA-81F1-431D-A581-9EF30AD41F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65CB84-F6D6-49CF-84AA-7C2563A798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FE100-0845-45FA-848E-44ABF9A87D6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25518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22E860-8FC6-4CBB-A7D2-78780B25CE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6C7962-2732-4A66-9962-DD0B30E592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2755BE-959E-4DA0-9F14-4A25BB32CE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F91F7-92F8-4352-A451-CB52E74405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14968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4570B8-87E7-4F40-99D6-BA027DAACA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06E27C-5A07-45B3-84D8-62CCA71E42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0ACA3E-4A60-4FC3-A9A4-C78413F43A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E4261-51B6-457A-A07F-5F05AF9A2E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9802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AE555F-888A-4741-A749-290667AFCA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034801-5AC1-49F3-B7AD-93D16CBF0F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7178A6-531E-4E9E-A7B0-D0B2548099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E59C7-193C-4CFC-9E47-481B467BD5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3363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8322AA-9BD9-4922-AA8B-470B4DF5DB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A0E98C-6062-4D30-8734-77749BF808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563D65-D95E-4F09-BBF5-25C9129038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87019-A45D-4225-9898-04F4F9CBB7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8390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524A6D8-0002-4D87-A883-7D8D5C696A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A0AEA72-BBF3-4E42-85D1-9BA7D6313E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EAD650B-CFA3-49E0-AEBD-AE91194777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DD756-303E-4E15-B0D1-FC3D8F44E79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5063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58D042-973A-4BEA-BCB1-B2CD961541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269356-B65D-4D5B-AAF4-DB79796190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8CB016-3429-437A-A45E-AA35AD94FF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EED23-591F-4703-8F42-49D9A278005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4493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31363D-3687-4DDF-8E88-48F8CF9D21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A37276-73EA-440B-825C-159E1D3E0A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72E8CA-4DD0-4EDA-AC9D-7D4A0AD7D3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E5B1F-8359-4AF9-9E17-4E18C01353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1269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8B52BB-0F93-4E1E-A4AC-996FBF597C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D208EA-7257-4110-B117-8B49C7B47B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DFEFE5-946D-43E1-974C-F8D4C48C97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FEBDA-37FD-4121-89EF-F4F806EC9A0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62574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A6F555-4054-42D9-A577-E1165730B3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775C87-4607-4DA6-B57A-2D8681413C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09BA4B-C835-4652-BB0B-7CEED3B0E4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BB353-74B9-4D07-B9AC-ADC3C20FC5B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167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5ACBA0C-BB86-4913-AC67-4D3B157546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68E660F-7D70-4D9C-BA85-A3E8B9D555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8B32BE4-CDB2-4DC1-BBDE-546006FE11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6B09B-0873-43A3-BCCB-8F828DBCB3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1851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BAA0CB9-E80E-4569-953F-7EA807240C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EEE0DDE-2A60-4A7F-863F-7EDC13DCFA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A7E0022-1556-424A-8F0D-202EF997B1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22183-BD0E-4939-853F-D7E75E2BFB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8018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6DCDAA-EC80-4184-B312-8DF9AB65DF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7A004A-F1B4-4BA1-89A1-9523964B72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86A6B1-34CC-4A3B-BC6F-8F98B7B2FB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9DFCD-FA46-4489-A9DC-DCDF7E8331B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56619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1A60E67-570D-40F0-898F-629A35EFC9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982DD10-8E64-427B-A37F-255BF82C52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6959420-A80C-46F7-8561-64A14B8FE3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40C05-B20D-400C-A798-635CE9D2C9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97309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8E6F6A-1A1A-4A74-90DB-457228B5A6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594C15-78C8-42D5-BB5F-F124FC2389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195640-0F34-476A-AD79-3A3439CB53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22BC2-3715-4F79-8334-EA273D06F3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3173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9ABF3E-308E-4559-B071-54BD341F36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F8AD53-2EC4-4B8A-889E-2C8CF27AF2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AA1BC4-0DD2-4EC5-9504-E23F66563E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26F37-71BA-4AF6-A0CA-F3E53A7655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77323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A29A93-BE94-4843-8E87-926FF19836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324689-381A-49B8-8AA3-56446E10D7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EAC038-52E3-4564-B324-B4EA90E891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96B7D-0DD8-4BB4-A181-7865F6A00B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35751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394ED2-C8E2-4562-8685-7CF2280DC8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A4AFE4-4B22-423E-8F37-B030CEC56C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5D9FEB-01C3-4BBC-A751-1D0F1CC75E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2D052-C95B-401B-89A1-7A7E30CF8AE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14421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8CAC5D-46DA-4DA8-8CD2-05AEC9CA74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BDA23D-9839-42BF-BDEB-52B67D6692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21EF15-E632-4C46-AD0A-46C23DE87C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E9A08-3509-4517-9BC1-CBC45DFBA9B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93475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82E138-CFE5-4BA6-8ED9-87FC2A0E78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6AB38D-0FB5-4D96-9ED5-51BC1620A8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A83386-A1BA-40A4-A2C4-64D62F736A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88264-7D24-40F1-951A-D43C0A6716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81773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B2A6E0-DBE2-49AA-82F1-29A11E1FAB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FCC952-E04E-4E53-8E5A-B0330E6FFE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313A7A-BD5F-4133-AF26-4F9E91D87C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1FA7E-EFAA-4622-9F18-1BA7492183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9919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036530-B6D2-48A7-92C4-EEEC3EF955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DB2BF8-710B-470F-9D04-4C9ABA8AA8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81F7DB-BE51-4D28-91AE-E06BD8E85B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FD969-CCE0-446F-B187-69C130DF69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05947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68ABB35-891F-43B4-BE56-E63ACB7EC0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5B10E93-78CC-46F3-8428-B0AF2F1648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B8323D2-AD84-420C-BB9C-9755D05882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04251-0F29-4FA6-8341-74B84D4FC02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623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ECA0AA-B122-46C3-A796-5B2B8FF8F2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26822F-4CBB-4220-9698-8884419D4D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3649B5-C910-4D1B-82AF-24A0638645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34209-B7A1-4BFC-9E29-44635AE85D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28315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1C9908B-6DD7-4A82-8A49-7C83D7D682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A44A510-D251-4FF4-B111-C6038AB762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8FE00E6-2213-4DC7-B7BA-B169C889B2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4BE71-A9B0-4DF7-8240-AC5A1FB6D9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46572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F18118A-A443-4608-AAD3-CCA890EE18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39F5BA6-B5F6-4F55-A940-FAAA1D63D9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43CCD77-4543-4206-A075-E877C8F1CB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37890-F2F0-4CC2-86F9-C151A92C21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22747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0DF2F6-5243-4726-92D5-8985D26C06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332314-63F0-4045-A479-18AB47A664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9D4CA8-323A-422B-8461-65E6FBFC75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E9631-62F7-4F0B-8275-7B6F3BF117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42561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42065D-A272-464C-BDD5-524C69A4B6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020601-70C7-4656-B111-26EC942E3E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73F41F-4250-45AC-8372-A890DB5CBE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8191E-BE1D-4C93-800D-B9FEA16F049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07787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A0AFA2-4E85-4CFC-BADE-EB5C61CF8C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1BDC71-A396-4070-B9E8-59821BC5FD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4B2BB7-3E66-4F13-9D36-EF8C3626BF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62203-7016-44B1-8F5C-6F0B052790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08334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EF46FA-96AC-421F-9F0A-22A5D6482C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E7814A-1723-4218-8CD4-98DFF7924B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4A1147-B484-4AA6-BD86-0AACB7F041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7A8E9-9484-4614-90E5-BB9EBB50C4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21368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CF6874-ABF4-4371-A31F-EAFB725599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706C2E-E638-4429-AFBA-4D3E246291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4663A1-AB04-4767-BA68-6ECD673103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D238E-3026-4204-A90E-FBFC14D826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16180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584A2B-DB08-4CA5-B4D6-96259D3DFA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256840-9E72-458A-87E9-1264D4557F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0A268A-3464-4C92-B84B-0E1FCBAE27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E474A-4E5C-42DF-950B-3365E82653C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67897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BCCA6C-7D95-421C-9FAA-018DDB1F3F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DA39D9-BE78-44A2-A9BB-3B74489717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B18DA6-7E0F-446B-85FB-CAEAA5E73D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90D57-4FCA-4C79-9465-F7A92C5ABE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6042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EFCCC8-5F2D-4001-9EDD-EFDD8C4DD7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94B566-0493-44AD-ADDB-03BFC29CB7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A11ED4-848A-4F60-B300-27AA03060C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74A42-EAA4-4D9A-8EE8-337C905E29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235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28C8B2B-C67B-42DA-B5A0-E8DB149036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A3982C5-AEBB-4BEF-99C4-EF9C2D1C1C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CAF68D-BE2E-4C14-8CA8-1F4DDE8B95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89D70-9D2A-46BC-BAC2-772DFEB0A4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42675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2ED4E6F-7794-499C-9D4D-68BC676B8C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2A36C06-EE13-4BD6-8898-56FCF1A219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40A435D-5A96-4BF8-AE1B-29C2E304C6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A5E0C-ADE8-4AE7-A87E-F762FAF0F4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92913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0123F7E-F2B7-41A6-AB1A-8C3EEFB6F2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F3E3650-820D-4054-B936-987EDF3B0A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352FBEE-BE89-4A6E-B2CC-1D52C3C5A8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C1F02-CFDD-495E-83F3-4EEF5612E0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66345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CACFE46-1AE6-4685-9932-E394E19B7C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CAD7163-B4B5-4DD1-B7D8-61E70BA123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335D4B2-37C1-48EB-9352-D7FC490AE6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29D4B-96F0-46DE-8BCC-CBD3C562AC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75209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75C33C-F816-4648-B26D-D3AB3A2759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5113C8-7F8E-43AE-9264-16C5C0354F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BF4257-078F-4C4F-AF2E-7C5AD0008B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4E1E6-47BC-4920-B52E-4B899EC84C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99713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DC96E6-DFA9-454E-A5DC-69638528B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754DB6-6DE4-42BE-9A87-233F1070A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FAC392-44C4-46B1-9031-BCDF51EA81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D15CF-241D-416D-B3FC-DD4F571EBD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294179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1F8763-444D-4AC4-8A1C-B5A3EB8D3F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D66D2F-468F-4B9C-9876-4BB08A4957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BCCD27-093C-48F9-A3F3-332F0EEE22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B63D2-B402-4744-BDE3-A62C7B829B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73823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8DE542-6290-4659-A949-3A1E07ABC4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46F1B2-8F74-4BB5-B248-E6775AB69E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0C3648-D2E5-4FC3-9501-738283EB37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0BB5A-29A5-4F01-95A7-090B0F71ED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08922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865E537-E97D-4F22-9EBD-48907B4C28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CCF453D-ECEF-4235-A221-E39D866226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4255998-565E-4170-8F53-515BC6297E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069F4-1C29-43CB-848E-921A33DE58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0908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192AA36-5DF4-4547-95DE-FF7E05DEDC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3A36DED-D4CB-45DD-990C-DF0DFDBA78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9D6BD4D-2473-4D3A-80F8-4349C48EDC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F563E-3B87-4D4B-BC70-EC5CB906B4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5934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5176F09-52FB-4FF5-A97E-01CAAA012E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C216452-B593-4DD6-B096-84F9AFDA1C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3DCA210-DE9D-40F0-9C0B-8A4AC55882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A9659-63E6-4380-BF8D-CF5C5F85C6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654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14EBF8-9B8F-40C3-A5AF-36754A5136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658101-9451-429B-83BF-52E38CA40F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DB7284-03E3-4F1C-8D65-738EABA296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3FB37-DA66-468D-A48B-3322C6BC03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9465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E26014-C54D-4DEC-A023-EFE727198C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5562DD-0F7E-4C49-BD85-ADFE7F8B94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F18CB9-2388-4780-9C72-FA749F188E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93B12-B05E-47BE-9502-7EDCE1A0E8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357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08C6BCF-C9AF-4DD3-AD24-D1A2B74032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FBAB862-DA66-41DD-B88C-E45A6D482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A1254AE-3B15-47D5-A742-EEA3E921E55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7B82204-53B5-472E-B4F1-1F75A7BBDB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58D92C8-B67B-437D-85D7-D500C5CFB8F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F687678-FB18-49C0-8469-6DB6F582A9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3A20184-3168-4E57-807E-F93EDDF503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816D658-18E1-4819-87A4-80B61858A7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05D8B5E-2BF5-4ED2-851A-8BEC9BB6D2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97E0219-DC54-414F-BA2A-98F17E1D070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6C2580C-2F33-4B5F-ABDF-F7E8FB8633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EB93907-ACCE-4BF2-87B2-592E04C8F7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B45663E-EA05-4C3F-B2C9-20513A407D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3143E00-4A43-4A28-BAB9-8BBA7E8526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5A9D598-5EC5-4737-A299-C2FAC7045A5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864E9A0-F918-49DB-987B-1CA43946B3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2B36F48-DE70-4C91-A1B7-936F641841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C96157-C1B5-4FBC-B31F-5FF35864FC5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3DB41FC-824D-4225-88CF-D94B724E27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81AE0A4-8114-4F88-8026-A50571A69F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B6EDD51-7690-44EA-8BE1-BA82C587A64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8273D22-9E50-494D-9FA9-218E091BCE2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2A10734-1B7A-43A3-9580-5DECC2903E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226B4B3-3B59-43EC-8FB9-756CC523EFA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2FADC3C-B454-4260-B650-8B4DA5FAB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749217E-C26E-440C-A81E-DAAAF557A1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5C458B8-E072-48D5-ACD6-9BE3E9F238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000000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AF4FB63-B657-41C3-A484-9E0551486D2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000000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81D3C90-AA91-4428-A14D-8EEDA0E691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2F01391-30FC-4C5D-AF07-BD0DD36DA4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副標題 2">
            <a:extLst>
              <a:ext uri="{FF2B5EF4-FFF2-40B4-BE49-F238E27FC236}">
                <a16:creationId xmlns:a16="http://schemas.microsoft.com/office/drawing/2014/main" id="{0C625C14-7709-442E-BA28-6AB7C7372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>
              <a:lnSpc>
                <a:spcPts val="75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          </a:t>
            </a:r>
            <a:r>
              <a:rPr lang="en-US" altLang="zh-TW" sz="36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34.</a:t>
            </a:r>
            <a:r>
              <a:rPr lang="zh-TW" altLang="en-US" sz="40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復活的基督</a:t>
            </a:r>
            <a:endParaRPr lang="en-US" altLang="zh-TW" sz="4000" dirty="0">
              <a:solidFill>
                <a:srgbClr val="FF00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l" eaLnBrk="1">
              <a:lnSpc>
                <a:spcPts val="4000"/>
              </a:lnSpc>
              <a:spcBef>
                <a:spcPct val="0"/>
              </a:spcBef>
              <a:defRPr/>
            </a:pP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基督復活了，因為他活在今日，活在我們當中；亦由於我們今日實在經驗到他的臨在，所以我們相信這位昔日曾經死了而埋葬了的基督，一定是已經「復活」了。</a:t>
            </a:r>
          </a:p>
          <a:p>
            <a:pPr algn="l" eaLnBrk="1">
              <a:lnSpc>
                <a:spcPts val="5500"/>
              </a:lnSpc>
              <a:spcBef>
                <a:spcPct val="0"/>
              </a:spcBef>
              <a:defRPr/>
            </a:pP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一、基督的「復活」與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復活的「基督」</a:t>
            </a:r>
          </a:p>
          <a:p>
            <a:pPr algn="just" eaLnBrk="1">
              <a:lnSpc>
                <a:spcPts val="4300"/>
              </a:lnSpc>
              <a:spcBef>
                <a:spcPct val="0"/>
              </a:spcBef>
              <a:defRPr/>
            </a:pPr>
            <a:r>
              <a:rPr lang="en-US" altLang="zh-HK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基督的「復活」並不等於復活的「基督」。前者指的是</a:t>
            </a:r>
            <a:r>
              <a:rPr lang="zh-TW" altLang="en-US" dirty="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一個事件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、一個過程，</a:t>
            </a:r>
            <a:r>
              <a:rPr lang="zh-TW" altLang="en-US" sz="3600" dirty="0">
                <a:solidFill>
                  <a:srgbClr val="9900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一件二千年前某日所發生的事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，是指耶穌</a:t>
            </a:r>
            <a:r>
              <a:rPr lang="zh-TW" altLang="en-US" dirty="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屍體的復蘇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。後者指的卻是一個</a:t>
            </a:r>
            <a:r>
              <a:rPr lang="zh-TW" altLang="en-US" sz="36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仍活著的人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，他的臨在、他在我們現實生活中的地位。</a:t>
            </a:r>
            <a:endParaRPr lang="en-US" altLang="zh-TW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l" eaLnBrk="1">
              <a:lnSpc>
                <a:spcPts val="4000"/>
              </a:lnSpc>
              <a:spcBef>
                <a:spcPct val="0"/>
              </a:spcBef>
              <a:defRPr/>
            </a:pPr>
            <a:endParaRPr lang="en-US" altLang="zh-TW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l" eaLnBrk="1">
              <a:lnSpc>
                <a:spcPts val="4000"/>
              </a:lnSpc>
              <a:spcBef>
                <a:spcPct val="0"/>
              </a:spcBef>
              <a:defRPr/>
            </a:pPr>
            <a:endParaRPr lang="zh-TW" altLang="en-US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副標題 2">
            <a:extLst>
              <a:ext uri="{FF2B5EF4-FFF2-40B4-BE49-F238E27FC236}">
                <a16:creationId xmlns:a16="http://schemas.microsoft.com/office/drawing/2014/main" id="{C77D952C-13AE-4EAB-8AB2-7713B06DE58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福音則認為耶穌的顯現是在耶路撒冷和北方的加里肋亞。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至於婦女們的數目和反應，及天使的數目，更是彼此不同。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這些不同，顯出四福音對基督有不同的瞭解，亦顯出福音作者忠於各個地方教會的不同傳授，而不強求相同，更顯出他們重視和注意的，是</a:t>
            </a: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耶穌復活的事實，而非其細節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。</a:t>
            </a:r>
          </a:p>
          <a:p>
            <a:pPr algn="l" eaLnBrk="1">
              <a:lnSpc>
                <a:spcPts val="5500"/>
              </a:lnSpc>
              <a:spcBef>
                <a:spcPct val="0"/>
              </a:spcBef>
            </a:pP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四、若隱若現的顯現</a:t>
            </a:r>
            <a:r>
              <a:rPr lang="en-US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──</a:t>
            </a: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信仰觸覺的重要</a:t>
            </a:r>
          </a:p>
          <a:p>
            <a:pPr algn="dist" eaLnBrk="1">
              <a:lnSpc>
                <a:spcPts val="4000"/>
              </a:lnSpc>
              <a:spcBef>
                <a:spcPct val="0"/>
              </a:spcBef>
            </a:pPr>
            <a:r>
              <a:rPr lang="en-US" altLang="zh-HK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四福音中有關耶穌復活後的情況大致都相同：他常是若隱若現的。他與生前有所不同，他不易被人認出來</a:t>
            </a:r>
            <a:r>
              <a:rPr lang="en-US" altLang="zh-TW" sz="2800">
                <a:latin typeface="華康粗黑體" panose="020B0709000000000000" pitchFamily="49" charset="-120"/>
                <a:ea typeface="華康粗黑體" panose="020B0709000000000000" pitchFamily="49" charset="-120"/>
              </a:rPr>
              <a:t>(</a:t>
            </a:r>
            <a:r>
              <a:rPr lang="zh-TW" altLang="en-US" sz="2800">
                <a:latin typeface="華康粗黑體" panose="020B0709000000000000" pitchFamily="49" charset="-120"/>
                <a:ea typeface="華康粗黑體" panose="020B0709000000000000" pitchFamily="49" charset="-120"/>
              </a:rPr>
              <a:t>路</a:t>
            </a:r>
            <a:r>
              <a:rPr lang="en-US" altLang="zh-TW" sz="2800">
                <a:ea typeface="華康粗黑體" panose="020B0709000000000000" pitchFamily="49" charset="-120"/>
              </a:rPr>
              <a:t>24:16</a:t>
            </a:r>
            <a:r>
              <a:rPr lang="en-US" altLang="zh-TW" sz="2800">
                <a:latin typeface="華康粗黑體" panose="020B0709000000000000" pitchFamily="49" charset="-120"/>
                <a:ea typeface="華康粗黑體" panose="020B0709000000000000" pitchFamily="49" charset="-120"/>
              </a:rPr>
              <a:t>)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。瑪利亞瑪達肋納把他當作園丁</a:t>
            </a:r>
            <a:r>
              <a:rPr lang="en-US" altLang="zh-TW" sz="2800">
                <a:latin typeface="華康粗黑體" panose="020B0709000000000000" pitchFamily="49" charset="-120"/>
                <a:ea typeface="華康粗黑體" panose="020B0709000000000000" pitchFamily="49" charset="-120"/>
              </a:rPr>
              <a:t>(</a:t>
            </a:r>
            <a:r>
              <a:rPr lang="zh-TW" altLang="en-US" sz="2800">
                <a:latin typeface="華康粗黑體" panose="020B0709000000000000" pitchFamily="49" charset="-120"/>
                <a:ea typeface="華康粗黑體" panose="020B0709000000000000" pitchFamily="49" charset="-120"/>
              </a:rPr>
              <a:t>若</a:t>
            </a:r>
            <a:r>
              <a:rPr lang="en-US" altLang="zh-TW" sz="2800">
                <a:ea typeface="華康粗黑體" panose="020B0709000000000000" pitchFamily="49" charset="-120"/>
              </a:rPr>
              <a:t>20:15</a:t>
            </a:r>
            <a:r>
              <a:rPr lang="en-US" altLang="zh-TW" sz="2800">
                <a:latin typeface="華康粗黑體" panose="020B0709000000000000" pitchFamily="49" charset="-120"/>
                <a:ea typeface="華康粗黑體" panose="020B0709000000000000" pitchFamily="49" charset="-120"/>
              </a:rPr>
              <a:t>)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；在湖邊顯現時，所有門徒在捕魚。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副標題 2">
            <a:extLst>
              <a:ext uri="{FF2B5EF4-FFF2-40B4-BE49-F238E27FC236}">
                <a16:creationId xmlns:a16="http://schemas.microsoft.com/office/drawing/2014/main" id="{363AC559-22F4-40D9-8428-93AB6524A9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>
              <a:lnSpc>
                <a:spcPts val="4000"/>
              </a:lnSpc>
              <a:spcBef>
                <a:spcPct val="0"/>
              </a:spcBef>
              <a:defRPr/>
            </a:pP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奇跡再次發生前，一直都未能認出他來</a:t>
            </a:r>
            <a:r>
              <a:rPr lang="en-US" altLang="zh-TW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(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若</a:t>
            </a:r>
            <a:r>
              <a:rPr lang="en-US" altLang="zh-TW" dirty="0">
                <a:ea typeface="華康粗黑體" panose="020B0709000000000000" pitchFamily="49" charset="-120"/>
              </a:rPr>
              <a:t>21:4)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。這些事件顯示，要認出耶穌來，</a:t>
            </a: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並不能單憑肉眼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。</a:t>
            </a:r>
            <a:endParaRPr lang="en-US" altLang="zh-TW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just">
              <a:lnSpc>
                <a:spcPts val="4000"/>
              </a:lnSpc>
              <a:spcBef>
                <a:spcPct val="0"/>
              </a:spcBef>
              <a:defRPr/>
            </a:pPr>
            <a:r>
              <a:rPr lang="en-US" altLang="zh-TW" sz="3000" dirty="0"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(</a:t>
            </a:r>
            <a:r>
              <a:rPr lang="zh-TW" altLang="en-US" sz="3000" dirty="0"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見到的不一定真</a:t>
            </a:r>
            <a:r>
              <a:rPr lang="en-US" altLang="zh-TW" sz="3000" dirty="0"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,</a:t>
            </a:r>
            <a:r>
              <a:rPr lang="zh-TW" altLang="en-US" sz="3000" dirty="0"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真的未必見得到</a:t>
            </a:r>
            <a:r>
              <a:rPr lang="en-US" altLang="zh-TW" sz="3000" dirty="0"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:</a:t>
            </a:r>
            <a:r>
              <a:rPr lang="zh-TW" altLang="en-US" sz="3000" dirty="0"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你信嗎</a:t>
            </a:r>
            <a:r>
              <a:rPr lang="en-US" altLang="zh-TW" sz="3000" dirty="0"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?</a:t>
            </a:r>
            <a:r>
              <a:rPr lang="zh-TW" altLang="en-US" sz="3000" dirty="0"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請舉例</a:t>
            </a:r>
            <a:r>
              <a:rPr lang="en-US" altLang="zh-TW" sz="3000" dirty="0"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!)</a:t>
            </a:r>
            <a:endParaRPr lang="zh-TW" altLang="en-US" sz="3000" dirty="0">
              <a:highlight>
                <a:srgbClr val="FFFF00"/>
              </a:highlight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just" eaLnBrk="1">
              <a:lnSpc>
                <a:spcPts val="4000"/>
              </a:lnSpc>
              <a:spcBef>
                <a:spcPct val="0"/>
              </a:spcBef>
              <a:defRPr/>
            </a:pPr>
            <a:r>
              <a:rPr lang="en-US" altLang="zh-TW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今日猶如往昔，我們如要認出基督，也要靠信仰的視覺和</a:t>
            </a:r>
            <a:r>
              <a:rPr lang="zh-TW" altLang="en-US" dirty="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信德的「觸覺」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。</a:t>
            </a:r>
          </a:p>
          <a:p>
            <a:pPr algn="l" eaLnBrk="1">
              <a:lnSpc>
                <a:spcPts val="5500"/>
              </a:lnSpc>
              <a:spcBef>
                <a:spcPct val="0"/>
              </a:spcBef>
              <a:defRPr/>
            </a:pP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五、禮儀性的臨在</a:t>
            </a:r>
          </a:p>
          <a:p>
            <a:pPr algn="l" eaLnBrk="1">
              <a:lnSpc>
                <a:spcPts val="4000"/>
              </a:lnSpc>
              <a:spcBef>
                <a:spcPct val="0"/>
              </a:spcBef>
              <a:defRPr/>
            </a:pPr>
            <a:r>
              <a:rPr lang="en-US" altLang="zh-TW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聖經記載門徒們認出耶穌的時刻，很多時都與「</a:t>
            </a:r>
            <a:r>
              <a:rPr lang="zh-TW" altLang="en-US" dirty="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吃」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及「</a:t>
            </a:r>
            <a:r>
              <a:rPr lang="zh-TW" altLang="en-US" dirty="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分餅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」有關。例如</a:t>
            </a:r>
            <a:r>
              <a:rPr lang="zh-TW" altLang="en-US" sz="28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路</a:t>
            </a:r>
            <a:r>
              <a:rPr lang="en-US" altLang="zh-TW" sz="2800" dirty="0">
                <a:ea typeface="華康粗黑體" panose="020B0709000000000000" pitchFamily="49" charset="-120"/>
              </a:rPr>
              <a:t>24:30(</a:t>
            </a:r>
            <a:r>
              <a:rPr lang="zh-TW" altLang="en-US" sz="28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厄瑪烏</a:t>
            </a:r>
            <a:r>
              <a:rPr lang="en-US" altLang="zh-TW" sz="28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)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，及</a:t>
            </a:r>
            <a:r>
              <a:rPr lang="zh-TW" altLang="en-US" sz="28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若</a:t>
            </a:r>
            <a:r>
              <a:rPr lang="en-US" altLang="zh-TW" sz="2800" dirty="0">
                <a:ea typeface="華康粗黑體" panose="020B0709000000000000" pitchFamily="49" charset="-120"/>
              </a:rPr>
              <a:t>21:5-13(</a:t>
            </a:r>
            <a:r>
              <a:rPr lang="zh-TW" altLang="en-US" sz="28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湖邊顯現</a:t>
            </a:r>
            <a:r>
              <a:rPr lang="en-US" altLang="zh-TW" sz="28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)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。因為新興教會自始便舉行</a:t>
            </a:r>
            <a:r>
              <a:rPr lang="zh-TW" altLang="en-US" dirty="0">
                <a:solidFill>
                  <a:srgbClr val="9900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分餅禮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即今日的彌撒，</a:t>
            </a:r>
            <a:r>
              <a:rPr lang="zh-TW" altLang="en-US" dirty="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他們在禮儀中真實地感受到主的臨在，所以便把主的顯現，加進了一些禮儀的色彩。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也可見，當時教會相信基督的復活和顯現，是基於一種「</a:t>
            </a: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信仰經驗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」</a:t>
            </a:r>
            <a:r>
              <a:rPr lang="en-US" altLang="zh-TW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,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而非單單五官的感覺。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副標題 2">
            <a:extLst>
              <a:ext uri="{FF2B5EF4-FFF2-40B4-BE49-F238E27FC236}">
                <a16:creationId xmlns:a16="http://schemas.microsoft.com/office/drawing/2014/main" id="{51B0D81C-0085-4898-86B4-1042B94BE77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>
              <a:lnSpc>
                <a:spcPts val="5500"/>
              </a:lnSpc>
              <a:spcBef>
                <a:spcPct val="0"/>
              </a:spcBef>
            </a:pP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六、復活的團體</a:t>
            </a:r>
            <a:r>
              <a:rPr lang="en-US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sym typeface="Symbol" panose="05050102010706020507" pitchFamily="18" charset="2"/>
              </a:rPr>
              <a:t></a:t>
            </a: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新興的教會</a:t>
            </a:r>
          </a:p>
          <a:p>
            <a:pPr algn="l" eaLnBrk="1">
              <a:lnSpc>
                <a:spcPts val="4000"/>
              </a:lnSpc>
              <a:spcBef>
                <a:spcPct val="0"/>
              </a:spcBef>
            </a:pPr>
            <a:r>
              <a:rPr lang="en-US" altLang="zh-HK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按聖經的記載，</a:t>
            </a:r>
            <a:r>
              <a:rPr lang="zh-TW" altLang="en-US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沒有人親眼見到基督自死者中「復蘇」的過程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，也不是很多人見過主的顯現。但新興教會卻相信主真的復活了。</a:t>
            </a:r>
          </a:p>
          <a:p>
            <a:pPr algn="l" eaLnBrk="1">
              <a:lnSpc>
                <a:spcPts val="4000"/>
              </a:lnSpc>
              <a:spcBef>
                <a:spcPct val="0"/>
              </a:spcBef>
            </a:pPr>
            <a:r>
              <a:rPr lang="en-US" altLang="zh-HK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按宗</a:t>
            </a:r>
            <a:r>
              <a:rPr lang="en-US" altLang="zh-TW">
                <a:ea typeface="華康粗黑體" panose="020B0709000000000000" pitchFamily="49" charset="-120"/>
              </a:rPr>
              <a:t>2:42-47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的記載，當時新興教會的生活有五大特點：</a:t>
            </a:r>
          </a:p>
          <a:p>
            <a:pPr algn="l" eaLnBrk="1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en-US" altLang="zh-TW">
                <a:ea typeface="華康粗黑體" panose="020B0709000000000000" pitchFamily="49" charset="-120"/>
              </a:rPr>
              <a:t>1.</a:t>
            </a: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專心聽取宗徒的訓誨：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因為是基督在宣講。</a:t>
            </a:r>
          </a:p>
          <a:p>
            <a:pPr algn="l" eaLnBrk="1">
              <a:lnSpc>
                <a:spcPts val="4000"/>
              </a:lnSpc>
              <a:spcBef>
                <a:spcPct val="0"/>
              </a:spcBef>
            </a:pPr>
            <a:r>
              <a:rPr lang="en-US" altLang="zh-HK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en-US" altLang="zh-TW">
                <a:ea typeface="華康粗黑體" panose="020B0709000000000000" pitchFamily="49" charset="-120"/>
              </a:rPr>
              <a:t>2.</a:t>
            </a: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時常團聚：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堅信因主名而相聚時，基督就在他們中間。</a:t>
            </a:r>
          </a:p>
          <a:p>
            <a:pPr algn="l" eaLnBrk="1">
              <a:lnSpc>
                <a:spcPts val="4000"/>
              </a:lnSpc>
              <a:spcBef>
                <a:spcPct val="0"/>
              </a:spcBef>
            </a:pPr>
            <a:r>
              <a:rPr lang="en-US" altLang="zh-HK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en-US" altLang="zh-TW">
                <a:ea typeface="華康粗黑體" panose="020B0709000000000000" pitchFamily="49" charset="-120"/>
              </a:rPr>
              <a:t>3.</a:t>
            </a: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時常擘餅及挨戶擘餅：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為遵從基督「你們應行此禮，為紀念我」的吩咐</a:t>
            </a:r>
            <a:r>
              <a:rPr lang="en-US" altLang="zh-TW" sz="2800">
                <a:latin typeface="華康粗黑體" panose="020B0709000000000000" pitchFamily="49" charset="-120"/>
                <a:ea typeface="華康粗黑體" panose="020B0709000000000000" pitchFamily="49" charset="-120"/>
              </a:rPr>
              <a:t>(</a:t>
            </a:r>
            <a:r>
              <a:rPr lang="zh-TW" altLang="en-US" sz="2800">
                <a:latin typeface="華康粗黑體" panose="020B0709000000000000" pitchFamily="49" charset="-120"/>
                <a:ea typeface="華康粗黑體" panose="020B0709000000000000" pitchFamily="49" charset="-120"/>
              </a:rPr>
              <a:t>路</a:t>
            </a:r>
            <a:r>
              <a:rPr lang="en-US" altLang="zh-TW" sz="2800">
                <a:ea typeface="華康粗黑體" panose="020B0709000000000000" pitchFamily="49" charset="-120"/>
              </a:rPr>
              <a:t>22:19)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，並堅信那就是基督的肉身和寶血</a:t>
            </a:r>
            <a:r>
              <a:rPr lang="en-US" altLang="zh-TW" sz="2800">
                <a:latin typeface="華康粗黑體" panose="020B0709000000000000" pitchFamily="49" charset="-120"/>
                <a:ea typeface="華康粗黑體" panose="020B0709000000000000" pitchFamily="49" charset="-120"/>
              </a:rPr>
              <a:t>(</a:t>
            </a:r>
            <a:r>
              <a:rPr lang="zh-TW" altLang="en-US" sz="2800">
                <a:latin typeface="華康粗黑體" panose="020B0709000000000000" pitchFamily="49" charset="-120"/>
                <a:ea typeface="華康粗黑體" panose="020B0709000000000000" pitchFamily="49" charset="-120"/>
              </a:rPr>
              <a:t>若</a:t>
            </a:r>
            <a:r>
              <a:rPr lang="en-US" altLang="zh-TW" sz="2800">
                <a:ea typeface="華康粗黑體" panose="020B0709000000000000" pitchFamily="49" charset="-120"/>
              </a:rPr>
              <a:t>6:53-58)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，誰吃了便住在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副標題 2">
            <a:extLst>
              <a:ext uri="{FF2B5EF4-FFF2-40B4-BE49-F238E27FC236}">
                <a16:creationId xmlns:a16="http://schemas.microsoft.com/office/drawing/2014/main" id="{0A321A85-03B3-4A24-A044-53A68BEA2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>
              <a:lnSpc>
                <a:spcPts val="4000"/>
              </a:lnSpc>
              <a:spcBef>
                <a:spcPct val="0"/>
              </a:spcBef>
              <a:defRPr/>
            </a:pP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基督內，基督也住在他內。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  <a:defRPr/>
            </a:pPr>
            <a:r>
              <a:rPr lang="en-US" altLang="zh-TW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en-US" altLang="zh-TW" dirty="0">
                <a:ea typeface="華康粗黑體" panose="020B0709000000000000" pitchFamily="49" charset="-120"/>
              </a:rPr>
              <a:t>4.</a:t>
            </a: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時常祈禱：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與他們所愛的主作親密的交談。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  <a:defRPr/>
            </a:pPr>
            <a:r>
              <a:rPr lang="en-US" altLang="zh-HK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en-US" altLang="zh-TW" dirty="0">
                <a:ea typeface="華康粗黑體" panose="020B0709000000000000" pitchFamily="49" charset="-120"/>
              </a:rPr>
              <a:t>5.</a:t>
            </a: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一切所有皆歸公用：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他們不以財產去保障他們的未來，因為上主就是他們的產業，基督就是他們的磐石和保障。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  <a:defRPr/>
            </a:pPr>
            <a:r>
              <a:rPr lang="en-US" altLang="zh-HK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 dirty="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綜觀新興教會的上述五大特點，可見信徒們堅信基督實實在在是在他們中間活著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。所以如果基督確實是死了、埋葬了，而這又是眾所周知的事實，那麼這活在他們中的基督又是什麼一回事呢？他不是必須首先復活了嗎？</a:t>
            </a:r>
          </a:p>
          <a:p>
            <a:pPr algn="l" eaLnBrk="1">
              <a:lnSpc>
                <a:spcPts val="4800"/>
              </a:lnSpc>
              <a:spcBef>
                <a:spcPct val="0"/>
              </a:spcBef>
              <a:defRPr/>
            </a:pP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七、</a:t>
            </a:r>
            <a:r>
              <a:rPr lang="zh-TW" altLang="en-US" sz="36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復活的基督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與我</a:t>
            </a:r>
          </a:p>
          <a:p>
            <a:pPr algn="dist" eaLnBrk="1">
              <a:lnSpc>
                <a:spcPts val="4000"/>
              </a:lnSpc>
              <a:spcBef>
                <a:spcPct val="0"/>
              </a:spcBef>
              <a:defRPr/>
            </a:pPr>
            <a:r>
              <a:rPr lang="en-US" altLang="zh-HK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相信基督的復活是重要的，因為這是我們整個信仰的基礎。但相信「復活的基督」是更重要的。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副標題 2">
            <a:extLst>
              <a:ext uri="{FF2B5EF4-FFF2-40B4-BE49-F238E27FC236}">
                <a16:creationId xmlns:a16="http://schemas.microsoft.com/office/drawing/2014/main" id="{D25450FE-C9C9-4A08-B2F9-6FAB7A5187F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>
              <a:lnSpc>
                <a:spcPts val="4200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>
                <a:ea typeface="華康粗黑體" panose="020B0709000000000000" pitchFamily="49" charset="-120"/>
              </a:rPr>
              <a:t>我們的信仰，不是單為二千年前的一個奇跡而驚訝，</a:t>
            </a:r>
            <a:r>
              <a:rPr lang="zh-TW" altLang="en-US">
                <a:solidFill>
                  <a:srgbClr val="9900CC"/>
                </a:solidFill>
                <a:ea typeface="華康粗黑體" panose="020B0709000000000000" pitchFamily="49" charset="-120"/>
              </a:rPr>
              <a:t>更要為這個自二千年前一直活到現在的基督而活</a:t>
            </a:r>
            <a:r>
              <a:rPr lang="zh-TW" altLang="en-US">
                <a:ea typeface="華康粗黑體" panose="020B0709000000000000" pitchFamily="49" charset="-120"/>
              </a:rPr>
              <a:t>。我們和他有生命的聯繫，我們的一生也是緊緊地系在他身上的！因此，我們要：</a:t>
            </a:r>
          </a:p>
          <a:p>
            <a:pPr algn="l" eaLnBrk="1">
              <a:lnSpc>
                <a:spcPts val="42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zh-TW">
                <a:ea typeface="華康粗黑體" panose="020B0709000000000000" pitchFamily="49" charset="-120"/>
              </a:rPr>
              <a:t>  1.</a:t>
            </a:r>
            <a:r>
              <a:rPr lang="zh-TW" altLang="en-US">
                <a:ea typeface="華康粗黑體" panose="020B0709000000000000" pitchFamily="49" charset="-120"/>
              </a:rPr>
              <a:t>與基督</a:t>
            </a:r>
            <a:r>
              <a:rPr lang="zh-TW" altLang="en-US">
                <a:solidFill>
                  <a:srgbClr val="FF0000"/>
                </a:solidFill>
                <a:ea typeface="華康粗黑體" panose="020B0709000000000000" pitchFamily="49" charset="-120"/>
              </a:rPr>
              <a:t>同度新生</a:t>
            </a:r>
            <a:r>
              <a:rPr lang="en-US" altLang="zh-TW" sz="2800">
                <a:ea typeface="華康粗黑體" panose="020B0709000000000000" pitchFamily="49" charset="-120"/>
              </a:rPr>
              <a:t>(</a:t>
            </a:r>
            <a:r>
              <a:rPr lang="zh-TW" altLang="en-US" sz="2800">
                <a:ea typeface="華康粗黑體" panose="020B0709000000000000" pitchFamily="49" charset="-120"/>
              </a:rPr>
              <a:t>羅</a:t>
            </a:r>
            <a:r>
              <a:rPr lang="en-US" altLang="zh-TW" sz="2800">
                <a:ea typeface="華康粗黑體" panose="020B0709000000000000" pitchFamily="49" charset="-120"/>
              </a:rPr>
              <a:t>6:3-4)</a:t>
            </a:r>
            <a:r>
              <a:rPr lang="zh-TW" altLang="en-US">
                <a:ea typeface="華康粗黑體" panose="020B0709000000000000" pitchFamily="49" charset="-120"/>
              </a:rPr>
              <a:t>。</a:t>
            </a:r>
          </a:p>
          <a:p>
            <a:pPr algn="l" eaLnBrk="1">
              <a:lnSpc>
                <a:spcPts val="42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zh-TW">
                <a:ea typeface="華康粗黑體" panose="020B0709000000000000" pitchFamily="49" charset="-120"/>
              </a:rPr>
              <a:t>  2.</a:t>
            </a:r>
            <a:r>
              <a:rPr lang="zh-TW" altLang="en-US">
                <a:ea typeface="華康粗黑體" panose="020B0709000000000000" pitchFamily="49" charset="-120"/>
              </a:rPr>
              <a:t>堅信連這可朽壞的</a:t>
            </a:r>
            <a:r>
              <a:rPr lang="zh-TW" altLang="en-US">
                <a:solidFill>
                  <a:srgbClr val="FF0000"/>
                </a:solidFill>
                <a:ea typeface="華康粗黑體" panose="020B0709000000000000" pitchFamily="49" charset="-120"/>
              </a:rPr>
              <a:t>肉身</a:t>
            </a:r>
            <a:r>
              <a:rPr lang="zh-TW" altLang="en-US">
                <a:ea typeface="華康粗黑體" panose="020B0709000000000000" pitchFamily="49" charset="-120"/>
              </a:rPr>
              <a:t>，也將成為</a:t>
            </a:r>
            <a:r>
              <a:rPr lang="zh-TW" altLang="en-US">
                <a:solidFill>
                  <a:srgbClr val="FF0000"/>
                </a:solidFill>
                <a:ea typeface="華康粗黑體" panose="020B0709000000000000" pitchFamily="49" charset="-120"/>
              </a:rPr>
              <a:t>不可朽壞的</a:t>
            </a:r>
            <a:r>
              <a:rPr lang="en-US" altLang="zh-TW" sz="2800">
                <a:ea typeface="華康粗黑體" panose="020B0709000000000000" pitchFamily="49" charset="-120"/>
              </a:rPr>
              <a:t>(</a:t>
            </a:r>
            <a:r>
              <a:rPr lang="zh-TW" altLang="en-US" sz="2800">
                <a:ea typeface="華康粗黑體" panose="020B0709000000000000" pitchFamily="49" charset="-120"/>
              </a:rPr>
              <a:t>格前</a:t>
            </a:r>
            <a:r>
              <a:rPr lang="en-US" altLang="zh-TW" sz="2800">
                <a:ea typeface="華康粗黑體" panose="020B0709000000000000" pitchFamily="49" charset="-120"/>
              </a:rPr>
              <a:t>15:53-57)</a:t>
            </a:r>
            <a:r>
              <a:rPr lang="zh-TW" altLang="en-US" sz="2800">
                <a:ea typeface="華康粗黑體" panose="020B0709000000000000" pitchFamily="49" charset="-120"/>
              </a:rPr>
              <a:t>。</a:t>
            </a:r>
          </a:p>
          <a:p>
            <a:pPr algn="l" eaLnBrk="1">
              <a:lnSpc>
                <a:spcPts val="42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zh-TW">
                <a:ea typeface="華康粗黑體" panose="020B0709000000000000" pitchFamily="49" charset="-120"/>
              </a:rPr>
              <a:t>  3.</a:t>
            </a:r>
            <a:r>
              <a:rPr lang="zh-TW" altLang="en-US">
                <a:solidFill>
                  <a:srgbClr val="FF0000"/>
                </a:solidFill>
                <a:ea typeface="華康粗黑體" panose="020B0709000000000000" pitchFamily="49" charset="-120"/>
              </a:rPr>
              <a:t>對現在滿懷信心，對將來充滿希望，</a:t>
            </a:r>
            <a:r>
              <a:rPr lang="zh-TW" altLang="en-US">
                <a:ea typeface="華康粗黑體" panose="020B0709000000000000" pitchFamily="49" charset="-120"/>
              </a:rPr>
              <a:t>並堅信一切都將在基督內，達致圓滿的境界。</a:t>
            </a:r>
            <a:r>
              <a:rPr lang="en-US" altLang="zh-TW" sz="2800">
                <a:ea typeface="華康粗黑體" panose="020B0709000000000000" pitchFamily="49" charset="-120"/>
              </a:rPr>
              <a:t>(</a:t>
            </a:r>
            <a:r>
              <a:rPr lang="zh-TW" altLang="en-US" sz="2800">
                <a:ea typeface="華康粗黑體" panose="020B0709000000000000" pitchFamily="49" charset="-120"/>
              </a:rPr>
              <a:t>格後</a:t>
            </a:r>
            <a:r>
              <a:rPr lang="en-US" altLang="zh-TW" sz="2800">
                <a:ea typeface="華康粗黑體" panose="020B0709000000000000" pitchFamily="49" charset="-120"/>
              </a:rPr>
              <a:t>4:16-18)</a:t>
            </a:r>
            <a:endParaRPr lang="zh-TW" altLang="en-US" sz="2800">
              <a:ea typeface="華康粗黑體" panose="020B0709000000000000" pitchFamily="49" charset="-120"/>
            </a:endParaRPr>
          </a:p>
          <a:p>
            <a:pPr algn="l" eaLnBrk="1">
              <a:lnSpc>
                <a:spcPts val="4200"/>
              </a:lnSpc>
              <a:spcBef>
                <a:spcPct val="0"/>
              </a:spcBef>
            </a:pPr>
            <a:r>
              <a:rPr lang="en-US" altLang="zh-TW">
                <a:ea typeface="華康粗黑體" panose="020B0709000000000000" pitchFamily="49" charset="-120"/>
              </a:rPr>
              <a:t>  4.</a:t>
            </a:r>
            <a:r>
              <a:rPr lang="zh-TW" altLang="en-US">
                <a:solidFill>
                  <a:srgbClr val="9900CC"/>
                </a:solidFill>
                <a:ea typeface="華康粗黑體" panose="020B0709000000000000" pitchFamily="49" charset="-120"/>
              </a:rPr>
              <a:t>努力在禮儀、聖經、祈禱及團體生活中，</a:t>
            </a:r>
            <a:r>
              <a:rPr lang="zh-TW" altLang="en-US">
                <a:solidFill>
                  <a:srgbClr val="FF0000"/>
                </a:solidFill>
                <a:ea typeface="華康粗黑體" panose="020B0709000000000000" pitchFamily="49" charset="-120"/>
              </a:rPr>
              <a:t>體驗基督的臨在。</a:t>
            </a:r>
            <a:endParaRPr lang="en-US" altLang="zh-TW">
              <a:solidFill>
                <a:srgbClr val="FF0000"/>
              </a:solidFill>
              <a:ea typeface="華康粗黑體" panose="020B0709000000000000" pitchFamily="49" charset="-120"/>
            </a:endParaRPr>
          </a:p>
          <a:p>
            <a:pPr algn="l" eaLnBrk="1">
              <a:lnSpc>
                <a:spcPts val="4000"/>
              </a:lnSpc>
              <a:spcBef>
                <a:spcPct val="0"/>
              </a:spcBef>
            </a:pPr>
            <a:endParaRPr lang="en-US" altLang="zh-TW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l" eaLnBrk="1">
              <a:lnSpc>
                <a:spcPts val="4000"/>
              </a:lnSpc>
              <a:spcBef>
                <a:spcPct val="0"/>
              </a:spcBef>
            </a:pPr>
            <a:endParaRPr lang="en-US" altLang="zh-TW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l" eaLnBrk="1">
              <a:lnSpc>
                <a:spcPts val="4000"/>
              </a:lnSpc>
              <a:spcBef>
                <a:spcPct val="0"/>
              </a:spcBef>
            </a:pPr>
            <a:endParaRPr lang="zh-TW" altLang="en-US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17D3887-3EDC-4578-BD9D-DCDB63D8A8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TW" sz="4000">
                <a:solidFill>
                  <a:srgbClr val="CC0000"/>
                </a:solidFill>
                <a:ea typeface="華康儷中黑" panose="020B0509000000000000" pitchFamily="49" charset="-120"/>
                <a:cs typeface="華康黑體-GB5" panose="020B0509000000000000" pitchFamily="49" charset="-120"/>
              </a:rPr>
              <a:t> </a:t>
            </a:r>
            <a:r>
              <a:rPr lang="zh-TW" altLang="en-US" sz="4000">
                <a:solidFill>
                  <a:srgbClr val="CC0000"/>
                </a:solidFill>
                <a:ea typeface="華康儷中黑" panose="020B0509000000000000" pitchFamily="49" charset="-120"/>
                <a:cs typeface="華康黑體-GB5" panose="020B0509000000000000" pitchFamily="49" charset="-120"/>
              </a:rPr>
              <a:t>走向復活</a:t>
            </a:r>
            <a:r>
              <a:rPr lang="zh-TW" altLang="en-US" sz="3600">
                <a:solidFill>
                  <a:srgbClr val="CC0000"/>
                </a:solidFill>
                <a:ea typeface="華康儷中黑" panose="020B0509000000000000" pitchFamily="49" charset="-120"/>
                <a:cs typeface="華康黑體-GB5" panose="020B0509000000000000" pitchFamily="49" charset="-120"/>
              </a:rPr>
              <a:t>的七條路</a:t>
            </a:r>
            <a:r>
              <a:rPr lang="en-US" altLang="zh-TW" sz="2400">
                <a:solidFill>
                  <a:srgbClr val="0000FF"/>
                </a:solidFill>
                <a:ea typeface="華康儷中黑" panose="020B0509000000000000" pitchFamily="49" charset="-120"/>
                <a:cs typeface="華康黑體-GB5" panose="020B0509000000000000" pitchFamily="49" charset="-120"/>
              </a:rPr>
              <a:t>(</a:t>
            </a:r>
            <a:r>
              <a:rPr lang="zh-TW" altLang="en-US" sz="1800">
                <a:solidFill>
                  <a:srgbClr val="0000FF"/>
                </a:solidFill>
                <a:ea typeface="華康儷中黑" panose="020B0509000000000000" pitchFamily="49" charset="-120"/>
                <a:cs typeface="華康黑體-GB5" panose="020B0509000000000000" pitchFamily="49" charset="-120"/>
              </a:rPr>
              <a:t>若一：</a:t>
            </a:r>
            <a:r>
              <a:rPr lang="zh-TW" altLang="en-US" sz="2400">
                <a:solidFill>
                  <a:srgbClr val="0000FF"/>
                </a:solidFill>
                <a:ea typeface="華康儷中黑" panose="020B0509000000000000" pitchFamily="49" charset="-120"/>
                <a:cs typeface="華康黑體-GB5" panose="020B0509000000000000" pitchFamily="49" charset="-120"/>
              </a:rPr>
              <a:t>有血有肉</a:t>
            </a:r>
            <a:r>
              <a:rPr lang="en-US" altLang="zh-TW" sz="2400">
                <a:solidFill>
                  <a:srgbClr val="0000FF"/>
                </a:solidFill>
                <a:ea typeface="華康儷中黑" panose="020B0509000000000000" pitchFamily="49" charset="-120"/>
                <a:cs typeface="華康黑體-GB5" panose="020B0509000000000000" pitchFamily="49" charset="-120"/>
              </a:rPr>
              <a:t>,</a:t>
            </a:r>
            <a:r>
              <a:rPr lang="zh-TW" altLang="en-US" sz="2400">
                <a:solidFill>
                  <a:srgbClr val="0000FF"/>
                </a:solidFill>
                <a:ea typeface="華康儷中黑" panose="020B0509000000000000" pitchFamily="49" charset="-120"/>
                <a:cs typeface="華康黑體-GB5" panose="020B0509000000000000" pitchFamily="49" charset="-120"/>
              </a:rPr>
              <a:t>具體又立體的天主</a:t>
            </a:r>
            <a:r>
              <a:rPr lang="en-US" altLang="zh-TW" sz="2400">
                <a:solidFill>
                  <a:srgbClr val="0000FF"/>
                </a:solidFill>
                <a:ea typeface="華康儷中黑" panose="020B0509000000000000" pitchFamily="49" charset="-120"/>
                <a:cs typeface="華康黑體-GB5" panose="020B0509000000000000" pitchFamily="49" charset="-120"/>
              </a:rPr>
              <a:t>)</a:t>
            </a:r>
            <a:endParaRPr lang="zh-TW" altLang="en-US" sz="4000">
              <a:solidFill>
                <a:srgbClr val="0000FF"/>
              </a:solidFill>
              <a:ea typeface="華康儷中黑" panose="020B0509000000000000" pitchFamily="49" charset="-120"/>
              <a:cs typeface="華康黑體-GB5" panose="020B0509000000000000" pitchFamily="49" charset="-120"/>
            </a:endParaRPr>
          </a:p>
          <a:p>
            <a:pPr algn="l" eaLnBrk="1" hangingPunct="1"/>
            <a:r>
              <a:rPr lang="zh-TW" altLang="en-US" sz="2000">
                <a:ea typeface="華康儷中黑" panose="020B0509000000000000" pitchFamily="49" charset="-120"/>
                <a:cs typeface="華康黑體-GB5" panose="020B0509000000000000" pitchFamily="49" charset="-120"/>
              </a:rPr>
              <a:t>論到那從起初就有的生命的聖言，就是我們</a:t>
            </a:r>
            <a:r>
              <a:rPr lang="zh-TW" altLang="en-US" sz="2000">
                <a:solidFill>
                  <a:srgbClr val="FF0000"/>
                </a:solidFill>
                <a:ea typeface="華康儷中黑" panose="020B0509000000000000" pitchFamily="49" charset="-120"/>
                <a:cs typeface="華康黑體-GB5" panose="020B0509000000000000" pitchFamily="49" charset="-120"/>
              </a:rPr>
              <a:t>聽見過</a:t>
            </a:r>
            <a:r>
              <a:rPr lang="en-US" altLang="zh-TW" sz="2000">
                <a:ea typeface="華康儷中黑" panose="020B0509000000000000" pitchFamily="49" charset="-120"/>
                <a:cs typeface="華康黑體-GB5" panose="020B0509000000000000" pitchFamily="49" charset="-120"/>
              </a:rPr>
              <a:t>,</a:t>
            </a:r>
            <a:r>
              <a:rPr lang="zh-TW" altLang="en-US" sz="2000">
                <a:ea typeface="華康儷中黑" panose="020B0509000000000000" pitchFamily="49" charset="-120"/>
                <a:cs typeface="華康黑體-GB5" panose="020B0509000000000000" pitchFamily="49" charset="-120"/>
              </a:rPr>
              <a:t>我們</a:t>
            </a:r>
            <a:r>
              <a:rPr lang="zh-TW" altLang="en-US" sz="2000">
                <a:solidFill>
                  <a:srgbClr val="FF0000"/>
                </a:solidFill>
                <a:ea typeface="華康儷中黑" panose="020B0509000000000000" pitchFamily="49" charset="-120"/>
                <a:cs typeface="華康黑體-GB5" panose="020B0509000000000000" pitchFamily="49" charset="-120"/>
              </a:rPr>
              <a:t>親眼看見過</a:t>
            </a:r>
            <a:r>
              <a:rPr lang="en-US" altLang="zh-TW" sz="2000">
                <a:ea typeface="華康儷中黑" panose="020B0509000000000000" pitchFamily="49" charset="-120"/>
                <a:cs typeface="華康黑體-GB5" panose="020B0509000000000000" pitchFamily="49" charset="-120"/>
              </a:rPr>
              <a:t>,</a:t>
            </a:r>
            <a:r>
              <a:rPr lang="zh-TW" altLang="en-US" sz="2000">
                <a:solidFill>
                  <a:srgbClr val="FF0000"/>
                </a:solidFill>
                <a:ea typeface="華康儷中黑" panose="020B0509000000000000" pitchFamily="49" charset="-120"/>
                <a:cs typeface="華康黑體-GB5" panose="020B0509000000000000" pitchFamily="49" charset="-120"/>
              </a:rPr>
              <a:t>瞻仰過</a:t>
            </a:r>
            <a:r>
              <a:rPr lang="en-US" altLang="zh-TW" sz="2000">
                <a:ea typeface="華康儷中黑" panose="020B0509000000000000" pitchFamily="49" charset="-120"/>
                <a:cs typeface="華康黑體-GB5" panose="020B0509000000000000" pitchFamily="49" charset="-120"/>
              </a:rPr>
              <a:t>,</a:t>
            </a:r>
            <a:r>
              <a:rPr lang="zh-TW" altLang="en-US" sz="2000">
                <a:ea typeface="華康儷中黑" panose="020B0509000000000000" pitchFamily="49" charset="-120"/>
                <a:cs typeface="華康黑體-GB5" panose="020B0509000000000000" pitchFamily="49" charset="-120"/>
              </a:rPr>
              <a:t>以及我們</a:t>
            </a:r>
            <a:r>
              <a:rPr lang="zh-TW" altLang="en-US" sz="2000">
                <a:solidFill>
                  <a:srgbClr val="FF0000"/>
                </a:solidFill>
                <a:ea typeface="華康儷中黑" panose="020B0509000000000000" pitchFamily="49" charset="-120"/>
                <a:cs typeface="華康黑體-GB5" panose="020B0509000000000000" pitchFamily="49" charset="-120"/>
              </a:rPr>
              <a:t>親手摸過</a:t>
            </a:r>
            <a:r>
              <a:rPr lang="zh-TW" altLang="en-US" sz="2000">
                <a:ea typeface="華康儷中黑" panose="020B0509000000000000" pitchFamily="49" charset="-120"/>
                <a:cs typeface="華康黑體-GB5" panose="020B0509000000000000" pitchFamily="49" charset="-120"/>
              </a:rPr>
              <a:t>的生命的聖言</a:t>
            </a:r>
            <a:r>
              <a:rPr lang="en-US" altLang="zh-TW" sz="1800">
                <a:ea typeface="華康儷中黑" panose="020B0509000000000000" pitchFamily="49" charset="-120"/>
                <a:cs typeface="華康黑體-GB5" panose="020B0509000000000000" pitchFamily="49" charset="-120"/>
              </a:rPr>
              <a:t>——</a:t>
            </a:r>
            <a:r>
              <a:rPr lang="zh-TW" altLang="en-US" sz="2000">
                <a:ea typeface="華康儷中黑" panose="020B0509000000000000" pitchFamily="49" charset="-120"/>
                <a:cs typeface="華康黑體-GB5" panose="020B0509000000000000" pitchFamily="49" charset="-120"/>
              </a:rPr>
              <a:t>這生命已顯示出來，我們</a:t>
            </a:r>
            <a:r>
              <a:rPr lang="zh-TW" altLang="en-US" sz="2000">
                <a:solidFill>
                  <a:srgbClr val="FF0000"/>
                </a:solidFill>
                <a:ea typeface="華康儷中黑" panose="020B0509000000000000" pitchFamily="49" charset="-120"/>
                <a:cs typeface="華康黑體-GB5" panose="020B0509000000000000" pitchFamily="49" charset="-120"/>
              </a:rPr>
              <a:t>看見了</a:t>
            </a:r>
            <a:r>
              <a:rPr lang="zh-TW" altLang="en-US" sz="2000">
                <a:ea typeface="華康儷中黑" panose="020B0509000000000000" pitchFamily="49" charset="-120"/>
                <a:cs typeface="華康黑體-GB5" panose="020B0509000000000000" pitchFamily="49" charset="-120"/>
              </a:rPr>
              <a:t>，也為他作證。</a:t>
            </a:r>
            <a:endParaRPr lang="en-US" altLang="zh-TW" sz="2000">
              <a:ea typeface="華康儷中黑" panose="020B0509000000000000" pitchFamily="49" charset="-120"/>
              <a:cs typeface="華康黑體-GB5" panose="020B0509000000000000" pitchFamily="49" charset="-120"/>
            </a:endParaRPr>
          </a:p>
          <a:p>
            <a:pPr algn="l" eaLnBrk="1" hangingPunct="1">
              <a:spcBef>
                <a:spcPts val="600"/>
              </a:spcBef>
            </a:pPr>
            <a:r>
              <a:rPr lang="zh-TW" altLang="en-US" sz="1800">
                <a:solidFill>
                  <a:srgbClr val="FF0000"/>
                </a:solidFill>
                <a:ea typeface="華康儷中黑" panose="020B0509000000000000" pitchFamily="49" charset="-120"/>
                <a:cs typeface="華康黑體-GB5" panose="020B0509000000000000" pitchFamily="49" charset="-120"/>
              </a:rPr>
              <a:t>以下七路</a:t>
            </a:r>
            <a:r>
              <a:rPr lang="en-US" altLang="zh-TW" sz="1800">
                <a:solidFill>
                  <a:srgbClr val="FF0000"/>
                </a:solidFill>
                <a:ea typeface="華康儷中黑" panose="020B0509000000000000" pitchFamily="49" charset="-120"/>
                <a:cs typeface="華康黑體-GB5" panose="020B0509000000000000" pitchFamily="49" charset="-120"/>
              </a:rPr>
              <a:t>,</a:t>
            </a:r>
            <a:r>
              <a:rPr lang="zh-TW" altLang="en-US" sz="1800">
                <a:solidFill>
                  <a:srgbClr val="FF0000"/>
                </a:solidFill>
                <a:ea typeface="華康儷中黑" panose="020B0509000000000000" pitchFamily="49" charset="-120"/>
                <a:cs typeface="華康黑體-GB5" panose="020B0509000000000000" pitchFamily="49" charset="-120"/>
              </a:rPr>
              <a:t>無大無小</a:t>
            </a:r>
            <a:endParaRPr lang="en-US" altLang="zh-TW" sz="1800">
              <a:solidFill>
                <a:srgbClr val="FF0000"/>
              </a:solidFill>
              <a:ea typeface="華康儷中黑" panose="020B0509000000000000" pitchFamily="49" charset="-120"/>
              <a:cs typeface="華康黑體-GB5" panose="020B0509000000000000" pitchFamily="49" charset="-120"/>
            </a:endParaRPr>
          </a:p>
          <a:p>
            <a:pPr algn="l" eaLnBrk="1" hangingPunct="1">
              <a:spcBef>
                <a:spcPct val="0"/>
              </a:spcBef>
            </a:pPr>
            <a:r>
              <a:rPr lang="zh-TW" altLang="en-US" sz="1800">
                <a:solidFill>
                  <a:srgbClr val="9900CC"/>
                </a:solidFill>
                <a:ea typeface="華康儷中黑" panose="020B0509000000000000" pitchFamily="49" charset="-120"/>
                <a:cs typeface="華康黑體-GB5" panose="020B0509000000000000" pitchFamily="49" charset="-120"/>
              </a:rPr>
              <a:t>互相支援</a:t>
            </a:r>
            <a:endParaRPr lang="en-US" altLang="zh-TW" sz="1800">
              <a:solidFill>
                <a:srgbClr val="9900CC"/>
              </a:solidFill>
              <a:ea typeface="華康儷中黑" panose="020B0509000000000000" pitchFamily="49" charset="-120"/>
              <a:cs typeface="華康黑體-GB5" panose="020B0509000000000000" pitchFamily="49" charset="-120"/>
            </a:endParaRPr>
          </a:p>
          <a:p>
            <a:pPr algn="l" eaLnBrk="1" hangingPunct="1">
              <a:spcBef>
                <a:spcPct val="0"/>
              </a:spcBef>
            </a:pPr>
            <a:r>
              <a:rPr lang="zh-TW" altLang="en-US" sz="1800">
                <a:solidFill>
                  <a:srgbClr val="9900CC"/>
                </a:solidFill>
                <a:ea typeface="華康儷中黑" panose="020B0509000000000000" pitchFamily="49" charset="-120"/>
                <a:cs typeface="華康黑體-GB5" panose="020B0509000000000000" pitchFamily="49" charset="-120"/>
              </a:rPr>
              <a:t>互相規範</a:t>
            </a:r>
            <a:endParaRPr lang="en-US" altLang="zh-TW" sz="1800">
              <a:solidFill>
                <a:srgbClr val="9900CC"/>
              </a:solidFill>
              <a:ea typeface="華康儷中黑" panose="020B0509000000000000" pitchFamily="49" charset="-120"/>
              <a:cs typeface="華康黑體-GB5" panose="020B0509000000000000" pitchFamily="49" charset="-120"/>
            </a:endParaRPr>
          </a:p>
          <a:p>
            <a:pPr algn="l" eaLnBrk="1" hangingPunct="1">
              <a:spcBef>
                <a:spcPct val="0"/>
              </a:spcBef>
            </a:pPr>
            <a:r>
              <a:rPr lang="zh-TW" altLang="en-US" sz="1800">
                <a:solidFill>
                  <a:srgbClr val="9900CC"/>
                </a:solidFill>
                <a:ea typeface="華康儷中黑" panose="020B0509000000000000" pitchFamily="49" charset="-120"/>
                <a:cs typeface="華康黑體-GB5" panose="020B0509000000000000" pitchFamily="49" charset="-120"/>
              </a:rPr>
              <a:t>均衡發展</a:t>
            </a:r>
            <a:endParaRPr lang="en-US" altLang="zh-TW" sz="1800">
              <a:solidFill>
                <a:srgbClr val="9900CC"/>
              </a:solidFill>
              <a:ea typeface="華康儷中黑" panose="020B0509000000000000" pitchFamily="49" charset="-120"/>
              <a:cs typeface="華康黑體-GB5" panose="020B0509000000000000" pitchFamily="49" charset="-120"/>
            </a:endParaRPr>
          </a:p>
        </p:txBody>
      </p:sp>
      <p:sp>
        <p:nvSpPr>
          <p:cNvPr id="20483" name="Line 3">
            <a:extLst>
              <a:ext uri="{FF2B5EF4-FFF2-40B4-BE49-F238E27FC236}">
                <a16:creationId xmlns:a16="http://schemas.microsoft.com/office/drawing/2014/main" id="{90E38AF4-78BE-4576-A926-5490A3D42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1050" y="1700213"/>
            <a:ext cx="6049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0484" name="Line 4">
            <a:extLst>
              <a:ext uri="{FF2B5EF4-FFF2-40B4-BE49-F238E27FC236}">
                <a16:creationId xmlns:a16="http://schemas.microsoft.com/office/drawing/2014/main" id="{28BC1DD7-D19F-4F7E-AE96-7895DF94B6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42988" y="1700213"/>
            <a:ext cx="1008062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0485" name="Line 5">
            <a:extLst>
              <a:ext uri="{FF2B5EF4-FFF2-40B4-BE49-F238E27FC236}">
                <a16:creationId xmlns:a16="http://schemas.microsoft.com/office/drawing/2014/main" id="{55E6A886-E3D8-46E8-A32D-05382740CD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2988" y="2636838"/>
            <a:ext cx="64817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0486" name="Line 6">
            <a:extLst>
              <a:ext uri="{FF2B5EF4-FFF2-40B4-BE49-F238E27FC236}">
                <a16:creationId xmlns:a16="http://schemas.microsoft.com/office/drawing/2014/main" id="{AFD05C77-CC15-4548-B3AC-3E6F4758E5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51725" y="1700213"/>
            <a:ext cx="64770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0487" name="Line 7">
            <a:extLst>
              <a:ext uri="{FF2B5EF4-FFF2-40B4-BE49-F238E27FC236}">
                <a16:creationId xmlns:a16="http://schemas.microsoft.com/office/drawing/2014/main" id="{7FFF9787-CE92-4AFC-A3D6-381C8E9DDBF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1050" y="2636838"/>
            <a:ext cx="0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0488" name="Line 8">
            <a:extLst>
              <a:ext uri="{FF2B5EF4-FFF2-40B4-BE49-F238E27FC236}">
                <a16:creationId xmlns:a16="http://schemas.microsoft.com/office/drawing/2014/main" id="{DE1B92C1-DE13-4D34-BC04-D0D75734A381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1725" y="2636838"/>
            <a:ext cx="0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0489" name="Line 9">
            <a:extLst>
              <a:ext uri="{FF2B5EF4-FFF2-40B4-BE49-F238E27FC236}">
                <a16:creationId xmlns:a16="http://schemas.microsoft.com/office/drawing/2014/main" id="{BFBAA22B-5CE3-4747-BF8E-146B3596BD55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1013" y="1700213"/>
            <a:ext cx="0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0490" name="Line 10">
            <a:extLst>
              <a:ext uri="{FF2B5EF4-FFF2-40B4-BE49-F238E27FC236}">
                <a16:creationId xmlns:a16="http://schemas.microsoft.com/office/drawing/2014/main" id="{66C8676B-C64B-43F6-8772-47ED0BE952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86188" y="2636838"/>
            <a:ext cx="0" cy="1220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0491" name="Line 11">
            <a:extLst>
              <a:ext uri="{FF2B5EF4-FFF2-40B4-BE49-F238E27FC236}">
                <a16:creationId xmlns:a16="http://schemas.microsoft.com/office/drawing/2014/main" id="{6BBC8608-3887-421C-8AAB-A5D46DF63D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0750" y="2636838"/>
            <a:ext cx="0" cy="719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0492" name="Line 12">
            <a:extLst>
              <a:ext uri="{FF2B5EF4-FFF2-40B4-BE49-F238E27FC236}">
                <a16:creationId xmlns:a16="http://schemas.microsoft.com/office/drawing/2014/main" id="{B404ED83-EEAE-4614-9736-BAF99581B4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7750" y="2636838"/>
            <a:ext cx="0" cy="935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6637" name="Text Box 13">
            <a:extLst>
              <a:ext uri="{FF2B5EF4-FFF2-40B4-BE49-F238E27FC236}">
                <a16:creationId xmlns:a16="http://schemas.microsoft.com/office/drawing/2014/main" id="{DD9BC2A1-6D79-4A04-820E-A6DD8C070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3246438"/>
            <a:ext cx="1169988" cy="3611562"/>
          </a:xfrm>
          <a:prstGeom prst="rect">
            <a:avLst/>
          </a:prstGeom>
          <a:noFill/>
          <a:ln>
            <a:noFill/>
          </a:ln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zh-TW" altLang="en-US" sz="4000" dirty="0">
                <a:solidFill>
                  <a:srgbClr val="CC0000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    聖事</a:t>
            </a:r>
            <a:r>
              <a:rPr lang="zh-TW" altLang="en-US" sz="1600" dirty="0">
                <a:solidFill>
                  <a:srgbClr val="CC0000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、</a:t>
            </a:r>
            <a:r>
              <a:rPr lang="zh-TW" altLang="en-US" sz="3600" dirty="0">
                <a:solidFill>
                  <a:srgbClr val="CC0000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靈修</a:t>
            </a:r>
            <a:endParaRPr lang="en-US" altLang="zh-TW" sz="3600" dirty="0">
              <a:solidFill>
                <a:srgbClr val="CC0000"/>
              </a:solidFill>
              <a:latin typeface="+mn-lt"/>
              <a:ea typeface="華康儷中黑" panose="020B0509000000000000" pitchFamily="49" charset="-120"/>
              <a:cs typeface="華康黑體-GB5" pitchFamily="49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400" dirty="0">
                <a:solidFill>
                  <a:srgbClr val="9900CC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 天主與我們同在直到世末</a:t>
            </a:r>
          </a:p>
        </p:txBody>
      </p:sp>
      <p:sp>
        <p:nvSpPr>
          <p:cNvPr id="26638" name="Text Box 14">
            <a:extLst>
              <a:ext uri="{FF2B5EF4-FFF2-40B4-BE49-F238E27FC236}">
                <a16:creationId xmlns:a16="http://schemas.microsoft.com/office/drawing/2014/main" id="{FD757116-4189-460D-929D-1F3530D53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463" y="3429000"/>
            <a:ext cx="1004887" cy="3357563"/>
          </a:xfrm>
          <a:prstGeom prst="rect">
            <a:avLst/>
          </a:prstGeom>
          <a:noFill/>
          <a:ln>
            <a:noFill/>
          </a:ln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800">
                <a:solidFill>
                  <a:srgbClr val="006600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聖經</a:t>
            </a:r>
            <a:endParaRPr lang="en-US" altLang="zh-TW" sz="4800">
              <a:solidFill>
                <a:srgbClr val="006600"/>
              </a:solidFill>
              <a:latin typeface="+mn-lt"/>
              <a:ea typeface="華康儷中黑" panose="020B0509000000000000" pitchFamily="49" charset="-120"/>
              <a:cs typeface="華康黑體-GB5" pitchFamily="49" charset="-120"/>
            </a:endParaRP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800">
                <a:solidFill>
                  <a:srgbClr val="006600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 </a:t>
            </a:r>
            <a:r>
              <a:rPr lang="zh-TW" altLang="en-US" sz="2400">
                <a:solidFill>
                  <a:srgbClr val="9900CC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天主此時此地向我說話</a:t>
            </a:r>
            <a:endParaRPr lang="zh-TW" altLang="en-US" sz="4800">
              <a:solidFill>
                <a:srgbClr val="9900CC"/>
              </a:solidFill>
              <a:latin typeface="+mn-lt"/>
              <a:ea typeface="華康儷中黑" panose="020B0509000000000000" pitchFamily="49" charset="-120"/>
              <a:cs typeface="華康黑體-GB5" pitchFamily="49" charset="-120"/>
            </a:endParaRPr>
          </a:p>
        </p:txBody>
      </p:sp>
      <p:sp>
        <p:nvSpPr>
          <p:cNvPr id="26639" name="Text Box 15">
            <a:extLst>
              <a:ext uri="{FF2B5EF4-FFF2-40B4-BE49-F238E27FC236}">
                <a16:creationId xmlns:a16="http://schemas.microsoft.com/office/drawing/2014/main" id="{34ED58D1-65B2-4FE5-89C5-9F234130C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363" y="3862388"/>
            <a:ext cx="1236662" cy="2924175"/>
          </a:xfrm>
          <a:prstGeom prst="rect">
            <a:avLst/>
          </a:prstGeom>
          <a:noFill/>
          <a:ln>
            <a:noFill/>
          </a:ln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800" dirty="0">
                <a:solidFill>
                  <a:srgbClr val="000099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團體</a:t>
            </a:r>
            <a:endParaRPr lang="en-US" altLang="zh-TW" sz="4800" dirty="0">
              <a:solidFill>
                <a:srgbClr val="000099"/>
              </a:solidFill>
              <a:latin typeface="+mn-lt"/>
              <a:ea typeface="華康儷中黑" panose="020B0509000000000000" pitchFamily="49" charset="-120"/>
              <a:cs typeface="華康黑體-GB5" pitchFamily="49" charset="-120"/>
            </a:endParaRPr>
          </a:p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dirty="0">
                <a:solidFill>
                  <a:srgbClr val="9900CC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  兩三人因基督相聚</a:t>
            </a:r>
            <a:endParaRPr lang="en-US" altLang="zh-TW" sz="2400" dirty="0">
              <a:solidFill>
                <a:srgbClr val="9900CC"/>
              </a:solidFill>
              <a:latin typeface="+mn-lt"/>
              <a:ea typeface="華康儷中黑" panose="020B0509000000000000" pitchFamily="49" charset="-120"/>
              <a:cs typeface="華康黑體-GB5" pitchFamily="49" charset="-120"/>
            </a:endParaRPr>
          </a:p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1800" dirty="0">
                <a:solidFill>
                  <a:srgbClr val="9900CC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        </a:t>
            </a:r>
            <a:r>
              <a:rPr lang="zh-TW" altLang="en-US" sz="1600" dirty="0">
                <a:solidFill>
                  <a:srgbClr val="9900CC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哪裡有基督哪裡就有教會</a:t>
            </a:r>
          </a:p>
        </p:txBody>
      </p:sp>
      <p:sp>
        <p:nvSpPr>
          <p:cNvPr id="26640" name="Text Box 16">
            <a:extLst>
              <a:ext uri="{FF2B5EF4-FFF2-40B4-BE49-F238E27FC236}">
                <a16:creationId xmlns:a16="http://schemas.microsoft.com/office/drawing/2014/main" id="{0C8175D6-58E2-4EAB-A131-1B958B34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725" y="3500438"/>
            <a:ext cx="954088" cy="3357562"/>
          </a:xfrm>
          <a:prstGeom prst="rect">
            <a:avLst/>
          </a:prstGeom>
          <a:noFill/>
          <a:ln>
            <a:noFill/>
          </a:ln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800">
                <a:solidFill>
                  <a:srgbClr val="660066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工作</a:t>
            </a:r>
            <a:endParaRPr lang="en-US" altLang="zh-TW" sz="4800">
              <a:solidFill>
                <a:srgbClr val="660066"/>
              </a:solidFill>
              <a:latin typeface="+mn-lt"/>
              <a:ea typeface="華康儷中黑" panose="020B0509000000000000" pitchFamily="49" charset="-120"/>
              <a:cs typeface="華康黑體-GB5" pitchFamily="49" charset="-120"/>
            </a:endParaRPr>
          </a:p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1800">
                <a:solidFill>
                  <a:srgbClr val="9900CC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 贊天地化育 </a:t>
            </a:r>
            <a:r>
              <a:rPr lang="zh-TW" altLang="en-US" sz="2400">
                <a:solidFill>
                  <a:srgbClr val="9900CC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在工作中成聖</a:t>
            </a:r>
            <a:endParaRPr lang="zh-TW" altLang="en-US" sz="3600">
              <a:solidFill>
                <a:srgbClr val="9900CC"/>
              </a:solidFill>
              <a:latin typeface="+mn-lt"/>
              <a:ea typeface="華康儷中黑" panose="020B0509000000000000" pitchFamily="49" charset="-120"/>
              <a:cs typeface="華康黑體-GB5" pitchFamily="49" charset="-120"/>
            </a:endParaRPr>
          </a:p>
        </p:txBody>
      </p:sp>
      <p:sp>
        <p:nvSpPr>
          <p:cNvPr id="26641" name="Text Box 17">
            <a:extLst>
              <a:ext uri="{FF2B5EF4-FFF2-40B4-BE49-F238E27FC236}">
                <a16:creationId xmlns:a16="http://schemas.microsoft.com/office/drawing/2014/main" id="{42E52309-E4FA-49FF-858C-7592F5519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0238" y="3429000"/>
            <a:ext cx="862012" cy="3429000"/>
          </a:xfrm>
          <a:prstGeom prst="rect">
            <a:avLst/>
          </a:prstGeom>
          <a:noFill/>
          <a:ln>
            <a:noFill/>
          </a:ln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zh-TW" altLang="en-US" sz="4400">
                <a:solidFill>
                  <a:srgbClr val="CC0000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愛德 </a:t>
            </a:r>
            <a:r>
              <a:rPr lang="zh-TW" altLang="en-US" sz="2400">
                <a:solidFill>
                  <a:srgbClr val="9900CC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最小兄弟姊妹</a:t>
            </a:r>
            <a:endParaRPr lang="zh-TW" altLang="en-US" sz="4400">
              <a:solidFill>
                <a:srgbClr val="9900CC"/>
              </a:solidFill>
              <a:latin typeface="+mn-lt"/>
              <a:ea typeface="華康儷中黑" panose="020B0509000000000000" pitchFamily="49" charset="-120"/>
              <a:cs typeface="華康黑體-GB5" pitchFamily="49" charset="-120"/>
            </a:endParaRPr>
          </a:p>
        </p:txBody>
      </p:sp>
      <p:sp>
        <p:nvSpPr>
          <p:cNvPr id="26642" name="Text Box 18">
            <a:extLst>
              <a:ext uri="{FF2B5EF4-FFF2-40B4-BE49-F238E27FC236}">
                <a16:creationId xmlns:a16="http://schemas.microsoft.com/office/drawing/2014/main" id="{9E4743B8-F5D4-42F5-B129-7EBCED5EE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1313" y="3716338"/>
            <a:ext cx="979487" cy="2971800"/>
          </a:xfrm>
          <a:prstGeom prst="rect">
            <a:avLst/>
          </a:prstGeom>
          <a:noFill/>
          <a:ln>
            <a:noFill/>
          </a:ln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31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>
                <a:solidFill>
                  <a:srgbClr val="006600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大自然</a:t>
            </a:r>
            <a:endParaRPr lang="en-US" altLang="zh-TW" sz="4400">
              <a:solidFill>
                <a:srgbClr val="006600"/>
              </a:solidFill>
              <a:latin typeface="+mn-lt"/>
              <a:ea typeface="華康儷中黑" panose="020B0509000000000000" pitchFamily="49" charset="-120"/>
              <a:cs typeface="華康黑體-GB5" pitchFamily="49" charset="-120"/>
            </a:endParaRPr>
          </a:p>
          <a:p>
            <a:pPr eaLnBrk="1" hangingPunct="1">
              <a:lnSpc>
                <a:spcPts val="31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800">
                <a:solidFill>
                  <a:srgbClr val="006600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     </a:t>
            </a:r>
            <a:r>
              <a:rPr lang="zh-TW" altLang="en-US" sz="2400">
                <a:solidFill>
                  <a:srgbClr val="9900CC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諸天述說 </a:t>
            </a:r>
            <a:r>
              <a:rPr lang="zh-TW" altLang="en-US" sz="2000">
                <a:solidFill>
                  <a:srgbClr val="9900CC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天何言哉</a:t>
            </a:r>
          </a:p>
        </p:txBody>
      </p:sp>
      <p:sp>
        <p:nvSpPr>
          <p:cNvPr id="20499" name="Line 20">
            <a:extLst>
              <a:ext uri="{FF2B5EF4-FFF2-40B4-BE49-F238E27FC236}">
                <a16:creationId xmlns:a16="http://schemas.microsoft.com/office/drawing/2014/main" id="{8ECAC1BB-95A7-441F-A10C-27932FF2A0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2988" y="2636838"/>
            <a:ext cx="0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0500" name="Text Box 21">
            <a:extLst>
              <a:ext uri="{FF2B5EF4-FFF2-40B4-BE49-F238E27FC236}">
                <a16:creationId xmlns:a16="http://schemas.microsoft.com/office/drawing/2014/main" id="{DB8092BC-81B5-470B-8E4C-0B33C645A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738" y="6519863"/>
            <a:ext cx="8302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600">
                <a:solidFill>
                  <a:srgbClr val="660066"/>
                </a:solidFill>
                <a:ea typeface="華康黑體W7(P)-GB5" panose="020B0700000000000000" pitchFamily="34" charset="-120"/>
              </a:rPr>
              <a:t>徐錦堯</a:t>
            </a:r>
          </a:p>
        </p:txBody>
      </p:sp>
      <p:sp>
        <p:nvSpPr>
          <p:cNvPr id="26645" name="文字方塊 21">
            <a:extLst>
              <a:ext uri="{FF2B5EF4-FFF2-40B4-BE49-F238E27FC236}">
                <a16:creationId xmlns:a16="http://schemas.microsoft.com/office/drawing/2014/main" id="{0F8A0309-D462-4AF2-A352-56D62DB68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6863" y="2847975"/>
            <a:ext cx="941387" cy="3286125"/>
          </a:xfrm>
          <a:prstGeom prst="rect">
            <a:avLst/>
          </a:prstGeom>
          <a:noFill/>
          <a:ln>
            <a:noFill/>
          </a:ln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59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800">
                <a:solidFill>
                  <a:srgbClr val="000000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痛苦</a:t>
            </a:r>
            <a:r>
              <a:rPr lang="zh-TW" altLang="en-US" sz="2800">
                <a:solidFill>
                  <a:srgbClr val="000000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 </a:t>
            </a:r>
            <a:r>
              <a:rPr lang="zh-TW" altLang="en-US" sz="2400">
                <a:solidFill>
                  <a:srgbClr val="9900CC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更高靈修路</a:t>
            </a:r>
          </a:p>
        </p:txBody>
      </p:sp>
      <p:sp>
        <p:nvSpPr>
          <p:cNvPr id="20502" name="文字方塊 22">
            <a:extLst>
              <a:ext uri="{FF2B5EF4-FFF2-40B4-BE49-F238E27FC236}">
                <a16:creationId xmlns:a16="http://schemas.microsoft.com/office/drawing/2014/main" id="{43B7131E-940E-45A9-A3A7-6A28E0E20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563" y="1857375"/>
            <a:ext cx="6072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黑體-GB5" panose="020B0509000000000000" pitchFamily="49" charset="-120"/>
              </a:rPr>
              <a:t>天主、基督、真善美、止於至善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/>
      <p:bldP spid="26638" grpId="0"/>
      <p:bldP spid="26639" grpId="0"/>
      <p:bldP spid="26640" grpId="0"/>
      <p:bldP spid="26641" grpId="0"/>
      <p:bldP spid="26642" grpId="0"/>
      <p:bldP spid="266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副標題 2">
            <a:extLst>
              <a:ext uri="{FF2B5EF4-FFF2-40B4-BE49-F238E27FC236}">
                <a16:creationId xmlns:a16="http://schemas.microsoft.com/office/drawing/2014/main" id="{E61F5F96-00D3-4F03-A4F0-64D3323CD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>
              <a:spcBef>
                <a:spcPct val="0"/>
              </a:spcBef>
              <a:defRPr/>
            </a:pPr>
            <a:endParaRPr lang="en-US" altLang="zh-TW" sz="1600" dirty="0">
              <a:solidFill>
                <a:srgbClr val="0000FF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l" eaLnBrk="1">
              <a:lnSpc>
                <a:spcPts val="4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zh-TW" altLang="en-US" sz="4000" dirty="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痛苦</a:t>
            </a:r>
            <a:r>
              <a:rPr lang="en-US" altLang="zh-TW" sz="4000" dirty="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/</a:t>
            </a:r>
            <a:r>
              <a:rPr lang="zh-TW" altLang="en-US" sz="4000" dirty="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困難是更高的靈修路</a:t>
            </a:r>
            <a:r>
              <a:rPr lang="en-US" altLang="zh-TW" sz="2800" dirty="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(</a:t>
            </a:r>
            <a:r>
              <a:rPr lang="zh-TW" altLang="en-US" sz="2800" dirty="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恩典也</a:t>
            </a:r>
            <a:r>
              <a:rPr lang="en-US" altLang="zh-TW" sz="2800" dirty="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!)</a:t>
            </a:r>
            <a:r>
              <a:rPr lang="en-US" altLang="zh-TW" sz="4000" dirty="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——</a:t>
            </a:r>
          </a:p>
          <a:p>
            <a:pPr eaLnBrk="1">
              <a:lnSpc>
                <a:spcPts val="37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36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寶劍鋒由磨礪出</a:t>
            </a:r>
            <a:r>
              <a:rPr lang="en-US" altLang="zh-TW" sz="36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,</a:t>
            </a:r>
            <a:r>
              <a:rPr lang="zh-TW" altLang="en-US" sz="36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梅花香自苦寒來</a:t>
            </a:r>
          </a:p>
          <a:p>
            <a:pPr eaLnBrk="1">
              <a:lnSpc>
                <a:spcPts val="37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36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不經一番寒徹骨</a:t>
            </a:r>
            <a:r>
              <a:rPr lang="en-US" altLang="zh-TW" sz="36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,</a:t>
            </a:r>
            <a:r>
              <a:rPr lang="zh-TW" altLang="en-US" sz="36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那得梅花樸鼻香</a:t>
            </a:r>
            <a:endParaRPr lang="en-US" altLang="zh-TW" sz="3600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eaLnBrk="1">
              <a:lnSpc>
                <a:spcPts val="37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36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痛苦是天主</a:t>
            </a:r>
            <a:r>
              <a:rPr lang="en-US" altLang="zh-TW" sz="24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化了妝</a:t>
            </a:r>
            <a:r>
              <a:rPr lang="en-US" altLang="zh-TW" sz="24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)</a:t>
            </a:r>
            <a:r>
              <a:rPr lang="zh-TW" altLang="en-US" sz="36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的祝福</a:t>
            </a:r>
            <a:endParaRPr lang="en-US" altLang="zh-TW" sz="3600" dirty="0">
              <a:solidFill>
                <a:srgbClr val="FF00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eaLnBrk="1">
              <a:lnSpc>
                <a:spcPts val="37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3600" dirty="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一切的絆腳石</a:t>
            </a:r>
            <a:r>
              <a:rPr lang="en-US" altLang="zh-TW" sz="3600" dirty="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,</a:t>
            </a:r>
            <a:r>
              <a:rPr lang="zh-TW" altLang="en-US" sz="3600" dirty="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都可以變為踏腳石</a:t>
            </a:r>
            <a:endParaRPr lang="en-US" altLang="zh-TW" sz="3600" dirty="0">
              <a:solidFill>
                <a:srgbClr val="0000FF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eaLnBrk="1">
              <a:lnSpc>
                <a:spcPts val="37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36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如果天主關了一扇門</a:t>
            </a:r>
            <a:r>
              <a:rPr lang="en-US" altLang="zh-TW" sz="36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,</a:t>
            </a:r>
            <a:r>
              <a:rPr lang="zh-TW" altLang="en-US" sz="36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就會開一隻窗</a:t>
            </a:r>
            <a:endParaRPr lang="en-US" altLang="zh-TW" sz="3600" dirty="0">
              <a:solidFill>
                <a:srgbClr val="FF00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marL="720000" indent="-720000" algn="l" eaLnBrk="1">
              <a:lnSpc>
                <a:spcPts val="4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4000" dirty="0">
                <a:solidFill>
                  <a:srgbClr val="0000FF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實踐：選擇生命中的一個難題</a:t>
            </a:r>
            <a:r>
              <a:rPr lang="en-US" altLang="zh-TW" sz="4000" dirty="0">
                <a:solidFill>
                  <a:srgbClr val="0000FF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(</a:t>
            </a:r>
            <a:r>
              <a:rPr lang="zh-TW" altLang="en-US" sz="4000" dirty="0">
                <a:solidFill>
                  <a:srgbClr val="0000FF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例如不講理的另一半</a:t>
            </a:r>
            <a:r>
              <a:rPr lang="en-US" altLang="zh-TW" sz="4000" dirty="0">
                <a:solidFill>
                  <a:srgbClr val="0000FF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,</a:t>
            </a:r>
            <a:r>
              <a:rPr lang="zh-TW" altLang="en-US" sz="4000" dirty="0">
                <a:solidFill>
                  <a:srgbClr val="0000FF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或修會中一個麻煩人</a:t>
            </a:r>
            <a:r>
              <a:rPr lang="en-US" altLang="zh-TW" sz="4000" dirty="0">
                <a:solidFill>
                  <a:srgbClr val="0000FF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),</a:t>
            </a:r>
            <a:r>
              <a:rPr lang="zh-TW" altLang="en-US" sz="4000" dirty="0">
                <a:solidFill>
                  <a:srgbClr val="0000FF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不斷去面對她</a:t>
            </a:r>
            <a:r>
              <a:rPr lang="en-US" altLang="zh-TW" sz="4000" dirty="0">
                <a:solidFill>
                  <a:srgbClr val="0000FF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/</a:t>
            </a:r>
            <a:r>
              <a:rPr lang="zh-TW" altLang="en-US" sz="4000" dirty="0">
                <a:solidFill>
                  <a:srgbClr val="0000FF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他</a:t>
            </a:r>
            <a:r>
              <a:rPr lang="en-US" altLang="zh-TW" sz="4000" dirty="0">
                <a:solidFill>
                  <a:srgbClr val="0000FF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,</a:t>
            </a:r>
            <a:r>
              <a:rPr lang="zh-TW" altLang="en-US" sz="4000" dirty="0">
                <a:solidFill>
                  <a:srgbClr val="0000FF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從中學習修德成聖</a:t>
            </a:r>
            <a:r>
              <a:rPr lang="en-US" altLang="zh-TW" sz="4000" dirty="0">
                <a:solidFill>
                  <a:srgbClr val="0000FF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,</a:t>
            </a:r>
            <a:r>
              <a:rPr lang="zh-TW" altLang="en-US" sz="4000" dirty="0">
                <a:solidFill>
                  <a:srgbClr val="0000FF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光榮天主</a:t>
            </a:r>
            <a:r>
              <a:rPr lang="en-US" altLang="zh-TW" sz="4000" dirty="0">
                <a:solidFill>
                  <a:srgbClr val="0000FF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.</a:t>
            </a:r>
            <a:r>
              <a:rPr lang="zh-TW" altLang="en-US" sz="4000" dirty="0">
                <a:solidFill>
                  <a:srgbClr val="0000FF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成敗得失都感恩</a:t>
            </a:r>
            <a:r>
              <a:rPr lang="en-US" altLang="zh-TW" sz="4000" dirty="0">
                <a:solidFill>
                  <a:srgbClr val="0000FF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/</a:t>
            </a:r>
            <a:r>
              <a:rPr lang="zh-TW" altLang="en-US" sz="4000" dirty="0">
                <a:solidFill>
                  <a:srgbClr val="0000FF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接受</a:t>
            </a:r>
            <a:r>
              <a:rPr lang="en-US" altLang="zh-TW" sz="4000" dirty="0">
                <a:solidFill>
                  <a:srgbClr val="0000FF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.</a:t>
            </a:r>
            <a:endParaRPr lang="en-US" altLang="zh-TW" dirty="0">
              <a:solidFill>
                <a:srgbClr val="0000FF"/>
              </a:solidFill>
              <a:highlight>
                <a:srgbClr val="FFFF00"/>
              </a:highlight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marL="720000" indent="-720000" algn="l" eaLnBrk="1">
              <a:lnSpc>
                <a:spcPts val="4000"/>
              </a:lnSpc>
              <a:spcBef>
                <a:spcPct val="0"/>
              </a:spcBef>
              <a:defRPr/>
            </a:pPr>
            <a:endParaRPr lang="en-US" altLang="zh-TW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l" eaLnBrk="1">
              <a:lnSpc>
                <a:spcPts val="4000"/>
              </a:lnSpc>
              <a:spcBef>
                <a:spcPct val="0"/>
              </a:spcBef>
              <a:defRPr/>
            </a:pPr>
            <a:endParaRPr lang="en-US" altLang="zh-TW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l" eaLnBrk="1">
              <a:lnSpc>
                <a:spcPts val="4000"/>
              </a:lnSpc>
              <a:spcBef>
                <a:spcPct val="0"/>
              </a:spcBef>
              <a:defRPr/>
            </a:pPr>
            <a:endParaRPr lang="zh-TW" altLang="en-US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副標題 2">
            <a:extLst>
              <a:ext uri="{FF2B5EF4-FFF2-40B4-BE49-F238E27FC236}">
                <a16:creationId xmlns:a16="http://schemas.microsoft.com/office/drawing/2014/main" id="{F87E8707-C527-437F-84EF-384004A54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>
              <a:lnSpc>
                <a:spcPts val="5500"/>
              </a:lnSpc>
              <a:spcBef>
                <a:spcPct val="0"/>
              </a:spcBef>
              <a:defRPr/>
            </a:pP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附錄</a:t>
            </a:r>
            <a:r>
              <a:rPr lang="en-US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基督的奇跡</a:t>
            </a:r>
          </a:p>
          <a:p>
            <a:pPr algn="l" eaLnBrk="1">
              <a:lnSpc>
                <a:spcPts val="4000"/>
              </a:lnSpc>
              <a:spcBef>
                <a:spcPct val="0"/>
              </a:spcBef>
              <a:defRPr/>
            </a:pP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耶穌在世時顯過四類奇跡：</a:t>
            </a: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驅魔、治病、駕馭大自然</a:t>
            </a:r>
            <a:r>
              <a:rPr lang="en-US" altLang="zh-TW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(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例如平息風浪</a:t>
            </a:r>
            <a:r>
              <a:rPr lang="en-US" altLang="zh-TW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)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、</a:t>
            </a: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使死者復活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。他自己由死者中復活，更是奇跡中最大的奇跡。</a:t>
            </a:r>
          </a:p>
          <a:p>
            <a:pPr algn="l" eaLnBrk="1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耶穌顯奇跡的用意是：</a:t>
            </a:r>
            <a:endParaRPr lang="en-US" altLang="zh-TW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l" eaLnBrk="1">
              <a:lnSpc>
                <a:spcPts val="4000"/>
              </a:lnSpc>
              <a:spcBef>
                <a:spcPct val="0"/>
              </a:spcBef>
              <a:defRPr/>
            </a:pPr>
            <a:r>
              <a:rPr lang="en-US" altLang="zh-HK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en-US" altLang="zh-TW" dirty="0">
                <a:ea typeface="華康粗黑體" panose="020B0709000000000000" pitchFamily="49" charset="-120"/>
              </a:rPr>
              <a:t>1.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希望人</a:t>
            </a:r>
            <a:r>
              <a:rPr lang="zh-TW" altLang="en-US" dirty="0">
                <a:solidFill>
                  <a:srgbClr val="9900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相信他是天主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，所以要</a:t>
            </a:r>
            <a:r>
              <a:rPr lang="zh-TW" altLang="en-US" dirty="0">
                <a:solidFill>
                  <a:srgbClr val="9900CC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相信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他的話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；因為只有天主能顯以上四種奇蹟。</a:t>
            </a:r>
          </a:p>
          <a:p>
            <a:pPr algn="l" eaLnBrk="1">
              <a:lnSpc>
                <a:spcPts val="4000"/>
              </a:lnSpc>
              <a:spcBef>
                <a:spcPct val="0"/>
              </a:spcBef>
              <a:defRPr/>
            </a:pPr>
            <a:r>
              <a:rPr lang="en-US" altLang="zh-HK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en-US" altLang="zh-TW" dirty="0">
                <a:ea typeface="華康粗黑體" panose="020B0709000000000000" pitchFamily="49" charset="-120"/>
              </a:rPr>
              <a:t>2.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加強人對「</a:t>
            </a:r>
            <a:r>
              <a:rPr lang="zh-TW" altLang="en-US" dirty="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上主必將大獲全勝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」的信念。</a:t>
            </a:r>
          </a:p>
          <a:p>
            <a:pPr algn="l" eaLnBrk="1">
              <a:lnSpc>
                <a:spcPts val="4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zh-HK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en-US" altLang="zh-TW" dirty="0">
                <a:ea typeface="華康粗黑體" panose="020B0709000000000000" pitchFamily="49" charset="-120"/>
              </a:rPr>
              <a:t>3.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看出天國已在人間，</a:t>
            </a: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惡勢力</a:t>
            </a:r>
            <a:r>
              <a:rPr lang="en-US" altLang="zh-TW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/</a:t>
            </a: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困難必被消滅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。</a:t>
            </a:r>
          </a:p>
          <a:p>
            <a:pPr algn="l" eaLnBrk="1">
              <a:lnSpc>
                <a:spcPts val="4000"/>
              </a:lnSpc>
              <a:spcBef>
                <a:spcPct val="0"/>
              </a:spcBef>
              <a:defRPr/>
            </a:pP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今日世界，正如二千年前一樣，都是充滿不幸。人人都在痛苦中呻吟。經驗告訴我們：這個世界確是個罪惡肆虐，邪魔外道橫行的世界。</a:t>
            </a:r>
          </a:p>
          <a:p>
            <a:pPr algn="l" eaLnBrk="1">
              <a:lnSpc>
                <a:spcPts val="4000"/>
              </a:lnSpc>
              <a:spcBef>
                <a:spcPct val="0"/>
              </a:spcBef>
              <a:defRPr/>
            </a:pPr>
            <a:endParaRPr lang="zh-TW" altLang="en-US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副標題 2">
            <a:extLst>
              <a:ext uri="{FF2B5EF4-FFF2-40B4-BE49-F238E27FC236}">
                <a16:creationId xmlns:a16="http://schemas.microsoft.com/office/drawing/2014/main" id="{360C651D-97CB-49B2-B1FC-792A2D1677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>
              <a:lnSpc>
                <a:spcPts val="4000"/>
              </a:lnSpc>
              <a:spcBef>
                <a:spcPct val="0"/>
              </a:spcBef>
              <a:defRPr/>
            </a:pP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在這種境況中，耶穌所顯的</a:t>
            </a: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奇跡便成了一種標記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。耶穌藉著它們明確地告訴我們：</a:t>
            </a: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天國已在人間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，上主的威能已經顯露。他要消滅一切邪惡，讓人人都能在上主愛的汪洋中度生。無論罪惡的勢力多麼囂張</a:t>
            </a:r>
            <a:r>
              <a:rPr lang="en-US" altLang="zh-TW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(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無論人</a:t>
            </a:r>
            <a:r>
              <a:rPr lang="en-US" altLang="zh-TW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/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家庭</a:t>
            </a:r>
            <a:r>
              <a:rPr lang="en-US" altLang="zh-TW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/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教會的困難多大</a:t>
            </a:r>
            <a:r>
              <a:rPr lang="en-US" altLang="zh-TW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)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，善一定會勝惡，甚至死亡也要在生命前屈服。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  <a:defRPr/>
            </a:pP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一個不懼惡勢力、痛苦與死亡的境界，便是天國的境界。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  <a:defRPr/>
            </a:pP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同樣重要的是，</a:t>
            </a:r>
            <a:r>
              <a:rPr lang="zh-TW" altLang="en-US" dirty="0"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既然耶穌已藉奇跡</a:t>
            </a:r>
            <a:r>
              <a:rPr lang="en-US" altLang="zh-TW" dirty="0"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/</a:t>
            </a:r>
            <a:r>
              <a:rPr lang="zh-TW" altLang="en-US" dirty="0"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復活來證明了他是真天主，那麼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他的話就是神的話，</a:t>
            </a:r>
            <a:r>
              <a:rPr lang="zh-TW" altLang="en-US" dirty="0"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是「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生命之言</a:t>
            </a:r>
            <a:r>
              <a:rPr lang="zh-TW" altLang="en-US" dirty="0"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」，我們應按他的話去生活，而且把他的話傳到天涯海角。</a:t>
            </a:r>
            <a:endParaRPr lang="en-US" altLang="zh-TW" dirty="0">
              <a:highlight>
                <a:srgbClr val="FFFF00"/>
              </a:highlight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l" eaLnBrk="1">
              <a:lnSpc>
                <a:spcPts val="4000"/>
              </a:lnSpc>
              <a:spcBef>
                <a:spcPct val="0"/>
              </a:spcBef>
              <a:defRPr/>
            </a:pPr>
            <a:endParaRPr lang="en-US" altLang="zh-TW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l" eaLnBrk="1">
              <a:lnSpc>
                <a:spcPts val="4000"/>
              </a:lnSpc>
              <a:spcBef>
                <a:spcPct val="0"/>
              </a:spcBef>
              <a:defRPr/>
            </a:pPr>
            <a:endParaRPr lang="en-US" altLang="zh-TW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l" eaLnBrk="1">
              <a:lnSpc>
                <a:spcPts val="4000"/>
              </a:lnSpc>
              <a:spcBef>
                <a:spcPct val="0"/>
              </a:spcBef>
              <a:defRPr/>
            </a:pPr>
            <a:endParaRPr lang="en-US" altLang="zh-TW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l" eaLnBrk="1">
              <a:lnSpc>
                <a:spcPts val="4000"/>
              </a:lnSpc>
              <a:spcBef>
                <a:spcPct val="0"/>
              </a:spcBef>
              <a:defRPr/>
            </a:pPr>
            <a:endParaRPr lang="en-US" altLang="zh-TW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l" eaLnBrk="1">
              <a:lnSpc>
                <a:spcPts val="4000"/>
              </a:lnSpc>
              <a:spcBef>
                <a:spcPct val="0"/>
              </a:spcBef>
              <a:defRPr/>
            </a:pPr>
            <a:endParaRPr lang="zh-TW" altLang="en-US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le006">
            <a:extLst>
              <a:ext uri="{FF2B5EF4-FFF2-40B4-BE49-F238E27FC236}">
                <a16:creationId xmlns:a16="http://schemas.microsoft.com/office/drawing/2014/main" id="{1A1FB6A3-DA62-403D-8F74-3E9B51306F0E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88"/>
            <a:ext cx="9144000" cy="6858000"/>
          </a:xfrm>
          <a:noFill/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3CBC7041-E330-480A-929B-BD4744EE0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4941888"/>
            <a:ext cx="3095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10000"/>
              </a:spcBef>
              <a:buFontTx/>
              <a:buNone/>
            </a:pPr>
            <a:r>
              <a:rPr lang="zh-TW" altLang="en-US" sz="3600">
                <a:solidFill>
                  <a:srgbClr val="FFFF00"/>
                </a:solidFill>
                <a:ea typeface="華康魏碑W7(P)-GB5" panose="03000700000000000000" pitchFamily="66" charset="-120"/>
              </a:rPr>
              <a:t>我有明珠一顆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le001">
            <a:extLst>
              <a:ext uri="{FF2B5EF4-FFF2-40B4-BE49-F238E27FC236}">
                <a16:creationId xmlns:a16="http://schemas.microsoft.com/office/drawing/2014/main" id="{9956FA0E-B890-4B68-AB18-28DCE225FF3E}"/>
              </a:ext>
            </a:extLst>
          </p:cNvPr>
          <p:cNvPicPr>
            <a:picLocks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0250" y="0"/>
            <a:ext cx="5143500" cy="6858000"/>
          </a:xfrm>
          <a:noFill/>
        </p:spPr>
      </p:pic>
      <p:sp>
        <p:nvSpPr>
          <p:cNvPr id="4099" name="Text Box 3">
            <a:extLst>
              <a:ext uri="{FF2B5EF4-FFF2-40B4-BE49-F238E27FC236}">
                <a16:creationId xmlns:a16="http://schemas.microsoft.com/office/drawing/2014/main" id="{965535EC-EE26-4F54-A7BE-70746FB42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4921250"/>
            <a:ext cx="3095625" cy="5953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  <a:defRPr/>
            </a:pPr>
            <a:r>
              <a:rPr lang="zh-TW" altLang="en-US" sz="3200" spc="3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久被塵牢關鎖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le007">
            <a:extLst>
              <a:ext uri="{FF2B5EF4-FFF2-40B4-BE49-F238E27FC236}">
                <a16:creationId xmlns:a16="http://schemas.microsoft.com/office/drawing/2014/main" id="{D8F84516-BD20-4653-A5E3-85026C28230D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0"/>
            <a:ext cx="5186362" cy="6858000"/>
          </a:xfrm>
          <a:noFill/>
        </p:spPr>
      </p:pic>
      <p:sp>
        <p:nvSpPr>
          <p:cNvPr id="5123" name="Text Box 3">
            <a:extLst>
              <a:ext uri="{FF2B5EF4-FFF2-40B4-BE49-F238E27FC236}">
                <a16:creationId xmlns:a16="http://schemas.microsoft.com/office/drawing/2014/main" id="{334C59EE-6A5A-4B97-82C3-2396D39A5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4860925"/>
            <a:ext cx="3024187" cy="584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3200" spc="3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一朝塵盡光生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004">
            <a:extLst>
              <a:ext uri="{FF2B5EF4-FFF2-40B4-BE49-F238E27FC236}">
                <a16:creationId xmlns:a16="http://schemas.microsoft.com/office/drawing/2014/main" id="{4291EC35-96E8-4656-9881-9201144D5173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34200"/>
          </a:xfrm>
          <a:noFill/>
        </p:spPr>
      </p:pic>
      <p:sp>
        <p:nvSpPr>
          <p:cNvPr id="6147" name="Text Box 3">
            <a:extLst>
              <a:ext uri="{FF2B5EF4-FFF2-40B4-BE49-F238E27FC236}">
                <a16:creationId xmlns:a16="http://schemas.microsoft.com/office/drawing/2014/main" id="{7C0ED8BD-633D-492D-BF44-8DC8F4173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4941888"/>
            <a:ext cx="4032250" cy="6461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36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照破山河萬朵</a:t>
            </a:r>
            <a:endParaRPr lang="zh-TW" altLang="en-US" sz="3200" spc="600" dirty="0">
              <a:solidFill>
                <a:srgbClr val="FFFF00"/>
              </a:solidFill>
              <a:ea typeface="華康魏碑W7(P)-GB5" pitchFamily="66" charset="-120"/>
            </a:endParaRPr>
          </a:p>
        </p:txBody>
      </p:sp>
      <p:pic>
        <p:nvPicPr>
          <p:cNvPr id="10244" name="Picture 4" descr="#徐印 50">
            <a:extLst>
              <a:ext uri="{FF2B5EF4-FFF2-40B4-BE49-F238E27FC236}">
                <a16:creationId xmlns:a16="http://schemas.microsoft.com/office/drawing/2014/main" id="{E35892FE-93FA-4C51-AF5C-A5E601DE4A16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2450" y="6092825"/>
            <a:ext cx="419100" cy="419100"/>
          </a:xfrm>
          <a:noFill/>
        </p:spPr>
      </p:pic>
      <p:sp>
        <p:nvSpPr>
          <p:cNvPr id="10245" name="Text Box 7" descr="圓球">
            <a:extLst>
              <a:ext uri="{FF2B5EF4-FFF2-40B4-BE49-F238E27FC236}">
                <a16:creationId xmlns:a16="http://schemas.microsoft.com/office/drawing/2014/main" id="{04BE9B9C-FDBC-4032-84FF-AC165AB4A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" y="908050"/>
            <a:ext cx="1169988" cy="5545138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rgbClr val="A50021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anose="020B0500000000000000" pitchFamily="34" charset="-120"/>
              </a:rPr>
              <a:t>我有明珠一顆，久被塵牢關鎖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rgbClr val="A50021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anose="020B0500000000000000" pitchFamily="34" charset="-120"/>
              </a:rPr>
              <a:t>一朝塵盡光生，照破山河萬朵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30604FC-6B16-4589-AA5D-A0DC489C5A3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zh-HK" altLang="zh-HK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9BC4ACB3-9DE1-4F93-AE0B-87EDD7F722A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HK" altLang="zh-HK"/>
          </a:p>
        </p:txBody>
      </p:sp>
      <p:pic>
        <p:nvPicPr>
          <p:cNvPr id="11268" name="Picture 4" descr="耶穌復活3a">
            <a:extLst>
              <a:ext uri="{FF2B5EF4-FFF2-40B4-BE49-F238E27FC236}">
                <a16:creationId xmlns:a16="http://schemas.microsoft.com/office/drawing/2014/main" id="{2550360D-FB4B-4967-B34B-69C1031F7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-104775"/>
            <a:ext cx="8064500" cy="706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200433016505064303">
            <a:extLst>
              <a:ext uri="{FF2B5EF4-FFF2-40B4-BE49-F238E27FC236}">
                <a16:creationId xmlns:a16="http://schemas.microsoft.com/office/drawing/2014/main" id="{A45DC365-CB51-4E22-B053-2762547C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0"/>
            <a:ext cx="5473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文字方塊 1">
            <a:extLst>
              <a:ext uri="{FF2B5EF4-FFF2-40B4-BE49-F238E27FC236}">
                <a16:creationId xmlns:a16="http://schemas.microsoft.com/office/drawing/2014/main" id="{029F6346-B66C-4FD2-83CD-06ACFF994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5516563"/>
            <a:ext cx="2736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>
                <a:latin typeface="華康儷中黑" panose="020B0509000000000000" pitchFamily="49" charset="-120"/>
                <a:ea typeface="華康儷中黑" panose="020B0509000000000000" pitchFamily="49" charset="-120"/>
                <a:cs typeface="華康儷宋-GB5" panose="02020309000000000000" pitchFamily="49" charset="-120"/>
              </a:rPr>
              <a:t>他先經死亡</a:t>
            </a:r>
            <a:endParaRPr lang="zh-HK" altLang="en-US" sz="3600">
              <a:latin typeface="華康儷中黑" panose="020B0509000000000000" pitchFamily="49" charset="-120"/>
              <a:ea typeface="華康儷中黑" panose="020B0509000000000000" pitchFamily="49" charset="-120"/>
              <a:cs typeface="華康儷宋-GB5" panose="02020309000000000000" pitchFamily="49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#耶穌復活">
            <a:extLst>
              <a:ext uri="{FF2B5EF4-FFF2-40B4-BE49-F238E27FC236}">
                <a16:creationId xmlns:a16="http://schemas.microsoft.com/office/drawing/2014/main" id="{C2C61BB0-216F-4C23-B72A-892FE2EB9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9525"/>
            <a:ext cx="5761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文字方塊 2">
            <a:extLst>
              <a:ext uri="{FF2B5EF4-FFF2-40B4-BE49-F238E27FC236}">
                <a16:creationId xmlns:a16="http://schemas.microsoft.com/office/drawing/2014/main" id="{68FA4077-AF2B-4DE6-8929-BFBDFEAD5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404813"/>
            <a:ext cx="2016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然後復活</a:t>
            </a:r>
            <a:endParaRPr lang="zh-HK" altLang="en-US" sz="360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副標題 2">
            <a:extLst>
              <a:ext uri="{FF2B5EF4-FFF2-40B4-BE49-F238E27FC236}">
                <a16:creationId xmlns:a16="http://schemas.microsoft.com/office/drawing/2014/main" id="{EB0F5957-BB29-4840-9B1C-5A6CDEEC7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>
              <a:lnSpc>
                <a:spcPts val="5500"/>
              </a:lnSpc>
              <a:spcBef>
                <a:spcPct val="0"/>
              </a:spcBef>
              <a:defRPr/>
            </a:pP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二、「復活」的紀述</a:t>
            </a:r>
            <a:r>
              <a:rPr lang="en-US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──</a:t>
            </a: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從樸素見真實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  <a:defRPr/>
            </a:pPr>
            <a:r>
              <a:rPr lang="en-US" altLang="zh-HK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四福音只有很短的有關復活的紀述（其實只是有關主復活後的「</a:t>
            </a: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顯現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」）。任何宗教對他們教主的生平，一定不會作這樣的安排，反而會儘量發揮他們教主復活後的光輝生活。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  <a:defRPr/>
            </a:pPr>
            <a:r>
              <a:rPr lang="en-US" altLang="zh-HK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新約不尚炫耀的樸實紀述，反而顯得更為可信，因為它沒有任何由狂熱的信徒去編造或誇大事實的痕跡。</a:t>
            </a:r>
          </a:p>
          <a:p>
            <a:pPr algn="l" eaLnBrk="1">
              <a:lnSpc>
                <a:spcPts val="5500"/>
              </a:lnSpc>
              <a:spcBef>
                <a:spcPct val="0"/>
              </a:spcBef>
              <a:defRPr/>
            </a:pP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三、互相矛盾的紀述：重事實而不重細節</a:t>
            </a:r>
            <a:r>
              <a:rPr lang="en-US" altLang="zh-TW" sz="2400" dirty="0">
                <a:solidFill>
                  <a:srgbClr val="FF0000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不必爭論</a:t>
            </a:r>
            <a:r>
              <a:rPr lang="en-US" altLang="zh-TW" sz="2400" dirty="0">
                <a:solidFill>
                  <a:srgbClr val="FF0000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)</a:t>
            </a:r>
            <a:endParaRPr lang="zh-TW" altLang="en-US" sz="2400" dirty="0">
              <a:solidFill>
                <a:srgbClr val="FF0000"/>
              </a:solidFill>
              <a:highlight>
                <a:srgbClr val="FFFF00"/>
              </a:highlight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just" eaLnBrk="1">
              <a:lnSpc>
                <a:spcPts val="4000"/>
              </a:lnSpc>
              <a:spcBef>
                <a:spcPct val="0"/>
              </a:spcBef>
              <a:defRPr/>
            </a:pPr>
            <a:r>
              <a:rPr lang="en-US" altLang="zh-HK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四福音有關主復活後的紀述，彼此間有相當多的差異，其中最重要的一點是地點。路暗示主復活後只在耶路撒冷及其近郊</a:t>
            </a:r>
            <a:r>
              <a:rPr lang="en-US" altLang="zh-TW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(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厄瑪烏</a:t>
            </a:r>
            <a:r>
              <a:rPr lang="en-US" altLang="zh-TW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)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顯現。但其它三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1749</Words>
  <Application>Microsoft Office PowerPoint</Application>
  <PresentationFormat>如螢幕大小 (4:3)</PresentationFormat>
  <Paragraphs>88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5</vt:i4>
      </vt:variant>
      <vt:variant>
        <vt:lpstr>投影片標題</vt:lpstr>
      </vt:variant>
      <vt:variant>
        <vt:i4>18</vt:i4>
      </vt:variant>
    </vt:vector>
  </HeadingPairs>
  <TitlesOfParts>
    <vt:vector size="34" baseType="lpstr">
      <vt:lpstr>Arial</vt:lpstr>
      <vt:lpstr>新細明體</vt:lpstr>
      <vt:lpstr>Calibri</vt:lpstr>
      <vt:lpstr>華康魏碑W7(P)-GB5</vt:lpstr>
      <vt:lpstr>華康儷中黑</vt:lpstr>
      <vt:lpstr>華康粗黑體</vt:lpstr>
      <vt:lpstr>華康黑體(P)-GB5</vt:lpstr>
      <vt:lpstr>華康儷宋-GB5</vt:lpstr>
      <vt:lpstr>Symbol</vt:lpstr>
      <vt:lpstr>華康黑體-GB5</vt:lpstr>
      <vt:lpstr>華康黑體W7(P)-GB5</vt:lpstr>
      <vt:lpstr>預設簡報設計</vt:lpstr>
      <vt:lpstr>1_預設簡報設計</vt:lpstr>
      <vt:lpstr>2_預設簡報設計</vt:lpstr>
      <vt:lpstr>3_預設簡報設計</vt:lpstr>
      <vt:lpstr>4_預設簡報設計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 督 宣 講 的 核 心</dc:title>
  <dc:creator>Tsui Kam Yiu</dc:creator>
  <cp:lastModifiedBy>CIRSRm9</cp:lastModifiedBy>
  <cp:revision>196</cp:revision>
  <dcterms:created xsi:type="dcterms:W3CDTF">2008-05-09T13:42:49Z</dcterms:created>
  <dcterms:modified xsi:type="dcterms:W3CDTF">2025-05-13T05:31:41Z</dcterms:modified>
</cp:coreProperties>
</file>