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86" r:id="rId5"/>
  </p:sldMasterIdLst>
  <p:sldIdLst>
    <p:sldId id="314" r:id="rId6"/>
    <p:sldId id="294" r:id="rId7"/>
    <p:sldId id="295" r:id="rId8"/>
    <p:sldId id="296" r:id="rId9"/>
    <p:sldId id="297" r:id="rId10"/>
    <p:sldId id="298" r:id="rId11"/>
    <p:sldId id="299" r:id="rId12"/>
    <p:sldId id="282" r:id="rId13"/>
    <p:sldId id="283" r:id="rId14"/>
    <p:sldId id="285" r:id="rId15"/>
    <p:sldId id="286" r:id="rId16"/>
    <p:sldId id="287" r:id="rId17"/>
    <p:sldId id="288" r:id="rId18"/>
    <p:sldId id="301" r:id="rId19"/>
    <p:sldId id="302" r:id="rId20"/>
    <p:sldId id="312" r:id="rId21"/>
    <p:sldId id="304" r:id="rId22"/>
    <p:sldId id="306" r:id="rId23"/>
    <p:sldId id="307" r:id="rId24"/>
    <p:sldId id="308" r:id="rId25"/>
    <p:sldId id="313" r:id="rId26"/>
    <p:sldId id="305" r:id="rId27"/>
    <p:sldId id="309" r:id="rId28"/>
    <p:sldId id="289" r:id="rId29"/>
    <p:sldId id="290" r:id="rId30"/>
    <p:sldId id="291" r:id="rId31"/>
    <p:sldId id="293" r:id="rId32"/>
    <p:sldId id="292" r:id="rId3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CC00CC"/>
    <a:srgbClr val="00FF00"/>
    <a:srgbClr val="FFCCFF"/>
    <a:srgbClr val="FF0000"/>
    <a:srgbClr val="990033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60"/>
  </p:normalViewPr>
  <p:slideViewPr>
    <p:cSldViewPr>
      <p:cViewPr varScale="1">
        <p:scale>
          <a:sx n="59" d="100"/>
          <a:sy n="59" d="100"/>
        </p:scale>
        <p:origin x="13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3EB2A9-B834-42A0-B6A0-29DB2645DD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7C6FD6-A120-4EA7-AC54-16DEC4A90F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F408C6-2663-42F7-BA7C-2789E137C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BCF33-F1BE-48F9-918C-DAB0B1E8D2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475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B85A0F-255E-445D-BDD7-19FE17485D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9F57A2-DBF9-4AC7-80C9-91D1B393C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A22448-9A2D-4771-8F9E-6174CFF615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1F9A8-D44C-4508-B0DF-0FEEE106C7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738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C37B41-5DA5-4CC6-8E05-8AEE264D4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282C44-4EFA-4F2B-9DB6-D5FD0F1DB0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6F085-07C0-416C-86B3-63F433D9C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F7A21-B291-42D5-A566-710050B44B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4614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12995E-1294-48B0-8A0C-9C479B386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556148-0982-46C3-B388-3875CF13C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8DFAC3-7780-4453-98DA-D92E717996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DDA3A-A204-44C6-9F96-0565FEB8CF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322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B04549-3525-4096-ACEE-5A8A1CB60E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E91B1B-24EC-4B73-AC94-2C37345C1D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742963-D329-42AF-9160-9E4295495E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F49A3-0E62-46FB-9476-8C3C175841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6654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90EA9C-7AEB-4427-94EB-EBD18A249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E3ED5A-7CB5-4AAC-984C-14E348C2A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5B117-2240-4808-A529-0C5CFA747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DE347-1877-4E33-9D46-46E1F76E44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7888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7B9B23-0ADE-41C1-873C-C950343752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D379D4-8E1B-4714-BEE7-B072C1E5B6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9D8816-9738-4C33-8DE2-C25651264C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F0F3-86E5-4F5F-BC6F-FCE833ECA5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5189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35BA62-0975-48CF-9154-C1C12856C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7C8D8E-CE08-4662-A572-A7D8E12EC6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C0DBD7-51FF-4986-A499-290E41109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653E9-5F0B-430F-ACB9-D9070CDCE1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416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103FE1-44C2-461B-A537-7033BFEAA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F23271-7644-4120-AB6E-9887CEC4D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8B4D0E-CDF0-4623-B6C0-096A56D8C9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12090-A5EC-40CC-8778-2A10011C27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0008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B2FD16A-1367-4D77-BF1D-B54A3EF56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404FCB-31FD-4903-9FAA-9CDC14084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1D47EA-9F4C-42CF-858D-D65F1F8A3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D5D8-252F-4911-95A5-9C7A6B600C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4849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62A70-D457-4D23-9E90-C1D6F627C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B3428-DBF5-4708-B4CD-BEA9A8E41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C7CB25-DE9E-42E1-AFC7-4ED529173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5DD62-3C99-42B5-8503-07DECA3FF3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405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9FDC39-1DDA-4A00-BA7A-EFBCA90C1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F5EC4F-75AC-4B8A-96D5-167BA69E6B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ABC0A5-9B37-4260-B6C1-83261131D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48E3E-BB72-4198-9BF5-DD3B6831D7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2461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C93E54-6777-45CE-8D7E-287FEA4DF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9CA168-5AFE-4D20-ACB6-407B0F6F4A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7C8E9-929C-4D84-8476-5E7B6FB98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FE2E-4E4F-4468-A124-3BAE794E40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7928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5736DB-2FAF-406C-876A-1C874AC9A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416A9D-C365-4CE6-8A68-697630A70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9135ED-35D3-414E-B9CC-700644009D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BCFDD-1743-4D0F-812E-9A44044FA6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5809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0731DB-B108-49ED-A002-6F1C17931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531DDE-7FE8-45B5-A1F9-23398C9D2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6EC476-C514-4ECE-8541-9AA5772853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F4EE6-1818-4E50-8863-04C51CA316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36003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D17C43-9D9F-4F7A-AB6A-11724882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25C0E-B1D9-4914-9D01-413D2DCEB679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E18FF0-CFA7-42A3-9A1F-6BFA6CAB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CA7A52-68AA-493A-AFE8-C514312F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15B92-BAD7-4880-9C33-23356C352A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735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F7A70C-8405-47AE-B357-6E89165D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8BC96-3A12-467B-85E1-F7A4756AE435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7A886A-40FA-4CCB-991B-1D236F96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CA825C-3E33-407D-83A9-40F2B131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9F36-0303-48F4-8633-A29E71147A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646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A14E83-EAA4-40EF-AF4C-A5E7E97E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7CA80-4920-48F1-A476-F65F07AD853B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4B4FD3-E8A9-43B6-B80B-C85B1745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294DE6-97EE-4144-AC14-A61758FE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872F1-94F0-4AE4-8D0E-0C57681BE5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2582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AF2B2CD-DE2E-4A11-BA22-E0B02919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C2E45-DE94-4B08-8398-4C5599C7428D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FFC6B8A-F959-4462-BF8C-A3C971CA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B7C5EDD-2B7A-43A7-917C-26CB95111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EF1C7-8695-4BCD-AA8B-AB2E02E4A8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764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23E08C73-C8D9-464C-82B7-D3ED89E6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39793-16D9-4AAA-A9CF-41507B9D3ADF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F0010589-ACB4-48EC-80F2-D711CB127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27E05811-0884-44F5-817F-22500E05A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186E4-4A7C-4C96-BFB9-3FF2C4615F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2659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73620336-0D9E-46FC-A602-C829A89F2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3B3E0-EDE3-46F0-BE9B-39B976840862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03EB8E0A-CEB3-4165-8468-4E8DE7EE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F6ABE16B-EF22-4ACE-9936-E7AB68D6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ED869-0845-437F-853B-430BAD92AA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91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3626D89A-9803-4CA6-965A-3B16BD1A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AA0A2-B939-4BF9-9A33-A28E49C30272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DF63824D-3539-4B51-BF5E-C5A564ED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A814F42C-3631-4A10-A380-1B0CAB09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42669-559F-46D6-AA5C-B77885ED99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0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E4CC5C-A5FB-4624-BE8E-764662326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136852-A089-40E9-AE54-FFBDBB5BEE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585E5E-283A-4C3C-A12F-79AF0C15C2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3189B-44D1-4A32-9DD7-678C55FAE8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3095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AF96DE6-E98A-4FBB-A327-1884BD4E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9FFCB-1B4F-43B0-BF4D-47BDCC01F197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E9EACE5-69BE-4DF9-824F-C1D6944F1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959ED18-00DD-4D77-B2DB-B7B985B2A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C879-0531-41AB-B99D-A826D90CE1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2457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9FE62A6-7A5B-43E4-9223-15799C02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821B6-F3C0-41D9-B473-E66BF4FB4E84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F42420D-5453-4611-B323-8CF2FEDC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267C59E-11A0-42F0-9C18-B396FE33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03F23-3DE1-4237-B69B-E11F800ED0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92939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80187-0B8D-4DCB-819E-BE2EF4D98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3EEF3-B0FA-4413-882E-9D591A5B2640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B6FEDB-2ED8-4F50-9CD9-B9E9C7FE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50456F-EF66-4B46-AEBC-F5DD0DD5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35F2-911E-437D-B045-95D2BB494F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7913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CC54BF-73D7-47A2-A2B2-7DD08461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3057-0008-49FB-8C4A-FA56193EE816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06ED5A-DAB3-482E-B563-73DD576F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43254A-D620-4469-B24B-2A34FD54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0707-632A-4D09-8FAD-4113D82C45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6317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0532E5-9D85-4953-B96E-DC7DAC5BA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0AE914-926E-464B-B862-6CACD72F5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15B2C3-6C35-4770-A024-B55FAA44F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4B479-F7B6-4F9B-A5F1-7E45826A87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54179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3BCF03-A182-4570-B283-C4A116A77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25CF36-1D64-4F4A-A5AC-79E6A5C7E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D391B7-ADBF-4A21-A770-D9654A8E5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58BA2-92D5-40F0-838A-899E679999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57531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26C0D0-4FD8-431F-88A5-EBD142A04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DB3646-80C0-4474-9F6C-1FC76FE375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B69821-46FC-4641-BEF2-9FBA49A09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AD575-50F7-4B8F-9002-463894F084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72844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A9C15-5BE0-4A61-AA88-34E911C7E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D57DD5-A22B-4AE4-A36F-23B9ABF3B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DBED23-A755-4685-A72A-5AA0A5951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9812-1821-4AF8-84C7-15F3E05BD0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07963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6257E0-064D-4840-BFCB-5625A97D8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0C467E-8A19-4FE6-80C7-0E4C19028C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B30E1F-3AF7-47E3-A0A1-D7F794462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2BDBB-71BE-4044-901C-4AE63283C5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5883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953D9B-A46C-401D-B004-F0EF9DF49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3565E9-6B16-4DF0-A3FE-3E7C876752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F6C42B-E5F2-45FE-B772-2107BFE1C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7C790-5008-4783-A3C4-BEB6A00340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289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0DB5E0-AD56-4C13-836D-0754FC280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E9E33-F1B3-4957-869A-F3F1617C85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F4264A-3BDF-467F-9A36-ED21B04277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6238-0D8B-4B68-A84B-4F61EFA2CD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73055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AC12E5-F1CF-495E-B548-1A8466449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F059795-E5B8-4241-A763-4B78E7EA6A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F32E5A-CD77-4CF2-BA67-468DE33C7E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E2168-548D-4BF8-AF7B-B6DD1073B5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43670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62354B-B01A-44DF-B061-25284E1D4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5E9CF2-C7A3-4B61-BB3C-E0CB8DB0C6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ECEF54-35E9-4C42-A480-D83DA9CDB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7A222-FD85-42D4-AB4F-6B93CB605D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79776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FB5C50-AFFE-486C-9E7E-7FC955229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B6DA49-15AE-40CA-A6D6-852FE6E8C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C45D98-CCE5-4501-A458-CCF177F85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89ACD-3F58-40DD-9D11-0DB2BB41E6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66541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B4501-1F5D-4027-8253-FF19DFF687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A3BCC4-CD71-4D1A-85BC-B15303F31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AD595D-5557-4B40-8926-7C4C3B78F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A2793-41E4-42C4-9817-8689A9A51F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37723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D26C48-5256-43F7-AD90-DC7E34E24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BE68D2-B7F5-4F9E-B53F-F3968E0811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06B601-C668-4EA5-AC2F-F949BD2BE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9E872-1448-4930-93BE-B674B09D0F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54227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81EF25-1398-44CC-A946-C439D04E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74FC0-2110-401C-85A7-23CC42BC4B3D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5B4A21-DD31-4BDF-8C3F-3B41E7AFA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5CF953-BF59-4356-AE28-B47A7C57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0ECE0-C24A-4100-8155-630FCAA5D5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600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FF08ED-EF35-4F4F-9593-4B4DC13E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573B-B49D-450F-BD29-8463DDD4F1BE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CFE176-D8D9-4F76-A1B2-787FE0DB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3BA47D-C152-44D4-90AC-305548ACA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4DCB-7232-4D78-A854-1EE8ACC841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7085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2B1ACD-E066-4E50-B008-A6FE6D9D9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0D670-F940-4781-A871-3B89B9CCDF07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23FC7B8-DA4E-4C65-B6E4-6F3A8C02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306F9A-8672-4A13-94A4-BC8AA6E3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729A2-447E-448E-BB2C-E08F40D386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396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78B9299-1372-430A-ABD0-6C10C8E3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2690C-FA7D-435E-AA29-C627A31F78C1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BAD68A5-D343-4CA4-A72A-7F1A98C8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DB165A0-DFFC-4774-958E-1C881CB9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3E114-3B9C-4298-9389-43F14AA285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7937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2D33B3E0-59BE-48D8-BAAB-36FFD7D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78ACF-7572-441C-A4FB-54877D6CA87C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870A4643-C2F0-4D47-BBF5-1B690ADE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0D41F037-7D86-416A-9EC2-B43841DF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A24ED-FCAB-4F28-9976-7B636CF8A6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34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A0E75C-9AE0-47E5-8C3B-970367D10D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84AE15-C78E-4CD9-836A-1FA6C57AF8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67B059-CED5-4E95-A576-210DD1DB38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8382A-1B6D-41A5-A255-E3AFC8E1DC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92743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1061C377-8A36-4FFC-906B-20A7E0BB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CE4B-6041-427B-8000-4A91424DF580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F86BC774-8AA3-48DF-BA92-2506C93F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04B4EBFB-5C85-4B2E-8FC5-81F9B9A8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4414-1502-4E68-9D1D-ADC244EA48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5034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C29FBA51-7D74-4D7F-A51B-25736E74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B513-64D0-4331-BB54-14C1E9F99F5F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A335E525-3694-4789-8168-26FDBD87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28DE6E5-E94A-4835-9B72-ED65F457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70F2E-66C7-4173-B610-160F72EDA4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4472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C8B6917-2769-4EDA-A88C-61F86079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8993-DDDA-45E0-91D6-36EA8ABDF212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DFDB662-B7B5-4AD5-AAF6-1AD934C27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896C9EA-0972-46E6-AE6B-4FFAD0D4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3221C-AE06-4F95-82FE-35B67D0980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1357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6BFD497-D3F2-416D-803B-71618E97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433A1-09EC-47A2-BE38-60D8231E4281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B469338-1BDE-4F35-A609-4330D7E5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6EFDBDF-EDDE-429F-BB20-4022D65A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50B7-774C-4841-8E7B-F7225C5790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1945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D472AB-1D58-44C6-8828-DD9E6A3C7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7DCD0-7D95-4F7F-85FD-1D8D7AA24C52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EE4C31-A98D-4A32-B397-8ECA7649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F4D6FF-D240-4FFC-8D12-64F7310A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1555-B609-4CB4-A18B-EC3418281A2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9135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9EB5E0-C0DC-4743-95A7-7505D6676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5A532-887C-4C6B-80E3-E77F73CFF2F9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EAA56A-66B5-4C12-8443-AC76324A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BB0172-CA69-43C4-925B-015F0EFD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3DBAD-3A7B-4FA8-9722-D14F705C33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9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C8027D-6EBE-4D9F-8058-167E1A2E70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BA0491-057D-47F5-B53D-147A04088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7A91FF-8DF1-47E3-95B9-75F25B594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7F3BB-E18D-4865-B4AE-49A70FE6D6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049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F0D235-52FB-4F34-A4A1-E3832A834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0C1101-A19E-426F-83FC-7CFF02F56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673E6B-2516-4D1F-B321-9CA4B33B6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C693D-35E8-4946-8ACF-D62893C80B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24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F4EE79-363F-43C1-B104-F268CC89F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33FD55-78C2-42C9-8F17-452FE5948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CCD97-9B01-4D3D-9A48-716C6F768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D1F39-665A-4FA2-A2AC-7DA49D44CF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62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FC5BE-AB39-4B24-9C65-152275428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968CCB-04E9-4335-8017-56F7B3D75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D0B14D-89AE-4F79-9AA5-A7A9D3CBE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74B84-9798-4490-89BD-3BFA07B620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010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24CC795-C609-4F8C-93B2-508125AA5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FF011-3D9C-42D4-BEC4-9C05CEF7E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B4D65F-23D5-4C71-A5BA-EB756B420C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0C9FCF4-BE36-4A58-816B-A4E7C4B60C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4D51C3-89DB-4986-BDEA-36835A828C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833DA95-7351-41E2-8158-157D2A8859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63F27D4-01D7-465E-A63A-80BBDE2BE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E3CD236-6233-4B5A-A160-4AF8BF2D0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35234A-3297-49F8-87E8-6E212D7853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C36577C-3E78-4A82-B4D9-1B47DA22A1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B4EB19-F985-422E-A7B6-35B5A65A70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6770C0D-D115-48D7-91CE-07A720CE7F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版面配置區 1">
            <a:extLst>
              <a:ext uri="{FF2B5EF4-FFF2-40B4-BE49-F238E27FC236}">
                <a16:creationId xmlns:a16="http://schemas.microsoft.com/office/drawing/2014/main" id="{53A01399-ED77-4EBB-A69A-26713481E4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文字版面配置區 2">
            <a:extLst>
              <a:ext uri="{FF2B5EF4-FFF2-40B4-BE49-F238E27FC236}">
                <a16:creationId xmlns:a16="http://schemas.microsoft.com/office/drawing/2014/main" id="{86807939-872C-422B-8C19-EF7581E603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08F0F3-62CB-40FD-93D8-B074AB715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F4B277B2-6A4B-43C6-BC9E-20981EB724F8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91154D-F0F3-458C-BCC9-B74209949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62623E-9E78-4FAD-B97A-0E1E1968C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383BCF7-C736-4F09-B57E-4C4FFFFFF7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AED4D3-F1BF-4DEC-81DF-07ED50768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00A69E-99D2-4B4F-8B48-8BFE4AD1B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6D2F28-8715-4C02-B0FA-A4C01CEDF5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699384-5299-4530-9574-93212F5D96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8077F44-1616-4192-9918-29E2459ABB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D98F606-1898-4D4E-AA6B-6B6D84586D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版面配置區 1">
            <a:extLst>
              <a:ext uri="{FF2B5EF4-FFF2-40B4-BE49-F238E27FC236}">
                <a16:creationId xmlns:a16="http://schemas.microsoft.com/office/drawing/2014/main" id="{C901B7EB-EF2F-4F15-BE25-B0A57ADEDC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5123" name="文字版面配置區 2">
            <a:extLst>
              <a:ext uri="{FF2B5EF4-FFF2-40B4-BE49-F238E27FC236}">
                <a16:creationId xmlns:a16="http://schemas.microsoft.com/office/drawing/2014/main" id="{82F18F52-55ED-41BE-A30F-D119FA37E4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96FEF7-EE10-436B-9915-BA4E4C8D3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9C8AFB-13F5-455D-B71C-81D2938F773E}" type="datetimeFigureOut">
              <a:rPr lang="zh-TW" altLang="en-US"/>
              <a:pPr>
                <a:defRPr/>
              </a:pPr>
              <a:t>2024/12/16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C5B627-E3A3-4FC5-B1AA-30E85E874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53759E4-DB9A-4206-A380-493C217F2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2309B8-1B1D-47DD-AFFC-703035FE41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>
            <a:extLst>
              <a:ext uri="{FF2B5EF4-FFF2-40B4-BE49-F238E27FC236}">
                <a16:creationId xmlns:a16="http://schemas.microsoft.com/office/drawing/2014/main" id="{2D4C97C5-64F6-42F8-BEEE-BA064F0371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5500"/>
              </a:lnSpc>
              <a:spcBef>
                <a:spcPct val="0"/>
              </a:spcBef>
            </a:pPr>
            <a:endParaRPr lang="en-US" altLang="zh-TW" sz="4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>
              <a:lnSpc>
                <a:spcPts val="5500"/>
              </a:lnSpc>
              <a:spcBef>
                <a:spcPct val="0"/>
              </a:spcBef>
            </a:pPr>
            <a:r>
              <a:rPr lang="en-US" altLang="zh-TW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24.</a:t>
            </a: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聖經</a:t>
            </a:r>
            <a:r>
              <a:rPr lang="en-US" altLang="zh-TW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——</a:t>
            </a: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這是上主的話</a:t>
            </a:r>
            <a:endParaRPr lang="en-US" altLang="zh-TW" sz="4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endParaRPr lang="en-US" altLang="zh-TW" sz="4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>
              <a:lnSpc>
                <a:spcPts val="5500"/>
              </a:lnSpc>
              <a:spcBef>
                <a:spcPct val="0"/>
              </a:spcBef>
            </a:pP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啟示的宗教：人找神</a:t>
            </a:r>
            <a:r>
              <a:rPr lang="en-US" altLang="zh-TW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Wingdings" panose="05000000000000000000" pitchFamily="2" charset="2"/>
              </a:rPr>
              <a:t>神找人</a:t>
            </a:r>
            <a:endParaRPr lang="zh-TW" altLang="en-US" sz="4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>
              <a:lnSpc>
                <a:spcPts val="5500"/>
              </a:lnSpc>
              <a:spcBef>
                <a:spcPct val="0"/>
              </a:spcBef>
            </a:pPr>
            <a:endParaRPr lang="en-US" altLang="zh-TW" sz="4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>
              <a:lnSpc>
                <a:spcPts val="5500"/>
              </a:lnSpc>
              <a:spcBef>
                <a:spcPct val="0"/>
              </a:spcBef>
            </a:pP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啟示：看得出</a:t>
            </a:r>
            <a:r>
              <a:rPr lang="en-US" altLang="zh-TW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,</a:t>
            </a: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聽得出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z="4800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endParaRPr lang="zh-TW" altLang="en-US" sz="4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4049CA-997B-4F80-90B2-4D7BCF34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5500"/>
              </a:lnSpc>
              <a:spcBef>
                <a:spcPts val="0"/>
              </a:spcBef>
              <a:defRPr/>
            </a:pP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三、行為語言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語言用來表達自我，它透過一些外在的標記，表達一些更深的事實。它通常有三種方式：聲音語言、身體語言、行為語言。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聲音語言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就是我們的說話，我們用說話來表達我們的思想，例如母親向女兒說：「我愛你！」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身體語言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就是用身體的動作去表達同樣的訊息，例如母親抱著女兒、親吻女兒。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行為語言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則略有不同，它是用整個生活的方式和事實，去表達這個訊息。例如母親為女兒煮一碗湯、一碗藥，聽她訴苦，分享她的喜樂等等，這些都是表達「母親愛女兒」的語言</a:t>
            </a: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——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行為語言。</a:t>
            </a:r>
            <a:endParaRPr lang="zh-TW" altLang="en-US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8771E2-A930-4E20-9857-68856E4F5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  上主對人的啟示，用的原來只是「行為語言」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，即是說：整個宇宙、我們的整個生命、人類的整個歷史，都在說：「天主愛了我們；天主與我們同在」。天主並沒有在耳邊告訴我們他如何愛我們。</a:t>
            </a:r>
          </a:p>
          <a:p>
            <a:pPr algn="just" eaLnBrk="1">
              <a:lnSpc>
                <a:spcPts val="5500"/>
              </a:lnSpc>
              <a:spcBef>
                <a:spcPts val="0"/>
              </a:spcBef>
              <a:defRPr/>
            </a:pP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四、</a:t>
            </a:r>
            <a:r>
              <a:rPr lang="zh-TW" altLang="en-US" sz="144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天主說話了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這個愛我們，與我們同在的主，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最後也「說話了」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，他藉聖經而說話。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基督徒所相信的主，是一個與人類同在的神，一個關心人，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進入了人類歷史，分享了人類命運的主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。許多宗教的神都是等待人去找尋和膜拜，但基督徒的神卻主動去找人。數千年前以色列民族的歷史，所要說明的就是這事實。</a:t>
            </a:r>
            <a:endParaRPr lang="zh-TW" altLang="en-US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1D51A6F-1642-4211-A631-80B39AE37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  古時以色列民族的領袖（例如梅瑟），他們在自己民族的爭取自由和復國努力中，都「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看出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」其實是上主在帶領他們脫離奴役、奔向自由；他們把這些宗教經驗寫出來，便成為聖經中的「出谷紀」。以色列人也在許多賢人的話語中，「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聽出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」是上主在說話；這些說話的紀錄，後來便成了聖經中的「先知書」。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於是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聖經便成了上主的一種「聲音語言」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，這「語言」在表達一件更偉大的事實，這事實便是：「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上主與我們同在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」。所以，</a:t>
            </a:r>
            <a:r>
              <a:rPr lang="zh-TW" altLang="en-US" sz="12800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上主其實是用了「帶領以色列民族」作為一句「話」，顯示他是要領導「一切民族」。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所以相信聖經的中國基督徒，也有理由相信上主</a:t>
            </a:r>
            <a:endParaRPr lang="zh-TW" altLang="en-US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B46CE0A-7CFE-4F7B-A09D-E821D5C1C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是在帶領中華民族奔向自由，而</a:t>
            </a:r>
            <a:r>
              <a:rPr lang="zh-TW" altLang="en-US" sz="12800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中華民族的歷代聖哲，也就等於是上主的「先知」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，是上主要透過他們去訓導中華民族，並使中華民族能逐漸認識生命、邁向完美。這也是「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天不生仲尼，萬古長如夜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」的意義。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在這意義下，讀聖經的人並不是在讀數千年前的「以色列民族史」，而是透過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以色列民族史（上主的「聲音語言」）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去「聽」、去「看」出上主的「行為語言」，並藉此「語言」而瞭解和深信：</a:t>
            </a:r>
            <a:r>
              <a:rPr lang="zh-TW" altLang="en-US" sz="12800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上主同樣在照顧我們、我們的民族、我們的世界，而且現在仍在照顧著我們每一個人。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>
            <a:extLst>
              <a:ext uri="{FF2B5EF4-FFF2-40B4-BE49-F238E27FC236}">
                <a16:creationId xmlns:a16="http://schemas.microsoft.com/office/drawing/2014/main" id="{438EC877-6270-4616-86B6-4A23B346FDE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五、逐漸啟示的天主</a:t>
            </a:r>
            <a:r>
              <a:rPr lang="zh-CN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endParaRPr lang="en-US" altLang="zh-CN" sz="1600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0" indent="0" eaLnBrk="1" hangingPunct="1">
              <a:buFontTx/>
              <a:buNone/>
            </a:pPr>
            <a:r>
              <a:rPr lang="zh-CN" altLang="zh-TW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天主是逐漸向人自我顯示，他對人的要求也是逐漸提升的。以下是兩個例子：</a:t>
            </a:r>
            <a:endParaRPr lang="zh-CN" altLang="en-US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0" indent="0" eaLnBrk="1" hangingPunct="1">
              <a:buFontTx/>
              <a:buAutoNum type="arabicPeriod"/>
            </a:pPr>
            <a:r>
              <a:rPr lang="zh-CN" altLang="en-US" sz="4400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天主的形象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：</a:t>
            </a:r>
            <a:endParaRPr lang="zh-CN" altLang="en-US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0" indent="0" eaLnBrk="1" hangingPunct="1"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家神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（亞巴郎家）</a:t>
            </a:r>
            <a:endParaRPr lang="zh-CN" altLang="en-US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0" indent="0" eaLnBrk="1" hangingPunct="1"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族神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（以色列民族）</a:t>
            </a:r>
          </a:p>
          <a:p>
            <a:pPr marL="0" indent="0" eaLnBrk="1" hangingPunct="1"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戰神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（替以色列人作戰）</a:t>
            </a:r>
            <a:endParaRPr lang="zh-CN" altLang="zh-TW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0" indent="0" eaLnBrk="1" hangingPunct="1"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萬民之神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（先知時代）</a:t>
            </a:r>
          </a:p>
          <a:p>
            <a:pPr marL="0" indent="0" eaLnBrk="1" hangingPunct="1">
              <a:buFontTx/>
              <a:buNone/>
            </a:pP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父親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en-US" altLang="zh-TW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天父</a:t>
            </a: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（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耶穌的邀請）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529ED590-6C21-4426-AD65-975EA5213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449263" indent="-449263" eaLnBrk="1" hangingPunct="1">
              <a:buFontTx/>
              <a:buNone/>
              <a:defRPr/>
            </a:pPr>
            <a:r>
              <a:rPr lang="en-US" altLang="zh-TW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2.</a:t>
            </a:r>
            <a:r>
              <a:rPr lang="zh-CN" altLang="en-US" sz="4000" b="1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寬恕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：</a:t>
            </a:r>
          </a:p>
          <a:p>
            <a:pPr marL="449263" indent="-449263" eaLnBrk="1" hangingPunct="1">
              <a:defRPr/>
            </a:pPr>
            <a:r>
              <a:rPr lang="zh-CN" altLang="en-US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無限制的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：</a:t>
            </a: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七倍至七十七倍報復（創</a:t>
            </a: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4:24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）。</a:t>
            </a:r>
          </a:p>
          <a:p>
            <a:pPr marL="449263" indent="-449263" eaLnBrk="1" hangingPunct="1">
              <a:defRPr/>
            </a:pP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『</a:t>
            </a:r>
            <a:r>
              <a:rPr lang="zh-CN" altLang="en-US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以眼還眼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，以牙還牙</a:t>
            </a: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』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（出</a:t>
            </a: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21:25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）。</a:t>
            </a:r>
          </a:p>
          <a:p>
            <a:pPr marL="449263" indent="-449263" eaLnBrk="1" hangingPunct="1">
              <a:defRPr/>
            </a:pPr>
            <a:r>
              <a:rPr lang="zh-CN" altLang="en-US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寬恕七次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（伯多祿）</a:t>
            </a:r>
          </a:p>
          <a:p>
            <a:pPr marL="449263" indent="-449263" eaLnBrk="1" hangingPunct="1">
              <a:defRPr/>
            </a:pPr>
            <a:r>
              <a:rPr lang="zh-CN" altLang="en-US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七十個七次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（瑪</a:t>
            </a: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18:21-35</a:t>
            </a: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），無限寬恕。</a:t>
            </a:r>
            <a:endParaRPr lang="zh-CN" altLang="en-US" dirty="0">
              <a:solidFill>
                <a:srgbClr val="000000"/>
              </a:solidFill>
              <a:ea typeface="華康粗黑體" pitchFamily="49" charset="-120"/>
              <a:cs typeface="華康黑體(P)-GB5" pitchFamily="34" charset="-120"/>
            </a:endParaRPr>
          </a:p>
          <a:p>
            <a:pPr marL="449263" indent="-449263" eaLnBrk="1" hangingPunct="1">
              <a:spcBef>
                <a:spcPct val="50000"/>
              </a:spcBef>
              <a:buFontTx/>
              <a:buNone/>
              <a:defRPr/>
            </a:pP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 </a:t>
            </a:r>
            <a:r>
              <a:rPr lang="zh-CN" altLang="zh-TW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 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 </a:t>
            </a: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這裡我們應採取一些教訓：</a:t>
            </a:r>
          </a:p>
          <a:p>
            <a:pPr marL="449263" indent="-449263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zh-TW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A.</a:t>
            </a: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讀聖經一定要</a:t>
            </a:r>
            <a:r>
              <a:rPr lang="zh-CN" altLang="en-US" sz="3600" b="1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讀通全本書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，不能</a:t>
            </a:r>
            <a:r>
              <a:rPr lang="zh-CN" altLang="en-US" b="1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斷章取義</a:t>
            </a:r>
            <a:r>
              <a:rPr lang="zh-CN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。</a:t>
            </a:r>
            <a:endParaRPr lang="zh-CN" altLang="zh-TW" dirty="0">
              <a:solidFill>
                <a:srgbClr val="000000"/>
              </a:solidFill>
              <a:ea typeface="華康粗黑體" pitchFamily="49" charset="-120"/>
              <a:cs typeface="華康黑體(P)-GB5" pitchFamily="34" charset="-12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TW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B.</a:t>
            </a: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古經時代的以色列人，正是處於人類的</a:t>
            </a:r>
            <a:endParaRPr lang="zh-CN" altLang="zh-TW" dirty="0">
              <a:solidFill>
                <a:srgbClr val="000000"/>
              </a:solidFill>
              <a:ea typeface="華康粗黑體" pitchFamily="49" charset="-120"/>
              <a:cs typeface="華康黑體(P)-GB5" pitchFamily="34" charset="-120"/>
            </a:endParaRPr>
          </a:p>
          <a:p>
            <a:pPr marL="449263" indent="-449263" eaLnBrk="1" hangingPunct="1">
              <a:buFontTx/>
              <a:buNone/>
              <a:defRPr/>
            </a:pP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   </a:t>
            </a: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『</a:t>
            </a:r>
            <a:r>
              <a:rPr lang="zh-CN" altLang="en-US" dirty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兒童期</a:t>
            </a:r>
            <a:r>
              <a:rPr lang="en-US" altLang="zh-CN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』</a:t>
            </a:r>
            <a:r>
              <a:rPr lang="zh-TW" altLang="en-US" dirty="0">
                <a:solidFill>
                  <a:srgbClr val="000000"/>
                </a:solidFill>
                <a:ea typeface="華康粗黑體" pitchFamily="49" charset="-120"/>
                <a:cs typeface="華康黑體(P)-GB5" pitchFamily="34" charset="-120"/>
              </a:rPr>
              <a:t>，天主的啟示也必須適合他們當時的情況和程度。</a:t>
            </a:r>
            <a:endParaRPr lang="zh-CN" altLang="en-US" dirty="0">
              <a:solidFill>
                <a:srgbClr val="000000"/>
              </a:solidFill>
              <a:ea typeface="華康粗黑體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FDA302F-853B-4F1E-B2E1-A3D6DBA514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1400">
              <a:solidFill>
                <a:srgbClr val="FF0000"/>
              </a:solidFill>
              <a:ea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sz="4000">
                <a:solidFill>
                  <a:srgbClr val="FF0000"/>
                </a:solidFill>
                <a:ea typeface="華康黑體(P)-GB5" pitchFamily="34" charset="-120"/>
              </a:rPr>
              <a:t> </a:t>
            </a:r>
            <a:r>
              <a:rPr lang="zh-TW" altLang="en-US" sz="4000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逐漸啟示</a:t>
            </a:r>
            <a:r>
              <a:rPr lang="en-US" altLang="zh-TW" sz="4000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/</a:t>
            </a:r>
            <a:r>
              <a:rPr lang="zh-TW" altLang="en-US" sz="4000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成長</a:t>
            </a:r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95DDB24E-D1CF-45BD-A804-DDEBBF38FB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213" y="549275"/>
            <a:ext cx="7704137" cy="287972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BB1FAB48-2038-463A-B43F-BA721D381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3429000"/>
            <a:ext cx="7775575" cy="295275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C71B0BDD-1C99-43B0-8A2C-7197D69B0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2852738"/>
            <a:ext cx="0" cy="1223962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EF6AFA14-601B-416B-983D-73208A4C4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2492375"/>
            <a:ext cx="0" cy="1873250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7F4F8D53-C069-4362-9C1F-DACEF3F32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0575"/>
            <a:ext cx="0" cy="2881313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4F269F11-8353-4618-9961-8F9F1F3FF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15573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CFA690FE-7B52-4DED-8AF6-41BDF3CC7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484313"/>
            <a:ext cx="0" cy="3889375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E06B5884-6DD7-4319-B95E-7F8180150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052513"/>
            <a:ext cx="0" cy="4824412"/>
          </a:xfrm>
          <a:prstGeom prst="line">
            <a:avLst/>
          </a:prstGeom>
          <a:noFill/>
          <a:ln w="38100">
            <a:solidFill>
              <a:srgbClr val="0000FF"/>
            </a:solidFill>
            <a:prstDash val="lgDashDot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B2E22E66-E42F-4BC2-A116-6E16AC893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141663"/>
            <a:ext cx="5032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3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4C432903-CFDA-4274-8D5E-D415C5679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3076575"/>
            <a:ext cx="647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5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1FA76BC8-2D82-46FA-A778-7A936D8DA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68638"/>
            <a:ext cx="647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6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E842A1E0-9358-469B-8838-C1ECAAE1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2997200"/>
            <a:ext cx="792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72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1264EDA8-25BC-4BB0-A678-E553E0AFA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924175"/>
            <a:ext cx="7921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8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1520" name="Text Box 16">
            <a:extLst>
              <a:ext uri="{FF2B5EF4-FFF2-40B4-BE49-F238E27FC236}">
                <a16:creationId xmlns:a16="http://schemas.microsoft.com/office/drawing/2014/main" id="{87B6D905-FD30-4EBC-B0D3-2508E73DF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2636838"/>
            <a:ext cx="1008062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 sz="117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7EFB2AE7-216E-4435-BED2-D71FE8E80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2205038"/>
            <a:ext cx="6778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家神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E6376E86-9975-45F8-98C4-D07D5345F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8" y="3860800"/>
            <a:ext cx="11699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zh-TW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kumimoji="0"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報復七倍</a:t>
            </a:r>
            <a:r>
              <a:rPr kumimoji="0" lang="zh-TW" altLang="en-US">
                <a:solidFill>
                  <a:srgbClr val="7030A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無限報復</a:t>
            </a:r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2D0C592A-F40B-443A-9CE1-A24BAF0F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1701800"/>
            <a:ext cx="677863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族神</a:t>
            </a: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BFBCDDDF-7085-45F8-B17F-AB4B9DC09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3" y="4365625"/>
            <a:ext cx="7493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50000"/>
              </a:spcBef>
              <a:buFontTx/>
              <a:buNone/>
            </a:pPr>
            <a:r>
              <a:rPr kumimoji="0" lang="zh-TW" altLang="en-US" b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以牙還牙</a:t>
            </a:r>
            <a:endParaRPr kumimoji="0" lang="en-US" altLang="zh-TW" b="1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出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21:24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手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/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腳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/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烙</a:t>
            </a:r>
            <a:r>
              <a:rPr kumimoji="0" lang="en-US" altLang="zh-TW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/</a:t>
            </a:r>
            <a:r>
              <a:rPr kumimoji="0" lang="zh-TW" altLang="en-US" sz="1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疤</a:t>
            </a: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36444020-52B7-4ACA-9F1F-E094F2F0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775" y="4724400"/>
            <a:ext cx="677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寬恕七次</a:t>
            </a:r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1DAD22EA-D50E-4CD8-BD45-D936C4D39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263" y="1339850"/>
            <a:ext cx="6778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戰神</a:t>
            </a:r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44EC2DE3-80EC-44F5-8FE1-A8E51C264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763" y="692150"/>
            <a:ext cx="677862" cy="187325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萬民之神</a:t>
            </a:r>
          </a:p>
        </p:txBody>
      </p:sp>
      <p:sp>
        <p:nvSpPr>
          <p:cNvPr id="14360" name="Text Box 24">
            <a:extLst>
              <a:ext uri="{FF2B5EF4-FFF2-40B4-BE49-F238E27FC236}">
                <a16:creationId xmlns:a16="http://schemas.microsoft.com/office/drawing/2014/main" id="{6AED218B-1862-4C6E-9438-81BF48388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4365625"/>
            <a:ext cx="677863" cy="223202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七十個七次</a:t>
            </a:r>
          </a:p>
        </p:txBody>
      </p:sp>
      <p:sp>
        <p:nvSpPr>
          <p:cNvPr id="14361" name="Text Box 25">
            <a:extLst>
              <a:ext uri="{FF2B5EF4-FFF2-40B4-BE49-F238E27FC236}">
                <a16:creationId xmlns:a16="http://schemas.microsoft.com/office/drawing/2014/main" id="{40066661-FF00-426F-BC57-EC103C149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8388" y="476250"/>
            <a:ext cx="800100" cy="12969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父親</a:t>
            </a:r>
          </a:p>
        </p:txBody>
      </p:sp>
      <p:sp>
        <p:nvSpPr>
          <p:cNvPr id="14362" name="Text Box 26">
            <a:extLst>
              <a:ext uri="{FF2B5EF4-FFF2-40B4-BE49-F238E27FC236}">
                <a16:creationId xmlns:a16="http://schemas.microsoft.com/office/drawing/2014/main" id="{A21A25DB-EC00-4881-BC89-EF129B288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5013325"/>
            <a:ext cx="738187" cy="15113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不計較</a:t>
            </a:r>
          </a:p>
        </p:txBody>
      </p:sp>
      <p:sp>
        <p:nvSpPr>
          <p:cNvPr id="14363" name="Text Box 27">
            <a:extLst>
              <a:ext uri="{FF2B5EF4-FFF2-40B4-BE49-F238E27FC236}">
                <a16:creationId xmlns:a16="http://schemas.microsoft.com/office/drawing/2014/main" id="{3BA69F47-239C-4FDA-A516-531438CCE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1557338"/>
            <a:ext cx="9239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胸襟</a:t>
            </a: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EBC7480E-94C4-4BEA-BFCC-8FBE96D5D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4381500"/>
            <a:ext cx="9239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視野</a:t>
            </a:r>
          </a:p>
        </p:txBody>
      </p:sp>
      <p:sp>
        <p:nvSpPr>
          <p:cNvPr id="14365" name="Text Box 29">
            <a:extLst>
              <a:ext uri="{FF2B5EF4-FFF2-40B4-BE49-F238E27FC236}">
                <a16:creationId xmlns:a16="http://schemas.microsoft.com/office/drawing/2014/main" id="{161B7BD6-46C7-4DFF-8A7A-19B2EB3B1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679450"/>
            <a:ext cx="738187" cy="5543550"/>
          </a:xfrm>
          <a:prstGeom prst="rect">
            <a:avLst/>
          </a:prstGeom>
          <a:solidFill>
            <a:srgbClr val="FFFF00"/>
          </a:solidFill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zh-TW" altLang="en-US" sz="3600" spc="600">
                <a:solidFill>
                  <a:srgbClr val="0000FF"/>
                </a:solidFill>
                <a:latin typeface="Calibri"/>
                <a:ea typeface="華康粗黑體" pitchFamily="49" charset="-120"/>
              </a:rPr>
              <a:t>天國境界，有容乃大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4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/>
      <p:bldP spid="14354" grpId="0"/>
      <p:bldP spid="14355" grpId="0"/>
      <p:bldP spid="14356" grpId="0"/>
      <p:bldP spid="14357" grpId="0"/>
      <p:bldP spid="14358" grpId="0"/>
      <p:bldP spid="14359" grpId="0" animBg="1"/>
      <p:bldP spid="14360" grpId="0" animBg="1"/>
      <p:bldP spid="14361" grpId="0" animBg="1"/>
      <p:bldP spid="14362" grpId="0" animBg="1"/>
      <p:bldP spid="14363" grpId="0"/>
      <p:bldP spid="143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F59661CD-1859-452A-A000-1253BCBE9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539750" indent="-539750" eaLnBrk="1" hangingPunct="1">
              <a:buFontTx/>
              <a:buNone/>
            </a:pP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C.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我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們每個人，每個民族，每個教會，都在</a:t>
            </a:r>
            <a:r>
              <a:rPr lang="zh-CN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慢慢認識天主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逐漸認識真理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。誰也不能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</a:rPr>
              <a:t>自以為是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，自以為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</a:rPr>
              <a:t>已找到真理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，或誤以為自己是天主的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唯一代言人，妄自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以天主的名義去隨便判斷別人，甚至「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</a:rPr>
              <a:t>替天行道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」。梵二承認教會是一個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TW" altLang="en-US" sz="400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旅途中的教會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，自己也是在不斷找尋真理，需要不斷</a:t>
            </a:r>
            <a:r>
              <a:rPr lang="zh-TW" altLang="en-US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自我淨化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，正是出於這種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覺悟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  <a:endParaRPr lang="zh-CN" altLang="en-US">
              <a:solidFill>
                <a:srgbClr val="000000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539750" indent="-539750" eaLnBrk="1" hangingPunct="1">
              <a:buFontTx/>
              <a:buNone/>
            </a:pP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D.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中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國人認為一個人初讀書時是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CC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隙中窺月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或管中窺月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，有了所悟以後變成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CC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庭中望月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，最後才達到在毫無遮掩下的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TW" altLang="en-US">
                <a:solidFill>
                  <a:srgbClr val="CC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台</a:t>
            </a:r>
            <a:r>
              <a:rPr lang="zh-CN" altLang="en-US">
                <a:solidFill>
                  <a:srgbClr val="CC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上玩月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，對月有情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即</a:t>
            </a:r>
            <a:r>
              <a:rPr lang="zh-TW" altLang="en-US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</a:rPr>
              <a:t>對物有情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。這也說明我們</a:t>
            </a:r>
            <a:r>
              <a:rPr lang="zh-CN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對真理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的瞭解和實踐，總有一個漸進的過程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  <a:endParaRPr lang="zh-TW" altLang="en-US">
              <a:solidFill>
                <a:srgbClr val="000000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02F7C038-A88E-462F-B73C-25A0CB694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539750" indent="-539750" algn="ctr"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六、泛愛眾的天主</a:t>
            </a:r>
            <a:endParaRPr lang="zh-CN" altLang="en-US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539750" indent="-539750" eaLnBrk="1" hangingPunct="1">
              <a:buFontTx/>
              <a:buAutoNum type="arabicPeriod"/>
            </a:pP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聖經與各文化是平行的，以色列民與各民族也是平行的。聖經是上主的啟示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中華文化中也蘊含天主的啟</a:t>
            </a:r>
            <a:r>
              <a:rPr lang="zh-CN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示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（雖然層次不同）。天主愛了一切人，也召叫了一切人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他絕不</a:t>
            </a:r>
            <a:r>
              <a:rPr lang="en-US" altLang="zh-CN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偏心</a:t>
            </a:r>
            <a:r>
              <a:rPr lang="en-US" altLang="zh-CN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</a:p>
          <a:p>
            <a:pPr marL="539750" indent="-539750" eaLnBrk="1" hangingPunct="1">
              <a:buFontTx/>
              <a:buAutoNum type="arabicPeriod"/>
            </a:pP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但聖經仍有其獨特的地位，因為它是天主所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欽定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的，是天主刻意選出來，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並藉此而清楚地、直接地向人說話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。在天主的計畫中，聖經並享有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『</a:t>
            </a:r>
            <a:r>
              <a:rPr lang="zh-CN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不可錯性</a:t>
            </a:r>
            <a:r>
              <a:rPr lang="en-US" altLang="zh-CN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』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，使我們可以完全相信聖經，並以之作為我們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奔向永生的安全而準確的指示器</a:t>
            </a:r>
            <a:r>
              <a:rPr lang="zh-TW" altLang="en-US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A6DC92A1-E998-4759-9F11-D12600359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630238" indent="-630238" eaLnBrk="1" hangingPunct="1">
              <a:buFontTx/>
              <a:buNone/>
            </a:pP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3.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天主恩寵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en-US" altLang="zh-TW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given grace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永遠是足夠的、充沛的，但人的接受能力卻永遠是有限的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en-US" altLang="zh-TW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accepted grace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。所以我們應努力去學習，而不應對我們所擁有的自滿自足。</a:t>
            </a:r>
            <a:endParaRPr lang="zh-CN" altLang="en-US">
              <a:solidFill>
                <a:srgbClr val="000000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marL="630238" indent="-630238" eaLnBrk="1" hangingPunct="1">
              <a:buFontTx/>
              <a:buAutoNum type="arabicPeriod" startAt="4"/>
            </a:pP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讀聖經能使我們的眼和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耳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都</a:t>
            </a:r>
            <a:r>
              <a:rPr lang="zh-CN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更敏銳</a:t>
            </a:r>
            <a:r>
              <a:rPr lang="en-US" altLang="zh-CN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(sensitive)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，使我們能看到、聽到上主在世上的臨在。我們也可以說：聆聽人的話和聆聽上主的話是互相補充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和互相提升的：</a:t>
            </a:r>
            <a:r>
              <a:rPr lang="zh-CN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越能明白人，就越能明白上主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；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越肯聽上主話的人，也越肯聽人的話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  <a:r>
              <a:rPr lang="en-US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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教會正因為屬神，所以十分屬人。</a:t>
            </a:r>
          </a:p>
          <a:p>
            <a:pPr marL="630238" indent="-630238" eaLnBrk="1" hangingPunct="1">
              <a:buFontTx/>
              <a:buNone/>
            </a:pPr>
            <a:r>
              <a:rPr lang="zh-CN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CN" altLang="zh-TW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  <a:r>
              <a:rPr lang="zh-TW" altLang="en-US">
                <a:solidFill>
                  <a:srgbClr val="00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同樣，聖經與文化也有互相補充和提升的作用。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7F7E2FB4-9572-4F46-8B7E-9E063337B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</p:spPr>
        <p:txBody>
          <a:bodyPr/>
          <a:lstStyle/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zh-TW" sz="33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18. </a:t>
            </a:r>
            <a:r>
              <a:rPr lang="zh-TW" altLang="en-US" sz="48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尊重</a:t>
            </a:r>
            <a:r>
              <a:rPr lang="zh-TW" altLang="en-US" sz="33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原則 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</a:t>
            </a:r>
            <a:r>
              <a:rPr lang="zh-TW" altLang="en-US" sz="2800">
                <a:ea typeface="華康儷中黑" panose="020B0509000000000000" pitchFamily="49" charset="-120"/>
                <a:cs typeface="華康黑體(P)-GB5" pitchFamily="34" charset="-120"/>
              </a:rPr>
              <a:t>基要派傳教：否定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,</a:t>
            </a:r>
            <a:r>
              <a:rPr lang="zh-TW" altLang="en-US" sz="2800">
                <a:ea typeface="華康儷中黑" panose="020B0509000000000000" pitchFamily="49" charset="-120"/>
                <a:cs typeface="華康黑體(P)-GB5" pitchFamily="34" charset="-120"/>
              </a:rPr>
              <a:t>恐嚇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      </a:t>
            </a:r>
            <a:r>
              <a:rPr lang="zh-TW" altLang="en-US" sz="33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德肋撒修女的</a:t>
            </a:r>
            <a:r>
              <a:rPr lang="zh-TW" altLang="en-US" sz="60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福傳三步曲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：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   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a.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讓他成為</a:t>
            </a:r>
            <a:r>
              <a:rPr lang="zh-TW" altLang="en-US" sz="48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更好的他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 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 sz="2800">
                <a:ea typeface="華康儷中黑" panose="020B0509000000000000" pitchFamily="49" charset="-120"/>
                <a:cs typeface="華康黑體(P)-GB5" pitchFamily="34" charset="-120"/>
              </a:rPr>
              <a:t>天主教徒成為</a:t>
            </a:r>
            <a:b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</a:b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    </a:t>
            </a:r>
            <a:r>
              <a:rPr lang="zh-TW" altLang="en-US" sz="2800">
                <a:ea typeface="華康儷中黑" panose="020B0509000000000000" pitchFamily="49" charset="-120"/>
                <a:cs typeface="華康黑體(P)-GB5" pitchFamily="34" charset="-120"/>
              </a:rPr>
              <a:t>更好的天主教徒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,</a:t>
            </a:r>
            <a:r>
              <a:rPr lang="zh-TW" altLang="en-US" sz="2800">
                <a:ea typeface="華康儷中黑" panose="020B0509000000000000" pitchFamily="49" charset="-120"/>
                <a:cs typeface="華康黑體(P)-GB5" pitchFamily="34" charset="-120"/>
              </a:rPr>
              <a:t>佛教徒成為更好的佛教徒</a:t>
            </a:r>
            <a:r>
              <a:rPr lang="en-US" altLang="zh-TW" sz="2800" b="1">
                <a:ea typeface="華康儷中黑" panose="020B0509000000000000" pitchFamily="49" charset="-120"/>
                <a:cs typeface="華康黑體(P)-GB5" pitchFamily="34" charset="-120"/>
              </a:rPr>
              <a:t>……</a:t>
            </a:r>
            <a:r>
              <a:rPr lang="en-US" altLang="zh-TW" sz="2800"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  <a:r>
              <a:rPr lang="zh-TW" altLang="en-US" sz="2800">
                <a:ea typeface="華康儷中黑" panose="020B0509000000000000" pitchFamily="49" charset="-120"/>
                <a:cs typeface="華康黑體(P)-GB5" pitchFamily="34" charset="-120"/>
              </a:rPr>
              <a:t>  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   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b.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讓他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兼善他人</a:t>
            </a:r>
            <a:r>
              <a:rPr lang="zh-TW" altLang="en-US" sz="33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 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不單獨善其身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  <a:endParaRPr lang="zh-TW" altLang="en-US" sz="3300">
              <a:ea typeface="華康儷中黑" panose="020B0509000000000000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   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c.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讓他成為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天主教徒</a:t>
            </a:r>
            <a:r>
              <a:rPr lang="zh-TW" altLang="en-US" sz="4000">
                <a:ea typeface="華康儷中黑" panose="020B0509000000000000" pitchFamily="49" charset="-120"/>
                <a:cs typeface="華康黑體(P)-GB5" pitchFamily="34" charset="-120"/>
              </a:rPr>
              <a:t> 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 sz="3300">
                <a:ea typeface="華康儷中黑" panose="020B0509000000000000" pitchFamily="49" charset="-120"/>
                <a:cs typeface="華康黑體(P)-GB5" pitchFamily="34" charset="-120"/>
              </a:rPr>
              <a:t>天主的感動</a:t>
            </a:r>
            <a:r>
              <a:rPr lang="en-US" altLang="zh-TW" sz="3300"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  <a:endParaRPr lang="zh-TW" altLang="en-US" sz="3300">
              <a:ea typeface="華康儷中黑" panose="020B0509000000000000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19. </a:t>
            </a:r>
            <a:r>
              <a:rPr lang="zh-TW" altLang="en-US" sz="60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立體人生</a:t>
            </a:r>
            <a:r>
              <a:rPr lang="zh-TW" altLang="en-US" sz="36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原則</a:t>
            </a:r>
          </a:p>
          <a:p>
            <a:pPr eaLnBrk="1" hangingPunct="1">
              <a:buFontTx/>
              <a:buNone/>
            </a:pPr>
            <a:r>
              <a:rPr lang="zh-TW" altLang="en-US">
                <a:ea typeface="華康儷中黑" panose="020B0509000000000000" pitchFamily="49" charset="-120"/>
                <a:cs typeface="華康黑體(P)-GB5" pitchFamily="34" charset="-120"/>
              </a:rPr>
              <a:t>      </a:t>
            </a:r>
            <a:r>
              <a:rPr lang="en-US" altLang="zh-TW">
                <a:ea typeface="華康儷中黑" panose="020B0509000000000000" pitchFamily="49" charset="-120"/>
                <a:cs typeface="華康黑體(P)-GB5" pitchFamily="34" charset="-120"/>
              </a:rPr>
              <a:t>He who knows one, knows none</a:t>
            </a:r>
            <a:r>
              <a:rPr lang="zh-TW" altLang="en-US">
                <a:ea typeface="華康儷中黑" panose="020B0509000000000000" pitchFamily="49" charset="-120"/>
                <a:cs typeface="華康黑體(P)-GB5" pitchFamily="34" charset="-120"/>
              </a:rPr>
              <a:t> </a:t>
            </a:r>
            <a:r>
              <a:rPr lang="en-US" altLang="zh-TW" sz="2400">
                <a:ea typeface="華康儷中黑" panose="020B0509000000000000" pitchFamily="49" charset="-120"/>
                <a:cs typeface="華康黑體(P)-GB5" pitchFamily="34" charset="-120"/>
              </a:rPr>
              <a:t>(Max Muller)</a:t>
            </a:r>
            <a:endParaRPr lang="en-US" altLang="zh-TW">
              <a:ea typeface="華康儷中黑" panose="020B0509000000000000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>
                <a:ea typeface="華康儷中黑" panose="020B0509000000000000" pitchFamily="49" charset="-120"/>
                <a:cs typeface="華康黑體(P)-GB5" pitchFamily="34" charset="-120"/>
              </a:rPr>
              <a:t>            </a:t>
            </a:r>
            <a:r>
              <a:rPr lang="zh-TW" altLang="en-US" sz="3600">
                <a:ea typeface="華康儷中黑" panose="020B0509000000000000" pitchFamily="49" charset="-120"/>
                <a:cs typeface="華康黑體(P)-GB5" pitchFamily="34" charset="-120"/>
              </a:rPr>
              <a:t>只知其一，一無所知</a:t>
            </a:r>
            <a:endParaRPr lang="en-US" altLang="zh-TW" sz="4000">
              <a:ea typeface="華康儷中黑" panose="020B0509000000000000" pitchFamily="49" charset="-120"/>
              <a:cs typeface="華康黑體(P)-GB5" pitchFamily="34" charset="-120"/>
            </a:endParaRPr>
          </a:p>
        </p:txBody>
      </p:sp>
      <p:sp>
        <p:nvSpPr>
          <p:cNvPr id="7171" name="文字方塊 1">
            <a:extLst>
              <a:ext uri="{FF2B5EF4-FFF2-40B4-BE49-F238E27FC236}">
                <a16:creationId xmlns:a16="http://schemas.microsoft.com/office/drawing/2014/main" id="{2CE5D1E0-BA73-4B21-B0E2-CED7C64D6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0238" y="166688"/>
            <a:ext cx="739775" cy="4918075"/>
          </a:xfrm>
          <a:prstGeom prst="rect">
            <a:avLst/>
          </a:prstGeom>
          <a:solidFill>
            <a:srgbClr val="FFFF00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24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聖經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—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這是上主的話</a:t>
            </a:r>
            <a:endParaRPr lang="zh-HK" altLang="en-US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79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798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CF1AA121-1A83-4CD4-B991-9F5693DF5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zh-TW">
                <a:ea typeface="華康粗黑體" panose="020B0709000000000000" pitchFamily="49" charset="-120"/>
              </a:rPr>
              <a:t>  </a:t>
            </a:r>
            <a:r>
              <a:rPr lang="zh-TW" altLang="en-US">
                <a:ea typeface="華康粗黑體" panose="020B0709000000000000" pitchFamily="49" charset="-120"/>
              </a:rPr>
              <a:t>天主的聖意只能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一步步顯露出來</a:t>
            </a:r>
            <a:r>
              <a:rPr lang="zh-TW" altLang="en-US">
                <a:ea typeface="華康粗黑體" panose="020B0709000000000000" pitchFamily="49" charset="-120"/>
              </a:rPr>
              <a:t>：在個人的歷史中，也在教會歷史和整個人類歷史中慢慢顯露。在尋求上主聖意的過程中，我們要讓四種力量均衡地互動</a:t>
            </a:r>
            <a:r>
              <a:rPr lang="en-US" altLang="zh-TW">
                <a:ea typeface="華康粗黑體" panose="020B0709000000000000" pitchFamily="49" charset="-120"/>
              </a:rPr>
              <a:t>(</a:t>
            </a:r>
            <a:r>
              <a:rPr lang="zh-TW" altLang="en-US">
                <a:ea typeface="華康粗黑體" panose="020B0709000000000000" pitchFamily="49" charset="-120"/>
              </a:rPr>
              <a:t>互相支持也互相制衡</a:t>
            </a:r>
            <a:r>
              <a:rPr lang="en-US" altLang="zh-TW">
                <a:ea typeface="華康粗黑體" panose="020B0709000000000000" pitchFamily="49" charset="-120"/>
              </a:rPr>
              <a:t>)</a:t>
            </a:r>
            <a:r>
              <a:rPr lang="zh-TW" altLang="en-US">
                <a:ea typeface="華康粗黑體" panose="020B0709000000000000" pitchFamily="49" charset="-120"/>
              </a:rPr>
              <a:t>：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個人讀經，團體讀經，教會對聖經的詮釋，及世界的現實</a:t>
            </a: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需要和智慧</a:t>
            </a:r>
            <a:r>
              <a:rPr lang="zh-TW" altLang="en-US">
                <a:ea typeface="華康粗黑體" panose="020B0709000000000000" pitchFamily="49" charset="-120"/>
              </a:rPr>
              <a:t>。其實，天主也藉「世界」而向我們說話，信仰也必須回應世界的需要，才算得上是有活力的信仰。以上四者必須互動，方能使人逐漸悟出天主的聖意，及他對我們的計畫。否則就會淪為：</a:t>
            </a:r>
            <a:r>
              <a:rPr lang="zh-TW" altLang="en-US" sz="3600">
                <a:solidFill>
                  <a:srgbClr val="9900CC"/>
                </a:solidFill>
                <a:ea typeface="華康粗黑體" panose="020B0709000000000000" pitchFamily="49" charset="-120"/>
              </a:rPr>
              <a:t>教會懂的</a:t>
            </a:r>
            <a:r>
              <a:rPr lang="en-US" altLang="zh-TW" sz="3600">
                <a:solidFill>
                  <a:srgbClr val="9900CC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600">
                <a:solidFill>
                  <a:srgbClr val="9900CC"/>
                </a:solidFill>
                <a:ea typeface="華康粗黑體" panose="020B0709000000000000" pitchFamily="49" charset="-120"/>
              </a:rPr>
              <a:t>世界不需要；世界需要的</a:t>
            </a:r>
            <a:r>
              <a:rPr lang="en-US" altLang="zh-TW" sz="3600">
                <a:solidFill>
                  <a:srgbClr val="9900CC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600">
                <a:solidFill>
                  <a:srgbClr val="9900CC"/>
                </a:solidFill>
                <a:ea typeface="華康粗黑體" panose="020B0709000000000000" pitchFamily="49" charset="-120"/>
              </a:rPr>
              <a:t>教會不懂！</a:t>
            </a:r>
            <a:r>
              <a:rPr lang="zh-TW" altLang="en-US" sz="3600">
                <a:solidFill>
                  <a:srgbClr val="0000FF"/>
                </a:solidFill>
                <a:ea typeface="華康粗黑體" panose="020B0709000000000000" pitchFamily="49" charset="-120"/>
              </a:rPr>
              <a:t>這樣</a:t>
            </a:r>
            <a:r>
              <a:rPr lang="en-US" altLang="zh-TW" sz="360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600">
                <a:solidFill>
                  <a:srgbClr val="0000FF"/>
                </a:solidFill>
                <a:ea typeface="華康粗黑體" panose="020B0709000000000000" pitchFamily="49" charset="-120"/>
              </a:rPr>
              <a:t>如何能做地鹽世光？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6683D66A-B28B-49F8-A58D-5A57F19CF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1000">
              <a:solidFill>
                <a:srgbClr val="9900CC"/>
              </a:solidFill>
              <a:ea typeface="華康儷中黑" panose="020B0509000000000000" pitchFamily="49" charset="-120"/>
            </a:endParaRPr>
          </a:p>
          <a:p>
            <a:pPr eaLnBrk="1" hangingPunct="1">
              <a:buFontTx/>
              <a:buNone/>
            </a:pPr>
            <a:r>
              <a:rPr lang="en-US" altLang="zh-TW" sz="3600">
                <a:solidFill>
                  <a:srgbClr val="9900CC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真理的追尋與分辨</a:t>
            </a:r>
            <a:r>
              <a:rPr lang="en-US" altLang="zh-TW" sz="3400" b="1">
                <a:solidFill>
                  <a:srgbClr val="990099"/>
                </a:solidFill>
                <a:ea typeface="華康儷中黑" panose="020B0509000000000000" pitchFamily="49" charset="-120"/>
                <a:cs typeface="華康黑體(P)-GB5" pitchFamily="34" charset="-120"/>
              </a:rPr>
              <a:t>——</a:t>
            </a:r>
          </a:p>
          <a:p>
            <a:pPr eaLnBrk="1" hangingPunct="1">
              <a:buFontTx/>
              <a:buNone/>
            </a:pPr>
            <a:r>
              <a:rPr lang="en-US" altLang="zh-TW" sz="3400" b="1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  </a:t>
            </a:r>
            <a:r>
              <a:rPr lang="zh-TW" altLang="en-US" sz="3400" b="1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  </a:t>
            </a:r>
            <a:r>
              <a:rPr lang="zh-TW" altLang="en-US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個人 </a:t>
            </a:r>
            <a:r>
              <a:rPr lang="en-US" altLang="zh-TW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+ </a:t>
            </a:r>
            <a:r>
              <a:rPr lang="zh-TW" altLang="en-US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對方 </a:t>
            </a:r>
            <a:r>
              <a:rPr lang="en-US" altLang="zh-TW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+ </a:t>
            </a:r>
            <a:r>
              <a:rPr lang="zh-TW" altLang="en-US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教會 </a:t>
            </a:r>
            <a:r>
              <a:rPr lang="en-US" altLang="zh-TW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+ </a:t>
            </a:r>
            <a:r>
              <a:rPr lang="zh-TW" altLang="en-US" sz="3400">
                <a:solidFill>
                  <a:srgbClr val="A50021"/>
                </a:solidFill>
                <a:ea typeface="華康儷中黑" panose="020B0509000000000000" pitchFamily="49" charset="-120"/>
                <a:cs typeface="華康黑體(P)-GB5" pitchFamily="34" charset="-120"/>
              </a:rPr>
              <a:t>世界</a:t>
            </a:r>
          </a:p>
        </p:txBody>
      </p:sp>
      <p:sp>
        <p:nvSpPr>
          <p:cNvPr id="26627" name="Line 8">
            <a:extLst>
              <a:ext uri="{FF2B5EF4-FFF2-40B4-BE49-F238E27FC236}">
                <a16:creationId xmlns:a16="http://schemas.microsoft.com/office/drawing/2014/main" id="{2A64F215-BB7C-4A70-B945-E0795340F6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650" y="1071563"/>
            <a:ext cx="6816725" cy="2357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6628" name="Line 9">
            <a:extLst>
              <a:ext uri="{FF2B5EF4-FFF2-40B4-BE49-F238E27FC236}">
                <a16:creationId xmlns:a16="http://schemas.microsoft.com/office/drawing/2014/main" id="{1DF99B52-2343-498B-AF01-65A38139A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3429000"/>
            <a:ext cx="6959600" cy="1785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6629" name="Oval 11">
            <a:extLst>
              <a:ext uri="{FF2B5EF4-FFF2-40B4-BE49-F238E27FC236}">
                <a16:creationId xmlns:a16="http://schemas.microsoft.com/office/drawing/2014/main" id="{991FB894-2232-4997-A34A-9563CB2CC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989138"/>
            <a:ext cx="1295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6630" name="Oval 12">
            <a:extLst>
              <a:ext uri="{FF2B5EF4-FFF2-40B4-BE49-F238E27FC236}">
                <a16:creationId xmlns:a16="http://schemas.microsoft.com/office/drawing/2014/main" id="{89D7CABB-DC86-4E08-A851-E0142583B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3284538"/>
            <a:ext cx="1295400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6631" name="Oval 13">
            <a:extLst>
              <a:ext uri="{FF2B5EF4-FFF2-40B4-BE49-F238E27FC236}">
                <a16:creationId xmlns:a16="http://schemas.microsoft.com/office/drawing/2014/main" id="{61AF5685-DE34-4CBC-BE81-EAB5D88D1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1484313"/>
            <a:ext cx="1728787" cy="172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26632" name="Oval 14">
            <a:extLst>
              <a:ext uri="{FF2B5EF4-FFF2-40B4-BE49-F238E27FC236}">
                <a16:creationId xmlns:a16="http://schemas.microsoft.com/office/drawing/2014/main" id="{A4E8D0A0-3D68-428A-9F8F-72327B2FE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3213100"/>
            <a:ext cx="1728787" cy="172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49167" name="Text Box 15">
            <a:extLst>
              <a:ext uri="{FF2B5EF4-FFF2-40B4-BE49-F238E27FC236}">
                <a16:creationId xmlns:a16="http://schemas.microsoft.com/office/drawing/2014/main" id="{DFAF7430-56AA-457B-89AE-39331F074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205038"/>
            <a:ext cx="7937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5000">
                <a:solidFill>
                  <a:srgbClr val="CC3300"/>
                </a:solidFill>
                <a:ea typeface="華康黑體(P)-GB5" pitchFamily="34" charset="-120"/>
              </a:rPr>
              <a:t>我</a:t>
            </a:r>
          </a:p>
        </p:txBody>
      </p:sp>
      <p:sp>
        <p:nvSpPr>
          <p:cNvPr id="49168" name="Text Box 16">
            <a:extLst>
              <a:ext uri="{FF2B5EF4-FFF2-40B4-BE49-F238E27FC236}">
                <a16:creationId xmlns:a16="http://schemas.microsoft.com/office/drawing/2014/main" id="{ABFC2B82-8BA2-4591-B0C6-CD7910E1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3573463"/>
            <a:ext cx="1152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3400">
                <a:solidFill>
                  <a:srgbClr val="800080"/>
                </a:solidFill>
                <a:ea typeface="華康儷中黑" panose="020B0509000000000000" pitchFamily="49" charset="-120"/>
                <a:cs typeface="華康黑體(P)-GB5" pitchFamily="34" charset="-120"/>
              </a:rPr>
              <a:t>對方</a:t>
            </a:r>
          </a:p>
        </p:txBody>
      </p:sp>
      <p:sp>
        <p:nvSpPr>
          <p:cNvPr id="49169" name="Text Box 17">
            <a:extLst>
              <a:ext uri="{FF2B5EF4-FFF2-40B4-BE49-F238E27FC236}">
                <a16:creationId xmlns:a16="http://schemas.microsoft.com/office/drawing/2014/main" id="{73922EE2-C6F8-48CE-AA17-941FAA08E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1866900"/>
            <a:ext cx="172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5400">
                <a:solidFill>
                  <a:srgbClr val="0000CC"/>
                </a:solidFill>
                <a:ea typeface="華康儷中黑" panose="020B0509000000000000" pitchFamily="49" charset="-120"/>
                <a:cs typeface="華康黑體(P)-GB5" pitchFamily="34" charset="-120"/>
              </a:rPr>
              <a:t>教會</a:t>
            </a:r>
          </a:p>
        </p:txBody>
      </p:sp>
      <p:sp>
        <p:nvSpPr>
          <p:cNvPr id="49170" name="Text Box 18">
            <a:extLst>
              <a:ext uri="{FF2B5EF4-FFF2-40B4-BE49-F238E27FC236}">
                <a16:creationId xmlns:a16="http://schemas.microsoft.com/office/drawing/2014/main" id="{C01DBF72-7C41-45A5-BC58-ED44D1024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3594100"/>
            <a:ext cx="17287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5400">
                <a:solidFill>
                  <a:srgbClr val="008000"/>
                </a:solidFill>
                <a:ea typeface="華康黑體(P)-GB5" pitchFamily="34" charset="-120"/>
              </a:rPr>
              <a:t>世界</a:t>
            </a:r>
          </a:p>
        </p:txBody>
      </p:sp>
      <p:sp>
        <p:nvSpPr>
          <p:cNvPr id="26637" name="Line 19">
            <a:extLst>
              <a:ext uri="{FF2B5EF4-FFF2-40B4-BE49-F238E27FC236}">
                <a16:creationId xmlns:a16="http://schemas.microsoft.com/office/drawing/2014/main" id="{7C32177F-F330-4393-A9F0-5CADC1D0D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5734050"/>
            <a:ext cx="7777163" cy="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49172" name="Text Box 20">
            <a:extLst>
              <a:ext uri="{FF2B5EF4-FFF2-40B4-BE49-F238E27FC236}">
                <a16:creationId xmlns:a16="http://schemas.microsoft.com/office/drawing/2014/main" id="{B0B9B8CA-A7D0-41B9-AD88-F634308BF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515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3600">
                <a:solidFill>
                  <a:srgbClr val="CC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(P)-GB5" pitchFamily="34" charset="-120"/>
              </a:rPr>
              <a:t>逐漸發現；成長</a:t>
            </a:r>
            <a:r>
              <a:rPr lang="en-US" altLang="zh-TW" sz="3600">
                <a:solidFill>
                  <a:srgbClr val="CC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</a:t>
            </a:r>
            <a:r>
              <a:rPr lang="zh-TW" altLang="en-US" sz="40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(P)-GB5" pitchFamily="34" charset="-120"/>
              </a:rPr>
              <a:t>和人類一起成長</a:t>
            </a:r>
            <a:endParaRPr lang="zh-TW" altLang="en-US" sz="360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(P)-GB5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9FD6C1E-FE21-4CC9-B8F4-FC2550D4F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1000125"/>
            <a:ext cx="800100" cy="4214813"/>
          </a:xfrm>
          <a:prstGeom prst="rect">
            <a:avLst/>
          </a:prstGeom>
          <a:solidFill>
            <a:srgbClr val="FF0000"/>
          </a:solidFill>
          <a:ln w="9525">
            <a:solidFill>
              <a:srgbClr val="990033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FF00"/>
                </a:solidFill>
                <a:ea typeface="華康儷中黑" panose="020B0509000000000000" pitchFamily="49" charset="-120"/>
              </a:rPr>
              <a:t>所以</a:t>
            </a:r>
            <a:r>
              <a:rPr lang="zh-TW" altLang="en-US" sz="4000">
                <a:solidFill>
                  <a:schemeClr val="bg1"/>
                </a:solidFill>
                <a:ea typeface="華康儷中黑" panose="020B0509000000000000" pitchFamily="49" charset="-120"/>
              </a:rPr>
              <a:t>不能唯一</a:t>
            </a:r>
            <a:r>
              <a:rPr lang="zh-TW" altLang="en-US" sz="3600">
                <a:solidFill>
                  <a:srgbClr val="FFFF00"/>
                </a:solidFill>
                <a:ea typeface="華康儷中黑" panose="020B0509000000000000" pitchFamily="49" charset="-120"/>
              </a:rPr>
              <a:t>聖經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746E659A-71F3-47C3-8AE3-A8ED97EE7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2143125"/>
            <a:ext cx="1662113" cy="26431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並非教條主義</a:t>
            </a:r>
            <a:endParaRPr kumimoji="0" lang="en-US" altLang="zh-TW">
              <a:solidFill>
                <a:srgbClr val="FFFF00"/>
              </a:solidFill>
              <a:ea typeface="華康儷中黑" panose="020B0509000000000000" pitchFamily="49" charset="-120"/>
              <a:cs typeface="華康黑體-GB5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>
                <a:solidFill>
                  <a:srgbClr val="FFFFFF"/>
                </a:solidFill>
                <a:ea typeface="華康儷中黑" panose="020B0509000000000000" pitchFamily="49" charset="-120"/>
                <a:cs typeface="華康黑體-GB5" pitchFamily="49" charset="-120"/>
              </a:rPr>
              <a:t>不能一成不變</a:t>
            </a:r>
            <a:endParaRPr kumimoji="0" lang="en-US" altLang="zh-TW">
              <a:solidFill>
                <a:srgbClr val="FFFFFF"/>
              </a:solidFill>
              <a:ea typeface="華康儷中黑" panose="020B0509000000000000" pitchFamily="49" charset="-120"/>
              <a:cs typeface="華康黑體-GB5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不可唯我獨尊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8C4DA402-7102-4491-A866-3385B8150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" y="1928813"/>
            <a:ext cx="1662113" cy="31432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不要惡霸 善霸</a:t>
            </a:r>
            <a:r>
              <a:rPr kumimoji="0" lang="en-US" altLang="zh-TW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    </a:t>
            </a:r>
            <a:br>
              <a:rPr kumimoji="0" lang="en-US" altLang="zh-TW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</a:br>
            <a:r>
              <a:rPr kumimoji="0" lang="en-US" altLang="zh-TW" sz="2000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  </a:t>
            </a:r>
            <a:r>
              <a:rPr kumimoji="0"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宗教霸 自由霸</a:t>
            </a:r>
            <a:endParaRPr kumimoji="0" lang="en-US" altLang="zh-TW">
              <a:solidFill>
                <a:srgbClr val="FFFF00"/>
              </a:solidFill>
              <a:ea typeface="華康儷中黑" panose="020B0509000000000000" pitchFamily="49" charset="-120"/>
              <a:cs typeface="華康黑體-GB5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    </a:t>
            </a:r>
            <a:r>
              <a:rPr kumimoji="0"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黑體-GB5" pitchFamily="49" charset="-120"/>
              </a:rPr>
              <a:t>民主霸 </a:t>
            </a:r>
            <a:r>
              <a:rPr kumimoji="0"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黑體-GB5" pitchFamily="49" charset="-120"/>
              </a:rPr>
              <a:t>聖經霸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5277B6E-9210-4D94-8FB4-B1B149C1E1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zh-TW" altLang="zh-TW"/>
          </a:p>
        </p:txBody>
      </p:sp>
      <p:pic>
        <p:nvPicPr>
          <p:cNvPr id="27651" name="Picture 3" descr="1a">
            <a:extLst>
              <a:ext uri="{FF2B5EF4-FFF2-40B4-BE49-F238E27FC236}">
                <a16:creationId xmlns:a16="http://schemas.microsoft.com/office/drawing/2014/main" id="{2677A692-4032-484B-BE9B-9BB23FA9E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3AEB4F8-3D68-4697-B75E-94DE5F86AC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zh-TW" altLang="zh-TW"/>
          </a:p>
        </p:txBody>
      </p:sp>
      <p:pic>
        <p:nvPicPr>
          <p:cNvPr id="28675" name="Picture 3" descr="2">
            <a:extLst>
              <a:ext uri="{FF2B5EF4-FFF2-40B4-BE49-F238E27FC236}">
                <a16:creationId xmlns:a16="http://schemas.microsoft.com/office/drawing/2014/main" id="{3C01DACA-9451-4833-87E7-3BA6381FC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6676D8B-515C-4BB9-8569-5CE3E295E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l" eaLnBrk="1">
              <a:lnSpc>
                <a:spcPts val="5500"/>
              </a:lnSpc>
              <a:spcBef>
                <a:spcPts val="0"/>
              </a:spcBef>
              <a:defRPr/>
            </a:pP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附錄  天主教與基督教對聖經的不同態度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1.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基督教主張「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唯一聖經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」，其中的「基要派」</a:t>
            </a: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原教旨主義者</a:t>
            </a: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們更有把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聖經文字絕對化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和抽離現實的傾向。天主教認為聖經是「傳承的核心」。聖經原是在教會傳統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傳承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中誕生的，它原來反映出一個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活教會的信仰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，所以聖經也必須在一個活的教會傳統中，去被領悟和瞭解，被活學和活用。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2.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基督教徒相信「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自由解經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」，他們往往喜歡幾個人聚在一起，便把聖經解釋一番。這本來沒有問題，問題是在他們有時還把自己的解釋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當作定論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，並以此去批判、攻擊別人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尤其攻擊天主教！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天主教也主張信徒可以在聖神推動下去讀聖經，並從</a:t>
            </a:r>
            <a:endParaRPr lang="zh-TW" altLang="en-US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5C5CC3-41C3-4FF9-A0CA-EC1C16973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中汲取生活的靈感和力量。但天主教認為「自由解經」是有限度的，因為</a:t>
            </a:r>
            <a:r>
              <a:rPr lang="zh-TW" altLang="en-US" sz="12800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把「自由解經」絕對化了以後，可以產生許多驚人的流弊。</a:t>
            </a:r>
            <a:r>
              <a:rPr lang="zh-TW" altLang="en-US" sz="12000" dirty="0">
                <a:latin typeface="華康粗黑體" pitchFamily="49" charset="-120"/>
                <a:ea typeface="華康粗黑體" pitchFamily="49" charset="-120"/>
              </a:rPr>
              <a:t>（參考徐錦堯著「新答客問</a:t>
            </a:r>
            <a:r>
              <a:rPr lang="en-US" sz="12000" dirty="0">
                <a:latin typeface="華康粗黑體" pitchFamily="49" charset="-120"/>
                <a:ea typeface="華康粗黑體" pitchFamily="49" charset="-120"/>
                <a:sym typeface="Symbol"/>
              </a:rPr>
              <a:t></a:t>
            </a:r>
            <a:r>
              <a:rPr lang="zh-TW" altLang="en-US" sz="12000" dirty="0">
                <a:latin typeface="華康粗黑體" pitchFamily="49" charset="-120"/>
                <a:ea typeface="華康粗黑體" pitchFamily="49" charset="-120"/>
              </a:rPr>
              <a:t>答覆基督教朋友的質疑」</a:t>
            </a:r>
            <a:r>
              <a:rPr lang="en-US" sz="12000" dirty="0">
                <a:ea typeface="華康粗黑體" pitchFamily="49" charset="-120"/>
              </a:rPr>
              <a:t>p.28-33</a:t>
            </a:r>
            <a:r>
              <a:rPr lang="zh-TW" altLang="en-US" sz="12000" dirty="0">
                <a:ea typeface="華康粗黑體" pitchFamily="49" charset="-120"/>
              </a:rPr>
              <a:t>）</a:t>
            </a:r>
            <a:r>
              <a:rPr lang="zh-TW" altLang="en-US" sz="12000" dirty="0">
                <a:latin typeface="華康粗黑體" pitchFamily="49" charset="-120"/>
                <a:ea typeface="華康粗黑體" pitchFamily="49" charset="-120"/>
              </a:rPr>
              <a:t>。</a:t>
            </a:r>
            <a:endParaRPr lang="en-US" altLang="zh-TW" sz="12000" dirty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0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同時，天主教也看出，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聖經本身</a:t>
            </a:r>
            <a:r>
              <a:rPr lang="zh-TW" altLang="en-US" sz="12800" b="1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不是一本「自明」的書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，它必須在個人、團體、聖經學家、教會四者的互動中去瞭解，還須在這二千年的教會史和解經歷史中，去回顧和領會天主聖言的深沉意義。</a:t>
            </a:r>
            <a:endParaRPr lang="en-US" altLang="zh-TW" sz="12800" dirty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見最後一頁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)</a:t>
            </a:r>
            <a:endParaRPr lang="zh-TW" altLang="en-US" sz="12800" dirty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 3.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如果我們只執著於聖經的文字而隨意解釋，我們將無法明白聖經下面的兩段，更不能付諸實踐：</a:t>
            </a:r>
            <a:endParaRPr lang="en-US" altLang="zh-TW" sz="12800" dirty="0">
              <a:latin typeface="華康粗黑體" pitchFamily="49" charset="-120"/>
              <a:ea typeface="華康粗黑體" pitchFamily="49" charset="-120"/>
            </a:endParaRPr>
          </a:p>
          <a:p>
            <a:pPr algn="l" eaLnBrk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TW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l" eaLnBrk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3856347-94BF-4CDA-AC0A-CB4A41E16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ea typeface="華康粗黑體" pitchFamily="49" charset="-120"/>
              </a:rPr>
              <a:t>  A. </a:t>
            </a:r>
            <a:r>
              <a:rPr lang="zh-TW" altLang="en-US" sz="12800" u="sng" dirty="0">
                <a:latin typeface="華康粗黑體" pitchFamily="49" charset="-120"/>
                <a:ea typeface="華康粗黑體" pitchFamily="49" charset="-120"/>
              </a:rPr>
              <a:t>谷</a:t>
            </a:r>
            <a:r>
              <a:rPr lang="en-US" sz="12800" u="sng" dirty="0">
                <a:ea typeface="華康粗黑體" pitchFamily="49" charset="-120"/>
              </a:rPr>
              <a:t>16:18</a:t>
            </a:r>
            <a:r>
              <a:rPr lang="zh-TW" altLang="en-US" sz="12800" u="sng" dirty="0">
                <a:latin typeface="華康粗黑體" pitchFamily="49" charset="-120"/>
                <a:ea typeface="華康粗黑體" pitchFamily="49" charset="-120"/>
              </a:rPr>
              <a:t>「</a:t>
            </a:r>
            <a:r>
              <a:rPr 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信的人</a:t>
            </a:r>
            <a:r>
              <a:rPr 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手拿毒蛇，甚或喝了什麼致死的毒物，也決不受害。</a:t>
            </a:r>
            <a:r>
              <a:rPr lang="zh-TW" altLang="en-US" sz="12800" u="sng" dirty="0">
                <a:latin typeface="華康粗黑體" pitchFamily="49" charset="-120"/>
                <a:ea typeface="華康粗黑體" pitchFamily="49" charset="-120"/>
              </a:rPr>
              <a:t>」 </a:t>
            </a:r>
            <a:endParaRPr lang="zh-TW" altLang="en-US" sz="12800" dirty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ea typeface="華康粗黑體" pitchFamily="49" charset="-120"/>
              </a:rPr>
              <a:t>  B. </a:t>
            </a:r>
            <a:r>
              <a:rPr lang="zh-TW" altLang="en-US" sz="12800" u="sng" dirty="0">
                <a:latin typeface="華康粗黑體" pitchFamily="49" charset="-120"/>
                <a:ea typeface="華康粗黑體" pitchFamily="49" charset="-120"/>
              </a:rPr>
              <a:t>谷</a:t>
            </a:r>
            <a:r>
              <a:rPr lang="en-US" sz="12800" u="sng" dirty="0">
                <a:ea typeface="華康粗黑體" pitchFamily="49" charset="-120"/>
              </a:rPr>
              <a:t>9:43-47</a:t>
            </a:r>
            <a:r>
              <a:rPr lang="zh-TW" altLang="en-US" sz="12800" u="sng" dirty="0">
                <a:latin typeface="華康粗黑體" pitchFamily="49" charset="-120"/>
                <a:ea typeface="華康粗黑體" pitchFamily="49" charset="-120"/>
              </a:rPr>
              <a:t>「</a:t>
            </a:r>
            <a:r>
              <a:rPr lang="zh-TW" alt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如果你的（手</a:t>
            </a:r>
            <a:r>
              <a:rPr lang="en-US" altLang="zh-TW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,</a:t>
            </a:r>
            <a:r>
              <a:rPr lang="zh-TW" alt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腳</a:t>
            </a:r>
            <a:r>
              <a:rPr lang="en-US" altLang="zh-TW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,</a:t>
            </a:r>
            <a:r>
              <a:rPr lang="zh-TW" altLang="en-US" sz="12800" u="sng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眼）引你犯罪，砍掉它！</a:t>
            </a:r>
            <a:r>
              <a:rPr lang="zh-TW" altLang="en-US" sz="12800" u="sng" dirty="0">
                <a:latin typeface="華康粗黑體" pitchFamily="49" charset="-120"/>
                <a:ea typeface="華康粗黑體" pitchFamily="49" charset="-120"/>
              </a:rPr>
              <a:t>」</a:t>
            </a:r>
            <a:endParaRPr lang="zh-TW" altLang="en-US" sz="12800" dirty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  基督徒可以服毒而不受傷嗎？如果我們都是罪人，而罪又一定是透過身體而犯，那我們的身體為什麼竟完好無損呢？難道基督徒是不犯罪的嗎？他們從未用過他們的手、腳、眼去犯罪嗎？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4.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有些基督教徒專門熟讀聖經的某些部分，去攻擊天主教徒，但他們往往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故意略去聖經的另一些部分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。例如：聖經固然說過「因信稱義」，但也說過</a:t>
            </a:r>
            <a:r>
              <a:rPr lang="zh-TW" altLang="en-US" sz="12800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要有好的行為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見雅各伯書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；聖經固然說過信主的人才可得救，但聖經更重要的啟示是：</a:t>
            </a:r>
            <a:endParaRPr lang="zh-TW" altLang="en-US" sz="128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CE7F62C-342B-4334-B542-C8C741486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3840"/>
              </a:lnSpc>
              <a:defRPr/>
            </a:pPr>
            <a:r>
              <a:rPr lang="zh-TW" altLang="en-US" sz="12800" dirty="0">
                <a:ea typeface="華康粗黑體" pitchFamily="49" charset="-120"/>
              </a:rPr>
              <a:t>天主是愛，是全人類的父親，</a:t>
            </a:r>
            <a:r>
              <a:rPr lang="zh-TW" altLang="en-US" sz="12800" dirty="0">
                <a:solidFill>
                  <a:srgbClr val="FF0000"/>
                </a:solidFill>
                <a:ea typeface="華康粗黑體" pitchFamily="49" charset="-120"/>
              </a:rPr>
              <a:t>這位天父也願救一切人</a:t>
            </a:r>
            <a:r>
              <a:rPr lang="en-US" altLang="zh-TW" sz="12800" dirty="0">
                <a:solidFill>
                  <a:srgbClr val="FF0000"/>
                </a:solidFill>
                <a:ea typeface="華康粗黑體" pitchFamily="49" charset="-120"/>
              </a:rPr>
              <a:t>(</a:t>
            </a:r>
            <a:r>
              <a:rPr lang="zh-TW" altLang="en-US" sz="12800" dirty="0">
                <a:solidFill>
                  <a:srgbClr val="FF0000"/>
                </a:solidFill>
                <a:ea typeface="華康粗黑體" pitchFamily="49" charset="-120"/>
              </a:rPr>
              <a:t>弟前</a:t>
            </a:r>
            <a:r>
              <a:rPr lang="en-US" altLang="zh-TW" sz="12800" dirty="0">
                <a:solidFill>
                  <a:srgbClr val="FF0000"/>
                </a:solidFill>
                <a:ea typeface="華康粗黑體" pitchFamily="49" charset="-120"/>
              </a:rPr>
              <a:t>2:4)</a:t>
            </a:r>
            <a:r>
              <a:rPr lang="zh-TW" altLang="en-US" sz="12800" dirty="0">
                <a:solidFill>
                  <a:srgbClr val="FF0000"/>
                </a:solidFill>
                <a:ea typeface="華康粗黑體" pitchFamily="49" charset="-120"/>
              </a:rPr>
              <a:t>。</a:t>
            </a:r>
          </a:p>
          <a:p>
            <a:pPr algn="just" eaLnBrk="1">
              <a:lnSpc>
                <a:spcPts val="3840"/>
              </a:lnSpc>
              <a:spcBef>
                <a:spcPts val="0"/>
              </a:spcBef>
              <a:defRPr/>
            </a:pPr>
            <a:r>
              <a:rPr lang="en-US" sz="12800" dirty="0">
                <a:ea typeface="華康粗黑體" pitchFamily="49" charset="-120"/>
              </a:rPr>
              <a:t>  5.</a:t>
            </a:r>
            <a:r>
              <a:rPr lang="zh-TW" altLang="en-US" sz="12800" dirty="0">
                <a:ea typeface="華康粗黑體" pitchFamily="49" charset="-120"/>
              </a:rPr>
              <a:t>基督教徒常批評天主教徒太重視傳承</a:t>
            </a:r>
            <a:r>
              <a:rPr lang="en-US" altLang="zh-TW" sz="12800" dirty="0">
                <a:ea typeface="華康粗黑體" pitchFamily="49" charset="-120"/>
              </a:rPr>
              <a:t>(</a:t>
            </a:r>
            <a:r>
              <a:rPr lang="zh-TW" altLang="en-US" sz="12800" dirty="0">
                <a:ea typeface="華康粗黑體" pitchFamily="49" charset="-120"/>
              </a:rPr>
              <a:t>傳統</a:t>
            </a:r>
            <a:r>
              <a:rPr lang="en-US" altLang="zh-TW" sz="12800" dirty="0">
                <a:ea typeface="華康粗黑體" pitchFamily="49" charset="-120"/>
              </a:rPr>
              <a:t>)</a:t>
            </a:r>
            <a:r>
              <a:rPr lang="zh-TW" altLang="en-US" sz="12800" dirty="0">
                <a:ea typeface="華康粗黑體" pitchFamily="49" charset="-120"/>
              </a:rPr>
              <a:t>。其實他們也有自己的</a:t>
            </a:r>
            <a:r>
              <a:rPr lang="zh-TW" altLang="en-US" sz="12800" b="1" dirty="0">
                <a:solidFill>
                  <a:srgbClr val="FF0000"/>
                </a:solidFill>
                <a:ea typeface="華康粗黑體" pitchFamily="49" charset="-120"/>
              </a:rPr>
              <a:t>傳統</a:t>
            </a:r>
            <a:r>
              <a:rPr lang="zh-TW" altLang="en-US" sz="12800" dirty="0">
                <a:ea typeface="華康粗黑體" pitchFamily="49" charset="-120"/>
              </a:rPr>
              <a:t>，尤其有解經的傳統。他們不同的宗派對聖經都有不同的解釋。</a:t>
            </a:r>
          </a:p>
          <a:p>
            <a:pPr algn="just" eaLnBrk="1">
              <a:lnSpc>
                <a:spcPts val="3840"/>
              </a:lnSpc>
              <a:spcBef>
                <a:spcPts val="0"/>
              </a:spcBef>
              <a:defRPr/>
            </a:pPr>
            <a:r>
              <a:rPr lang="en-US" sz="12800" dirty="0">
                <a:ea typeface="華康粗黑體" pitchFamily="49" charset="-120"/>
              </a:rPr>
              <a:t>  6.</a:t>
            </a:r>
            <a:r>
              <a:rPr lang="zh-TW" altLang="en-US" sz="12800" dirty="0">
                <a:ea typeface="華康粗黑體" pitchFamily="49" charset="-120"/>
              </a:rPr>
              <a:t>天主教信聖經，但更信聖經背後的天主，和這位天主對人類的期望</a:t>
            </a:r>
            <a:r>
              <a:rPr lang="en-US" sz="12800" dirty="0">
                <a:ea typeface="華康粗黑體" pitchFamily="49" charset="-120"/>
                <a:sym typeface="Symbol"/>
              </a:rPr>
              <a:t></a:t>
            </a:r>
            <a:r>
              <a:rPr lang="zh-TW" altLang="en-US" sz="12800" dirty="0">
                <a:solidFill>
                  <a:srgbClr val="FF0000"/>
                </a:solidFill>
                <a:ea typeface="華康粗黑體" pitchFamily="49" charset="-120"/>
              </a:rPr>
              <a:t>合一、相愛、共融</a:t>
            </a:r>
            <a:r>
              <a:rPr lang="zh-TW" altLang="en-US" sz="12800" dirty="0">
                <a:ea typeface="華康粗黑體" pitchFamily="49" charset="-120"/>
              </a:rPr>
              <a:t>的期望。忘記了聖經背後的天主，聖經也可以被誤用而變成陷阱，變成「偶像」！引述天主的話去攻擊天主的子女，這是多麼令天主傷心的事！如果</a:t>
            </a:r>
            <a:r>
              <a:rPr lang="zh-TW" altLang="en-US" sz="12800" dirty="0">
                <a:solidFill>
                  <a:srgbClr val="FF0000"/>
                </a:solidFill>
                <a:ea typeface="華康粗黑體" pitchFamily="49" charset="-120"/>
              </a:rPr>
              <a:t>聖經變成了人類分化、分裂的原因</a:t>
            </a:r>
            <a:r>
              <a:rPr lang="zh-TW" altLang="en-US" sz="12800" dirty="0">
                <a:ea typeface="華康粗黑體" pitchFamily="49" charset="-120"/>
              </a:rPr>
              <a:t>，這又豈會是天主啟示聖經的原意？</a:t>
            </a:r>
            <a:endParaRPr lang="zh-TW" altLang="en-US" sz="12800" dirty="0">
              <a:solidFill>
                <a:srgbClr val="FF0000"/>
              </a:solidFill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副標題 2">
            <a:extLst>
              <a:ext uri="{FF2B5EF4-FFF2-40B4-BE49-F238E27FC236}">
                <a16:creationId xmlns:a16="http://schemas.microsoft.com/office/drawing/2014/main" id="{6B12F9C3-EBB5-427D-8E05-86540C19A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7.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聖經的存在，是為使人生、世界更美好，它應使人更善良、更容忍、更慈悲、更偉大。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它不應使人顯得小器、充滿戾氣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，或變得殺氣騰騰。有些基督教徒由於太過熱中於攻擊天主教，又要引用聖經來作後盾，有時竟把聖經任意割裂和曲解。吳主光所著的小冊子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《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基督教與天主教有什麼不同？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》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就是一個十分顯著的例子。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不少基督教牧師都不贊同吳主光對天主教的這種看法。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8.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這裡說的「基督新教」並非指他們全體，他們中有些人</a:t>
            </a:r>
            <a:r>
              <a:rPr lang="en-US" altLang="zh-TW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例如聖公會</a:t>
            </a:r>
            <a:r>
              <a:rPr lang="en-US" altLang="zh-TW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與天主教關係十分良好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。但由於基督新教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沒有中樞組織，大家又互不從屬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，所以難免有個別人士或個別教會對天主教十分不友善。這裡只是希望天主教徒能懂得保護自己。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endParaRPr lang="en-US" altLang="zh-TW" sz="12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endParaRPr lang="zh-TW" altLang="en-US" sz="128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974A59-A538-4F14-8517-6BF47F9F3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</p:spPr>
        <p:txBody>
          <a:bodyPr/>
          <a:lstStyle/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4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我喜歡立體的人生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36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所以無論是基督的博愛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3600">
                <a:solidFill>
                  <a:srgbClr val="006666"/>
                </a:solidFill>
                <a:ea typeface="華康儷中黑" panose="020B0509000000000000" pitchFamily="49" charset="-120"/>
                <a:cs typeface="華康黑體(P)-GB5" pitchFamily="34" charset="-120"/>
              </a:rPr>
              <a:t>佛陀的慈悲  </a:t>
            </a:r>
            <a:r>
              <a:rPr lang="zh-TW" altLang="en-US" sz="3600">
                <a:solidFill>
                  <a:srgbClr val="CC3300"/>
                </a:solidFill>
                <a:ea typeface="華康儷中黑" panose="020B0509000000000000" pitchFamily="49" charset="-120"/>
                <a:cs typeface="華康黑體(P)-GB5" pitchFamily="34" charset="-120"/>
              </a:rPr>
              <a:t>孔子的仁愛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3600">
                <a:solidFill>
                  <a:srgbClr val="9900CC"/>
                </a:solidFill>
                <a:ea typeface="華康儷中黑" panose="020B0509000000000000" pitchFamily="49" charset="-120"/>
                <a:cs typeface="華康黑體(P)-GB5" pitchFamily="34" charset="-120"/>
              </a:rPr>
              <a:t>或雷峰的犧牲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都值得長照宇宙  永留人間</a:t>
            </a:r>
            <a:endParaRPr lang="en-US" altLang="zh-TW" sz="3600">
              <a:solidFill>
                <a:srgbClr val="FF0000"/>
              </a:solidFill>
              <a:ea typeface="華康儷中黑" panose="020B05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zh-TW" altLang="en-US" sz="4000">
                <a:solidFill>
                  <a:srgbClr val="9900CC"/>
                </a:solidFill>
                <a:ea typeface="華康儷中黑" panose="020B0509000000000000" pitchFamily="49" charset="-120"/>
                <a:cs typeface="華康黑體(P)-GB5" pitchFamily="34" charset="-120"/>
              </a:rPr>
              <a:t> 井蛙</a:t>
            </a:r>
            <a:r>
              <a:rPr lang="zh-TW" altLang="en-US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不可以語於海者</a:t>
            </a:r>
            <a:r>
              <a:rPr lang="en-US" altLang="zh-TW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拘於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墟</a:t>
            </a:r>
            <a:r>
              <a:rPr lang="zh-TW" altLang="en-US" sz="36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也</a:t>
            </a:r>
            <a:r>
              <a:rPr lang="en-US" altLang="zh-TW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地域</a:t>
            </a:r>
            <a:r>
              <a:rPr lang="en-US" altLang="zh-TW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);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zh-TW" altLang="en-US" sz="4000">
                <a:solidFill>
                  <a:srgbClr val="9900CC"/>
                </a:solidFill>
                <a:ea typeface="華康儷中黑" panose="020B0509000000000000" pitchFamily="49" charset="-120"/>
                <a:cs typeface="華康黑體(P)-GB5" pitchFamily="34" charset="-120"/>
              </a:rPr>
              <a:t> 夏虫</a:t>
            </a:r>
            <a:r>
              <a:rPr lang="zh-TW" altLang="en-US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不可以語於冰者</a:t>
            </a:r>
            <a:r>
              <a:rPr lang="en-US" altLang="zh-TW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篤於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時</a:t>
            </a:r>
            <a:r>
              <a:rPr lang="zh-TW" altLang="en-US" sz="36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也</a:t>
            </a:r>
            <a:r>
              <a:rPr lang="en-US" altLang="zh-TW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時代</a:t>
            </a:r>
            <a:r>
              <a:rPr lang="en-US" altLang="zh-TW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);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zh-TW" altLang="en-US" sz="4000">
                <a:solidFill>
                  <a:srgbClr val="9900CC"/>
                </a:solidFill>
                <a:ea typeface="華康儷中黑" panose="020B0509000000000000" pitchFamily="49" charset="-120"/>
                <a:cs typeface="華康黑體(P)-GB5" pitchFamily="34" charset="-120"/>
              </a:rPr>
              <a:t> 曲士</a:t>
            </a:r>
            <a:r>
              <a:rPr lang="zh-TW" altLang="en-US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不可以語於道者</a:t>
            </a:r>
            <a:r>
              <a:rPr lang="en-US" altLang="zh-TW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束於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教</a:t>
            </a:r>
            <a:r>
              <a:rPr lang="zh-TW" altLang="en-US" sz="3600">
                <a:solidFill>
                  <a:srgbClr val="000000"/>
                </a:solidFill>
                <a:ea typeface="華康儷中黑" panose="020B0509000000000000" pitchFamily="49" charset="-120"/>
                <a:cs typeface="華康黑體(P)-GB5" pitchFamily="34" charset="-120"/>
              </a:rPr>
              <a:t>也</a:t>
            </a:r>
            <a:r>
              <a:rPr lang="en-US" altLang="zh-TW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知識</a:t>
            </a:r>
            <a:r>
              <a:rPr lang="en-US" altLang="zh-TW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  <a:r>
              <a:rPr lang="en-US" altLang="zh-TW" sz="2400"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 sz="2400">
                <a:ea typeface="華康儷中黑" panose="020B0509000000000000" pitchFamily="49" charset="-120"/>
                <a:cs typeface="華康黑體(P)-GB5" pitchFamily="34" charset="-120"/>
              </a:rPr>
              <a:t>莊子</a:t>
            </a:r>
            <a:r>
              <a:rPr lang="en-US" altLang="zh-TW" sz="2400"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zh-TW" sz="40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       </a:t>
            </a:r>
            <a:r>
              <a:rPr lang="zh-TW" altLang="en-US" sz="44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鄉愿</a:t>
            </a:r>
            <a:r>
              <a:rPr lang="en-US" altLang="zh-TW" sz="44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,</a:t>
            </a:r>
            <a:r>
              <a:rPr lang="zh-TW" altLang="en-US" sz="44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德之賊也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 </a:t>
            </a:r>
            <a:r>
              <a:rPr lang="en-US" altLang="zh-TW" sz="28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(</a:t>
            </a:r>
            <a:r>
              <a:rPr lang="zh-TW" altLang="en-US" sz="28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孔子</a:t>
            </a:r>
            <a:r>
              <a:rPr lang="en-US" altLang="zh-TW" sz="28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/</a:t>
            </a:r>
            <a:r>
              <a:rPr lang="zh-TW" altLang="en-US" sz="28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孟子</a:t>
            </a:r>
            <a:r>
              <a:rPr lang="en-US" altLang="zh-TW" sz="28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)</a:t>
            </a:r>
            <a:endParaRPr lang="zh-TW" altLang="en-US" sz="2800">
              <a:solidFill>
                <a:srgbClr val="FF0000"/>
              </a:solidFill>
              <a:ea typeface="華康儷中黑" panose="020B0509000000000000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2">
            <a:extLst>
              <a:ext uri="{FF2B5EF4-FFF2-40B4-BE49-F238E27FC236}">
                <a16:creationId xmlns:a16="http://schemas.microsoft.com/office/drawing/2014/main" id="{4FD65669-3D1F-40B7-BF91-1B4136100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</p:spPr>
        <p:txBody>
          <a:bodyPr/>
          <a:lstStyle/>
          <a:p>
            <a:pPr eaLnBrk="1" hangingPunct="1">
              <a:lnSpc>
                <a:spcPts val="6000"/>
              </a:lnSpc>
            </a:pPr>
            <a:r>
              <a:rPr lang="zh-TW" altLang="en-US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立體人生觀 </a:t>
            </a:r>
            <a:r>
              <a:rPr lang="en-US" altLang="zh-TW">
                <a:solidFill>
                  <a:schemeClr val="tx1"/>
                </a:solidFill>
              </a:rPr>
              <a:t>Three-dimentional Faith/Life</a:t>
            </a:r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4246C3C6-726F-41E1-AD0C-E4C46DB0C9DF}"/>
              </a:ext>
            </a:extLst>
          </p:cNvPr>
          <p:cNvCxnSpPr/>
          <p:nvPr/>
        </p:nvCxnSpPr>
        <p:spPr>
          <a:xfrm flipV="1">
            <a:off x="1928813" y="1714500"/>
            <a:ext cx="2357437" cy="2286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7C3AE4E1-13C7-441E-817A-0EAE342681F5}"/>
              </a:ext>
            </a:extLst>
          </p:cNvPr>
          <p:cNvCxnSpPr/>
          <p:nvPr/>
        </p:nvCxnSpPr>
        <p:spPr>
          <a:xfrm rot="5400000" flipH="1" flipV="1">
            <a:off x="2536031" y="3250407"/>
            <a:ext cx="3071813" cy="285750"/>
          </a:xfrm>
          <a:prstGeom prst="straightConnector1">
            <a:avLst/>
          </a:prstGeom>
          <a:ln w="381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3F6F0B77-C325-42C4-A7A1-D64572DF4F67}"/>
              </a:ext>
            </a:extLst>
          </p:cNvPr>
          <p:cNvCxnSpPr/>
          <p:nvPr/>
        </p:nvCxnSpPr>
        <p:spPr>
          <a:xfrm rot="16200000" flipV="1">
            <a:off x="4107657" y="1821656"/>
            <a:ext cx="2286000" cy="207168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B94DF060-ED4D-4CFE-B3CB-63B9604DB4CF}"/>
              </a:ext>
            </a:extLst>
          </p:cNvPr>
          <p:cNvCxnSpPr/>
          <p:nvPr/>
        </p:nvCxnSpPr>
        <p:spPr>
          <a:xfrm>
            <a:off x="1928813" y="4000500"/>
            <a:ext cx="2000250" cy="928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CEF081D0-44DC-4738-A6E4-05FA9EEEF303}"/>
              </a:ext>
            </a:extLst>
          </p:cNvPr>
          <p:cNvCxnSpPr/>
          <p:nvPr/>
        </p:nvCxnSpPr>
        <p:spPr>
          <a:xfrm flipV="1">
            <a:off x="3929063" y="4000500"/>
            <a:ext cx="2357437" cy="9286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FCC579ED-9A39-4098-BF2F-E0DC879D8DDA}"/>
              </a:ext>
            </a:extLst>
          </p:cNvPr>
          <p:cNvCxnSpPr/>
          <p:nvPr/>
        </p:nvCxnSpPr>
        <p:spPr>
          <a:xfrm>
            <a:off x="1928813" y="3989388"/>
            <a:ext cx="4357687" cy="158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文字方塊 16">
            <a:extLst>
              <a:ext uri="{FF2B5EF4-FFF2-40B4-BE49-F238E27FC236}">
                <a16:creationId xmlns:a16="http://schemas.microsoft.com/office/drawing/2014/main" id="{DD88AB85-553E-46BA-B2DF-8ED5BD9E4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1071563"/>
            <a:ext cx="4500562" cy="5238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itchFamily="49" charset="-120"/>
              </a:rPr>
              <a:t>神</a:t>
            </a:r>
            <a:r>
              <a:rPr lang="en-US" altLang="zh-TW" sz="28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itchFamily="49" charset="-120"/>
              </a:rPr>
              <a:t>,</a:t>
            </a:r>
            <a:r>
              <a:rPr lang="zh-TW" altLang="en-US" sz="24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itchFamily="49" charset="-120"/>
              </a:rPr>
              <a:t>止於至善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 </a:t>
            </a:r>
            <a:r>
              <a:rPr lang="en-US" altLang="zh-TW" sz="24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GOD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,</a:t>
            </a:r>
            <a:r>
              <a:rPr lang="zh-TW" altLang="en-US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 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The</a:t>
            </a:r>
            <a:r>
              <a:rPr lang="zh-TW" altLang="en-US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 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華康黑體-GB5" pitchFamily="49" charset="-120"/>
              </a:rPr>
              <a:t>ultimate</a:t>
            </a:r>
            <a:endParaRPr lang="zh-TW" altLang="en-US" sz="2000" b="1">
              <a:solidFill>
                <a:srgbClr val="FF0000"/>
              </a:solidFill>
              <a:latin typeface="Arial" panose="020B0604020202020204" pitchFamily="34" charset="0"/>
              <a:ea typeface="華康儷中黑" panose="020B0509000000000000" pitchFamily="49" charset="-120"/>
              <a:cs typeface="華康黑體-GB5" pitchFamily="49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C436C99E-E044-4B36-B4EE-BB8FB4547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2416175"/>
            <a:ext cx="1714500" cy="23082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008000"/>
                </a:solidFill>
                <a:latin typeface="Arial" panose="020B0604020202020204" pitchFamily="34" charset="0"/>
                <a:ea typeface="華康黑體-GB5" pitchFamily="49" charset="-120"/>
              </a:rPr>
              <a:t>REVEALED TRUTH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 b="1">
                <a:solidFill>
                  <a:srgbClr val="008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itchFamily="49" charset="-120"/>
              </a:rPr>
              <a:t>啟示的真理</a:t>
            </a:r>
            <a:endParaRPr lang="en-US" altLang="zh-TW" sz="2000" b="1">
              <a:solidFill>
                <a:srgbClr val="008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000">
                <a:solidFill>
                  <a:srgbClr val="0000FF"/>
                </a:solidFill>
                <a:latin typeface="Arial" panose="020B0604020202020204" pitchFamily="34" charset="0"/>
                <a:ea typeface="華康黑體-GB5" pitchFamily="49" charset="-120"/>
              </a:rPr>
              <a:t>Our Religion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我們的</a:t>
            </a:r>
            <a:r>
              <a:rPr lang="zh-TW" altLang="en-US" sz="240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宗教</a:t>
            </a:r>
            <a:endParaRPr lang="zh-TW" altLang="en-US" sz="2000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000" i="1">
                <a:solidFill>
                  <a:srgbClr val="0000FF"/>
                </a:solidFill>
                <a:latin typeface="Arial" panose="020B0604020202020204" pitchFamily="34" charset="0"/>
                <a:ea typeface="華康黑體-GB5" pitchFamily="49" charset="-120"/>
              </a:rPr>
              <a:t>Our culture,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 i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</a:t>
            </a:r>
            <a:r>
              <a:rPr lang="zh-TW" altLang="en-US" sz="2000" i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zh-TW" altLang="en-US" sz="2400" i="1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文化</a:t>
            </a:r>
            <a:endParaRPr lang="en-US" altLang="zh-TW" sz="2000" i="1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C7410D25-EFF5-43B7-AA78-3882365D9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1928813"/>
            <a:ext cx="1976438" cy="326231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008000"/>
                </a:solidFill>
                <a:latin typeface="Arial" panose="020B0604020202020204" pitchFamily="34" charset="0"/>
                <a:ea typeface="華康黑體-GB5" pitchFamily="49" charset="-120"/>
              </a:rPr>
              <a:t>DISCOVERED TRUTH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 b="1">
                <a:solidFill>
                  <a:srgbClr val="008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itchFamily="49" charset="-120"/>
              </a:rPr>
              <a:t>發現的真理</a:t>
            </a:r>
            <a:endParaRPr lang="en-US" altLang="zh-TW" sz="2000" b="1">
              <a:solidFill>
                <a:srgbClr val="008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000">
                <a:solidFill>
                  <a:srgbClr val="0000FF"/>
                </a:solidFill>
                <a:latin typeface="Arial" panose="020B0604020202020204" pitchFamily="34" charset="0"/>
                <a:ea typeface="華康黑體-GB5" pitchFamily="49" charset="-120"/>
              </a:rPr>
              <a:t>Their religion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他們</a:t>
            </a:r>
            <a:r>
              <a:rPr lang="zh-TW" altLang="en-US" sz="20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zh-TW" altLang="en-US" sz="240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宗教</a:t>
            </a:r>
            <a:endParaRPr lang="en-US" altLang="zh-TW" sz="2000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000" i="1">
                <a:solidFill>
                  <a:srgbClr val="0000FF"/>
                </a:solidFill>
                <a:latin typeface="Arial" panose="020B0604020202020204" pitchFamily="34" charset="0"/>
                <a:ea typeface="華康黑體-GB5" pitchFamily="49" charset="-120"/>
              </a:rPr>
              <a:t>Their culture,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 i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他們</a:t>
            </a:r>
            <a:r>
              <a:rPr lang="zh-TW" altLang="en-US" sz="2000" i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zh-TW" altLang="en-US" sz="2400" i="1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文化</a:t>
            </a:r>
            <a:endParaRPr lang="en-US" altLang="zh-TW" sz="2000" i="1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000">
                <a:solidFill>
                  <a:srgbClr val="000000"/>
                </a:solidFill>
                <a:latin typeface="Arial" panose="020B0604020202020204" pitchFamily="34" charset="0"/>
                <a:ea typeface="華康黑體-GB5" pitchFamily="49" charset="-120"/>
              </a:rPr>
              <a:t>Humanistic sciences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人文科學</a:t>
            </a:r>
            <a:endParaRPr lang="zh-TW" altLang="en-US" sz="2000">
              <a:solidFill>
                <a:srgbClr val="00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B15EE2D-5CD3-4BF4-B6BC-C06EE8918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989513"/>
            <a:ext cx="5386387" cy="1570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000" b="1">
                <a:solidFill>
                  <a:srgbClr val="008000"/>
                </a:solidFill>
                <a:latin typeface="Arial" panose="020B0604020202020204" pitchFamily="34" charset="0"/>
                <a:ea typeface="華康黑體-GB5" pitchFamily="49" charset="-120"/>
              </a:rPr>
              <a:t>ACCEPTED</a:t>
            </a:r>
            <a:r>
              <a:rPr lang="en-US" altLang="zh-TW" sz="1800" b="1">
                <a:solidFill>
                  <a:srgbClr val="008000"/>
                </a:solidFill>
                <a:latin typeface="Arial" panose="020B0604020202020204" pitchFamily="34" charset="0"/>
                <a:ea typeface="華康黑體-GB5" pitchFamily="49" charset="-120"/>
              </a:rPr>
              <a:t> </a:t>
            </a:r>
            <a:r>
              <a:rPr lang="en-US" altLang="zh-TW" sz="2000" b="1">
                <a:solidFill>
                  <a:srgbClr val="008000"/>
                </a:solidFill>
                <a:latin typeface="Arial" panose="020B0604020202020204" pitchFamily="34" charset="0"/>
                <a:ea typeface="華康黑體-GB5" pitchFamily="49" charset="-120"/>
              </a:rPr>
              <a:t>TRUTH</a:t>
            </a:r>
            <a:r>
              <a:rPr lang="zh-TW" altLang="en-US" sz="1800" b="1">
                <a:solidFill>
                  <a:srgbClr val="008000"/>
                </a:solidFill>
                <a:latin typeface="Arial" panose="020B0604020202020204" pitchFamily="34" charset="0"/>
                <a:ea typeface="華康黑體-GB5" pitchFamily="49" charset="-120"/>
              </a:rPr>
              <a:t>  </a:t>
            </a:r>
            <a:r>
              <a:rPr lang="zh-TW" altLang="en-US" sz="2400" b="1">
                <a:solidFill>
                  <a:srgbClr val="008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黑體-GB5" pitchFamily="49" charset="-120"/>
              </a:rPr>
              <a:t>接受的真理</a:t>
            </a:r>
            <a:endParaRPr lang="en-US" altLang="zh-TW" sz="2000" b="1">
              <a:solidFill>
                <a:srgbClr val="0080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黑體-GB5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  <a:latin typeface="Arial" panose="020B0604020202020204" pitchFamily="34" charset="0"/>
                <a:ea typeface="華康黑體-GB5" pitchFamily="49" charset="-120"/>
              </a:rPr>
              <a:t>My faith</a:t>
            </a:r>
            <a:r>
              <a:rPr lang="en-US" altLang="zh-TW" sz="2000">
                <a:solidFill>
                  <a:srgbClr val="002060"/>
                </a:solidFill>
                <a:latin typeface="Arial" panose="020B0604020202020204" pitchFamily="34" charset="0"/>
                <a:ea typeface="華康黑體-GB5" pitchFamily="49" charset="-120"/>
              </a:rPr>
              <a:t>, </a:t>
            </a:r>
            <a:r>
              <a:rPr lang="en-US" altLang="zh-TW" sz="2400">
                <a:solidFill>
                  <a:srgbClr val="002060"/>
                </a:solidFill>
                <a:latin typeface="Arial" panose="020B0604020202020204" pitchFamily="34" charset="0"/>
                <a:ea typeface="華康黑體-GB5" pitchFamily="49" charset="-120"/>
              </a:rPr>
              <a:t>My</a:t>
            </a:r>
            <a:r>
              <a:rPr lang="en-US" altLang="zh-TW" sz="2000">
                <a:solidFill>
                  <a:srgbClr val="002060"/>
                </a:solidFill>
                <a:latin typeface="Arial" panose="020B0604020202020204" pitchFamily="34" charset="0"/>
                <a:ea typeface="華康黑體-GB5" pitchFamily="49" charset="-120"/>
              </a:rPr>
              <a:t> life </a:t>
            </a:r>
            <a:r>
              <a:rPr lang="zh-TW" altLang="en-US" sz="36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我的</a:t>
            </a:r>
            <a:r>
              <a:rPr lang="zh-TW" altLang="en-US" sz="24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信仰</a:t>
            </a:r>
            <a:r>
              <a:rPr lang="en-US" altLang="zh-TW" sz="24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8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我的</a:t>
            </a:r>
            <a:r>
              <a:rPr lang="zh-TW" altLang="en-US" sz="24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生活</a:t>
            </a:r>
            <a:endParaRPr lang="en-US" altLang="zh-TW" sz="2000">
              <a:solidFill>
                <a:srgbClr val="00206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  <a:latin typeface="Arial" panose="020B0604020202020204" pitchFamily="34" charset="0"/>
                <a:ea typeface="華康黑體-GB5" pitchFamily="49" charset="-120"/>
              </a:rPr>
              <a:t>My experiences </a:t>
            </a:r>
            <a:r>
              <a:rPr lang="zh-TW" altLang="en-US" sz="36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</a:t>
            </a:r>
            <a:r>
              <a:rPr lang="zh-TW" altLang="en-US" sz="28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</a:t>
            </a:r>
            <a:r>
              <a:rPr lang="zh-TW" altLang="en-US" sz="24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生活經驗</a:t>
            </a:r>
            <a:r>
              <a:rPr lang="en-US" altLang="zh-TW" sz="24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2400">
                <a:solidFill>
                  <a:srgbClr val="00206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見證</a:t>
            </a:r>
            <a:endParaRPr lang="zh-TW" altLang="en-US" sz="2000">
              <a:solidFill>
                <a:srgbClr val="00206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ABC9928-7F7F-47A6-BA8C-8107D3F46D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zh-TW" sz="4400">
                <a:ea typeface="華康儷中黑" panose="020B0509000000000000" pitchFamily="49" charset="-120"/>
              </a:rPr>
              <a:t>  20a.</a:t>
            </a:r>
            <a:r>
              <a:rPr lang="zh-TW" altLang="en-US" sz="4400">
                <a:solidFill>
                  <a:srgbClr val="FF0000"/>
                </a:solidFill>
                <a:ea typeface="華康儷中黑" panose="020B0509000000000000" pitchFamily="49" charset="-120"/>
              </a:rPr>
              <a:t>鼎型人生觀</a:t>
            </a:r>
            <a:r>
              <a:rPr lang="en-US" altLang="zh-TW" sz="4400">
                <a:solidFill>
                  <a:srgbClr val="0000FF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要均衡發展</a:t>
            </a:r>
          </a:p>
          <a:p>
            <a:pPr algn="l" eaLnBrk="1" hangingPunct="1">
              <a:spcBef>
                <a:spcPct val="0"/>
              </a:spcBef>
            </a:pPr>
            <a:r>
              <a:rPr lang="zh-TW" altLang="en-US" sz="2400">
                <a:solidFill>
                  <a:srgbClr val="FF0000"/>
                </a:solidFill>
                <a:ea typeface="華康儷中黑" panose="020B0509000000000000" pitchFamily="49" charset="-120"/>
              </a:rPr>
              <a:t>                                                                                               </a:t>
            </a: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C2B0A4BA-FFB9-4F43-9328-AAEB60432B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1701800"/>
            <a:ext cx="2449513" cy="32400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B65BD6CC-F39B-4568-A61A-699DC2286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700213"/>
            <a:ext cx="2592387" cy="3313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789BEF82-CF7B-440F-90A6-739FDD8DD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4941888"/>
            <a:ext cx="5041900" cy="71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5A4E1B78-F33E-4370-BFAB-FCE91112C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981075"/>
            <a:ext cx="1366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知識</a:t>
            </a:r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2C2EE0E2-26E1-497B-867E-5515727D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00856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態度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DE0C234C-5F52-46FA-AC63-7E7146838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3" y="5013325"/>
            <a:ext cx="1296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技能</a:t>
            </a: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C673BF58-45B9-4E71-ABF4-D9D173C72566}"/>
              </a:ext>
            </a:extLst>
          </p:cNvPr>
          <p:cNvSpPr txBox="1">
            <a:spLocks noChangeArrowheads="1"/>
          </p:cNvSpPr>
          <p:nvPr/>
        </p:nvSpPr>
        <p:spPr bwMode="auto">
          <a:xfrm rot="-651964">
            <a:off x="1600200" y="3255963"/>
            <a:ext cx="6529388" cy="9239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4400">
                <a:solidFill>
                  <a:srgbClr val="0000FF"/>
                </a:solidFill>
                <a:ea typeface="華康儷中黑" panose="020B0509000000000000" pitchFamily="49" charset="-120"/>
              </a:rPr>
              <a:t>只有這樣才能</a:t>
            </a:r>
            <a:r>
              <a:rPr lang="zh-TW" altLang="en-US" sz="5400">
                <a:solidFill>
                  <a:srgbClr val="FF0000"/>
                </a:solidFill>
                <a:ea typeface="華康儷中黑" panose="020B0509000000000000" pitchFamily="49" charset="-120"/>
              </a:rPr>
              <a:t>知行合一</a:t>
            </a:r>
            <a:endParaRPr lang="zh-TW" altLang="en-US" sz="400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F58C3B3A-5B90-4835-8AE1-18C9AD0E7163}"/>
              </a:ext>
            </a:extLst>
          </p:cNvPr>
          <p:cNvSpPr txBox="1">
            <a:spLocks noChangeArrowheads="1"/>
          </p:cNvSpPr>
          <p:nvPr/>
        </p:nvSpPr>
        <p:spPr bwMode="auto">
          <a:xfrm rot="-651964">
            <a:off x="1762125" y="2370138"/>
            <a:ext cx="5503863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知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難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行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易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？知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易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行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難</a:t>
            </a:r>
            <a:r>
              <a:rPr lang="zh-TW" altLang="en-US" sz="4000">
                <a:solidFill>
                  <a:srgbClr val="FF0000"/>
                </a:solidFill>
                <a:ea typeface="華康儷中黑" panose="020B0509000000000000" pitchFamily="49" charset="-120"/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  <p:bldP spid="81927" grpId="0"/>
      <p:bldP spid="81928" grpId="0"/>
      <p:bldP spid="8192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A212EC1-40E0-41FB-B44A-FB81EBAC4DB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zh-TW" sz="4400">
                <a:ea typeface="華康儷中黑" panose="020B0509000000000000" pitchFamily="49" charset="-120"/>
              </a:rPr>
              <a:t>  20b.</a:t>
            </a:r>
            <a:r>
              <a:rPr lang="zh-TW" altLang="en-US" sz="4400">
                <a:solidFill>
                  <a:srgbClr val="FF0000"/>
                </a:solidFill>
                <a:ea typeface="華康儷中黑" panose="020B0509000000000000" pitchFamily="49" charset="-120"/>
              </a:rPr>
              <a:t>鼎型人生觀 </a:t>
            </a:r>
            <a:r>
              <a:rPr lang="en-US" altLang="zh-TW" sz="4400">
                <a:solidFill>
                  <a:srgbClr val="0000FF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400">
                <a:solidFill>
                  <a:srgbClr val="0000FF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</a:rPr>
              <a:t>要均衡發展</a:t>
            </a:r>
          </a:p>
          <a:p>
            <a:pPr algn="l" eaLnBrk="1" hangingPunct="1">
              <a:spcBef>
                <a:spcPct val="0"/>
              </a:spcBef>
            </a:pPr>
            <a:r>
              <a:rPr lang="zh-TW" altLang="en-US" sz="2400">
                <a:solidFill>
                  <a:srgbClr val="FF0000"/>
                </a:solidFill>
                <a:ea typeface="華康儷中黑" panose="020B0509000000000000" pitchFamily="49" charset="-120"/>
              </a:rPr>
              <a:t>                                                                                               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54120E64-C973-4647-8152-BCFBBCBF09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1701800"/>
            <a:ext cx="2449513" cy="32400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B2F65A7A-94EE-49DD-901C-8130AF5DC2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700213"/>
            <a:ext cx="2592387" cy="3313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80DDCE21-5D78-4C05-8C05-34B9262F7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4941888"/>
            <a:ext cx="5041900" cy="71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A780758B-4BF7-4C5E-9F4D-475220E28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7325" y="981075"/>
            <a:ext cx="11509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3600">
                <a:solidFill>
                  <a:srgbClr val="000000"/>
                </a:solidFill>
                <a:ea typeface="華康儷中黑" panose="020B0509000000000000" pitchFamily="49" charset="-120"/>
              </a:rPr>
              <a:t>個人</a:t>
            </a:r>
            <a:endParaRPr lang="zh-TW" altLang="en-US" sz="400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5014408A-59F4-4439-83C3-3E0CF8C78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941888"/>
            <a:ext cx="1296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zh-TW" altLang="en-US" sz="3600">
                <a:solidFill>
                  <a:srgbClr val="000000"/>
                </a:solidFill>
                <a:ea typeface="華康儷中黑" panose="020B0509000000000000" pitchFamily="49" charset="-120"/>
              </a:rPr>
              <a:t>人際</a:t>
            </a:r>
            <a:endParaRPr lang="zh-TW" altLang="en-US" sz="400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906BB850-D024-4351-99CF-99EA5CD9B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5019675"/>
            <a:ext cx="1154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lang="zh-TW" altLang="en-US" sz="3600">
                <a:solidFill>
                  <a:srgbClr val="000000"/>
                </a:solidFill>
                <a:ea typeface="華康儷中黑" panose="020B0509000000000000" pitchFamily="49" charset="-120"/>
              </a:rPr>
              <a:t>社會</a:t>
            </a:r>
            <a:endParaRPr lang="zh-TW" altLang="en-US" sz="400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C0AB6D7C-7C5A-49AD-A371-467F141F9ED8}"/>
              </a:ext>
            </a:extLst>
          </p:cNvPr>
          <p:cNvSpPr txBox="1">
            <a:spLocks noChangeArrowheads="1"/>
          </p:cNvSpPr>
          <p:nvPr/>
        </p:nvSpPr>
        <p:spPr bwMode="auto">
          <a:xfrm rot="-755957">
            <a:off x="1108075" y="2940050"/>
            <a:ext cx="6630988" cy="823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4800">
                <a:solidFill>
                  <a:srgbClr val="FF0000"/>
                </a:solidFill>
                <a:ea typeface="華康儷中黑" panose="020B0509000000000000" pitchFamily="49" charset="-120"/>
              </a:rPr>
              <a:t>所以教會要移風易俗</a:t>
            </a:r>
            <a:r>
              <a:rPr lang="zh-TW" altLang="en-US" sz="4400">
                <a:solidFill>
                  <a:srgbClr val="FF0000"/>
                </a:solidFill>
                <a:ea typeface="華康儷中黑" panose="020B0509000000000000" pitchFamily="49" charset="-120"/>
              </a:rPr>
              <a:t>！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4FB9BBD6-2474-4738-BC31-91C428EBA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5500688"/>
            <a:ext cx="3892550" cy="1138237"/>
          </a:xfrm>
          <a:prstGeom prst="rect">
            <a:avLst/>
          </a:prstGeom>
          <a:solidFill>
            <a:srgbClr val="FFFF00"/>
          </a:solidFill>
          <a:ln w="28575">
            <a:solidFill>
              <a:srgbClr val="99003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制度</a:t>
            </a:r>
            <a:r>
              <a:rPr lang="zh-TW" altLang="en-US" sz="2400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、法律、</a:t>
            </a:r>
            <a:r>
              <a:rPr lang="zh-TW" altLang="en-US">
                <a:solidFill>
                  <a:srgbClr val="0000FF"/>
                </a:solidFill>
                <a:ea typeface="華康儷中黑" panose="020B0509000000000000" pitchFamily="49" charset="-120"/>
                <a:cs typeface="華康黑體(P)-GB5" pitchFamily="34" charset="-120"/>
              </a:rPr>
              <a:t>文化</a:t>
            </a:r>
            <a:endParaRPr lang="zh-TW" altLang="en-US" sz="2400">
              <a:solidFill>
                <a:srgbClr val="0000FF"/>
              </a:solidFill>
              <a:ea typeface="華康儷中黑" panose="020B0509000000000000" pitchFamily="49" charset="-120"/>
              <a:cs typeface="華康黑體(P)-GB5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339933"/>
                </a:solidFill>
                <a:ea typeface="華康儷中黑" panose="020B0509000000000000" pitchFamily="49" charset="-120"/>
                <a:cs typeface="華康黑體(P)-GB5" pitchFamily="34" charset="-120"/>
              </a:rPr>
              <a:t>價值觀</a:t>
            </a:r>
            <a:r>
              <a:rPr lang="zh-TW" altLang="en-US" sz="2400">
                <a:solidFill>
                  <a:srgbClr val="339933"/>
                </a:solidFill>
                <a:ea typeface="華康儷中黑" panose="020B0509000000000000" pitchFamily="49" charset="-120"/>
                <a:cs typeface="華康黑體(P)-GB5" pitchFamily="34" charset="-120"/>
              </a:rPr>
              <a:t>、生活方式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/>
      <p:bldP spid="82951" grpId="0"/>
      <p:bldP spid="82952" grpId="0"/>
      <p:bldP spid="82953" grpId="0" animBg="1"/>
      <p:bldP spid="829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A56E6644-C179-4F3D-9F7C-939197428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44000" cy="7651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sz="4000" dirty="0">
                <a:solidFill>
                  <a:srgbClr val="0000FF"/>
                </a:solidFill>
                <a:latin typeface="+mn-lt"/>
                <a:ea typeface="華康儷中黑" pitchFamily="49" charset="-120"/>
                <a:cs typeface="華康黑體(P)-GB5" pitchFamily="34" charset="-120"/>
              </a:rPr>
              <a:t>21.</a:t>
            </a:r>
            <a:r>
              <a:rPr lang="zh-TW" altLang="en-US" sz="4000" dirty="0">
                <a:solidFill>
                  <a:srgbClr val="FF0000"/>
                </a:solidFill>
                <a:latin typeface="+mn-lt"/>
                <a:ea typeface="華康儷中黑" pitchFamily="49" charset="-120"/>
                <a:cs typeface="華康黑體(P)-GB5" pitchFamily="34" charset="-120"/>
              </a:rPr>
              <a:t>聖三原則</a:t>
            </a:r>
            <a:r>
              <a:rPr lang="zh-TW" altLang="en-US" sz="4000" dirty="0">
                <a:solidFill>
                  <a:srgbClr val="0000FF"/>
                </a:solidFill>
                <a:latin typeface="+mn-lt"/>
                <a:ea typeface="華康儷中黑" pitchFamily="49" charset="-120"/>
                <a:cs typeface="華康黑體(P)-GB5" pitchFamily="34" charset="-120"/>
              </a:rPr>
              <a:t>：宏觀的天國信仰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B1A29ED-83D0-4A5C-AA51-AB8D4169F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8769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sz="5400" dirty="0">
                <a:solidFill>
                  <a:srgbClr val="FF0066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en-US" sz="4400" dirty="0">
                <a:solidFill>
                  <a:srgbClr val="FF0066"/>
                </a:solidFill>
                <a:ea typeface="華康儷中黑" panose="020B0509000000000000" pitchFamily="49" charset="-120"/>
              </a:rPr>
              <a:t>三位一體 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完美的團體模範：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獨立而共融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sz="4000" dirty="0">
                <a:solidFill>
                  <a:srgbClr val="660066"/>
                </a:solidFill>
                <a:ea typeface="華康儷中黑" panose="020B0509000000000000" pitchFamily="49" charset="-120"/>
              </a:rPr>
              <a:t> </a:t>
            </a:r>
          </a:p>
          <a:p>
            <a:pPr marL="92075" indent="-92075" eaLnBrk="1" hangingPunct="1">
              <a:spcAft>
                <a:spcPct val="10000"/>
              </a:spcAft>
              <a:buFontTx/>
              <a:buNone/>
              <a:defRPr/>
            </a:pPr>
            <a:r>
              <a:rPr lang="zh-TW" altLang="en-US" sz="4000" u="sng" dirty="0">
                <a:solidFill>
                  <a:srgbClr val="FF0066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天父</a:t>
            </a:r>
            <a:r>
              <a:rPr lang="en-US" altLang="zh-TW" dirty="0">
                <a:ea typeface="華康儷中黑" panose="020B0509000000000000" pitchFamily="49" charset="-120"/>
                <a:cs typeface="華康黑體(P)-GB5" panose="020B0500000000000000" pitchFamily="34" charset="-120"/>
              </a:rPr>
              <a:t>——</a:t>
            </a:r>
            <a:r>
              <a:rPr lang="zh-TW" altLang="en-US" dirty="0">
                <a:solidFill>
                  <a:srgbClr val="339933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兄弟姊妹；超越所有圍牆和阻隔</a:t>
            </a:r>
            <a:br>
              <a:rPr lang="zh-TW" altLang="en-US" dirty="0">
                <a:solidFill>
                  <a:srgbClr val="339933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</a:br>
            <a:endParaRPr lang="en-US" altLang="zh-TW" dirty="0">
              <a:solidFill>
                <a:srgbClr val="339933"/>
              </a:solidFill>
              <a:ea typeface="華康儷中黑" panose="020B0509000000000000" pitchFamily="49" charset="-120"/>
              <a:cs typeface="華康黑體(P)-GB5" panose="020B0500000000000000" pitchFamily="34" charset="-120"/>
            </a:endParaRPr>
          </a:p>
          <a:p>
            <a:pPr marL="92075" indent="-92075" eaLnBrk="1" hangingPunct="1">
              <a:spcAft>
                <a:spcPct val="10000"/>
              </a:spcAft>
              <a:buFontTx/>
              <a:buNone/>
              <a:defRPr/>
            </a:pPr>
            <a:r>
              <a:rPr lang="zh-TW" altLang="en-US" sz="4000" u="sng" dirty="0">
                <a:solidFill>
                  <a:srgbClr val="FF0066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聖子</a:t>
            </a:r>
            <a:r>
              <a:rPr lang="en-US" altLang="zh-TW" sz="2000" dirty="0">
                <a:ea typeface="華康儷中黑" panose="020B0509000000000000" pitchFamily="49" charset="-120"/>
                <a:cs typeface="華康黑體(P)-GB5" panose="020B0500000000000000" pitchFamily="34" charset="-120"/>
              </a:rPr>
              <a:t>——</a:t>
            </a:r>
            <a:r>
              <a:rPr lang="zh-TW" altLang="en-US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走人的路</a:t>
            </a:r>
            <a:r>
              <a:rPr lang="en-US" altLang="zh-TW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;</a:t>
            </a:r>
            <a:r>
              <a:rPr lang="zh-TW" altLang="en-US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尊嚴</a:t>
            </a:r>
            <a:r>
              <a:rPr lang="en-US" altLang="zh-TW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;</a:t>
            </a:r>
            <a:r>
              <a:rPr lang="zh-TW" altLang="en-US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生老病死</a:t>
            </a:r>
            <a:r>
              <a:rPr lang="en-US" altLang="zh-TW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;</a:t>
            </a:r>
            <a:r>
              <a:rPr lang="zh-TW" altLang="en-US" dirty="0">
                <a:solidFill>
                  <a:srgbClr val="3366CC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無限大的人</a:t>
            </a:r>
            <a:endParaRPr lang="en-US" altLang="zh-TW" dirty="0">
              <a:solidFill>
                <a:srgbClr val="FF0000"/>
              </a:solidFill>
              <a:ea typeface="華康儷中黑" panose="020B0509000000000000" pitchFamily="49" charset="-120"/>
              <a:cs typeface="華康黑體(P)-GB5" panose="020B0500000000000000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dirty="0">
                <a:solidFill>
                  <a:srgbClr val="660066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zh-TW" altLang="en-US" sz="4000" u="sng" dirty="0">
                <a:solidFill>
                  <a:srgbClr val="FF0066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聖神</a:t>
            </a:r>
            <a:r>
              <a:rPr lang="en-US" altLang="zh-TW" sz="2000" dirty="0">
                <a:ea typeface="華康儷中黑" panose="020B0509000000000000" pitchFamily="49" charset="-120"/>
                <a:cs typeface="華康黑體(P)-GB5" panose="020B0500000000000000" pitchFamily="34" charset="-120"/>
              </a:rPr>
              <a:t>——</a:t>
            </a:r>
            <a:r>
              <a:rPr lang="zh-TW" altLang="en-US" dirty="0">
                <a:ea typeface="華康儷中黑" panose="020B0509000000000000" pitchFamily="49" charset="-120"/>
                <a:cs typeface="華康黑體(P)-GB5" panose="020B0500000000000000" pitchFamily="34" charset="-120"/>
              </a:rPr>
              <a:t>聖神</a:t>
            </a:r>
            <a:r>
              <a:rPr lang="zh-TW" altLang="en-US" dirty="0">
                <a:solidFill>
                  <a:srgbClr val="996633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使地面更新；超越宗教和文化</a:t>
            </a:r>
            <a:br>
              <a:rPr lang="zh-TW" altLang="en-US" dirty="0">
                <a:ea typeface="華康儷中黑" panose="020B0509000000000000" pitchFamily="49" charset="-120"/>
                <a:cs typeface="華康黑體(P)-GB5" panose="020B0500000000000000" pitchFamily="34" charset="-120"/>
              </a:rPr>
            </a:br>
            <a:r>
              <a:rPr lang="zh-TW" altLang="en-US" dirty="0">
                <a:ea typeface="華康儷中黑" panose="020B0509000000000000" pitchFamily="49" charset="-120"/>
                <a:cs typeface="華康黑體(P)-GB5" panose="020B0500000000000000" pitchFamily="34" charset="-120"/>
              </a:rPr>
              <a:t>          </a:t>
            </a:r>
            <a:r>
              <a:rPr lang="en-US" altLang="zh-TW" dirty="0" err="1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Renovabis</a:t>
            </a:r>
            <a:r>
              <a:rPr lang="en-US" altLang="zh-TW" dirty="0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 </a:t>
            </a:r>
            <a:r>
              <a:rPr lang="en-US" altLang="zh-TW" dirty="0" err="1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faciem</a:t>
            </a:r>
            <a:r>
              <a:rPr lang="en-US" altLang="zh-TW" dirty="0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 </a:t>
            </a:r>
            <a:r>
              <a:rPr lang="en-US" altLang="zh-TW" u="sng" dirty="0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terrae</a:t>
            </a:r>
            <a:r>
              <a:rPr lang="en-US" altLang="zh-TW" sz="2800" dirty="0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 (</a:t>
            </a:r>
            <a:r>
              <a:rPr lang="zh-TW" altLang="en-US" sz="2800" dirty="0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地球</a:t>
            </a:r>
            <a:r>
              <a:rPr lang="en-US" altLang="zh-TW" sz="2800" dirty="0">
                <a:solidFill>
                  <a:srgbClr val="009900"/>
                </a:solidFill>
                <a:ea typeface="華康儷中黑" panose="020B0509000000000000" pitchFamily="49" charset="-120"/>
                <a:cs typeface="華康黑體(P)-GB5" panose="020B0500000000000000" pitchFamily="34" charset="-120"/>
              </a:rPr>
              <a:t>)</a:t>
            </a:r>
            <a:br>
              <a:rPr lang="en-US" altLang="zh-TW" dirty="0">
                <a:ea typeface="華康儷中黑" panose="020B0509000000000000" pitchFamily="49" charset="-120"/>
              </a:rPr>
            </a:br>
            <a:r>
              <a:rPr lang="en-US" altLang="zh-TW" dirty="0">
                <a:ea typeface="華康儷中黑" panose="020B0509000000000000" pitchFamily="49" charset="-120"/>
              </a:rPr>
              <a:t>            </a:t>
            </a:r>
            <a:r>
              <a:rPr lang="zh-TW" altLang="en-US" dirty="0">
                <a:solidFill>
                  <a:srgbClr val="FF0000"/>
                </a:solidFill>
                <a:ea typeface="華康儷中黑" panose="020B0509000000000000" pitchFamily="49" charset="-120"/>
              </a:rPr>
              <a:t>無限向上的生命</a:t>
            </a:r>
            <a:r>
              <a:rPr lang="zh-TW" altLang="en-US" dirty="0">
                <a:ea typeface="華康儷中黑" panose="020B0509000000000000" pitchFamily="49" charset="-120"/>
              </a:rPr>
              <a:t>；靜默、默存在心中</a:t>
            </a:r>
            <a:endParaRPr lang="zh-TW" altLang="en-US" sz="1600" dirty="0">
              <a:ea typeface="華康儷中黑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A636C70-6153-48EA-898F-084E10A0A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4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24.</a:t>
            </a:r>
            <a:r>
              <a:rPr lang="zh-TW" altLang="en-US" sz="144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聖經</a:t>
            </a:r>
            <a:r>
              <a:rPr lang="en-US" sz="144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——</a:t>
            </a:r>
            <a:r>
              <a:rPr lang="zh-TW" altLang="en-US" sz="144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這是上主的話</a:t>
            </a:r>
            <a:endParaRPr lang="en-US" altLang="zh-TW" sz="14400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5500"/>
              </a:lnSpc>
              <a:spcBef>
                <a:spcPts val="0"/>
              </a:spcBef>
              <a:defRPr/>
            </a:pP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一、啟示的宗教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我們很確切地相信，天主教是一個啟示的宗教：它的道理不是人理性的發明，聖事不是法術魔力或人的故弄玄虛，而教會更非人手所創立。教會是上主臨在世界的一個可見的記號，即透過這個上主所創立的教會，可以慢慢接觸到這個生活的天主。</a:t>
            </a:r>
          </a:p>
          <a:p>
            <a:pPr algn="just" eaLnBrk="1">
              <a:lnSpc>
                <a:spcPts val="5500"/>
              </a:lnSpc>
              <a:spcBef>
                <a:spcPts val="0"/>
              </a:spcBef>
              <a:defRPr/>
            </a:pP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二、啟示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我們相信天主實在進到了人類的歷史中，他藉著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特別的「行動」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特別的「言語」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將他的計畫啟示了出來。以色列民因他們所懷的「信仰經驗」，在某些歷史事件上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「看出」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是天主的行動，從某些人</a:t>
            </a:r>
            <a:endParaRPr lang="zh-TW" altLang="en-US" dirty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9483674-3BAF-4038-ABBF-66A42E50C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的宣報中，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「聽出」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是天主的言語。其中最突出的是梅瑟帶領為奴的以色列民出埃及，以民清楚看到這是「天主的行動」。當依撒意亞、耶肋米亞等先知在民族存亡之際，說出責斥或安慰的話時，以民又聽到這是「天主的言語」。</a:t>
            </a: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en-US" sz="12800" dirty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在這裡我要指出，</a:t>
            </a:r>
            <a:r>
              <a:rPr lang="zh-TW" altLang="en-US" sz="12800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當聖經描寫「天主在戰爭中殺人」時，其實是猶太在戰爭、在殺人，不過他們卻相信這是天主在他們背後支持他們。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所以真正的事實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是「人殺人」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，而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不是「天主殺人」</a:t>
            </a:r>
            <a:r>
              <a:rPr lang="en-US" altLang="zh-TW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!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12800" dirty="0">
                <a:solidFill>
                  <a:srgbClr val="9900CC"/>
                </a:solidFill>
                <a:latin typeface="華康粗黑體" pitchFamily="49" charset="-120"/>
                <a:ea typeface="華康粗黑體" pitchFamily="49" charset="-120"/>
              </a:rPr>
              <a:t>謝飯</a:t>
            </a:r>
            <a:r>
              <a:rPr lang="en-US" altLang="zh-TW" sz="12800" dirty="0">
                <a:solidFill>
                  <a:srgbClr val="9900CC"/>
                </a:solidFill>
                <a:latin typeface="華康粗黑體" pitchFamily="49" charset="-120"/>
                <a:ea typeface="華康粗黑體" pitchFamily="49" charset="-120"/>
              </a:rPr>
              <a:t>?</a:t>
            </a:r>
            <a:r>
              <a:rPr lang="en-US" altLang="zh-TW" sz="12800" dirty="0">
                <a:latin typeface="華康粗黑體" pitchFamily="49" charset="-120"/>
                <a:ea typeface="華康粗黑體" pitchFamily="49" charset="-120"/>
              </a:rPr>
              <a:t>)</a:t>
            </a:r>
            <a:endParaRPr lang="zh-TW" altLang="en-US" sz="12800" dirty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ts val="0"/>
              </a:spcBef>
              <a:defRPr/>
            </a:pP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  其實我們也可以有這種「信仰經驗」。有些人不是可以在美麗的</a:t>
            </a:r>
            <a:r>
              <a:rPr lang="zh-TW" altLang="en-US" sz="128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星空下，「看到」造物主</a:t>
            </a:r>
            <a:r>
              <a:rPr lang="zh-TW" altLang="en-US" sz="12800" dirty="0">
                <a:latin typeface="華康粗黑體" pitchFamily="49" charset="-120"/>
                <a:ea typeface="華康粗黑體" pitchFamily="49" charset="-120"/>
              </a:rPr>
              <a:t>的存在嗎？有些人在回顧自己走過的人生路時，不是也可以「感覺到」天主的手在引導著他們嗎？</a:t>
            </a:r>
            <a:endParaRPr lang="en-US" altLang="zh-TW" sz="12800" dirty="0">
              <a:latin typeface="華康粗黑體" pitchFamily="49" charset="-120"/>
              <a:ea typeface="華康粗黑體" pitchFamily="49" charset="-120"/>
            </a:endParaRPr>
          </a:p>
          <a:p>
            <a:pPr algn="l" eaLnBrk="1">
              <a:lnSpc>
                <a:spcPts val="4000"/>
              </a:lnSpc>
              <a:spcBef>
                <a:spcPts val="0"/>
              </a:spcBef>
              <a:defRPr/>
            </a:pPr>
            <a:endParaRPr lang="zh-TW" altLang="en-US" sz="12800" dirty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3211</Words>
  <Application>Microsoft Office PowerPoint</Application>
  <PresentationFormat>如螢幕大小 (4:3)</PresentationFormat>
  <Paragraphs>165</Paragraphs>
  <Slides>28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5</vt:i4>
      </vt:variant>
      <vt:variant>
        <vt:lpstr>投影片標題</vt:lpstr>
      </vt:variant>
      <vt:variant>
        <vt:i4>28</vt:i4>
      </vt:variant>
    </vt:vector>
  </HeadingPairs>
  <TitlesOfParts>
    <vt:vector size="42" baseType="lpstr">
      <vt:lpstr>Arial</vt:lpstr>
      <vt:lpstr>新細明體</vt:lpstr>
      <vt:lpstr>Calibri</vt:lpstr>
      <vt:lpstr>華康粗黑體</vt:lpstr>
      <vt:lpstr>Wingdings</vt:lpstr>
      <vt:lpstr>華康儷中黑</vt:lpstr>
      <vt:lpstr>華康黑體(P)-GB5</vt:lpstr>
      <vt:lpstr>華康黑體-GB5</vt:lpstr>
      <vt:lpstr>Symbol</vt:lpstr>
      <vt:lpstr>預設簡報設計</vt:lpstr>
      <vt:lpstr>1_預設簡報設計</vt:lpstr>
      <vt:lpstr>2_Office 佈景主題</vt:lpstr>
      <vt:lpstr>2_預設簡報設計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21.聖三原則：宏觀的天國信仰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132</cp:revision>
  <dcterms:created xsi:type="dcterms:W3CDTF">2008-05-09T13:42:49Z</dcterms:created>
  <dcterms:modified xsi:type="dcterms:W3CDTF">2024-12-16T09:22:42Z</dcterms:modified>
</cp:coreProperties>
</file>