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91035-BC00-45C7-A405-75B9C43A87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7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7177F-89F0-4D4E-BC39-E253F1E7896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6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930C-798B-4CC0-93A2-F36F7930110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6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06C4F-4A8A-443C-866A-F3B9C7B4F0D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7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3461A-AF25-4B6B-A2B4-6048978AD78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9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4593E-AD9E-4453-9D66-7BEB9362AC4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6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54BE6-98E3-4A2E-9DE7-848904F8E7B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1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4EBA1-8388-48FF-AC87-1D83E29306B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7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3CAD5-7859-4686-BBF8-747EC548374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38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5E6-5794-4DE6-A03A-D4631A01D4C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3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25826-8335-4B20-B031-4B1CE88BF70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6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333D3-1CDE-4237-B114-ED82142FDFF4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6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 bwMode="auto">
          <a:xfrm>
            <a:off x="611560" y="2420887"/>
            <a:ext cx="7772400" cy="79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HK" sz="3600" kern="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21.</a:t>
            </a:r>
            <a:r>
              <a:rPr lang="zh-TW" altLang="zh-HK" sz="6600" kern="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聖經</a:t>
            </a:r>
            <a:r>
              <a:rPr lang="en-US" altLang="zh-HK" sz="6600" kern="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/>
              </a:rPr>
              <a:t></a:t>
            </a:r>
            <a:r>
              <a:rPr lang="zh-TW" altLang="zh-HK" sz="6600" kern="0" dirty="0" smtClean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天父的家書</a:t>
            </a:r>
            <a:endParaRPr lang="zh-HK" altLang="en-US" sz="66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2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26903"/>
            <a:ext cx="9144000" cy="69660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TW" sz="3200" dirty="0" smtClean="0">
                <a:ea typeface="華康粗黑體"/>
                <a:cs typeface="Arial"/>
              </a:rPr>
              <a:t>    </a:t>
            </a:r>
            <a:r>
              <a:rPr lang="zh-TW" altLang="zh-HK" sz="3200" dirty="0" smtClean="0">
                <a:ea typeface="華康粗黑體"/>
                <a:cs typeface="Arial"/>
              </a:rPr>
              <a:t>所以</a:t>
            </a:r>
            <a:r>
              <a:rPr lang="zh-TW" altLang="zh-HK" sz="3200" dirty="0">
                <a:ea typeface="華康粗黑體"/>
                <a:cs typeface="Arial"/>
              </a:rPr>
              <a:t>聖經也是一幅永恆生命的藏寶圖</a:t>
            </a:r>
            <a:r>
              <a:rPr lang="zh-TW" altLang="zh-HK" sz="3200" dirty="0" smtClean="0">
                <a:ea typeface="華康粗黑體"/>
                <a:cs typeface="Arial"/>
              </a:rPr>
              <a:t>，一</a:t>
            </a:r>
            <a:r>
              <a:rPr lang="zh-TW" altLang="zh-HK" sz="3200" dirty="0">
                <a:ea typeface="華康粗黑體"/>
                <a:cs typeface="Arial"/>
              </a:rPr>
              <a:t>本幫助我們創建美好世界與人生的說明書呢</a:t>
            </a:r>
            <a:r>
              <a:rPr lang="zh-TW" altLang="zh-HK" sz="3200" dirty="0" smtClean="0">
                <a:ea typeface="華康粗黑體"/>
                <a:cs typeface="Arial"/>
              </a:rPr>
              <a:t>！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6000"/>
              </a:lnSpc>
            </a:pPr>
            <a:r>
              <a:rPr lang="zh-TW" altLang="zh-HK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四、聖經要講的什麼真理？</a:t>
            </a:r>
            <a:endParaRPr lang="zh-TW" altLang="zh-HK" sz="3200" spc="6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2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</a:t>
            </a:r>
            <a:r>
              <a:rPr lang="en-US" altLang="zh-HK" sz="3200" dirty="0" smtClean="0">
                <a:ea typeface="華康粗黑體"/>
              </a:rPr>
              <a:t>  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真理有許多層次</a:t>
            </a:r>
            <a:r>
              <a:rPr lang="zh-TW" altLang="zh-HK" sz="3200" dirty="0">
                <a:ea typeface="華康粗黑體"/>
                <a:cs typeface="Arial"/>
              </a:rPr>
              <a:t>。一加一等於二，太平洋在中國和美國之間，食鹽溶於水等，是一種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自然科學</a:t>
            </a:r>
            <a:r>
              <a:rPr lang="zh-TW" altLang="zh-HK" sz="3200" dirty="0">
                <a:ea typeface="華康粗黑體"/>
                <a:cs typeface="Arial"/>
              </a:rPr>
              <a:t>上的真理。美麗的神仙故事、童話故事、聖誕老人等，對小朋友來說是另一種真理。當詩人李白說</a:t>
            </a:r>
            <a:r>
              <a:rPr lang="zh-TW" altLang="zh-HK" sz="3200" dirty="0" smtClean="0">
                <a:ea typeface="華康粗黑體"/>
                <a:cs typeface="Arial"/>
              </a:rPr>
              <a:t>：「</a:t>
            </a:r>
            <a:r>
              <a:rPr lang="zh-TW" altLang="zh-HK" sz="3200" dirty="0">
                <a:ea typeface="華康粗黑體"/>
                <a:cs typeface="Arial"/>
              </a:rPr>
              <a:t>雲想衣裳花想容」時，這裡面說的雲和花都是會「想」的，這也是一種真理。又例如我們說：「日出於東，日落於西」，或者「日出而作，日入而息」時，這明明是「太陽繞地球」說，但它也是「真理」的一種，因為誰都不願去改變這種說法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en-US" altLang="zh-TW" sz="3200" dirty="0" smtClean="0"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678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68890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ea typeface="華康粗黑體"/>
                <a:cs typeface="Arial"/>
              </a:rPr>
              <a:t> </a:t>
            </a:r>
            <a:r>
              <a:rPr lang="en-US" altLang="zh-TW" sz="3200" dirty="0" smtClean="0">
                <a:ea typeface="華康粗黑體"/>
                <a:cs typeface="Arial"/>
              </a:rPr>
              <a:t>   </a:t>
            </a:r>
            <a:r>
              <a:rPr lang="zh-TW" altLang="zh-HK" sz="3200" dirty="0" smtClean="0">
                <a:ea typeface="華康粗黑體"/>
                <a:cs typeface="Arial"/>
              </a:rPr>
              <a:t>當</a:t>
            </a:r>
            <a:r>
              <a:rPr lang="zh-TW" altLang="zh-HK" sz="3200" dirty="0">
                <a:ea typeface="華康粗黑體"/>
                <a:cs typeface="Arial"/>
              </a:rPr>
              <a:t>我們說「聖經是真理」時，</a:t>
            </a:r>
            <a:r>
              <a:rPr lang="zh-TW" altLang="zh-HK" sz="3200" dirty="0" smtClean="0">
                <a:ea typeface="華康粗黑體"/>
                <a:cs typeface="Arial"/>
              </a:rPr>
              <a:t>它</a:t>
            </a:r>
            <a:r>
              <a:rPr lang="zh-TW" altLang="zh-HK" sz="3200" dirty="0">
                <a:ea typeface="華康粗黑體"/>
                <a:cs typeface="Arial"/>
              </a:rPr>
              <a:t>也有一定的內容</a:t>
            </a:r>
            <a:r>
              <a:rPr lang="zh-TW" altLang="zh-HK" sz="3200" dirty="0" smtClean="0">
                <a:ea typeface="華康粗黑體"/>
                <a:cs typeface="Arial"/>
              </a:rPr>
              <a:t>，我們必須按聖經的性質，才能找到</a:t>
            </a:r>
            <a:r>
              <a:rPr lang="zh-TW" altLang="zh-HK" sz="3200" b="1" dirty="0" smtClean="0">
                <a:solidFill>
                  <a:srgbClr val="FF0000"/>
                </a:solidFill>
                <a:ea typeface="華康粗黑體"/>
                <a:cs typeface="Arial"/>
              </a:rPr>
              <a:t>聖經的「真理」</a:t>
            </a:r>
            <a:r>
              <a:rPr lang="zh-TW" altLang="zh-HK" sz="3200" dirty="0" smtClean="0">
                <a:ea typeface="華康粗黑體"/>
                <a:cs typeface="Arial"/>
              </a:rPr>
              <a:t>。聖經的真理有下列特質：</a:t>
            </a:r>
            <a:endParaRPr lang="zh-TW" altLang="zh-HK" sz="3200" spc="60" dirty="0" smtClean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 smtClean="0">
                <a:ea typeface="華康粗黑體"/>
              </a:rPr>
              <a:t>    </a:t>
            </a:r>
            <a:r>
              <a:rPr lang="en-US" altLang="zh-HK" sz="3200" dirty="0">
                <a:ea typeface="華康粗黑體"/>
              </a:rPr>
              <a:t>1.</a:t>
            </a:r>
            <a:r>
              <a:rPr lang="zh-TW" altLang="zh-HK" sz="3200" b="1" dirty="0">
                <a:solidFill>
                  <a:srgbClr val="FF0000"/>
                </a:solidFill>
                <a:ea typeface="華康粗黑體"/>
                <a:cs typeface="Arial"/>
              </a:rPr>
              <a:t>人生的真理</a:t>
            </a:r>
            <a:r>
              <a:rPr lang="en-US" altLang="zh-HK" sz="3200" dirty="0">
                <a:ea typeface="華康粗黑體"/>
                <a:cs typeface="Arial"/>
                <a:sym typeface="Symbol"/>
              </a:rPr>
              <a:t></a:t>
            </a:r>
            <a:r>
              <a:rPr lang="zh-TW" altLang="zh-HK" sz="3200" dirty="0">
                <a:ea typeface="華康粗黑體"/>
                <a:cs typeface="Arial"/>
              </a:rPr>
              <a:t>聖經講的是有關人生的真理，而非歷史、科學上的真理（雖然聖經也有歷史部分）。它說的是有關生死、苦樂、成敗、尋覓、掙扎、奴役、自由、罪惡、解放、寬恕、平安等故事，而上主卻進入這些人性的故事裡，為顯示他救贖人類的計畫，提示人如何衝破和超越這一切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2.</a:t>
            </a:r>
            <a:r>
              <a:rPr lang="zh-TW" altLang="zh-HK" sz="3200" b="1" dirty="0">
                <a:solidFill>
                  <a:srgbClr val="FF0000"/>
                </a:solidFill>
                <a:ea typeface="華康粗黑體"/>
                <a:cs typeface="Arial"/>
              </a:rPr>
              <a:t>中心訊息</a:t>
            </a:r>
            <a:r>
              <a:rPr lang="en-US" altLang="zh-HK" sz="3200" dirty="0">
                <a:ea typeface="華康粗黑體"/>
                <a:cs typeface="Arial"/>
                <a:sym typeface="Symbol"/>
              </a:rPr>
              <a:t></a:t>
            </a:r>
            <a:r>
              <a:rPr lang="zh-TW" altLang="zh-HK" sz="3200" dirty="0">
                <a:ea typeface="華康粗黑體"/>
                <a:cs typeface="Arial"/>
              </a:rPr>
              <a:t>聖經的真理在其「中心訊息」，而不在其故事的細節。例如：天主創造天地（創</a:t>
            </a:r>
            <a:r>
              <a:rPr lang="en-US" altLang="zh-HK" sz="3200" dirty="0">
                <a:ea typeface="華康粗黑體"/>
              </a:rPr>
              <a:t>1:1-2:3</a:t>
            </a:r>
            <a:r>
              <a:rPr lang="zh-TW" altLang="zh-HK" sz="3200" dirty="0">
                <a:ea typeface="華康粗黑體"/>
                <a:cs typeface="Arial"/>
              </a:rPr>
              <a:t>），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它的次序並不重要，重要是顯明</a:t>
            </a:r>
            <a:r>
              <a:rPr lang="zh-TW" altLang="zh-HK" sz="3200" dirty="0" smtClean="0">
                <a:ea typeface="華康粗黑體"/>
                <a:cs typeface="Arial"/>
              </a:rPr>
              <a:t>：</a:t>
            </a:r>
          </a:p>
          <a:p>
            <a:pPr marL="457200" indent="-12700" algn="just" hangingPunct="0">
              <a:lnSpc>
                <a:spcPts val="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3200" dirty="0" smtClean="0">
                <a:ea typeface="華康粗黑體"/>
                <a:cs typeface="Arial"/>
              </a:rPr>
              <a:t>  </a:t>
            </a:r>
            <a:r>
              <a:rPr lang="zh-TW" altLang="zh-HK" sz="3200" dirty="0" smtClean="0">
                <a:ea typeface="華康粗黑體"/>
                <a:cs typeface="Arial"/>
              </a:rPr>
              <a:t>上主是宇宙的主人，我們只是大地的管家；</a:t>
            </a:r>
            <a:endParaRPr lang="zh-TW" altLang="zh-HK" sz="3200" spc="60" dirty="0"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3154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26903"/>
            <a:ext cx="9144000" cy="69018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12700" algn="just" hangingPunct="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n-US" altLang="zh-HK" sz="3200" dirty="0" smtClean="0">
                <a:ea typeface="華康粗黑體"/>
              </a:rPr>
              <a:t>   </a:t>
            </a:r>
            <a:r>
              <a:rPr lang="zh-TW" altLang="zh-HK" sz="3200" dirty="0" smtClean="0">
                <a:ea typeface="華康粗黑體"/>
                <a:cs typeface="Arial"/>
              </a:rPr>
              <a:t>大地</a:t>
            </a:r>
            <a:r>
              <a:rPr lang="zh-TW" altLang="zh-HK" sz="3200" dirty="0">
                <a:ea typeface="華康粗黑體"/>
                <a:cs typeface="Arial"/>
              </a:rPr>
              <a:t>應為人人所享用，不能由少數人壟斷</a:t>
            </a:r>
            <a:r>
              <a:rPr lang="zh-TW" altLang="zh-HK" sz="3200" dirty="0" smtClean="0">
                <a:ea typeface="華康粗黑體"/>
                <a:cs typeface="Arial"/>
              </a:rPr>
              <a:t>；</a:t>
            </a:r>
            <a:endParaRPr lang="en-US" altLang="zh-TW" sz="3200" dirty="0" smtClean="0">
              <a:ea typeface="華康粗黑體"/>
              <a:cs typeface="Arial"/>
            </a:endParaRPr>
          </a:p>
          <a:p>
            <a:pPr marL="457200" indent="-12700" algn="just" hangingPunct="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en-US" altLang="zh-HK" sz="3200" dirty="0">
                <a:ea typeface="華康粗黑體"/>
                <a:cs typeface="Arial"/>
              </a:rPr>
              <a:t> </a:t>
            </a:r>
            <a:r>
              <a:rPr lang="en-US" altLang="zh-HK" sz="3200" dirty="0" smtClean="0">
                <a:ea typeface="華康粗黑體"/>
              </a:rPr>
              <a:t>  </a:t>
            </a:r>
            <a:r>
              <a:rPr lang="zh-TW" altLang="zh-HK" sz="3200" dirty="0" smtClean="0">
                <a:ea typeface="華康粗黑體"/>
              </a:rPr>
              <a:t>人類</a:t>
            </a:r>
            <a:r>
              <a:rPr lang="zh-TW" altLang="zh-HK" sz="3200" dirty="0">
                <a:ea typeface="華康粗黑體"/>
              </a:rPr>
              <a:t>同源，皆是兄弟姊妹；</a:t>
            </a:r>
          </a:p>
          <a:p>
            <a:pPr marL="457200" indent="-12700" algn="just" hangingPunct="0">
              <a:lnSpc>
                <a:spcPts val="4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HK" sz="3200" dirty="0">
                <a:ea typeface="華康粗黑體"/>
              </a:rPr>
              <a:t>   </a:t>
            </a:r>
            <a:r>
              <a:rPr lang="zh-TW" altLang="zh-HK" sz="3200" dirty="0" smtClean="0">
                <a:ea typeface="華康粗黑體"/>
              </a:rPr>
              <a:t>人</a:t>
            </a:r>
            <a:r>
              <a:rPr lang="zh-TW" altLang="zh-HK" sz="3200" dirty="0">
                <a:ea typeface="華康粗黑體"/>
              </a:rPr>
              <a:t>是天主的肖像，是尊貴的；卻也是由泥土造成，是卑賤的。</a:t>
            </a:r>
          </a:p>
          <a:p>
            <a:pPr algn="just" hangingPunct="0">
              <a:lnSpc>
                <a:spcPts val="42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3.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活讀聖經</a:t>
            </a:r>
            <a:r>
              <a:rPr lang="en-US" altLang="zh-HK" sz="3200" dirty="0">
                <a:ea typeface="華康粗黑體"/>
                <a:cs typeface="Arial"/>
                <a:sym typeface="Symbol"/>
              </a:rPr>
              <a:t></a:t>
            </a:r>
            <a:r>
              <a:rPr lang="zh-TW" altLang="zh-HK" sz="3200" dirty="0">
                <a:ea typeface="華康粗黑體"/>
                <a:cs typeface="Arial"/>
              </a:rPr>
              <a:t>因此，當我們讀聖經時，絕不能執著於文字，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以詞害意</a:t>
            </a:r>
            <a:r>
              <a:rPr lang="zh-TW" altLang="zh-HK" sz="3200" dirty="0">
                <a:ea typeface="華康粗黑體"/>
                <a:cs typeface="Arial"/>
              </a:rPr>
              <a:t>；甚至也不能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斷章取義</a:t>
            </a:r>
            <a:r>
              <a:rPr lang="zh-TW" altLang="zh-HK" sz="3200" dirty="0">
                <a:ea typeface="華康粗黑體"/>
                <a:cs typeface="Arial"/>
              </a:rPr>
              <a:t>，或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斷書取義</a:t>
            </a:r>
            <a:r>
              <a:rPr lang="zh-TW" altLang="zh-HK" sz="3200" dirty="0">
                <a:ea typeface="華康粗黑體"/>
                <a:cs typeface="Arial"/>
              </a:rPr>
              <a:t>。因為聖經的真理在「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諸經書中</a:t>
            </a:r>
            <a:r>
              <a:rPr lang="zh-TW" altLang="zh-HK" sz="3200" dirty="0">
                <a:ea typeface="華康粗黑體"/>
                <a:cs typeface="Arial"/>
              </a:rPr>
              <a:t>」，應由全部的聖經啟示去瞭解，尤其在福音的光照下去瞭解。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5500"/>
              </a:lnSpc>
            </a:pP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五、透視聖經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1.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厄瑪奴耳</a:t>
            </a:r>
            <a:r>
              <a:rPr lang="zh-TW" altLang="zh-HK" sz="3200" dirty="0">
                <a:ea typeface="華康粗黑體"/>
                <a:cs typeface="Arial"/>
              </a:rPr>
              <a:t>：即「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上主與我們同在</a:t>
            </a:r>
            <a:r>
              <a:rPr lang="zh-TW" altLang="zh-HK" sz="3200" dirty="0">
                <a:ea typeface="華康粗黑體"/>
                <a:cs typeface="Arial"/>
              </a:rPr>
              <a:t>」。這位進入了以色列民族的天主，和人並肩作戰、解救人間</a:t>
            </a:r>
            <a:endParaRPr lang="zh-TW" altLang="zh-HK" sz="3200" spc="60" dirty="0">
              <a:effectLst/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7595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692753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100"/>
              </a:lnSpc>
            </a:pPr>
            <a:r>
              <a:rPr lang="zh-TW" altLang="zh-HK" sz="3200" dirty="0" smtClean="0">
                <a:ea typeface="華康粗黑體"/>
                <a:cs typeface="Arial"/>
              </a:rPr>
              <a:t>疾苦</a:t>
            </a:r>
            <a:r>
              <a:rPr lang="zh-TW" altLang="zh-HK" sz="3200" dirty="0">
                <a:ea typeface="華康粗黑體"/>
                <a:cs typeface="Arial"/>
              </a:rPr>
              <a:t>的天主，今日仍與我們同在</a:t>
            </a:r>
            <a:r>
              <a:rPr lang="zh-TW" altLang="zh-HK" sz="3200" dirty="0" smtClean="0">
                <a:ea typeface="華康粗黑體"/>
                <a:cs typeface="Arial"/>
              </a:rPr>
              <a:t>，分享</a:t>
            </a:r>
            <a:r>
              <a:rPr lang="zh-TW" altLang="zh-HK" sz="3200" dirty="0">
                <a:ea typeface="華康粗黑體"/>
                <a:cs typeface="Arial"/>
              </a:rPr>
              <a:t>和分擔我們的一切遭遇。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1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2.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敬畏</a:t>
            </a:r>
            <a:r>
              <a:rPr lang="zh-TW" altLang="zh-HK" sz="3200" dirty="0">
                <a:ea typeface="華康粗黑體"/>
                <a:cs typeface="Arial"/>
              </a:rPr>
              <a:t>：萬物和人類完全屬於天主，他有絕對的、甚至生殺的全權，而且天主也是威嚴的、可敬可畏的，我們對上主也應有敬畏之情、有崇敬之心。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1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3.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聆聽</a:t>
            </a:r>
            <a:r>
              <a:rPr lang="zh-TW" altLang="zh-HK" sz="3200" dirty="0">
                <a:ea typeface="華康粗黑體"/>
                <a:cs typeface="Arial"/>
              </a:rPr>
              <a:t>：聖經有很多先知、宗徒、耶穌的教訓，邀請我們度真正合乎道德的生活。我們在聖經中要透視和學到的就是虛心地聽、客觀地反省、忠誠地實踐，尤其培養一顆受教的心。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1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4.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信賴</a:t>
            </a:r>
            <a:r>
              <a:rPr lang="zh-TW" altLang="zh-HK" sz="3200" dirty="0">
                <a:ea typeface="華康粗黑體"/>
                <a:cs typeface="Arial"/>
              </a:rPr>
              <a:t>：聖經有很多戰勝自然界的奇蹟，如耶穌步行水面等，這是告訴我們：耶穌是天主，他是可信賴、可託付的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en-US" altLang="zh-TW" sz="3200" spc="60" dirty="0" smtClean="0"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10217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68762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altLang="zh-HK" sz="3200" dirty="0" smtClean="0">
                <a:solidFill>
                  <a:srgbClr val="FF0000"/>
                </a:solidFill>
                <a:ea typeface="華康粗黑體"/>
              </a:rPr>
              <a:t>    5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熱愛</a:t>
            </a:r>
            <a:r>
              <a:rPr lang="zh-TW" altLang="zh-HK" sz="3200" dirty="0">
                <a:ea typeface="華康粗黑體"/>
                <a:cs typeface="Arial"/>
              </a:rPr>
              <a:t>：耶穌及先知多次關心人、解決人的需要。他是個有情、有心的天主，他能夠而且願意同情我們的遭遇、解決我們的困難，我們要熱愛這位愛我們的主。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>
                <a:solidFill>
                  <a:srgbClr val="FF0000"/>
                </a:solidFill>
                <a:ea typeface="華康粗黑體"/>
              </a:rPr>
              <a:t>6.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希望</a:t>
            </a:r>
            <a:r>
              <a:rPr lang="zh-TW" altLang="zh-HK" sz="3200" dirty="0">
                <a:ea typeface="華康粗黑體"/>
                <a:cs typeface="Arial"/>
              </a:rPr>
              <a:t>：耶穌的死而復活，更給我們帶來了必勝的信念，和不可動搖的望德。我們不怕面對任何困厄，因為勝利最終必屬於主所鍾愛和保護的人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en-US" altLang="zh-TW" sz="3200" dirty="0" smtClean="0"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spc="60" dirty="0"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spc="60" dirty="0" smtClean="0"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spc="60" dirty="0"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en-US" altLang="zh-TW" sz="3200" spc="60" dirty="0" smtClean="0"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spc="60" dirty="0">
                <a:ea typeface="華康粗黑體"/>
              </a:rPr>
              <a:t> </a:t>
            </a:r>
            <a:endParaRPr lang="zh-TW" altLang="zh-HK" sz="3200" spc="60" dirty="0">
              <a:effectLst/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8831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990033"/>
          </a:solidFill>
        </p:spPr>
        <p:txBody>
          <a:bodyPr/>
          <a:lstStyle/>
          <a:p>
            <a:endParaRPr lang="en-US" altLang="zh-TW" sz="4400" dirty="0" smtClean="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r>
              <a:rPr lang="zh-TW" altLang="en-US" sz="8000" dirty="0" smtClean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信仰與解釋信仰的</a:t>
            </a:r>
            <a:endParaRPr lang="en-US" altLang="zh-TW" sz="8000" dirty="0" smtClean="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spcAft>
                <a:spcPts val="3600"/>
              </a:spcAft>
            </a:pPr>
            <a:r>
              <a:rPr lang="zh-TW" altLang="en-US" sz="13800" dirty="0" smtClean="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廿二原則</a:t>
            </a:r>
            <a:endParaRPr lang="en-US" altLang="zh-TW" sz="13800" dirty="0" smtClean="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r>
              <a:rPr lang="zh-TW" altLang="en-US" sz="4000" i="1" dirty="0" smtClean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從不同角度</a:t>
            </a:r>
            <a:r>
              <a:rPr lang="en-US" altLang="zh-TW" sz="4000" i="1" dirty="0" smtClean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4000" i="1" dirty="0" smtClean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你會看到聖經有不同解釋</a:t>
            </a:r>
            <a:endParaRPr lang="zh-TW" altLang="en-US" sz="9600" i="1" dirty="0" smtClean="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98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endParaRPr lang="zh-TW" altLang="en-US" smtClean="0">
              <a:solidFill>
                <a:schemeClr val="bg1"/>
              </a:solidFill>
              <a:ea typeface="華康黑體W7(P)-GB5" pitchFamily="34" charset="-120"/>
            </a:endParaRPr>
          </a:p>
        </p:txBody>
      </p:sp>
      <p:pic>
        <p:nvPicPr>
          <p:cNvPr id="118786" name="Picture 2" descr="C:\Users\Luke\Desktop\天主造我炫耀自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文字方塊 3"/>
          <p:cNvSpPr txBox="1">
            <a:spLocks noChangeArrowheads="1"/>
          </p:cNvSpPr>
          <p:nvPr/>
        </p:nvSpPr>
        <p:spPr bwMode="auto">
          <a:xfrm>
            <a:off x="4625975" y="1714500"/>
            <a:ext cx="1017588" cy="47355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fontAlgn="base">
              <a:lnSpc>
                <a:spcPts val="6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5400" spc="-300" dirty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</a:rPr>
              <a:t>一</a:t>
            </a:r>
            <a:r>
              <a:rPr kumimoji="1" lang="zh-TW" altLang="en-US" sz="3600" spc="-300" dirty="0">
                <a:solidFill>
                  <a:srgbClr val="FFFFFF"/>
                </a:solidFill>
                <a:latin typeface="華康儷中黑" pitchFamily="49" charset="-120"/>
                <a:ea typeface="華康儷中黑" pitchFamily="49" charset="-120"/>
              </a:rPr>
              <a:t>、</a:t>
            </a:r>
            <a:r>
              <a:rPr kumimoji="1" lang="zh-TW" altLang="en-US" sz="36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</a:rPr>
              <a:t> </a:t>
            </a:r>
            <a:r>
              <a:rPr kumimoji="1" lang="zh-TW" altLang="en-US" sz="6000" spc="3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</a:rPr>
              <a:t>人本原則</a:t>
            </a:r>
            <a:endParaRPr kumimoji="1" lang="zh-TW" altLang="en-US" sz="4800" spc="300" dirty="0">
              <a:solidFill>
                <a:srgbClr val="FFFF00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5643563" y="1714500"/>
            <a:ext cx="3500437" cy="50165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800" dirty="0">
                <a:solidFill>
                  <a:srgbClr val="0000FF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神的光榮</a:t>
            </a:r>
            <a:endParaRPr kumimoji="1" lang="en-US" altLang="zh-TW" sz="4800" dirty="0">
              <a:solidFill>
                <a:srgbClr val="0000FF"/>
              </a:solidFill>
              <a:latin typeface="華康粗黑體(P)" panose="020B0700000000000000" pitchFamily="34" charset="-120"/>
              <a:ea typeface="華康粗黑體(P)" panose="020B0700000000000000" pitchFamily="34" charset="-120"/>
            </a:endParaRPr>
          </a:p>
          <a:p>
            <a:pPr algn="ctr" fontAlgn="base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600" dirty="0">
                <a:solidFill>
                  <a:srgbClr val="0000FF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  <a:t>即等於</a:t>
            </a:r>
            <a:endParaRPr kumimoji="1" lang="en-US" altLang="zh-TW" sz="4800" dirty="0">
              <a:solidFill>
                <a:srgbClr val="0000FF"/>
              </a:solidFill>
              <a:latin typeface="華康粗黑體(P)" panose="020B0700000000000000" pitchFamily="34" charset="-120"/>
              <a:ea typeface="華康粗黑體(P)" panose="020B0700000000000000" pitchFamily="34" charset="-120"/>
              <a:cs typeface="華康黑體-GB5" pitchFamily="49" charset="-120"/>
            </a:endParaRPr>
          </a:p>
          <a:p>
            <a:pPr algn="ctr" fontAlgn="base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 </a:t>
            </a:r>
            <a:r>
              <a:rPr kumimoji="1" lang="zh-TW" altLang="en-US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快樂活潑</a:t>
            </a:r>
            <a:endParaRPr kumimoji="1" lang="en-US" altLang="zh-TW" sz="4400" dirty="0">
              <a:solidFill>
                <a:srgbClr val="FF0000"/>
              </a:solidFill>
              <a:latin typeface="華康粗黑體(P)" panose="020B0700000000000000" pitchFamily="34" charset="-120"/>
              <a:ea typeface="華康粗黑體(P)" panose="020B0700000000000000" pitchFamily="34" charset="-120"/>
            </a:endParaRPr>
          </a:p>
          <a:p>
            <a:pPr algn="ctr" fontAlgn="base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的</a:t>
            </a:r>
            <a:r>
              <a:rPr kumimoji="1" lang="zh-TW" altLang="en-US" sz="66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人</a:t>
            </a:r>
            <a:endParaRPr kumimoji="1" lang="en-US" altLang="zh-TW" sz="4800" dirty="0">
              <a:solidFill>
                <a:srgbClr val="FF0000"/>
              </a:solidFill>
              <a:latin typeface="華康粗黑體(P)" panose="020B0700000000000000" pitchFamily="34" charset="-120"/>
              <a:ea typeface="華康粗黑體(P)" panose="020B0700000000000000" pitchFamily="34" charset="-120"/>
            </a:endParaRPr>
          </a:p>
          <a:p>
            <a:pPr fontAlgn="base">
              <a:lnSpc>
                <a:spcPts val="6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5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 </a:t>
            </a:r>
            <a:r>
              <a:rPr kumimoji="1" lang="en-US" altLang="zh-TW" sz="5400" b="1" dirty="0">
                <a:solidFill>
                  <a:srgbClr val="0000FF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rPr>
              <a:t>+</a:t>
            </a:r>
            <a:r>
              <a:rPr kumimoji="1" lang="zh-TW" altLang="en-US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  <a:t>和諧社會</a:t>
            </a:r>
            <a:r>
              <a:rPr kumimoji="1" lang="en-US" altLang="zh-TW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  <a:t/>
            </a:r>
            <a:br>
              <a:rPr kumimoji="1" lang="en-US" altLang="zh-TW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</a:br>
            <a:r>
              <a:rPr kumimoji="1" lang="en-US" altLang="zh-TW" sz="4800" b="1" dirty="0">
                <a:solidFill>
                  <a:srgbClr val="0000FF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  <a:t>+</a:t>
            </a:r>
            <a:r>
              <a:rPr kumimoji="1" lang="zh-TW" altLang="en-US" sz="4400" dirty="0">
                <a:solidFill>
                  <a:srgbClr val="FF000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  <a:cs typeface="華康黑體-GB5" pitchFamily="49" charset="-120"/>
              </a:rPr>
              <a:t>美麗大自然</a:t>
            </a:r>
            <a:endParaRPr kumimoji="1" lang="en-US" altLang="zh-TW" sz="4400" dirty="0">
              <a:solidFill>
                <a:srgbClr val="FF0000"/>
              </a:solidFill>
              <a:latin typeface="華康粗黑體(P)" panose="020B0700000000000000" pitchFamily="34" charset="-120"/>
              <a:ea typeface="華康粗黑體(P)" panose="020B0700000000000000" pitchFamily="34" charset="-120"/>
              <a:cs typeface="華康黑體-GB5" pitchFamily="49" charset="-120"/>
            </a:endParaRPr>
          </a:p>
        </p:txBody>
      </p:sp>
      <p:sp>
        <p:nvSpPr>
          <p:cNvPr id="6" name="文字方塊 5"/>
          <p:cNvSpPr txBox="1">
            <a:spLocks noChangeArrowheads="1"/>
          </p:cNvSpPr>
          <p:nvPr/>
        </p:nvSpPr>
        <p:spPr bwMode="auto">
          <a:xfrm rot="20309686">
            <a:off x="-25400" y="2789238"/>
            <a:ext cx="4811713" cy="1747837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ts val="49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200" dirty="0">
                <a:solidFill>
                  <a:srgbClr val="FFFFFF"/>
                </a:solidFill>
                <a:ea typeface="華康儷中黑" pitchFamily="49" charset="-120"/>
                <a:cs typeface="華康黑體-GB5" pitchFamily="49" charset="-120"/>
              </a:rPr>
              <a:t>這才是真的</a:t>
            </a:r>
            <a:r>
              <a:rPr kumimoji="1" lang="zh-TW" altLang="en-US" sz="4400" dirty="0">
                <a:solidFill>
                  <a:srgbClr val="FFFFFF"/>
                </a:solidFill>
                <a:ea typeface="華康儷中黑" pitchFamily="49" charset="-120"/>
                <a:cs typeface="華康黑體-GB5" pitchFamily="49" charset="-120"/>
              </a:rPr>
              <a:t>愈顯主榮</a:t>
            </a:r>
            <a:endParaRPr kumimoji="1" lang="en-US" altLang="zh-TW" sz="5400" dirty="0">
              <a:solidFill>
                <a:srgbClr val="FFFFFF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base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3200" dirty="0">
                <a:solidFill>
                  <a:srgbClr val="FFFF00"/>
                </a:solidFill>
                <a:ea typeface="華康儷中黑" pitchFamily="49" charset="-120"/>
                <a:cs typeface="華康黑體-GB5" pitchFamily="49" charset="-120"/>
              </a:rPr>
              <a:t>A M D G</a:t>
            </a:r>
          </a:p>
          <a:p>
            <a:pPr algn="ctr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3200" dirty="0">
                <a:solidFill>
                  <a:srgbClr val="00FF00"/>
                </a:solidFill>
                <a:ea typeface="華康儷中黑" pitchFamily="49" charset="-120"/>
                <a:cs typeface="Times New Roman" pitchFamily="18" charset="0"/>
              </a:rPr>
              <a:t>A</a:t>
            </a:r>
            <a:r>
              <a:rPr kumimoji="1" lang="en-US" altLang="zh-TW" sz="3200" dirty="0">
                <a:solidFill>
                  <a:srgbClr val="FFFFFF"/>
                </a:solidFill>
                <a:ea typeface="華康儷中黑" pitchFamily="49" charset="-120"/>
                <a:cs typeface="Times New Roman" pitchFamily="18" charset="0"/>
              </a:rPr>
              <a:t>d </a:t>
            </a:r>
            <a:r>
              <a:rPr kumimoji="1" lang="en-US" altLang="zh-TW" sz="3200" dirty="0" err="1">
                <a:solidFill>
                  <a:srgbClr val="00FF00"/>
                </a:solidFill>
                <a:ea typeface="華康儷中黑" pitchFamily="49" charset="-120"/>
                <a:cs typeface="Times New Roman" pitchFamily="18" charset="0"/>
              </a:rPr>
              <a:t>M</a:t>
            </a:r>
            <a:r>
              <a:rPr kumimoji="1" lang="en-US" altLang="zh-TW" sz="3200" dirty="0" err="1">
                <a:solidFill>
                  <a:srgbClr val="FFFFFF"/>
                </a:solidFill>
                <a:ea typeface="華康儷中黑" pitchFamily="49" charset="-120"/>
                <a:cs typeface="Times New Roman" pitchFamily="18" charset="0"/>
              </a:rPr>
              <a:t>ajorem</a:t>
            </a:r>
            <a:r>
              <a:rPr kumimoji="1" lang="en-US" altLang="zh-TW" sz="3200" dirty="0">
                <a:solidFill>
                  <a:srgbClr val="FFFFFF"/>
                </a:solidFill>
                <a:ea typeface="華康儷中黑" pitchFamily="49" charset="-120"/>
                <a:cs typeface="Times New Roman" pitchFamily="18" charset="0"/>
              </a:rPr>
              <a:t> </a:t>
            </a:r>
            <a:r>
              <a:rPr kumimoji="1" lang="en-US" altLang="zh-TW" sz="3200" dirty="0">
                <a:solidFill>
                  <a:srgbClr val="00FF00"/>
                </a:solidFill>
                <a:ea typeface="華康儷中黑" pitchFamily="49" charset="-120"/>
                <a:cs typeface="Times New Roman" pitchFamily="18" charset="0"/>
              </a:rPr>
              <a:t>D</a:t>
            </a:r>
            <a:r>
              <a:rPr kumimoji="1" lang="en-US" altLang="zh-TW" sz="3200" dirty="0">
                <a:solidFill>
                  <a:srgbClr val="FFFFFF"/>
                </a:solidFill>
                <a:ea typeface="華康儷中黑" pitchFamily="49" charset="-120"/>
                <a:cs typeface="Times New Roman" pitchFamily="18" charset="0"/>
              </a:rPr>
              <a:t>ei </a:t>
            </a:r>
            <a:r>
              <a:rPr kumimoji="1" lang="en-US" altLang="zh-TW" sz="3200" dirty="0" err="1">
                <a:solidFill>
                  <a:srgbClr val="00FF00"/>
                </a:solidFill>
                <a:ea typeface="華康儷中黑" pitchFamily="49" charset="-120"/>
                <a:cs typeface="Times New Roman" pitchFamily="18" charset="0"/>
              </a:rPr>
              <a:t>G</a:t>
            </a:r>
            <a:r>
              <a:rPr kumimoji="1" lang="en-US" altLang="zh-TW" sz="3200" dirty="0" err="1">
                <a:solidFill>
                  <a:srgbClr val="FFFFFF"/>
                </a:solidFill>
                <a:ea typeface="華康儷中黑" pitchFamily="49" charset="-120"/>
                <a:cs typeface="Times New Roman" pitchFamily="18" charset="0"/>
              </a:rPr>
              <a:t>loriam</a:t>
            </a:r>
            <a:endParaRPr kumimoji="1" lang="zh-TW" altLang="en-US" dirty="0">
              <a:solidFill>
                <a:srgbClr val="FFFFFF"/>
              </a:solidFill>
              <a:ea typeface="華康儷中黑" pitchFamily="49" charset="-120"/>
              <a:cs typeface="Times New Roman" pitchFamily="18" charset="0"/>
            </a:endParaRPr>
          </a:p>
        </p:txBody>
      </p:sp>
      <p:sp>
        <p:nvSpPr>
          <p:cNvPr id="7" name="文字方塊 6"/>
          <p:cNvSpPr txBox="1">
            <a:spLocks noChangeArrowheads="1"/>
          </p:cNvSpPr>
          <p:nvPr/>
        </p:nvSpPr>
        <p:spPr bwMode="auto">
          <a:xfrm>
            <a:off x="5824538" y="171450"/>
            <a:ext cx="2643187" cy="4603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TW" sz="2400">
                <a:solidFill>
                  <a:srgbClr val="FFFFFF"/>
                </a:solidFill>
                <a:latin typeface="華康黑體-GB5" pitchFamily="49" charset="-120"/>
                <a:ea typeface="華康黑體-GB5" pitchFamily="49" charset="-120"/>
                <a:cs typeface="華康黑體-GB5" pitchFamily="49" charset="-120"/>
              </a:rPr>
              <a:t>(</a:t>
            </a:r>
            <a:r>
              <a:rPr lang="zh-TW" altLang="en-US" sz="24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華康黑體-GB5" pitchFamily="49" charset="-120"/>
              </a:rPr>
              <a:t>聖依肋內</a:t>
            </a:r>
            <a:r>
              <a:rPr lang="en-US" altLang="zh-TW" sz="2400">
                <a:solidFill>
                  <a:srgbClr val="FFFFFF"/>
                </a:solidFill>
                <a:latin typeface="華康黑體-GB5" pitchFamily="49" charset="-120"/>
                <a:ea typeface="華康黑體-GB5" pitchFamily="49" charset="-120"/>
                <a:cs typeface="華康黑體-GB5" pitchFamily="49" charset="-120"/>
              </a:rPr>
              <a:t>140-202)</a:t>
            </a:r>
            <a:endParaRPr lang="zh-TW" altLang="en-US" sz="2400">
              <a:solidFill>
                <a:srgbClr val="FFFFFF"/>
              </a:solidFill>
              <a:latin typeface="華康黑體-GB5" pitchFamily="49" charset="-120"/>
              <a:ea typeface="華康黑體-GB5" pitchFamily="49" charset="-120"/>
              <a:cs typeface="華康黑體-GB5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0" y="714375"/>
            <a:ext cx="9144000" cy="55403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3400" spc="40" dirty="0">
                <a:solidFill>
                  <a:srgbClr val="00FF00"/>
                </a:solidFill>
              </a:rPr>
              <a:t>The glory of God is man fully alive</a:t>
            </a:r>
            <a:r>
              <a:rPr kumimoji="1" lang="zh-TW" altLang="en-US" sz="3400" spc="40" dirty="0">
                <a:solidFill>
                  <a:srgbClr val="00FF00"/>
                </a:solidFill>
              </a:rPr>
              <a:t> </a:t>
            </a:r>
            <a:r>
              <a:rPr kumimoji="1" lang="en-US" altLang="zh-TW" sz="2400" spc="40" dirty="0">
                <a:solidFill>
                  <a:srgbClr val="FFFF00"/>
                </a:solidFill>
              </a:rPr>
              <a:t>(</a:t>
            </a:r>
            <a:r>
              <a:rPr kumimoji="1" lang="en-US" altLang="zh-TW" sz="2400" spc="40" dirty="0" err="1">
                <a:solidFill>
                  <a:srgbClr val="FFFF00"/>
                </a:solidFill>
              </a:rPr>
              <a:t>St.Irenaeus</a:t>
            </a:r>
            <a:r>
              <a:rPr kumimoji="1" lang="en-US" altLang="zh-TW" sz="2400" spc="40" dirty="0">
                <a:solidFill>
                  <a:srgbClr val="FFFF00"/>
                </a:solidFill>
              </a:rPr>
              <a:t>)</a:t>
            </a:r>
            <a:endParaRPr kumimoji="1" lang="zh-TW" altLang="en-US" sz="3200" spc="4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5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zh-TW" sz="3300" dirty="0" smtClean="0">
                <a:solidFill>
                  <a:srgbClr val="FF0000"/>
                </a:solidFill>
                <a:ea typeface="華康儷中黑" pitchFamily="49" charset="-120"/>
              </a:rPr>
              <a:t>2.</a:t>
            </a:r>
            <a:r>
              <a:rPr lang="zh-TW" altLang="en-US" sz="4400" dirty="0" smtClean="0">
                <a:solidFill>
                  <a:srgbClr val="FF0000"/>
                </a:solidFill>
                <a:ea typeface="華康儷中黑" pitchFamily="49" charset="-120"/>
              </a:rPr>
              <a:t>神本原則</a:t>
            </a:r>
            <a:r>
              <a:rPr lang="zh-TW" altLang="en-US" sz="3300" dirty="0" smtClean="0">
                <a:ea typeface="華康儷中黑" pitchFamily="49" charset="-120"/>
              </a:rPr>
              <a:t>：召叫與回應；無限向上的生命；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zh-TW" altLang="en-US" sz="3300" dirty="0" smtClean="0">
                <a:ea typeface="華康儷中黑" pitchFamily="49" charset="-120"/>
              </a:rPr>
              <a:t>               在靜默和良心中聆聽和回應天主聖神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zh-TW" altLang="en-US" sz="3300" dirty="0" smtClean="0">
                <a:ea typeface="華康儷中黑" pitchFamily="49" charset="-120"/>
              </a:rPr>
              <a:t>    </a:t>
            </a:r>
            <a:r>
              <a:rPr lang="en-US" altLang="zh-TW" sz="3600" dirty="0" smtClean="0">
                <a:ea typeface="華康儷中黑" pitchFamily="49" charset="-120"/>
              </a:rPr>
              <a:t># </a:t>
            </a:r>
            <a:r>
              <a:rPr lang="zh-TW" altLang="en-US" sz="4000" dirty="0" smtClean="0">
                <a:ea typeface="華康儷中黑" pitchFamily="49" charset="-120"/>
              </a:rPr>
              <a:t>以</a:t>
            </a:r>
            <a:r>
              <a:rPr lang="zh-TW" altLang="en-US" sz="6000" dirty="0" smtClean="0">
                <a:ea typeface="華康儷中黑" pitchFamily="49" charset="-120"/>
              </a:rPr>
              <a:t>主</a:t>
            </a:r>
            <a:r>
              <a:rPr lang="zh-TW" altLang="en-US" sz="4000" dirty="0" smtClean="0">
                <a:ea typeface="華康儷中黑" pitchFamily="49" charset="-120"/>
              </a:rPr>
              <a:t>為基、以</a:t>
            </a:r>
            <a:r>
              <a:rPr lang="zh-TW" altLang="en-US" sz="6000" dirty="0" smtClean="0">
                <a:ea typeface="華康儷中黑" pitchFamily="49" charset="-120"/>
              </a:rPr>
              <a:t>人</a:t>
            </a:r>
            <a:r>
              <a:rPr lang="zh-TW" altLang="en-US" sz="4000" dirty="0" smtClean="0">
                <a:ea typeface="華康儷中黑" pitchFamily="49" charset="-120"/>
              </a:rPr>
              <a:t>為本、以</a:t>
            </a:r>
            <a:r>
              <a:rPr lang="zh-TW" altLang="en-US" sz="5400" dirty="0" smtClean="0">
                <a:ea typeface="華康儷中黑" pitchFamily="49" charset="-120"/>
              </a:rPr>
              <a:t>史</a:t>
            </a:r>
            <a:r>
              <a:rPr lang="zh-TW" altLang="en-US" sz="4000" dirty="0" smtClean="0">
                <a:ea typeface="華康儷中黑" pitchFamily="49" charset="-120"/>
              </a:rPr>
              <a:t>為鑑</a:t>
            </a:r>
            <a:endParaRPr lang="zh-TW" altLang="en-US" sz="3300" dirty="0" smtClean="0">
              <a:ea typeface="華康儷中黑" pitchFamily="49" charset="-120"/>
            </a:endParaRPr>
          </a:p>
          <a:p>
            <a:pPr eaLnBrk="1" hangingPunct="1">
              <a:lnSpc>
                <a:spcPct val="110000"/>
              </a:lnSpc>
              <a:spcBef>
                <a:spcPts val="3000"/>
              </a:spcBef>
              <a:buFontTx/>
              <a:buNone/>
            </a:pPr>
            <a:r>
              <a:rPr lang="en-US" altLang="zh-TW" sz="3300" dirty="0" smtClean="0">
                <a:solidFill>
                  <a:srgbClr val="FF0000"/>
                </a:solidFill>
                <a:ea typeface="華康儷中黑" pitchFamily="49" charset="-120"/>
              </a:rPr>
              <a:t>3.</a:t>
            </a:r>
            <a:r>
              <a:rPr lang="zh-TW" altLang="en-US" sz="4400" dirty="0" smtClean="0">
                <a:solidFill>
                  <a:srgbClr val="FF0000"/>
                </a:solidFill>
                <a:ea typeface="華康儷中黑" pitchFamily="49" charset="-120"/>
              </a:rPr>
              <a:t>生活原則</a:t>
            </a:r>
            <a:r>
              <a:rPr lang="zh-TW" altLang="en-US" sz="3300" dirty="0" smtClean="0">
                <a:ea typeface="華康儷中黑" pitchFamily="49" charset="-120"/>
              </a:rPr>
              <a:t>：信仰 </a:t>
            </a:r>
            <a:r>
              <a:rPr lang="en-US" altLang="zh-TW" sz="3300" dirty="0" smtClean="0">
                <a:ea typeface="華康儷中黑" pitchFamily="49" charset="-120"/>
              </a:rPr>
              <a:t>+ </a:t>
            </a:r>
            <a:r>
              <a:rPr lang="zh-TW" altLang="en-US" sz="3300" dirty="0" smtClean="0">
                <a:ea typeface="華康儷中黑" pitchFamily="49" charset="-120"/>
              </a:rPr>
              <a:t>生活 </a:t>
            </a:r>
            <a:r>
              <a:rPr lang="en-US" altLang="zh-TW" sz="3300" dirty="0" smtClean="0">
                <a:ea typeface="華康儷中黑" pitchFamily="49" charset="-120"/>
              </a:rPr>
              <a:t>= </a:t>
            </a:r>
            <a:r>
              <a:rPr lang="zh-TW" altLang="en-US" sz="3300" dirty="0" smtClean="0">
                <a:ea typeface="華康儷中黑" pitchFamily="49" charset="-120"/>
              </a:rPr>
              <a:t>基督徒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zh-TW" altLang="en-US" sz="3300" dirty="0" smtClean="0">
                <a:ea typeface="華康儷中黑" pitchFamily="49" charset="-120"/>
              </a:rPr>
              <a:t>                                 氫 </a:t>
            </a:r>
            <a:r>
              <a:rPr lang="en-US" altLang="zh-TW" sz="3300" dirty="0" smtClean="0">
                <a:ea typeface="華康儷中黑" pitchFamily="49" charset="-120"/>
              </a:rPr>
              <a:t>+ </a:t>
            </a:r>
            <a:r>
              <a:rPr lang="zh-TW" altLang="en-US" sz="3300" dirty="0" smtClean="0">
                <a:ea typeface="華康儷中黑" pitchFamily="49" charset="-120"/>
              </a:rPr>
              <a:t>氧 </a:t>
            </a:r>
            <a:r>
              <a:rPr lang="en-US" altLang="zh-TW" sz="3300" dirty="0" smtClean="0">
                <a:ea typeface="華康儷中黑" pitchFamily="49" charset="-120"/>
              </a:rPr>
              <a:t>= </a:t>
            </a:r>
            <a:r>
              <a:rPr lang="zh-TW" altLang="en-US" sz="3300" dirty="0" smtClean="0">
                <a:ea typeface="華康儷中黑" pitchFamily="49" charset="-120"/>
              </a:rPr>
              <a:t>水 </a:t>
            </a:r>
            <a:r>
              <a:rPr lang="zh-TW" altLang="en-US" sz="2900" dirty="0" smtClean="0">
                <a:ea typeface="華康儷中黑" pitchFamily="49" charset="-120"/>
              </a:rPr>
              <a:t>（構成部分）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zh-TW" sz="3300" dirty="0" smtClean="0">
                <a:solidFill>
                  <a:srgbClr val="FF0000"/>
                </a:solidFill>
                <a:ea typeface="華康儷中黑" pitchFamily="49" charset="-120"/>
              </a:rPr>
              <a:t>4.</a:t>
            </a:r>
            <a:r>
              <a:rPr lang="zh-TW" altLang="en-US" sz="5400" dirty="0" smtClean="0">
                <a:solidFill>
                  <a:srgbClr val="FF0000"/>
                </a:solidFill>
                <a:ea typeface="華康儷中黑" pitchFamily="49" charset="-120"/>
              </a:rPr>
              <a:t>實踐</a:t>
            </a:r>
            <a:r>
              <a:rPr lang="zh-TW" altLang="en-US" sz="4400" dirty="0" smtClean="0">
                <a:solidFill>
                  <a:srgbClr val="FF0000"/>
                </a:solidFill>
                <a:ea typeface="華康儷中黑" pitchFamily="49" charset="-120"/>
              </a:rPr>
              <a:t>原則</a:t>
            </a:r>
            <a:r>
              <a:rPr lang="zh-TW" altLang="en-US" sz="3300" dirty="0" smtClean="0">
                <a:ea typeface="華康儷中黑" pitchFamily="49" charset="-120"/>
              </a:rPr>
              <a:t>：力行方有真知；力行方有真信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zh-TW" altLang="en-US" sz="3300" dirty="0" smtClean="0">
                <a:ea typeface="華康儷中黑" pitchFamily="49" charset="-120"/>
              </a:rPr>
              <a:t>                       實踐是檢驗真理的標準</a:t>
            </a:r>
            <a:r>
              <a:rPr lang="zh-TW" altLang="en-US" sz="2800" dirty="0" smtClean="0">
                <a:ea typeface="華康儷中黑" pitchFamily="49" charset="-120"/>
              </a:rPr>
              <a:t>（鄧小平）</a:t>
            </a:r>
            <a:endParaRPr lang="zh-TW" altLang="en-US" sz="2900" dirty="0" smtClean="0"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23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1000" dirty="0" smtClean="0">
              <a:solidFill>
                <a:srgbClr val="9900CC"/>
              </a:solidFill>
              <a:ea typeface="華康儷中黑" pitchFamily="49" charset="-120"/>
            </a:endParaRPr>
          </a:p>
          <a:p>
            <a:pPr eaLnBrk="1" hangingPunct="1">
              <a:buFontTx/>
              <a:buNone/>
            </a:pPr>
            <a:r>
              <a:rPr lang="en-US" altLang="zh-TW" sz="3600" dirty="0" smtClean="0">
                <a:solidFill>
                  <a:srgbClr val="9900CC"/>
                </a:solidFill>
                <a:ea typeface="華康儷中黑" pitchFamily="49" charset="-120"/>
              </a:rPr>
              <a:t> 5.</a:t>
            </a: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</a:rPr>
              <a:t>真理的追尋與分辨</a:t>
            </a:r>
            <a:r>
              <a:rPr lang="en-US" altLang="zh-TW" sz="3400" b="1" dirty="0" smtClean="0">
                <a:solidFill>
                  <a:srgbClr val="990099"/>
                </a:solidFill>
                <a:ea typeface="華康儷中黑" pitchFamily="49" charset="-120"/>
                <a:cs typeface="華康黑體(P)-GB5" pitchFamily="34" charset="-120"/>
              </a:rPr>
              <a:t>——</a:t>
            </a:r>
          </a:p>
          <a:p>
            <a:pPr eaLnBrk="1" hangingPunct="1">
              <a:buFontTx/>
              <a:buNone/>
            </a:pPr>
            <a:r>
              <a:rPr lang="en-US" altLang="zh-TW" sz="3400" b="1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3400" b="1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個人 </a:t>
            </a:r>
            <a:r>
              <a:rPr lang="en-US" altLang="zh-TW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+ </a:t>
            </a:r>
            <a:r>
              <a:rPr lang="zh-TW" altLang="en-US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對方 </a:t>
            </a:r>
            <a:r>
              <a:rPr lang="en-US" altLang="zh-TW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+ </a:t>
            </a:r>
            <a:r>
              <a:rPr lang="zh-TW" altLang="en-US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教會 </a:t>
            </a:r>
            <a:r>
              <a:rPr lang="en-US" altLang="zh-TW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+ </a:t>
            </a:r>
            <a:r>
              <a:rPr lang="zh-TW" altLang="en-US" sz="3400" dirty="0" smtClean="0">
                <a:solidFill>
                  <a:srgbClr val="A50021"/>
                </a:solidFill>
                <a:ea typeface="華康儷中黑" pitchFamily="49" charset="-120"/>
                <a:cs typeface="華康黑體(P)-GB5" pitchFamily="34" charset="-120"/>
              </a:rPr>
              <a:t>世界</a:t>
            </a:r>
          </a:p>
        </p:txBody>
      </p:sp>
      <p:sp>
        <p:nvSpPr>
          <p:cNvPr id="94211" name="Line 8"/>
          <p:cNvSpPr>
            <a:spLocks noChangeShapeType="1"/>
          </p:cNvSpPr>
          <p:nvPr/>
        </p:nvSpPr>
        <p:spPr bwMode="auto">
          <a:xfrm flipV="1">
            <a:off x="755650" y="1071563"/>
            <a:ext cx="6816725" cy="2357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94212" name="Line 9"/>
          <p:cNvSpPr>
            <a:spLocks noChangeShapeType="1"/>
          </p:cNvSpPr>
          <p:nvPr/>
        </p:nvSpPr>
        <p:spPr bwMode="auto">
          <a:xfrm>
            <a:off x="684213" y="3429000"/>
            <a:ext cx="6959600" cy="1785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94213" name="Oval 11"/>
          <p:cNvSpPr>
            <a:spLocks noChangeArrowheads="1"/>
          </p:cNvSpPr>
          <p:nvPr/>
        </p:nvSpPr>
        <p:spPr bwMode="auto">
          <a:xfrm>
            <a:off x="4284663" y="1989138"/>
            <a:ext cx="1295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94214" name="Oval 12"/>
          <p:cNvSpPr>
            <a:spLocks noChangeArrowheads="1"/>
          </p:cNvSpPr>
          <p:nvPr/>
        </p:nvSpPr>
        <p:spPr bwMode="auto">
          <a:xfrm>
            <a:off x="4284663" y="3284538"/>
            <a:ext cx="1295400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94215" name="Oval 13"/>
          <p:cNvSpPr>
            <a:spLocks noChangeArrowheads="1"/>
          </p:cNvSpPr>
          <p:nvPr/>
        </p:nvSpPr>
        <p:spPr bwMode="auto">
          <a:xfrm>
            <a:off x="5580063" y="1484313"/>
            <a:ext cx="1728787" cy="172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94216" name="Oval 14"/>
          <p:cNvSpPr>
            <a:spLocks noChangeArrowheads="1"/>
          </p:cNvSpPr>
          <p:nvPr/>
        </p:nvSpPr>
        <p:spPr bwMode="auto">
          <a:xfrm>
            <a:off x="5580063" y="3213100"/>
            <a:ext cx="1728787" cy="172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4498975" y="2205038"/>
            <a:ext cx="7937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5000" b="1">
                <a:solidFill>
                  <a:srgbClr val="CC3300"/>
                </a:solidFill>
                <a:ea typeface="華康黑體(P)-GB5" pitchFamily="34" charset="-120"/>
                <a:cs typeface="華康黑體(P)-GB5" pitchFamily="34" charset="-120"/>
              </a:rPr>
              <a:t>我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356100" y="3573463"/>
            <a:ext cx="1152525" cy="6096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zh-TW" altLang="en-US" sz="3400" b="1" dirty="0" smtClean="0">
                <a:solidFill>
                  <a:srgbClr val="800080"/>
                </a:solidFill>
                <a:latin typeface="Arial"/>
                <a:ea typeface="華康儷中黑" pitchFamily="49" charset="-120"/>
                <a:cs typeface="華康黑體(P)-GB5" pitchFamily="34" charset="-120"/>
              </a:rPr>
              <a:t>對方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5581650" y="1866900"/>
            <a:ext cx="1727200" cy="9144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zh-TW" altLang="en-US" sz="5400" b="1" smtClean="0">
                <a:solidFill>
                  <a:srgbClr val="0000CC"/>
                </a:solidFill>
                <a:latin typeface="Arial"/>
                <a:ea typeface="華康儷中黑" pitchFamily="49" charset="-120"/>
                <a:cs typeface="華康黑體(P)-GB5" pitchFamily="34" charset="-120"/>
              </a:rPr>
              <a:t>教會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580063" y="3594100"/>
            <a:ext cx="17287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5400" b="1">
                <a:solidFill>
                  <a:srgbClr val="008000"/>
                </a:solidFill>
                <a:ea typeface="華康黑體(P)-GB5" pitchFamily="34" charset="-120"/>
                <a:cs typeface="華康黑體(P)-GB5" pitchFamily="34" charset="-120"/>
              </a:rPr>
              <a:t>世界</a:t>
            </a:r>
          </a:p>
        </p:txBody>
      </p:sp>
      <p:sp>
        <p:nvSpPr>
          <p:cNvPr id="94221" name="Line 19"/>
          <p:cNvSpPr>
            <a:spLocks noChangeShapeType="1"/>
          </p:cNvSpPr>
          <p:nvPr/>
        </p:nvSpPr>
        <p:spPr bwMode="auto">
          <a:xfrm>
            <a:off x="755650" y="5734050"/>
            <a:ext cx="7777163" cy="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0" y="57515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3600">
                <a:solidFill>
                  <a:srgbClr val="CC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逐漸發現；成長</a:t>
            </a:r>
            <a:r>
              <a:rPr lang="en-US" altLang="zh-TW" sz="3600">
                <a:solidFill>
                  <a:srgbClr val="CC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</a:t>
            </a:r>
            <a:r>
              <a:rPr lang="zh-TW" altLang="en-US" sz="40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和人類一起成長</a:t>
            </a:r>
            <a:endParaRPr lang="zh-TW" altLang="en-US" sz="3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8001000" y="1000125"/>
            <a:ext cx="738188" cy="4071938"/>
          </a:xfrm>
          <a:prstGeom prst="rect">
            <a:avLst/>
          </a:prstGeom>
          <a:solidFill>
            <a:srgbClr val="FF0000"/>
          </a:solidFill>
          <a:ln w="9525">
            <a:solidFill>
              <a:srgbClr val="990033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3600" dirty="0" smtClean="0">
                <a:solidFill>
                  <a:srgbClr val="FFFF00"/>
                </a:solidFill>
                <a:latin typeface="Arial"/>
                <a:ea typeface="華康儷中黑" pitchFamily="49" charset="-120"/>
              </a:rPr>
              <a:t>所以不能 </a:t>
            </a:r>
            <a:r>
              <a:rPr lang="zh-TW" altLang="en-US" sz="3600" b="1" dirty="0" smtClean="0">
                <a:solidFill>
                  <a:srgbClr val="FFFFFF"/>
                </a:solidFill>
                <a:latin typeface="Arial"/>
                <a:ea typeface="華康儷中黑" pitchFamily="49" charset="-120"/>
              </a:rPr>
              <a:t>唯一</a:t>
            </a:r>
            <a:r>
              <a:rPr lang="zh-TW" altLang="en-US" sz="3600" dirty="0" smtClean="0">
                <a:solidFill>
                  <a:srgbClr val="FFFF00"/>
                </a:solidFill>
                <a:latin typeface="Arial"/>
                <a:ea typeface="華康儷中黑" pitchFamily="49" charset="-120"/>
              </a:rPr>
              <a:t>聖經</a:t>
            </a:r>
          </a:p>
        </p:txBody>
      </p:sp>
      <p:sp>
        <p:nvSpPr>
          <p:cNvPr id="16" name="文字方塊 15"/>
          <p:cNvSpPr txBox="1">
            <a:spLocks noChangeArrowheads="1"/>
          </p:cNvSpPr>
          <p:nvPr/>
        </p:nvSpPr>
        <p:spPr bwMode="auto">
          <a:xfrm>
            <a:off x="2409825" y="2143125"/>
            <a:ext cx="1662113" cy="2643188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TW" altLang="en-US" sz="320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並非教條主義</a:t>
            </a:r>
            <a:endParaRPr kumimoji="0" lang="en-US" altLang="zh-TW" sz="3200" smtClean="0">
              <a:solidFill>
                <a:srgbClr val="FFFF00"/>
              </a:solidFill>
              <a:latin typeface="Arial"/>
              <a:ea typeface="華康儷中黑" pitchFamily="49" charset="-120"/>
              <a:cs typeface="華康黑體-GB5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TW" altLang="en-US" sz="3200" smtClean="0">
                <a:solidFill>
                  <a:srgbClr val="FFFFFF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不能一成不變</a:t>
            </a:r>
            <a:endParaRPr kumimoji="0" lang="en-US" altLang="zh-TW" sz="3200" smtClean="0">
              <a:solidFill>
                <a:srgbClr val="FFFFFF"/>
              </a:solidFill>
              <a:latin typeface="Arial"/>
              <a:ea typeface="華康儷中黑" pitchFamily="49" charset="-120"/>
              <a:cs typeface="華康黑體-GB5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TW" altLang="en-US" sz="320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不可唯我獨尊</a:t>
            </a:r>
          </a:p>
        </p:txBody>
      </p:sp>
      <p:sp>
        <p:nvSpPr>
          <p:cNvPr id="17" name="文字方塊 16"/>
          <p:cNvSpPr txBox="1">
            <a:spLocks noChangeArrowheads="1"/>
          </p:cNvSpPr>
          <p:nvPr/>
        </p:nvSpPr>
        <p:spPr bwMode="auto">
          <a:xfrm>
            <a:off x="552570" y="1928813"/>
            <a:ext cx="1661993" cy="3071812"/>
          </a:xfrm>
          <a:prstGeom prst="rect">
            <a:avLst/>
          </a:prstGeom>
          <a:solidFill>
            <a:srgbClr val="FF0000"/>
          </a:solidFill>
          <a:ln>
            <a:noFill/>
          </a:ln>
          <a:extLst/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TW" altLang="en-US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不要惡霸 善霸</a:t>
            </a:r>
            <a:r>
              <a:rPr kumimoji="0" lang="en-US" altLang="zh-TW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    </a:t>
            </a:r>
            <a:br>
              <a:rPr kumimoji="0" lang="en-US" altLang="zh-TW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</a:br>
            <a:r>
              <a:rPr kumimoji="0" lang="en-US" altLang="zh-TW" sz="20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  </a:t>
            </a:r>
            <a:r>
              <a:rPr kumimoji="0" lang="zh-TW" altLang="en-US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宗教霸 自由</a:t>
            </a:r>
            <a:r>
              <a:rPr kumimoji="0" lang="zh-TW" altLang="en-US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霸</a:t>
            </a:r>
            <a:endParaRPr kumimoji="0" lang="en-US" altLang="zh-TW" sz="3200" dirty="0" smtClean="0">
              <a:solidFill>
                <a:srgbClr val="FFFF00"/>
              </a:solidFill>
              <a:latin typeface="Arial"/>
              <a:ea typeface="華康儷中黑" pitchFamily="49" charset="-120"/>
              <a:cs typeface="華康黑體-GB5" pitchFamily="49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TW" altLang="en-US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   民主霸 </a:t>
            </a:r>
            <a:r>
              <a:rPr kumimoji="0" lang="zh-TW" altLang="en-US" sz="3200" dirty="0" smtClean="0">
                <a:solidFill>
                  <a:srgbClr val="FFFF00"/>
                </a:solidFill>
                <a:latin typeface="Arial"/>
                <a:ea typeface="華康儷中黑" pitchFamily="49" charset="-120"/>
                <a:cs typeface="華康黑體-GB5" pitchFamily="49" charset="-120"/>
              </a:rPr>
              <a:t>人權霸</a:t>
            </a:r>
            <a:endParaRPr kumimoji="0" lang="zh-TW" altLang="en-US" sz="3200" dirty="0" smtClean="0">
              <a:solidFill>
                <a:srgbClr val="FFFF00"/>
              </a:solidFill>
              <a:latin typeface="Arial"/>
              <a:ea typeface="華康儷中黑" pitchFamily="49" charset="-120"/>
              <a:cs typeface="華康黑體-GB5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932040" y="3110488"/>
            <a:ext cx="1728192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對話</a:t>
            </a:r>
            <a:r>
              <a:rPr lang="en-US" altLang="zh-TW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&gt;</a:t>
            </a:r>
            <a:r>
              <a:rPr lang="zh-TW" altLang="en-US" sz="2400" dirty="0" smtClean="0">
                <a:solidFill>
                  <a:schemeClr val="bg1"/>
                </a:solidFill>
                <a:ea typeface="華康儷中黑" panose="020B0509000000000000" pitchFamily="49" charset="-120"/>
              </a:rPr>
              <a:t>對抗</a:t>
            </a:r>
            <a:endParaRPr lang="zh-HK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983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lnSpc>
                <a:spcPts val="5500"/>
              </a:lnSpc>
              <a:spcAft>
                <a:spcPts val="900"/>
              </a:spcAft>
            </a:pPr>
            <a:r>
              <a:rPr lang="en-US" altLang="zh-HK" sz="3600" dirty="0">
                <a:solidFill>
                  <a:srgbClr val="FF0000"/>
                </a:solidFill>
                <a:ea typeface="華康粗黑體"/>
              </a:rPr>
              <a:t>21.</a:t>
            </a:r>
            <a:r>
              <a:rPr lang="zh-TW" altLang="zh-HK" sz="3600" dirty="0" smtClean="0">
                <a:solidFill>
                  <a:srgbClr val="FF0000"/>
                </a:solidFill>
                <a:ea typeface="華康粗黑體"/>
                <a:cs typeface="Arial"/>
              </a:rPr>
              <a:t>聖經</a:t>
            </a:r>
            <a:r>
              <a:rPr lang="en-US" altLang="zh-TW" sz="3600" dirty="0" smtClean="0">
                <a:solidFill>
                  <a:srgbClr val="FF0000"/>
                </a:solidFill>
                <a:ea typeface="華康粗黑體"/>
                <a:cs typeface="Arial"/>
              </a:rPr>
              <a:t> </a:t>
            </a:r>
            <a:r>
              <a:rPr lang="en-US" altLang="zh-HK" sz="3600" dirty="0" smtClean="0">
                <a:solidFill>
                  <a:srgbClr val="FF0000"/>
                </a:solidFill>
                <a:ea typeface="華康粗黑體"/>
                <a:cs typeface="Arial"/>
                <a:sym typeface="Symbol"/>
              </a:rPr>
              <a:t> </a:t>
            </a:r>
            <a:r>
              <a:rPr lang="zh-TW" altLang="zh-HK" sz="3600" dirty="0" smtClean="0">
                <a:solidFill>
                  <a:srgbClr val="FF0000"/>
                </a:solidFill>
                <a:ea typeface="華康粗黑體"/>
                <a:cs typeface="Arial"/>
              </a:rPr>
              <a:t>天</a:t>
            </a:r>
            <a:r>
              <a:rPr lang="zh-TW" altLang="zh-HK" sz="3600" dirty="0">
                <a:solidFill>
                  <a:srgbClr val="FF0000"/>
                </a:solidFill>
                <a:ea typeface="華康粗黑體"/>
                <a:cs typeface="Arial"/>
              </a:rPr>
              <a:t>父的家書</a:t>
            </a:r>
            <a:endParaRPr lang="zh-TW" altLang="zh-HK" sz="3600" spc="60" dirty="0">
              <a:ea typeface="細明體"/>
            </a:endParaRPr>
          </a:p>
          <a:p>
            <a:pPr algn="just" hangingPunct="0">
              <a:lnSpc>
                <a:spcPts val="5500"/>
              </a:lnSpc>
              <a:spcAft>
                <a:spcPts val="900"/>
              </a:spcAft>
            </a:pP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一、珍貴的家書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長年</a:t>
            </a:r>
            <a:r>
              <a:rPr lang="zh-TW" altLang="zh-HK" sz="3200" dirty="0">
                <a:ea typeface="華康粗黑體"/>
                <a:cs typeface="Arial"/>
              </a:rPr>
              <a:t>在外地或外國讀書，或者遠離家鄉的遊子，都很渴望收到家書。這種渴望的心情，使他在接到家書時，即使未曾拆開，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未曾看到內容，便已有一種溫馨的感覺</a:t>
            </a:r>
            <a:r>
              <a:rPr lang="zh-TW" altLang="zh-HK" sz="3200" dirty="0">
                <a:ea typeface="華康粗黑體"/>
                <a:cs typeface="Arial"/>
              </a:rPr>
              <a:t>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聖經</a:t>
            </a:r>
            <a:r>
              <a:rPr lang="zh-TW" altLang="zh-HK" sz="3200" dirty="0">
                <a:ea typeface="華康粗黑體"/>
                <a:cs typeface="Arial"/>
              </a:rPr>
              <a:t>是天父給我們的家書。他要透過聖經這封家書，告訴我們許多有關他的事，他的願望、計畫，和他對我們的愛和期望。如果我們愛天主、信天主，我們對聖經這封家書，便會有一分感情，即是每當拿起它來時，便有一分渴望和溫馨的感覺。有了這種渴望，讀起聖經來便分外親切而有趣味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zh-TW" altLang="zh-HK" sz="3200" spc="60" dirty="0"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54030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71840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Bef>
                <a:spcPts val="900"/>
              </a:spcBef>
              <a:spcAft>
                <a:spcPts val="900"/>
              </a:spcAft>
            </a:pPr>
            <a:r>
              <a:rPr lang="zh-TW" altLang="zh-HK" sz="3200" dirty="0" smtClean="0">
                <a:solidFill>
                  <a:srgbClr val="FF0000"/>
                </a:solidFill>
                <a:ea typeface="華康粗黑體"/>
                <a:cs typeface="Arial"/>
              </a:rPr>
              <a:t>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、</a:t>
            </a:r>
            <a:r>
              <a:rPr lang="zh-TW" altLang="zh-HK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故事的主人</a:t>
            </a:r>
            <a:endParaRPr lang="zh-TW" altLang="zh-HK" sz="3200" spc="6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2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你</a:t>
            </a:r>
            <a:r>
              <a:rPr lang="zh-TW" altLang="zh-HK" sz="3200" dirty="0">
                <a:ea typeface="華康粗黑體"/>
                <a:cs typeface="Arial"/>
              </a:rPr>
              <a:t>有聽過爸媽述說他們過去的故事嗎？你有聽過你最好的朋友述說他們自己的故事嗎？你有回過家鄉去尋根，聆聽你的祖先是怎樣生存和奮鬥的故事嗎？當你第一次聽到你爸媽的故事，或聽到別人述說你爸媽的故事時，你一定會很感動。當時，你對故事的每個細節都會很感興趣（雖然你未必明白），因為藉此你會知道這生你、養育你的爸媽是怎樣的，他們走過什麼坎坷的路，經歷過多少酸、甜、苦、辣的生命，而到了今天的地步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2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聽</a:t>
            </a:r>
            <a:r>
              <a:rPr lang="zh-TW" altLang="zh-HK" sz="3200" dirty="0">
                <a:ea typeface="華康粗黑體"/>
                <a:cs typeface="Arial"/>
              </a:rPr>
              <a:t>完了有關你所愛的人的故事，你會加深對他們的瞭解，也會增加你對他們的情意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en-US" altLang="zh-TW" sz="3200" dirty="0" smtClean="0">
              <a:ea typeface="華康粗黑體"/>
              <a:cs typeface="Arial"/>
            </a:endParaRPr>
          </a:p>
          <a:p>
            <a:pPr algn="just" hangingPunct="0">
              <a:lnSpc>
                <a:spcPts val="4200"/>
              </a:lnSpc>
              <a:spcAft>
                <a:spcPts val="0"/>
              </a:spcAft>
            </a:pPr>
            <a:endParaRPr lang="en-US" altLang="zh-TW" sz="3200" dirty="0" smtClean="0"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36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10368" y="-29329"/>
            <a:ext cx="9144000" cy="69147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2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altLang="zh-TW" sz="3200" dirty="0" smtClean="0">
                <a:solidFill>
                  <a:srgbClr val="FF0000"/>
                </a:solidFill>
                <a:ea typeface="華康粗黑體"/>
                <a:cs typeface="Arial"/>
              </a:rPr>
              <a:t>     </a:t>
            </a:r>
            <a:r>
              <a:rPr lang="zh-TW" altLang="zh-HK" sz="3200" dirty="0" smtClean="0">
                <a:solidFill>
                  <a:srgbClr val="FF0000"/>
                </a:solidFill>
                <a:ea typeface="華康粗黑體"/>
                <a:cs typeface="Arial"/>
              </a:rPr>
              <a:t>讀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聖經，能增加我們對天主的瞭解，增進我們對他的情意和愛念</a:t>
            </a:r>
            <a:r>
              <a:rPr lang="zh-TW" altLang="zh-HK" sz="3200" dirty="0">
                <a:ea typeface="華康粗黑體"/>
                <a:cs typeface="Arial"/>
              </a:rPr>
              <a:t>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聖經</a:t>
            </a:r>
            <a:r>
              <a:rPr lang="zh-TW" altLang="zh-HK" sz="3200" dirty="0">
                <a:ea typeface="華康粗黑體"/>
                <a:cs typeface="Arial"/>
              </a:rPr>
              <a:t>中的天主，也就是今日和我們同在，愛我們，照顧我們的主。他不單是超越的、也是內在於我們生命中的父親和朋友。讀聖經，就是增加我們對這位元天主的認識，更加肯定他在我們生命中的位置，更加信他、愛他、依靠他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5500"/>
              </a:lnSpc>
              <a:spcBef>
                <a:spcPts val="900"/>
              </a:spcBef>
              <a:spcAft>
                <a:spcPts val="900"/>
              </a:spcAft>
            </a:pPr>
            <a:r>
              <a:rPr lang="zh-TW" altLang="zh-HK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rial"/>
              </a:rPr>
              <a:t>三、美好世界與人生的藍圖</a:t>
            </a:r>
            <a:endParaRPr lang="zh-TW" altLang="zh-HK" sz="3200" spc="60" dirty="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天主</a:t>
            </a:r>
            <a:r>
              <a:rPr lang="zh-TW" altLang="zh-HK" sz="3200" dirty="0">
                <a:ea typeface="華康粗黑體"/>
                <a:cs typeface="Arial"/>
              </a:rPr>
              <a:t>是上智的創造者，他創造了美麗的世界，同時也制訂了使世界保持美麗的「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法則</a:t>
            </a:r>
            <a:r>
              <a:rPr lang="zh-TW" altLang="zh-HK" sz="3200" dirty="0">
                <a:ea typeface="華康粗黑體"/>
                <a:cs typeface="Arial"/>
              </a:rPr>
              <a:t>」。無靈之物都服從上主定的法則，所以萬有引力定律從不失誤，甚至植物、動物的生長，大自然生態的平衡</a:t>
            </a:r>
            <a:r>
              <a:rPr lang="zh-TW" altLang="zh-HK" sz="3200" dirty="0" smtClean="0">
                <a:ea typeface="華康粗黑體"/>
                <a:cs typeface="Arial"/>
              </a:rPr>
              <a:t>，</a:t>
            </a:r>
            <a:endParaRPr lang="en-US" altLang="zh-TW" sz="3200" dirty="0" smtClean="0"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89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0" y="32172"/>
            <a:ext cx="9144000" cy="70788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lang="zh-HK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9144000" cy="68762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  <a:spcBef>
                <a:spcPts val="900"/>
              </a:spcBef>
              <a:spcAft>
                <a:spcPts val="900"/>
              </a:spcAft>
            </a:pPr>
            <a:r>
              <a:rPr lang="zh-TW" altLang="zh-HK" sz="3200" dirty="0" smtClean="0">
                <a:ea typeface="華康粗黑體"/>
                <a:cs typeface="Arial"/>
              </a:rPr>
              <a:t>也是</a:t>
            </a:r>
            <a:r>
              <a:rPr lang="zh-TW" altLang="zh-HK" sz="3200" dirty="0">
                <a:ea typeface="華康粗黑體"/>
                <a:cs typeface="Arial"/>
              </a:rPr>
              <a:t>萬物服從天主安排的結果。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ea typeface="華康粗黑體"/>
                <a:cs typeface="Arial"/>
              </a:rPr>
              <a:t>天主</a:t>
            </a:r>
            <a:r>
              <a:rPr lang="zh-TW" altLang="zh-HK" sz="3200" dirty="0">
                <a:ea typeface="華康粗黑體"/>
                <a:cs typeface="Arial"/>
              </a:rPr>
              <a:t>也創造了人，同時又制訂了使人獲得幸福、快樂的法則：健康有法則、成長有法則、人際間交往有法則、社會安定和世界大同也有法則。只要人按照天主原先定下的法則去生活、待人、處事，人就會快樂、健康地成長，人際關係就會和諧、深入地發展，社會和世界也會達到大同的、天國的境界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r>
              <a:rPr lang="zh-TW" altLang="zh-HK" sz="3200" dirty="0" smtClean="0">
                <a:solidFill>
                  <a:srgbClr val="FF0000"/>
                </a:solidFill>
                <a:ea typeface="華康粗黑體"/>
                <a:cs typeface="Arial"/>
              </a:rPr>
              <a:t>這些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法則都寫在聖經上</a:t>
            </a:r>
            <a:r>
              <a:rPr lang="zh-TW" altLang="zh-HK" sz="3200" dirty="0">
                <a:ea typeface="華康粗黑體"/>
                <a:cs typeface="Arial"/>
              </a:rPr>
              <a:t>，只要我們多讀聖經，我們就會發現他創造世界、人類、社會時心目中的</a:t>
            </a:r>
            <a:r>
              <a:rPr lang="zh-TW" altLang="zh-HK" sz="3200" dirty="0">
                <a:solidFill>
                  <a:srgbClr val="FF0000"/>
                </a:solidFill>
                <a:ea typeface="華康粗黑體"/>
                <a:cs typeface="Arial"/>
              </a:rPr>
              <a:t>藍圖</a:t>
            </a:r>
            <a:r>
              <a:rPr lang="zh-TW" altLang="zh-HK" sz="3200" dirty="0">
                <a:ea typeface="華康粗黑體"/>
                <a:cs typeface="Arial"/>
              </a:rPr>
              <a:t>（</a:t>
            </a:r>
            <a:r>
              <a:rPr lang="en-US" altLang="zh-HK" sz="3200" dirty="0">
                <a:ea typeface="華康粗黑體"/>
              </a:rPr>
              <a:t>Blue print</a:t>
            </a:r>
            <a:r>
              <a:rPr lang="zh-TW" altLang="zh-HK" sz="3200" dirty="0">
                <a:ea typeface="華康粗黑體"/>
                <a:cs typeface="Arial"/>
              </a:rPr>
              <a:t>），而這藍圖，就是人類社會幸福之</a:t>
            </a:r>
            <a:r>
              <a:rPr lang="zh-TW" altLang="zh-HK" sz="3200" dirty="0" smtClean="0">
                <a:ea typeface="華康粗黑體"/>
                <a:cs typeface="Arial"/>
              </a:rPr>
              <a:t>所</a:t>
            </a:r>
            <a:r>
              <a:rPr lang="zh-TW" altLang="en-US" sz="3200" dirty="0">
                <a:ea typeface="華康粗黑體"/>
                <a:cs typeface="Arial"/>
              </a:rPr>
              <a:t>繫</a:t>
            </a:r>
            <a:r>
              <a:rPr lang="zh-TW" altLang="zh-HK" sz="3200" dirty="0" smtClean="0">
                <a:ea typeface="華康粗黑體"/>
                <a:cs typeface="Arial"/>
              </a:rPr>
              <a:t>。</a:t>
            </a:r>
            <a:endParaRPr lang="zh-TW" altLang="zh-HK" sz="3200" spc="60" dirty="0">
              <a:ea typeface="細明體"/>
            </a:endParaRPr>
          </a:p>
          <a:p>
            <a:pPr algn="just" hangingPunct="0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a typeface="華康粗黑體"/>
              </a:rPr>
              <a:t>    </a:t>
            </a:r>
            <a:r>
              <a:rPr lang="en-US" altLang="zh-HK" sz="3200" dirty="0" smtClean="0">
                <a:ea typeface="華康粗黑體"/>
              </a:rPr>
              <a:t> </a:t>
            </a:r>
            <a:endParaRPr lang="zh-TW" altLang="zh-HK" sz="3200" spc="60" dirty="0">
              <a:effectLst/>
              <a:ea typeface="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6860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1606</Words>
  <Application>Microsoft Office PowerPoint</Application>
  <PresentationFormat>如螢幕大小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8" baseType="lpstr">
      <vt:lpstr>細明體</vt:lpstr>
      <vt:lpstr>華康粗黑體</vt:lpstr>
      <vt:lpstr>華康粗黑體(P)</vt:lpstr>
      <vt:lpstr>華康黑體(P)-GB5</vt:lpstr>
      <vt:lpstr>華康黑體-GB5</vt:lpstr>
      <vt:lpstr>華康黑體W7(P)-GB5</vt:lpstr>
      <vt:lpstr>華康儷中黑</vt:lpstr>
      <vt:lpstr>新細明體</vt:lpstr>
      <vt:lpstr>標楷體</vt:lpstr>
      <vt:lpstr>Arial</vt:lpstr>
      <vt:lpstr>Symbol</vt:lpstr>
      <vt:lpstr>Times New Roman</vt:lpstr>
      <vt:lpstr>Wingdings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LukeTsui</dc:creator>
  <cp:lastModifiedBy>Jin Yao Xu</cp:lastModifiedBy>
  <cp:revision>15</cp:revision>
  <dcterms:created xsi:type="dcterms:W3CDTF">2018-01-24T03:44:00Z</dcterms:created>
  <dcterms:modified xsi:type="dcterms:W3CDTF">2019-10-19T11:16:39Z</dcterms:modified>
</cp:coreProperties>
</file>