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9552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490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698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045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87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718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0036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762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020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468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3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FD444-6910-4D8B-818A-5505EC5062FA}" type="datetimeFigureOut">
              <a:rPr lang="zh-HK" altLang="en-US" smtClean="0"/>
              <a:t>24/1/2018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E3BF6-F42F-4566-BD91-1853F28E32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7675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25972" y="-27558"/>
            <a:ext cx="9169972" cy="6885558"/>
          </a:xfrm>
        </p:spPr>
        <p:txBody>
          <a:bodyPr>
            <a:noAutofit/>
          </a:bodyPr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36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16.</a:t>
            </a:r>
            <a:r>
              <a:rPr lang="zh-TW" altLang="en-US" sz="36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信仰就是徹底回應上主的召叫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在普通宗教裡，是人找尋神；在天主教裡，卻是</a:t>
            </a: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神主動找尋人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人的責任就是回應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上主的邀請和召叫，全心信賴他，整個人皈依他。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以下我們看看聖經中的三位人物如何徹底地回應上主的召叫。</a:t>
            </a:r>
          </a:p>
          <a:p>
            <a:pPr algn="l">
              <a:lnSpc>
                <a:spcPts val="5500"/>
              </a:lnSpc>
              <a:spcBef>
                <a:spcPts val="0"/>
              </a:spcBef>
            </a:pPr>
            <a:r>
              <a:rPr lang="zh-TW" altLang="zh-HK" b="1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一、亞巴郎</a:t>
            </a:r>
            <a:endParaRPr lang="zh-TW" altLang="zh-HK" dirty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>
              <a:lnSpc>
                <a:spcPts val="4000"/>
              </a:lnSpc>
              <a:spcBef>
                <a:spcPts val="0"/>
              </a:spcBef>
            </a:pPr>
            <a:r>
              <a:rPr lang="en-US" altLang="zh-HK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1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.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創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12:1-4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：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上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主對亞巴郎說：「離開你的故鄉、你的家族和父家，往我指給你的地方去。我要使你成為一個大民族，我必祝福你，使你成名，成為一個福源。我要祝福那祝福你的人，咒罵那咒罵你的人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；</a:t>
            </a:r>
            <a:endParaRPr lang="zh-HK" altLang="en-US" dirty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9646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 hangingPunct="0">
              <a:lnSpc>
                <a:spcPts val="4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zh-HK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接受</a:t>
            </a:r>
            <a:r>
              <a:rPr lang="zh-TW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和回應。我們不知道，如果我們拒絕了天主的召叫，他是否還會再同樣地召叫我們</a:t>
            </a:r>
            <a:r>
              <a:rPr lang="zh-TW" altLang="zh-HK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hangingPunct="0">
              <a:lnSpc>
                <a:spcPts val="55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三、伯多祿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（路加福音</a:t>
            </a: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5:1-11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）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「有一次，耶穌站在革乃撒勒湖邊，群眾擁到衪前要聽天主的道理。衪看見兩隻船在湖邊停著，漁夫下了船正在洗網。衪上了其中一隻屬於西滿的船，請他把船稍為划開，離開陸地；耶穌就坐下，從船上教訓群眾。一講完了，就對西滿說：「划到深處去，撒你們的網捕魚吧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」西滿回答說：「老師，我們已整夜勞苦，毫無所獲；但我要遵照你的話撒網。」他們照樣辦了，網了許多魚，網險些破裂了。</a:t>
            </a:r>
          </a:p>
        </p:txBody>
      </p:sp>
    </p:spTree>
    <p:extLst>
      <p:ext uri="{BB962C8B-B14F-4D97-AF65-F5344CB8AC3E}">
        <p14:creationId xmlns:p14="http://schemas.microsoft.com/office/powerpoint/2010/main" val="323053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他們遂招呼別隻船上的同伴來協助他們。他們來到，裝滿了兩隻船，以致船也幾乎下沈。西滿伯多祿一見這事，就跪伏在耶穌膝前說：「主，請你離開我，因為我是個罪人。」西滿和同他一起的人，因了他們所捕的魚，都驚駭起來。他的夥伴，即載伯德的兒子雅各伯和若望，也一樣驚駭。耶穌對西滿說：「不要害怕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 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從今以後，你要做捕人的漁夫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」他們把船划到岸邊，就捨棄一切，跟隨了衪。」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1.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機緣：巧合（偶然上了伯多祿的船）。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2.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伯多祿對主關於撒網的話：</a:t>
            </a: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立刻聽從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（雖然耶穌不是漁夫，但伯多祿感到耶穌是異於常人的，且有一股神奇的力量）。</a:t>
            </a:r>
          </a:p>
        </p:txBody>
      </p:sp>
    </p:spTree>
    <p:extLst>
      <p:ext uri="{BB962C8B-B14F-4D97-AF65-F5344CB8AC3E}">
        <p14:creationId xmlns:p14="http://schemas.microsoft.com/office/powerpoint/2010/main" val="165616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3.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見到捕魚奇跡後的反應：自覺不配；這大概是一種「高山仰止」的感覺吧？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4.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基督的態度：安慰、鼓勵、邀請：「不要害怕！」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5.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伯多祿的態度：捨棄一切，</a:t>
            </a: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當機立斷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，立刻追隨耶穌。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伯多祿的故事同樣在告訴我們：跟隨主必須立刻、爽快、全部、毫無保留。但更主要的還是「跟隨」：主去哪裡、做什麼，伯多祿便去那裡、做什麼。這是一種新的改變，選擇了要度</a:t>
            </a: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另一種新的生活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所以</a:t>
            </a:r>
            <a:r>
              <a:rPr lang="zh-TW" altLang="en-US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真正的天主教信仰，並不是以做善事、做好人、求恩典等等為重心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zh-HK" altLang="en-US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1027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endParaRPr lang="zh-TW" altLang="zh-HK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endParaRPr lang="zh-TW" altLang="en-US" dirty="0" smtClean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endParaRPr lang="zh-TW" altLang="en-US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endParaRPr lang="zh-TW" altLang="zh-HK" dirty="0" smtClean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endParaRPr lang="zh-HK" altLang="en-US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51520" y="1161470"/>
            <a:ext cx="8568952" cy="153907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ts val="59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 sz="40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天主教</a:t>
            </a:r>
            <a:r>
              <a:rPr lang="zh-TW" altLang="en-US" sz="40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的信仰就是回答上主召叫，做耶穌門徒，一生一世跟隨他</a:t>
            </a:r>
            <a:r>
              <a:rPr lang="zh-TW" altLang="en-US" sz="40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zh-TW" altLang="en-US" sz="4000" dirty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729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6637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地上萬民都要因你獲得祝福。」亞巴郎遂照上主的吩咐起了身，羅特也同他一起走了。亞巴郎離開哈蘭時，已七十五歲。</a:t>
            </a:r>
          </a:p>
          <a:p>
            <a:pPr algn="just" hangingPunct="0"/>
            <a:r>
              <a:rPr lang="zh-TW" altLang="en-US" sz="3200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 sz="3200" u="sng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亞巴郎在</a:t>
            </a:r>
            <a:r>
              <a:rPr lang="zh-TW" altLang="en-US" sz="3200" u="sng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七十五歲的高齡時被召；離開</a:t>
            </a:r>
            <a:r>
              <a:rPr lang="zh-TW" altLang="en-US" sz="3200" u="sng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一個熟悉、安全而又有濃厚歸屬感的故鄉；</a:t>
            </a:r>
            <a:r>
              <a:rPr lang="zh-TW" altLang="en-US" sz="3200" u="sng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到</a:t>
            </a:r>
            <a:r>
              <a:rPr lang="zh-TW" altLang="en-US" sz="3200" u="sng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一個陌生的地方，走一條漫長的路，度一種新生命，開始另一種生活方式，迎向一個</a:t>
            </a:r>
            <a:r>
              <a:rPr lang="zh-TW" altLang="en-US" sz="3200" u="sng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未知的將來</a:t>
            </a:r>
            <a:r>
              <a:rPr lang="zh-TW" altLang="en-US" sz="3200" u="sng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；承擔一種</a:t>
            </a:r>
            <a:r>
              <a:rPr lang="zh-TW" altLang="en-US" sz="3200" u="sng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艱巨的使命。</a:t>
            </a:r>
            <a:endParaRPr lang="en-US" altLang="zh-TW" sz="3200" u="sng" dirty="0" smtClean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2.</a:t>
            </a:r>
            <a:r>
              <a:rPr lang="zh-TW" altLang="en-US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創</a:t>
            </a:r>
            <a:r>
              <a:rPr lang="en-US" altLang="zh-TW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15:5-6</a:t>
            </a:r>
            <a:r>
              <a:rPr lang="zh-TW" altLang="en-US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：上</a:t>
            </a:r>
            <a:r>
              <a:rPr lang="zh-TW" altLang="en-US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主遂領他到外面說：「請你仰觀蒼天，數點星辰，你能夠數清嗎</a:t>
            </a:r>
            <a:r>
              <a:rPr lang="en-US" altLang="zh-TW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﹖</a:t>
            </a:r>
            <a:r>
              <a:rPr lang="zh-TW" altLang="en-US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」繼而對他說：「你的後裔也將這樣。」亞巴郎相信了上主，上主就以此算為他的正義。</a:t>
            </a:r>
          </a:p>
          <a:p>
            <a:pPr algn="just" hangingPunct="0"/>
            <a:r>
              <a:rPr lang="zh-TW" altLang="en-US" sz="3200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 sz="3200" u="sng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亞</a:t>
            </a:r>
            <a:r>
              <a:rPr lang="zh-TW" altLang="en-US" sz="3200" u="sng" dirty="0">
                <a:latin typeface="華康粗黑體" panose="020B0709000000000000" pitchFamily="49" charset="-120"/>
                <a:ea typeface="華康粗黑體" panose="020B0709000000000000" pitchFamily="49" charset="-120"/>
              </a:rPr>
              <a:t>巴郎完全信賴上主，亦</a:t>
            </a:r>
            <a:r>
              <a:rPr lang="zh-TW" altLang="en-US" sz="3200" u="sng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因信而成義</a:t>
            </a:r>
            <a:r>
              <a:rPr lang="zh-TW" altLang="en-US" sz="3200" u="sng" dirty="0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zh-TW" altLang="en-US" sz="3200" dirty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2147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3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.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創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17:4-10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：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「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看，是我與你立約：你要成為萬民之父；以後，你不再叫做亞巴郎，要叫做亞巴辣罕，因為我已立定你為萬民之父，使你極其繁衍，成為一大民族，君王要由你而出。我要在我與你和你歷代後裔之間，訂立我的約，當作永久的約，就是我要做你和你後裔的天主。我必將你現今僑居之地，即客納罕全地，賜給你和你的後裔做永久的產業；我要作他們的天主。」天主又對亞巴郎說：「你和你的後裔，世世代代應遵守我的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約：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你們中所有的男子都應受割損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en-US" altLang="zh-TW" dirty="0" smtClean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zh-HK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成為</a:t>
            </a:r>
            <a:r>
              <a:rPr lang="zh-TW" altLang="zh-HK" u="sng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萬民之父；天主主動和他</a:t>
            </a:r>
            <a:r>
              <a:rPr lang="zh-TW" altLang="zh-HK" u="sng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立約</a:t>
            </a:r>
            <a:r>
              <a:rPr lang="zh-TW" altLang="zh-HK" u="sng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；他和他的子孫都要世代奉天主為「天主」</a:t>
            </a:r>
            <a:r>
              <a:rPr lang="zh-TW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endParaRPr lang="zh-HK" altLang="en-US" dirty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005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l">
              <a:lnSpc>
                <a:spcPts val="55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4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.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創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22:1-18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：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這些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事以後，天主試探亞巴郎說：「亞巴郎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 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他答說：「我在這裏。」天主說：「帶你心愛的獨生子依撒格往摩黎雅地方去，在我所要指給你的一座山上，將他獻為全燔祭。」亞巴郎次日清早起來，備好驢，帶了兩個僕人和自己的兒子依撒格，劈好為全燔祭用的木柴，就起身往天主指給他的地方去了。第三天，亞巴郎舉目遠遠看見了那個地方，就對僕人說：「你們同驢在這裏等候，我和孩子要到那邊去朝拜，以後就回到你們這裏來。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</a:t>
            </a:r>
            <a:endParaRPr lang="en-US" altLang="zh-TW" dirty="0" smtClean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亞巴郎將為全燔祭用的木柴，放在兒子依撒格的肩上，自己手中拿著刀和火，兩人一同前行。</a:t>
            </a:r>
            <a:endParaRPr lang="zh-HK" altLang="en-US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847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路上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依撒格對父親亞巴郎說：「阿爸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 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」他答說：「我兒，我在這裏。」依撒格說：「看，這裏有火有柴，但是那裏有作全燔祭的羔羊﹖」亞巴郎答說：「我兒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 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主自會照料作全燔祭的羔羊。」於是二人再繼續一同前行。當他們到了天主指給他的地方，亞巴郎便在那裏築了一座祭壇，擺好木柴，將兒子依撒格捆好，放在祭壇上的木柴上。亞巴郎正伸手舉刀要宰獻自己的兒子時，上主的使者從天上對他喊說：「亞巴郎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 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亞巴郎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 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」他答說：「我在這裏。」使者說：「不可在這孩子身上下手，不要傷害他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 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我現在知道你實在敬畏天主，因為你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為了我竟連你的獨生子也不顧惜。」</a:t>
            </a:r>
            <a:endParaRPr lang="zh-HK" altLang="en-US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502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亞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巴郎舉目一望，見有一隻公綿羊，兩角纏在灌木中，遂前去取了那隻公綿羊，代替自己的兒子，獻為全燔祭。亞巴郎給那地方起名叫「上主自會照料。」直到今日人還說：「在山上，上主自會照料。」上主的使者由天上又呼喚亞巴郎說：「我指自己起誓，－－上主的斷語，－－因為你作了這事，沒有顧惜你的獨生子，我必多多祝福你，使你的後裔繁多，如天上的星辰，如海邊的沙粒。你的後裔必佔領他們仇敵的城門；地上萬民要因你的後裔蒙受祝福，因為你聽從了我的話。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</a:t>
            </a:r>
            <a:endParaRPr lang="en-US" altLang="zh-TW" dirty="0" smtClean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 u="sng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殺</a:t>
            </a:r>
            <a:r>
              <a:rPr lang="zh-TW" altLang="en-US" u="sng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兒祭主</a:t>
            </a:r>
            <a:r>
              <a:rPr lang="zh-TW" altLang="en-US" u="sng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：絕對的召叫，完全臣服的召叫。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 u="sng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亞巴郎故事的最主要教訓是：要絕對信賴，和</a:t>
            </a: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心</a:t>
            </a:r>
            <a:endParaRPr lang="zh-TW" altLang="zh-HK" u="sng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096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悅</a:t>
            </a: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誠服地順從這位有能力祝福我們</a:t>
            </a:r>
            <a:r>
              <a:rPr lang="en-US" altLang="zh-TW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因為他是</a:t>
            </a:r>
            <a:r>
              <a:rPr lang="zh-TW" altLang="en-US" u="sng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全能的</a:t>
            </a:r>
            <a:r>
              <a:rPr lang="en-US" altLang="zh-TW" u="sng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、也願意祝福我們</a:t>
            </a:r>
            <a:r>
              <a:rPr lang="en-US" altLang="zh-TW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因為他是</a:t>
            </a:r>
            <a:r>
              <a:rPr lang="zh-TW" altLang="en-US" u="sng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全善的</a:t>
            </a:r>
            <a:r>
              <a:rPr lang="en-US" altLang="zh-TW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的天主，而且，他已許下了要祝福我們，他是永不會反悔的，因為他是既許必踐的</a:t>
            </a:r>
            <a:r>
              <a:rPr lang="zh-TW" altLang="en-US" u="sng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至忠信</a:t>
            </a: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的天主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hangingPunct="0">
              <a:lnSpc>
                <a:spcPts val="5500"/>
              </a:lnSpc>
              <a:spcBef>
                <a:spcPts val="2400"/>
              </a:spcBef>
            </a:pP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二</a:t>
            </a:r>
            <a:r>
              <a:rPr lang="zh-TW" altLang="en-US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、保祿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（宗徒大事錄</a:t>
            </a: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26:9-18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）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「本來，我本人過去也認為，應盡力反對納匝肋人耶穌的名，我在耶路撒冷就這樣作過。我不但從司祭長那裏取得權柄，把許多聖者關在監裏；而且他們被殺時，我還投了票。我也曾在各會堂裏，多次用刑，強迫他們說褻瀆的話；而且分外狂怒地迫害他們，直到外邦的城市。</a:t>
            </a:r>
            <a:endParaRPr lang="zh-HK" altLang="en-US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112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在這期間，我曾取得司祭長的權柄和准許，往大馬士革去。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王啊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!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時當正午，我在路上看見一道光，比太陽還亮，從天上環照著我，和與我同行的人； 我們都跌倒在地。我聽見有聲音用希伯來話向我說：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『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掃祿，掃祿，你為什麼迫害我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﹖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向刺錐踢去，為你是難堪的。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』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我說：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『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主！你是誰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﹖』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主說：</a:t>
            </a:r>
            <a:r>
              <a:rPr lang="en-US" altLang="zh-TW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『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我就是你所迫害的耶穌。但是，你起來，站好，因為我顯現給你，正是為了要選派你為我服務，並為你見到我的事，以及我將要顯現給你的事作證。 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我把你從這百姓及外邦人中救出，是要打發你到他們那裏去，開明他們的眼</a:t>
            </a:r>
            <a:r>
              <a:rPr lang="zh-TW" altLang="en-US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，叫他們從黑暗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中</a:t>
            </a:r>
            <a:endParaRPr lang="zh-TW" altLang="zh-HK" dirty="0" smtClean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endParaRPr lang="zh-HK" altLang="en-US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8707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6442" y="0"/>
            <a:ext cx="9160441" cy="6858000"/>
          </a:xfrm>
        </p:spPr>
        <p:txBody>
          <a:bodyPr>
            <a:noAutofit/>
          </a:bodyPr>
          <a:lstStyle/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zh-TW" altLang="en-US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轉入光明，由</a:t>
            </a:r>
            <a:r>
              <a:rPr lang="zh-TW" altLang="en-US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撒殫權下歸向天主，好使他們因信我而獲得罪赦，並在聖化的人中得有分子。」</a:t>
            </a:r>
            <a:endParaRPr lang="en-US" altLang="zh-TW" dirty="0" smtClean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1</a:t>
            </a:r>
            <a:r>
              <a:rPr lang="en-US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.</a:t>
            </a:r>
            <a:r>
              <a:rPr lang="zh-TW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召叫的性質：強烈的、壓倒的、震撼人心的。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2</a:t>
            </a:r>
            <a:r>
              <a:rPr lang="en-US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.</a:t>
            </a:r>
            <a:r>
              <a:rPr lang="zh-TW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被召者的反應：立刻回應，整個生命的轉變，徹底的皈依。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3</a:t>
            </a:r>
            <a:r>
              <a:rPr lang="en-US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.</a:t>
            </a:r>
            <a:r>
              <a:rPr lang="zh-TW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召叫時的情況：當保祿仍然是天主敵人的時候，他本來不堪當。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4</a:t>
            </a:r>
            <a:r>
              <a:rPr lang="en-US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.</a:t>
            </a:r>
            <a:r>
              <a:rPr lang="zh-TW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蒙召的條件：無條件的、白白的，完全出於天主的慷慨。</a:t>
            </a:r>
          </a:p>
          <a:p>
            <a:pPr algn="just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zh-HK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保</a:t>
            </a:r>
            <a:r>
              <a:rPr lang="zh-TW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祿的故事告訴我們：天主</a:t>
            </a:r>
            <a:r>
              <a:rPr lang="zh-TW" altLang="zh-HK" b="1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隨時隨地</a:t>
            </a:r>
            <a:r>
              <a:rPr lang="zh-TW" altLang="zh-HK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，即使在我們毫無準備下，都會召叫我們。當我們一旦意識到上主的召叫時，我們便應</a:t>
            </a:r>
            <a:r>
              <a:rPr lang="zh-TW" altLang="zh-HK" b="1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把握機會</a:t>
            </a:r>
            <a:r>
              <a:rPr lang="zh-TW" altLang="zh-HK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 dirty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立刻而欣然地</a:t>
            </a:r>
            <a:endParaRPr lang="zh-HK" altLang="en-US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7127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2210</Words>
  <Application>Microsoft Office PowerPoint</Application>
  <PresentationFormat>如螢幕大小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Jeanne</dc:creator>
  <cp:lastModifiedBy>LukeTsui</cp:lastModifiedBy>
  <cp:revision>18</cp:revision>
  <dcterms:created xsi:type="dcterms:W3CDTF">2018-01-24T03:09:54Z</dcterms:created>
  <dcterms:modified xsi:type="dcterms:W3CDTF">2018-01-24T13:16:57Z</dcterms:modified>
</cp:coreProperties>
</file>